
<file path=[Content_Types].xml><?xml version="1.0" encoding="utf-8"?>
<Types xmlns="http://schemas.openxmlformats.org/package/2006/content-types">
  <Default Extension="jpg" ContentType="image/jpeg"/>
  <Default Extension="bmp" ContentType="image/bmp"/>
  <Default Extension="emf" ContentType="image/x-emf"/>
  <Default Extension="jpeg" ContentType="image/jpeg"/>
  <Default Extension="xml" ContentType="application/xml"/>
  <Default Extension="vml" ContentType="application/vnd.openxmlformats-officedocument.vmlDrawing"/>
  <Default Extension="bin" ContentType="application/vnd.openxmlformats-officedocument.presentationml.printerSettings"/>
  <Default Extension="png" ContentType="image/png"/>
  <Default Extension="rels" ContentType="application/vnd.openxmlformats-package.relationships+xml"/>
  <Default Extension="wmf" ContentType="image/x-wmf"/>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embeddings/oleObject4.bin" ContentType="application/vnd.openxmlformats-officedocument.oleObject"/>
  <Override PartName="/ppt/notesSlides/notesSlide10.xml" ContentType="application/vnd.openxmlformats-officedocument.presentationml.notesSlide+xml"/>
  <Override PartName="/ppt/embeddings/oleObject5.bin" ContentType="application/vnd.openxmlformats-officedocument.oleObject"/>
  <Override PartName="/ppt/notesSlides/notesSlide11.xml" ContentType="application/vnd.openxmlformats-officedocument.presentationml.notesSlide+xml"/>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notesSlides/notesSlide12.xml" ContentType="application/vnd.openxmlformats-officedocument.presentationml.notesSlide+xml"/>
  <Override PartName="/ppt/embeddings/oleObject10.bin" ContentType="application/vnd.openxmlformats-officedocument.oleObject"/>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embeddings/oleObject11.bin" ContentType="application/vnd.openxmlformats-officedocument.oleObject"/>
  <Override PartName="/ppt/embeddings/oleObject12.bin" ContentType="application/vnd.openxmlformats-officedocument.oleObject"/>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embeddings/oleObject13.bin" ContentType="application/vnd.openxmlformats-officedocument.oleObject"/>
  <Override PartName="/ppt/notesSlides/notesSlide33.xml" ContentType="application/vnd.openxmlformats-officedocument.presentationml.notesSlide+xml"/>
  <Override PartName="/ppt/embeddings/oleObject14.bin" ContentType="application/vnd.openxmlformats-officedocument.oleObject"/>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5" r:id="rId1"/>
  </p:sldMasterIdLst>
  <p:notesMasterIdLst>
    <p:notesMasterId r:id="rId42"/>
  </p:notesMasterIdLst>
  <p:sldIdLst>
    <p:sldId id="286" r:id="rId2"/>
    <p:sldId id="258" r:id="rId3"/>
    <p:sldId id="271" r:id="rId4"/>
    <p:sldId id="274" r:id="rId5"/>
    <p:sldId id="261" r:id="rId6"/>
    <p:sldId id="310" r:id="rId7"/>
    <p:sldId id="264" r:id="rId8"/>
    <p:sldId id="265" r:id="rId9"/>
    <p:sldId id="287" r:id="rId10"/>
    <p:sldId id="270" r:id="rId11"/>
    <p:sldId id="290" r:id="rId12"/>
    <p:sldId id="278" r:id="rId13"/>
    <p:sldId id="311" r:id="rId14"/>
    <p:sldId id="296" r:id="rId15"/>
    <p:sldId id="312" r:id="rId16"/>
    <p:sldId id="291" r:id="rId17"/>
    <p:sldId id="315" r:id="rId18"/>
    <p:sldId id="297" r:id="rId19"/>
    <p:sldId id="298" r:id="rId20"/>
    <p:sldId id="316" r:id="rId21"/>
    <p:sldId id="299" r:id="rId22"/>
    <p:sldId id="306" r:id="rId23"/>
    <p:sldId id="280" r:id="rId24"/>
    <p:sldId id="281" r:id="rId25"/>
    <p:sldId id="300" r:id="rId26"/>
    <p:sldId id="289" r:id="rId27"/>
    <p:sldId id="282" r:id="rId28"/>
    <p:sldId id="284" r:id="rId29"/>
    <p:sldId id="309" r:id="rId30"/>
    <p:sldId id="260" r:id="rId31"/>
    <p:sldId id="303" r:id="rId32"/>
    <p:sldId id="302" r:id="rId33"/>
    <p:sldId id="304" r:id="rId34"/>
    <p:sldId id="305" r:id="rId35"/>
    <p:sldId id="266" r:id="rId36"/>
    <p:sldId id="288" r:id="rId37"/>
    <p:sldId id="307" r:id="rId38"/>
    <p:sldId id="283" r:id="rId39"/>
    <p:sldId id="262" r:id="rId40"/>
    <p:sldId id="308" r:id="rId41"/>
  </p:sldIdLst>
  <p:sldSz cx="9144000" cy="6858000" type="screen4x3"/>
  <p:notesSz cx="6997700" cy="9271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ROWNC6400" initials="lc"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FF0000"/>
    <a:srgbClr val="0000CC"/>
    <a:srgbClr val="23E40D"/>
    <a:srgbClr val="D10021"/>
    <a:srgbClr val="FA2008"/>
    <a:srgbClr val="FFCC66"/>
    <a:srgbClr val="FF8000"/>
    <a:srgbClr val="CDAC3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710" autoAdjust="0"/>
    <p:restoredTop sz="81060" autoAdjust="0"/>
  </p:normalViewPr>
  <p:slideViewPr>
    <p:cSldViewPr>
      <p:cViewPr>
        <p:scale>
          <a:sx n="192" d="100"/>
          <a:sy n="192" d="100"/>
        </p:scale>
        <p:origin x="-512" y="1536"/>
      </p:cViewPr>
      <p:guideLst>
        <p:guide orient="horz" pos="144"/>
        <p:guide orient="horz" pos="4176"/>
        <p:guide pos="3120"/>
        <p:guide pos="5657"/>
      </p:guideLst>
    </p:cSldViewPr>
  </p:slideViewPr>
  <p:notesTextViewPr>
    <p:cViewPr>
      <p:scale>
        <a:sx n="100" d="100"/>
        <a:sy n="100" d="100"/>
      </p:scale>
      <p:origin x="0" y="0"/>
    </p:cViewPr>
  </p:notesTextViewPr>
  <p:sorterViewPr>
    <p:cViewPr>
      <p:scale>
        <a:sx n="102" d="100"/>
        <a:sy n="102" d="100"/>
      </p:scale>
      <p:origin x="0" y="0"/>
    </p:cViewPr>
  </p:sorterViewPr>
  <p:notesViewPr>
    <p:cSldViewPr snapToGrid="0" snapToObjects="1">
      <p:cViewPr varScale="1">
        <p:scale>
          <a:sx n="110" d="100"/>
          <a:sy n="110" d="100"/>
        </p:scale>
        <p:origin x="-3384" y="-120"/>
      </p:cViewPr>
      <p:guideLst>
        <p:guide orient="horz" pos="2920"/>
        <p:guide pos="2204"/>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printerSettings" Target="printerSettings/printerSettings1.bin"/><Relationship Id="rId44" Type="http://schemas.openxmlformats.org/officeDocument/2006/relationships/commentAuthors" Target="commentAuthors.xml"/><Relationship Id="rId4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 Id="rId2" Type="http://schemas.openxmlformats.org/officeDocument/2006/relationships/image" Target="../media/image14.emf"/><Relationship Id="rId3" Type="http://schemas.openxmlformats.org/officeDocument/2006/relationships/image" Target="../media/image1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8.emf"/><Relationship Id="rId4" Type="http://schemas.openxmlformats.org/officeDocument/2006/relationships/image" Target="../media/image39.emf"/><Relationship Id="rId1" Type="http://schemas.openxmlformats.org/officeDocument/2006/relationships/image" Target="../media/image36.emf"/><Relationship Id="rId2" Type="http://schemas.openxmlformats.org/officeDocument/2006/relationships/image" Target="../media/image3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9.emf"/><Relationship Id="rId2" Type="http://schemas.openxmlformats.org/officeDocument/2006/relationships/image" Target="../media/image90.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96.bmp"/><Relationship Id="rId2" Type="http://schemas.openxmlformats.org/officeDocument/2006/relationships/image" Target="NULL"/><Relationship Id="rId3" Type="http://schemas.openxmlformats.org/officeDocument/2006/relationships/image" Target="../media/image97.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9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125" cy="46355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963988" y="0"/>
            <a:ext cx="3032125" cy="463550"/>
          </a:xfrm>
          <a:prstGeom prst="rect">
            <a:avLst/>
          </a:prstGeom>
        </p:spPr>
        <p:txBody>
          <a:bodyPr vert="horz" lIns="91440" tIns="45720" rIns="91440" bIns="45720" rtlCol="0"/>
          <a:lstStyle>
            <a:lvl1pPr algn="r">
              <a:defRPr sz="1200"/>
            </a:lvl1pPr>
          </a:lstStyle>
          <a:p>
            <a:pPr>
              <a:defRPr/>
            </a:pPr>
            <a:fld id="{5D1FB227-563B-4C57-A559-7D006F00229B}" type="datetimeFigureOut">
              <a:rPr lang="en-US"/>
              <a:pPr>
                <a:defRPr/>
              </a:pPr>
              <a:t>6/22/14</a:t>
            </a:fld>
            <a:endParaRPr lang="en-US"/>
          </a:p>
        </p:txBody>
      </p:sp>
      <p:sp>
        <p:nvSpPr>
          <p:cNvPr id="4" name="Slide Image Placeholder 3"/>
          <p:cNvSpPr>
            <a:spLocks noGrp="1" noRot="1" noChangeAspect="1"/>
          </p:cNvSpPr>
          <p:nvPr>
            <p:ph type="sldImg" idx="2"/>
          </p:nvPr>
        </p:nvSpPr>
        <p:spPr>
          <a:xfrm>
            <a:off x="1181100" y="695325"/>
            <a:ext cx="4635500" cy="3476625"/>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700088" y="4403725"/>
            <a:ext cx="5597525" cy="417195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05863"/>
            <a:ext cx="3032125" cy="46355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963988" y="8805863"/>
            <a:ext cx="3032125" cy="463550"/>
          </a:xfrm>
          <a:prstGeom prst="rect">
            <a:avLst/>
          </a:prstGeom>
        </p:spPr>
        <p:txBody>
          <a:bodyPr vert="horz" lIns="91440" tIns="45720" rIns="91440" bIns="45720" rtlCol="0" anchor="b"/>
          <a:lstStyle>
            <a:lvl1pPr algn="r">
              <a:defRPr sz="1200"/>
            </a:lvl1pPr>
          </a:lstStyle>
          <a:p>
            <a:pPr>
              <a:defRPr/>
            </a:pPr>
            <a:fld id="{1B8B805D-5238-4469-8C6B-C73B1F455EF0}" type="slidenum">
              <a:rPr lang="en-US"/>
              <a:pPr>
                <a:defRPr/>
              </a:pPr>
              <a:t>‹#›</a:t>
            </a:fld>
            <a:endParaRPr lang="en-US"/>
          </a:p>
        </p:txBody>
      </p:sp>
    </p:spTree>
    <p:extLst>
      <p:ext uri="{BB962C8B-B14F-4D97-AF65-F5344CB8AC3E}">
        <p14:creationId xmlns:p14="http://schemas.microsoft.com/office/powerpoint/2010/main" val="105256176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B8B805D-5238-4469-8C6B-C73B1F455EF0}" type="slidenum">
              <a:rPr lang="en-US" smtClean="0"/>
              <a:pPr>
                <a:defRPr/>
              </a:pPr>
              <a:t>1</a:t>
            </a:fld>
            <a:endParaRPr lang="en-US" dirty="0"/>
          </a:p>
        </p:txBody>
      </p:sp>
    </p:spTree>
    <p:extLst>
      <p:ext uri="{BB962C8B-B14F-4D97-AF65-F5344CB8AC3E}">
        <p14:creationId xmlns:p14="http://schemas.microsoft.com/office/powerpoint/2010/main" val="11016213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Reactors have</a:t>
            </a:r>
            <a:r>
              <a:rPr lang="en-US" baseline="0" dirty="0" smtClean="0"/>
              <a:t> an “advantage” in that although they generate more heat per neutron the nature of sustained fission chain reactions means that the water and reflector design is already trying to cool the neutrons down to thermal energies</a:t>
            </a:r>
          </a:p>
          <a:p>
            <a:r>
              <a:rPr lang="en-US" dirty="0" smtClean="0"/>
              <a:t>NB either way they have to deal with a lot of heat – these are flow through system … in pretty hot environments (radiation</a:t>
            </a:r>
            <a:r>
              <a:rPr lang="en-US" baseline="0" dirty="0" smtClean="0"/>
              <a:t> heating is a problem – must at least lN2 cool the HFIR cold source while the reactor is running lest its walls </a:t>
            </a:r>
            <a:r>
              <a:rPr lang="en-US" baseline="0" dirty="0" err="1" smtClean="0"/>
              <a:t>mel</a:t>
            </a:r>
            <a:r>
              <a:rPr lang="en-US" baseline="0" dirty="0" smtClean="0"/>
              <a:t> …)</a:t>
            </a:r>
            <a:endParaRPr lang="en-US" dirty="0" smtClean="0"/>
          </a:p>
          <a:p>
            <a:endParaRPr lang="en-US" dirty="0" smtClean="0"/>
          </a:p>
          <a:p>
            <a:r>
              <a:rPr lang="en-US" dirty="0" smtClean="0"/>
              <a:t>HFIR moderator is small and thin  (constrained to use a small beam tube,</a:t>
            </a:r>
            <a:r>
              <a:rPr lang="en-US" baseline="0" dirty="0" smtClean="0"/>
              <a:t> volume &lt;1l)</a:t>
            </a:r>
          </a:p>
          <a:p>
            <a:r>
              <a:rPr lang="en-US" baseline="0" dirty="0" smtClean="0"/>
              <a:t>Other reactor moderators tend to use tubs of lD2 ~20-30l  circulated through of course</a:t>
            </a:r>
            <a:endParaRPr lang="en-US" dirty="0" smtClean="0"/>
          </a:p>
          <a:p>
            <a:endParaRPr lang="en-US" dirty="0" smtClean="0"/>
          </a:p>
          <a:p>
            <a:r>
              <a:rPr lang="en-US" dirty="0" smtClean="0"/>
              <a:t>Not coupled </a:t>
            </a:r>
            <a:r>
              <a:rPr lang="en-US" dirty="0" err="1" smtClean="0"/>
              <a:t>moderatior</a:t>
            </a:r>
            <a:r>
              <a:rPr lang="en-US" dirty="0" smtClean="0"/>
              <a:t> lH2</a:t>
            </a:r>
            <a:r>
              <a:rPr lang="en-US" baseline="0" dirty="0" smtClean="0"/>
              <a:t> spectrum lambda peak ~2.5-3A =&gt; E~10meV </a:t>
            </a:r>
            <a:r>
              <a:rPr lang="en-US" baseline="0" dirty="0" smtClean="0">
                <a:sym typeface="Wingdings"/>
              </a:rPr>
              <a:t> T~ 290*10/25 ~100K (i.e. not fully moderated – tradeoff between getting them cold and getting them out)</a:t>
            </a:r>
            <a:endParaRPr lang="en-US" dirty="0" smtClean="0"/>
          </a:p>
          <a:p>
            <a:endParaRPr lang="en-US" dirty="0" smtClean="0"/>
          </a:p>
          <a:p>
            <a:r>
              <a:rPr lang="en-US" dirty="0" smtClean="0"/>
              <a:t>Not really relevant to soft matter, but sometime</a:t>
            </a:r>
            <a:r>
              <a:rPr lang="en-US" baseline="0" dirty="0" smtClean="0"/>
              <a:t> studies need neutron higher energy neutron than reactor water </a:t>
            </a:r>
            <a:r>
              <a:rPr lang="en-US" dirty="0" smtClean="0"/>
              <a:t>a hot source 2400C Graphite – there is one at ILL</a:t>
            </a:r>
            <a:r>
              <a:rPr lang="en-US" baseline="0" dirty="0" smtClean="0"/>
              <a:t> for instance</a:t>
            </a:r>
            <a:endParaRPr lang="en-US" dirty="0"/>
          </a:p>
        </p:txBody>
      </p:sp>
      <p:sp>
        <p:nvSpPr>
          <p:cNvPr id="4" name="Slide Number Placeholder 3"/>
          <p:cNvSpPr>
            <a:spLocks noGrp="1"/>
          </p:cNvSpPr>
          <p:nvPr>
            <p:ph type="sldNum" sz="quarter" idx="10"/>
          </p:nvPr>
        </p:nvSpPr>
        <p:spPr/>
        <p:txBody>
          <a:bodyPr/>
          <a:lstStyle/>
          <a:p>
            <a:pPr>
              <a:defRPr/>
            </a:pPr>
            <a:fld id="{1B8B805D-5238-4469-8C6B-C73B1F455EF0}" type="slidenum">
              <a:rPr lang="en-US" smtClean="0"/>
              <a:pPr>
                <a:defRPr/>
              </a:pPr>
              <a:t>10</a:t>
            </a:fld>
            <a:endParaRPr lang="en-US"/>
          </a:p>
        </p:txBody>
      </p:sp>
    </p:spTree>
    <p:extLst>
      <p:ext uri="{BB962C8B-B14F-4D97-AF65-F5344CB8AC3E}">
        <p14:creationId xmlns:p14="http://schemas.microsoft.com/office/powerpoint/2010/main" val="21677830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Bragg scattering …</a:t>
            </a:r>
          </a:p>
          <a:p>
            <a:endParaRPr lang="en-US" dirty="0" smtClean="0"/>
          </a:p>
          <a:p>
            <a:r>
              <a:rPr lang="en-US" dirty="0" smtClean="0"/>
              <a:t>Techniques that</a:t>
            </a:r>
            <a:r>
              <a:rPr lang="en-US" baseline="0" dirty="0" smtClean="0"/>
              <a:t> rely on the sped of the neutron</a:t>
            </a:r>
            <a:endParaRPr lang="en-US" dirty="0" smtClean="0"/>
          </a:p>
          <a:p>
            <a:r>
              <a:rPr lang="en-US" dirty="0" smtClean="0"/>
              <a:t>Velocity selector operates like a fan –</a:t>
            </a:r>
            <a:r>
              <a:rPr lang="en-US" baseline="0" dirty="0" smtClean="0"/>
              <a:t> fan analogy - blades here are 10BCarbide to eat neutrons</a:t>
            </a:r>
            <a:endParaRPr lang="en-US" dirty="0" smtClean="0"/>
          </a:p>
          <a:p>
            <a:r>
              <a:rPr lang="en-US" dirty="0" smtClean="0"/>
              <a:t>4A neutron travels</a:t>
            </a:r>
            <a:r>
              <a:rPr lang="en-US" baseline="0" dirty="0" smtClean="0"/>
              <a:t> at about a km/s … so effective fan speeds a little lower than this</a:t>
            </a:r>
          </a:p>
          <a:p>
            <a:endParaRPr lang="en-US" baseline="0" dirty="0" smtClean="0"/>
          </a:p>
          <a:p>
            <a:r>
              <a:rPr lang="en-US" baseline="0" dirty="0" smtClean="0"/>
              <a:t>And finally direct time of flight starting from spallation source pulse to when the </a:t>
            </a:r>
            <a:r>
              <a:rPr lang="en-US" baseline="0" dirty="0" err="1" smtClean="0"/>
              <a:t>netron</a:t>
            </a:r>
            <a:r>
              <a:rPr lang="en-US" baseline="0" dirty="0" smtClean="0"/>
              <a:t> is detected know path length source-sample-detector (or you can do it from a fast chopper obviously)</a:t>
            </a:r>
            <a:endParaRPr lang="en-US" dirty="0"/>
          </a:p>
        </p:txBody>
      </p:sp>
      <p:sp>
        <p:nvSpPr>
          <p:cNvPr id="4" name="Slide Number Placeholder 3"/>
          <p:cNvSpPr>
            <a:spLocks noGrp="1"/>
          </p:cNvSpPr>
          <p:nvPr>
            <p:ph type="sldNum" sz="quarter" idx="10"/>
          </p:nvPr>
        </p:nvSpPr>
        <p:spPr/>
        <p:txBody>
          <a:bodyPr/>
          <a:lstStyle/>
          <a:p>
            <a:pPr>
              <a:defRPr/>
            </a:pPr>
            <a:fld id="{1B8B805D-5238-4469-8C6B-C73B1F455EF0}" type="slidenum">
              <a:rPr lang="en-US" smtClean="0"/>
              <a:pPr>
                <a:defRPr/>
              </a:pPr>
              <a:t>11</a:t>
            </a:fld>
            <a:endParaRPr lang="en-US"/>
          </a:p>
        </p:txBody>
      </p:sp>
    </p:spTree>
    <p:extLst>
      <p:ext uri="{BB962C8B-B14F-4D97-AF65-F5344CB8AC3E}">
        <p14:creationId xmlns:p14="http://schemas.microsoft.com/office/powerpoint/2010/main" val="26805269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Obviously the requirements</a:t>
            </a:r>
            <a:r>
              <a:rPr lang="en-US" baseline="0" dirty="0" smtClean="0"/>
              <a:t> of one measurement large scale structures small angles at reasonable </a:t>
            </a:r>
            <a:r>
              <a:rPr lang="en-US" baseline="0" dirty="0" err="1" smtClean="0"/>
              <a:t>resoultion</a:t>
            </a:r>
            <a:r>
              <a:rPr lang="en-US" baseline="0" dirty="0" smtClean="0"/>
              <a:t> SANS scattering may be smaller that the angular resolution width of a wide angle </a:t>
            </a:r>
            <a:r>
              <a:rPr lang="en-US" baseline="0" dirty="0" err="1" smtClean="0"/>
              <a:t>diffractometer</a:t>
            </a:r>
            <a:endParaRPr lang="en-US" baseline="0" dirty="0" smtClean="0"/>
          </a:p>
          <a:p>
            <a:endParaRPr lang="en-US" baseline="0" dirty="0" smtClean="0"/>
          </a:p>
          <a:p>
            <a:r>
              <a:rPr lang="en-US" baseline="0" dirty="0" smtClean="0"/>
              <a:t>Also the range of </a:t>
            </a:r>
            <a:r>
              <a:rPr lang="en-US" baseline="0" dirty="0" err="1" smtClean="0"/>
              <a:t>handlles</a:t>
            </a:r>
            <a:r>
              <a:rPr lang="en-US" baseline="0" dirty="0" smtClean="0"/>
              <a:t> on neutrons  structure &amp; dynamics (Q and E) and different handles </a:t>
            </a:r>
            <a:r>
              <a:rPr lang="en-US" baseline="0" dirty="0" err="1" smtClean="0"/>
              <a:t>Xtal</a:t>
            </a:r>
            <a:r>
              <a:rPr lang="en-US" baseline="0" dirty="0" smtClean="0"/>
              <a:t> diffraction, TOF, spin precession to characterize and find out what </a:t>
            </a:r>
            <a:r>
              <a:rPr lang="en-US" baseline="0" smtClean="0"/>
              <a:t>interaction with  </a:t>
            </a:r>
            <a:r>
              <a:rPr lang="en-US" baseline="0" dirty="0" smtClean="0"/>
              <a:t>sample did to an incident neutron</a:t>
            </a:r>
            <a:endParaRPr lang="en-US" dirty="0"/>
          </a:p>
        </p:txBody>
      </p:sp>
      <p:sp>
        <p:nvSpPr>
          <p:cNvPr id="4" name="Slide Number Placeholder 3"/>
          <p:cNvSpPr>
            <a:spLocks noGrp="1"/>
          </p:cNvSpPr>
          <p:nvPr>
            <p:ph type="sldNum" sz="quarter" idx="10"/>
          </p:nvPr>
        </p:nvSpPr>
        <p:spPr/>
        <p:txBody>
          <a:bodyPr/>
          <a:lstStyle/>
          <a:p>
            <a:pPr>
              <a:defRPr/>
            </a:pPr>
            <a:fld id="{1B8B805D-5238-4469-8C6B-C73B1F455EF0}" type="slidenum">
              <a:rPr lang="en-US" smtClean="0"/>
              <a:pPr>
                <a:defRPr/>
              </a:pPr>
              <a:t>13</a:t>
            </a:fld>
            <a:endParaRPr lang="en-US"/>
          </a:p>
        </p:txBody>
      </p:sp>
    </p:spTree>
    <p:extLst>
      <p:ext uri="{BB962C8B-B14F-4D97-AF65-F5344CB8AC3E}">
        <p14:creationId xmlns:p14="http://schemas.microsoft.com/office/powerpoint/2010/main" val="24889974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SANS the classic soft matter neutron instrument</a:t>
            </a:r>
            <a:endParaRPr lang="en-US" dirty="0"/>
          </a:p>
        </p:txBody>
      </p:sp>
      <p:sp>
        <p:nvSpPr>
          <p:cNvPr id="4" name="Slide Number Placeholder 3"/>
          <p:cNvSpPr>
            <a:spLocks noGrp="1"/>
          </p:cNvSpPr>
          <p:nvPr>
            <p:ph type="sldNum" sz="quarter" idx="10"/>
          </p:nvPr>
        </p:nvSpPr>
        <p:spPr/>
        <p:txBody>
          <a:bodyPr/>
          <a:lstStyle/>
          <a:p>
            <a:pPr>
              <a:defRPr/>
            </a:pPr>
            <a:fld id="{1B8B805D-5238-4469-8C6B-C73B1F455EF0}" type="slidenum">
              <a:rPr lang="en-US" smtClean="0"/>
              <a:pPr>
                <a:defRPr/>
              </a:pPr>
              <a:t>14</a:t>
            </a:fld>
            <a:endParaRPr lang="en-US"/>
          </a:p>
        </p:txBody>
      </p:sp>
    </p:spTree>
    <p:extLst>
      <p:ext uri="{BB962C8B-B14F-4D97-AF65-F5344CB8AC3E}">
        <p14:creationId xmlns:p14="http://schemas.microsoft.com/office/powerpoint/2010/main" val="34857523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SANS the classic soft matter neutron instrument</a:t>
            </a:r>
          </a:p>
          <a:p>
            <a:endParaRPr lang="en-US" dirty="0" smtClean="0"/>
          </a:p>
          <a:p>
            <a:r>
              <a:rPr lang="en-US" dirty="0" smtClean="0"/>
              <a:t>Similar to that 2X </a:t>
            </a:r>
            <a:r>
              <a:rPr lang="en-US" dirty="0" err="1" smtClean="0"/>
              <a:t>widea</a:t>
            </a:r>
            <a:r>
              <a:rPr lang="en-US" dirty="0" smtClean="0"/>
              <a:t> angle</a:t>
            </a:r>
            <a:r>
              <a:rPr lang="en-US" baseline="0" dirty="0" smtClean="0"/>
              <a:t> x-ray instrument that </a:t>
            </a:r>
            <a:r>
              <a:rPr lang="en-US" baseline="0" dirty="0" err="1" smtClean="0"/>
              <a:t>Shulla</a:t>
            </a:r>
            <a:r>
              <a:rPr lang="en-US" baseline="0" dirty="0" smtClean="0"/>
              <a:t> </a:t>
            </a:r>
            <a:r>
              <a:rPr lang="en-US" baseline="0" dirty="0" err="1" smtClean="0"/>
              <a:t>nd</a:t>
            </a:r>
            <a:r>
              <a:rPr lang="en-US" baseline="0" dirty="0" smtClean="0"/>
              <a:t> </a:t>
            </a:r>
            <a:r>
              <a:rPr lang="en-US" baseline="0" dirty="0" err="1" smtClean="0"/>
              <a:t>Wollan</a:t>
            </a:r>
            <a:r>
              <a:rPr lang="en-US" baseline="0" dirty="0" smtClean="0"/>
              <a:t> adapted for neutrons at X-10,</a:t>
            </a:r>
          </a:p>
          <a:p>
            <a:r>
              <a:rPr lang="en-US" baseline="0" dirty="0" smtClean="0"/>
              <a:t>But much bigger as interested in larger structures – longer wavelength cold neutron &amp;l a 20m sample to detector distance to measure small scattering angles</a:t>
            </a:r>
            <a:endParaRPr lang="en-US" dirty="0"/>
          </a:p>
        </p:txBody>
      </p:sp>
      <p:sp>
        <p:nvSpPr>
          <p:cNvPr id="4" name="Slide Number Placeholder 3"/>
          <p:cNvSpPr>
            <a:spLocks noGrp="1"/>
          </p:cNvSpPr>
          <p:nvPr>
            <p:ph type="sldNum" sz="quarter" idx="10"/>
          </p:nvPr>
        </p:nvSpPr>
        <p:spPr/>
        <p:txBody>
          <a:bodyPr/>
          <a:lstStyle/>
          <a:p>
            <a:pPr>
              <a:defRPr/>
            </a:pPr>
            <a:fld id="{1B8B805D-5238-4469-8C6B-C73B1F455EF0}" type="slidenum">
              <a:rPr lang="en-US" smtClean="0"/>
              <a:pPr>
                <a:defRPr/>
              </a:pPr>
              <a:t>15</a:t>
            </a:fld>
            <a:endParaRPr lang="en-US"/>
          </a:p>
        </p:txBody>
      </p:sp>
    </p:spTree>
    <p:extLst>
      <p:ext uri="{BB962C8B-B14F-4D97-AF65-F5344CB8AC3E}">
        <p14:creationId xmlns:p14="http://schemas.microsoft.com/office/powerpoint/2010/main" val="34857523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does a spallation source instrument do that</a:t>
            </a:r>
            <a:r>
              <a:rPr lang="en-US" baseline="0" dirty="0" smtClean="0"/>
              <a:t> same job …</a:t>
            </a:r>
            <a:endParaRPr lang="en-US" dirty="0" smtClean="0"/>
          </a:p>
          <a:p>
            <a:r>
              <a:rPr lang="en-US" dirty="0" smtClean="0"/>
              <a:t>Source + frame chopper system… So called time of flight</a:t>
            </a:r>
            <a:r>
              <a:rPr lang="en-US" baseline="0" dirty="0" smtClean="0"/>
              <a:t> gain - caveats</a:t>
            </a:r>
            <a:endParaRPr lang="en-US" dirty="0"/>
          </a:p>
        </p:txBody>
      </p:sp>
      <p:sp>
        <p:nvSpPr>
          <p:cNvPr id="4" name="Slide Number Placeholder 3"/>
          <p:cNvSpPr>
            <a:spLocks noGrp="1"/>
          </p:cNvSpPr>
          <p:nvPr>
            <p:ph type="sldNum" sz="quarter" idx="10"/>
          </p:nvPr>
        </p:nvSpPr>
        <p:spPr/>
        <p:txBody>
          <a:bodyPr/>
          <a:lstStyle/>
          <a:p>
            <a:pPr>
              <a:defRPr/>
            </a:pPr>
            <a:fld id="{1B8B805D-5238-4469-8C6B-C73B1F455EF0}" type="slidenum">
              <a:rPr lang="en-US" smtClean="0"/>
              <a:pPr>
                <a:defRPr/>
              </a:pPr>
              <a:t>16</a:t>
            </a:fld>
            <a:endParaRPr lang="en-US"/>
          </a:p>
        </p:txBody>
      </p:sp>
    </p:spTree>
    <p:extLst>
      <p:ext uri="{BB962C8B-B14F-4D97-AF65-F5344CB8AC3E}">
        <p14:creationId xmlns:p14="http://schemas.microsoft.com/office/powerpoint/2010/main" val="5381911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does a spallation source instrument do that</a:t>
            </a:r>
            <a:r>
              <a:rPr lang="en-US" baseline="0" dirty="0" smtClean="0"/>
              <a:t> same job …</a:t>
            </a:r>
            <a:endParaRPr lang="en-US" dirty="0" smtClean="0"/>
          </a:p>
          <a:p>
            <a:r>
              <a:rPr lang="en-US" dirty="0" smtClean="0"/>
              <a:t>Source + frame chopper system… So called time of flight</a:t>
            </a:r>
            <a:r>
              <a:rPr lang="en-US" baseline="0" dirty="0" smtClean="0"/>
              <a:t> gain - caveats</a:t>
            </a:r>
            <a:endParaRPr lang="en-US" dirty="0"/>
          </a:p>
        </p:txBody>
      </p:sp>
      <p:sp>
        <p:nvSpPr>
          <p:cNvPr id="4" name="Slide Number Placeholder 3"/>
          <p:cNvSpPr>
            <a:spLocks noGrp="1"/>
          </p:cNvSpPr>
          <p:nvPr>
            <p:ph type="sldNum" sz="quarter" idx="10"/>
          </p:nvPr>
        </p:nvSpPr>
        <p:spPr/>
        <p:txBody>
          <a:bodyPr/>
          <a:lstStyle/>
          <a:p>
            <a:pPr>
              <a:defRPr/>
            </a:pPr>
            <a:fld id="{1B8B805D-5238-4469-8C6B-C73B1F455EF0}" type="slidenum">
              <a:rPr lang="en-US" smtClean="0"/>
              <a:pPr>
                <a:defRPr/>
              </a:pPr>
              <a:t>17</a:t>
            </a:fld>
            <a:endParaRPr lang="en-US"/>
          </a:p>
        </p:txBody>
      </p:sp>
    </p:spTree>
    <p:extLst>
      <p:ext uri="{BB962C8B-B14F-4D97-AF65-F5344CB8AC3E}">
        <p14:creationId xmlns:p14="http://schemas.microsoft.com/office/powerpoint/2010/main" val="5381911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called time of flight</a:t>
            </a:r>
            <a:r>
              <a:rPr lang="en-US" baseline="0" dirty="0" smtClean="0"/>
              <a:t> gain – caveats</a:t>
            </a:r>
          </a:p>
          <a:p>
            <a:endParaRPr lang="en-US" baseline="0" dirty="0" smtClean="0"/>
          </a:p>
          <a:p>
            <a:r>
              <a:rPr lang="en-US" baseline="0" dirty="0" smtClean="0"/>
              <a:t>Some times you only have one shot. This has been tried for </a:t>
            </a:r>
            <a:r>
              <a:rPr lang="en-US" baseline="0" smtClean="0"/>
              <a:t>neutron powder scattering </a:t>
            </a:r>
            <a:r>
              <a:rPr lang="en-US" baseline="0" dirty="0" smtClean="0"/>
              <a:t>from things that are essentially exploding.  Not really an option for soft matter – pity.</a:t>
            </a:r>
            <a:endParaRPr lang="en-US" dirty="0"/>
          </a:p>
        </p:txBody>
      </p:sp>
      <p:sp>
        <p:nvSpPr>
          <p:cNvPr id="4" name="Slide Number Placeholder 3"/>
          <p:cNvSpPr>
            <a:spLocks noGrp="1"/>
          </p:cNvSpPr>
          <p:nvPr>
            <p:ph type="sldNum" sz="quarter" idx="10"/>
          </p:nvPr>
        </p:nvSpPr>
        <p:spPr/>
        <p:txBody>
          <a:bodyPr/>
          <a:lstStyle/>
          <a:p>
            <a:pPr>
              <a:defRPr/>
            </a:pPr>
            <a:fld id="{1B8B805D-5238-4469-8C6B-C73B1F455EF0}" type="slidenum">
              <a:rPr lang="en-US" smtClean="0"/>
              <a:pPr>
                <a:defRPr/>
              </a:pPr>
              <a:t>18</a:t>
            </a:fld>
            <a:endParaRPr lang="en-US"/>
          </a:p>
        </p:txBody>
      </p:sp>
    </p:spTree>
    <p:extLst>
      <p:ext uri="{BB962C8B-B14F-4D97-AF65-F5344CB8AC3E}">
        <p14:creationId xmlns:p14="http://schemas.microsoft.com/office/powerpoint/2010/main" val="5381911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Basically you take the two axis design that is pretty much what Shull and </a:t>
            </a:r>
            <a:r>
              <a:rPr lang="en-US" baseline="0" dirty="0" err="1" smtClean="0"/>
              <a:t>Wollan</a:t>
            </a:r>
            <a:r>
              <a:rPr lang="en-US" baseline="0" dirty="0" smtClean="0"/>
              <a:t> and others were using for elastic scattering structural measurements, add another (</a:t>
            </a:r>
            <a:r>
              <a:rPr lang="en-US" baseline="0" dirty="0" err="1" smtClean="0"/>
              <a:t>monochromator</a:t>
            </a:r>
            <a:r>
              <a:rPr lang="en-US" baseline="0" dirty="0" smtClean="0"/>
              <a:t>) </a:t>
            </a:r>
            <a:r>
              <a:rPr lang="en-US" baseline="0" dirty="0" err="1" smtClean="0"/>
              <a:t>xtal</a:t>
            </a:r>
            <a:r>
              <a:rPr lang="en-US" baseline="0" dirty="0" smtClean="0"/>
              <a:t>, et </a:t>
            </a:r>
            <a:r>
              <a:rPr lang="en-US" baseline="0" dirty="0" err="1" smtClean="0"/>
              <a:t>voil</a:t>
            </a:r>
            <a:r>
              <a:rPr lang="en-US" baseline="0" dirty="0" smtClean="0"/>
              <a:t> – </a:t>
            </a:r>
            <a:r>
              <a:rPr lang="en-US" baseline="0" dirty="0" err="1" smtClean="0"/>
              <a:t>dynmaics</a:t>
            </a:r>
            <a:r>
              <a:rPr lang="en-US" baseline="0" dirty="0" smtClean="0"/>
              <a:t>! </a:t>
            </a:r>
          </a:p>
          <a:p>
            <a:endParaRPr lang="en-US" baseline="0" dirty="0" smtClean="0"/>
          </a:p>
          <a:p>
            <a:r>
              <a:rPr lang="en-US" baseline="0" dirty="0" smtClean="0"/>
              <a:t>Gave the definitive answer on the question of whether phonons as quantum excitations of the elastic interaction fields between (in crystals at least)  really even existed …</a:t>
            </a:r>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Bertram </a:t>
            </a:r>
            <a:r>
              <a:rPr lang="en-US" dirty="0" err="1" smtClean="0"/>
              <a:t>Brockhouse</a:t>
            </a:r>
            <a:r>
              <a:rPr lang="en-US" dirty="0" smtClean="0"/>
              <a:t> shared the Nobel Prize with Cliff </a:t>
            </a:r>
            <a:r>
              <a:rPr lang="en-US" dirty="0" err="1" smtClean="0"/>
              <a:t>Shulll</a:t>
            </a:r>
            <a:r>
              <a:rPr lang="en-US" baseline="0" dirty="0" smtClean="0"/>
              <a:t> in 1994 because he invented this thing … at NRU in 1955/6 at NRX in Canada.  </a:t>
            </a:r>
            <a:r>
              <a:rPr lang="en-US" baseline="0" dirty="0" err="1" smtClean="0"/>
              <a:t>Wollan</a:t>
            </a:r>
            <a:r>
              <a:rPr lang="en-US" baseline="0" dirty="0" smtClean="0"/>
              <a:t> had died some time before unfortunately.</a:t>
            </a:r>
          </a:p>
          <a:p>
            <a:endParaRPr lang="en-US" dirty="0"/>
          </a:p>
        </p:txBody>
      </p:sp>
      <p:sp>
        <p:nvSpPr>
          <p:cNvPr id="4" name="Slide Number Placeholder 3"/>
          <p:cNvSpPr>
            <a:spLocks noGrp="1"/>
          </p:cNvSpPr>
          <p:nvPr>
            <p:ph type="sldNum" sz="quarter" idx="10"/>
          </p:nvPr>
        </p:nvSpPr>
        <p:spPr/>
        <p:txBody>
          <a:bodyPr/>
          <a:lstStyle/>
          <a:p>
            <a:pPr>
              <a:defRPr/>
            </a:pPr>
            <a:fld id="{1B8B805D-5238-4469-8C6B-C73B1F455EF0}" type="slidenum">
              <a:rPr lang="en-US" smtClean="0"/>
              <a:pPr>
                <a:defRPr/>
              </a:pPr>
              <a:t>19</a:t>
            </a:fld>
            <a:endParaRPr lang="en-US"/>
          </a:p>
        </p:txBody>
      </p:sp>
    </p:spTree>
    <p:extLst>
      <p:ext uri="{BB962C8B-B14F-4D97-AF65-F5344CB8AC3E}">
        <p14:creationId xmlns:p14="http://schemas.microsoft.com/office/powerpoint/2010/main" val="11616693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Fermi chopper is a faster version velocity</a:t>
            </a:r>
            <a:r>
              <a:rPr lang="en-US" baseline="0" dirty="0" smtClean="0"/>
              <a:t> selector</a:t>
            </a:r>
          </a:p>
          <a:p>
            <a:r>
              <a:rPr lang="en-US" baseline="0" dirty="0" smtClean="0"/>
              <a:t>Helical slots through a vertical  rotating drum, but same general principle … </a:t>
            </a:r>
            <a:r>
              <a:rPr lang="en-US" baseline="0" dirty="0" err="1" smtClean="0"/>
              <a:t>sychronize</a:t>
            </a:r>
            <a:r>
              <a:rPr lang="en-US" baseline="0" dirty="0" smtClean="0"/>
              <a:t> with pulse TOF gives you a ~</a:t>
            </a:r>
            <a:r>
              <a:rPr lang="en-US" baseline="0" dirty="0" err="1" smtClean="0"/>
              <a:t>monochromaticm</a:t>
            </a:r>
            <a:r>
              <a:rPr lang="en-US" baseline="0" dirty="0" smtClean="0"/>
              <a:t> pulsed beam</a:t>
            </a:r>
          </a:p>
          <a:p>
            <a:endParaRPr lang="en-US" baseline="0" dirty="0" smtClean="0"/>
          </a:p>
          <a:p>
            <a:r>
              <a:rPr lang="en-US" baseline="0" dirty="0" smtClean="0"/>
              <a:t>The cut you get through </a:t>
            </a:r>
            <a:r>
              <a:rPr lang="en-US" baseline="0" dirty="0" err="1" smtClean="0"/>
              <a:t>qE</a:t>
            </a:r>
            <a:r>
              <a:rPr lang="en-US" baseline="0" dirty="0" smtClean="0"/>
              <a:t> is the cut you get, whether you want all that info or not – remember we cant tune for everything – can take while, but gentleman’s instrumentation …</a:t>
            </a:r>
          </a:p>
          <a:p>
            <a:endParaRPr lang="en-US" baseline="0" dirty="0" smtClean="0"/>
          </a:p>
          <a:p>
            <a:r>
              <a:rPr lang="en-US" baseline="0" dirty="0" smtClean="0"/>
              <a:t>This was all rather general – the choppers are used on some instruments at reactors and this example is a so-called direct geometry </a:t>
            </a:r>
            <a:r>
              <a:rPr lang="en-US" baseline="0" dirty="0" err="1" smtClean="0"/>
              <a:t>TOF</a:t>
            </a:r>
            <a:r>
              <a:rPr lang="en-US" baseline="0" dirty="0" smtClean="0"/>
              <a:t> instrument – meaning that it determines incident wavelengths – in the next lecture by Ken Herwig will talk about an indirect or inverted </a:t>
            </a:r>
            <a:r>
              <a:rPr lang="en-US" baseline="0" dirty="0" err="1" smtClean="0"/>
              <a:t>TOF</a:t>
            </a:r>
            <a:r>
              <a:rPr lang="en-US" baseline="0" dirty="0" smtClean="0"/>
              <a:t> instrument where final wavelength/energies are determined by crystal diffraction which with </a:t>
            </a:r>
            <a:r>
              <a:rPr lang="en-US" baseline="0" dirty="0" err="1" smtClean="0"/>
              <a:t>TOF</a:t>
            </a:r>
            <a:r>
              <a:rPr lang="en-US" baseline="0" dirty="0" smtClean="0"/>
              <a:t> information is used to determine the incident </a:t>
            </a:r>
            <a:r>
              <a:rPr lang="en-US" baseline="0" dirty="0" err="1" smtClean="0"/>
              <a:t>emergy</a:t>
            </a:r>
            <a:r>
              <a:rPr lang="en-US" baseline="0" dirty="0" smtClean="0"/>
              <a:t> … essentially a lot of those interactions of neutrons with matter can be exploited to create instrument components – as my old supervisor used to say “Yesterday’s sensation is tomorrow’s calibration”  and you should note a few of these emerging in the next few </a:t>
            </a:r>
            <a:r>
              <a:rPr lang="en-US" baseline="0" dirty="0" err="1" smtClean="0"/>
              <a:t>miniutes</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1B8B805D-5238-4469-8C6B-C73B1F455EF0}" type="slidenum">
              <a:rPr lang="en-US" smtClean="0"/>
              <a:pPr>
                <a:defRPr/>
              </a:pPr>
              <a:t>20</a:t>
            </a:fld>
            <a:endParaRPr lang="en-US"/>
          </a:p>
        </p:txBody>
      </p:sp>
    </p:spTree>
    <p:extLst>
      <p:ext uri="{BB962C8B-B14F-4D97-AF65-F5344CB8AC3E}">
        <p14:creationId xmlns:p14="http://schemas.microsoft.com/office/powerpoint/2010/main" val="41170401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400" dirty="0" smtClean="0"/>
              <a:t>The first neutron “scattering” instrument – or at least the first neutron scattering experiment to know that it was one …Chadwick’s problem and solutions</a:t>
            </a:r>
            <a:r>
              <a:rPr lang="en-US" sz="1400" baseline="0" dirty="0" smtClean="0"/>
              <a:t> are very much ours …</a:t>
            </a:r>
            <a:endParaRPr lang="en-US" sz="1400"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40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400" dirty="0" smtClean="0"/>
              <a:t>In similar experiments a few years earlier Irene Curie &amp;</a:t>
            </a:r>
            <a:r>
              <a:rPr lang="en-US" sz="1400" baseline="0" dirty="0" smtClean="0"/>
              <a:t> </a:t>
            </a:r>
            <a:r>
              <a:rPr lang="en-US" sz="1400" dirty="0" smtClean="0"/>
              <a:t>Frederic Joliot and Bothe &amp; Becker a few years earlier had misidentified the neutral particle in question as photon – well gamma ray.  </a:t>
            </a:r>
            <a:r>
              <a:rPr lang="en-US" sz="1400" dirty="0" err="1" smtClean="0"/>
              <a:t>Ettore</a:t>
            </a:r>
            <a:r>
              <a:rPr lang="en-US" sz="1400" dirty="0" smtClean="0"/>
              <a:t> </a:t>
            </a:r>
            <a:r>
              <a:rPr lang="en-US" sz="1400" dirty="0" err="1" smtClean="0"/>
              <a:t>Majorana</a:t>
            </a:r>
            <a:r>
              <a:rPr lang="en-US" sz="1400" dirty="0" smtClean="0"/>
              <a:t> correctly deduced as Chadwick would later that the Joliot-Curie particle had to be a massive</a:t>
            </a:r>
            <a:r>
              <a:rPr lang="en-US" sz="1400" baseline="0" dirty="0" smtClean="0"/>
              <a:t> neutral particle coming out of the nucleus otherwise the knocking on of the protons would violate the conservation of energy and momentum (also it</a:t>
            </a:r>
            <a:r>
              <a:rPr lang="fr-FR" sz="1400" baseline="0" dirty="0" smtClean="0"/>
              <a:t>’</a:t>
            </a:r>
            <a:r>
              <a:rPr lang="en-US" sz="1400" baseline="0" dirty="0" smtClean="0"/>
              <a:t>s a huge gamma anyway, so why didn’t the ionization chamber see it?).  Thus being the </a:t>
            </a:r>
            <a:r>
              <a:rPr lang="en-US" sz="1400" dirty="0" smtClean="0"/>
              <a:t>neutron, something of this sort</a:t>
            </a:r>
            <a:r>
              <a:rPr lang="en-US" sz="1400" baseline="0" dirty="0" smtClean="0"/>
              <a:t> having </a:t>
            </a:r>
            <a:r>
              <a:rPr lang="en-US" sz="1400" dirty="0" smtClean="0"/>
              <a:t>been expected for a while - Rutherford after all had suggested in 1920</a:t>
            </a:r>
            <a:r>
              <a:rPr lang="en-US" sz="1400" baseline="0" dirty="0" smtClean="0"/>
              <a:t> </a:t>
            </a:r>
            <a:r>
              <a:rPr lang="en-US" sz="1400" dirty="0" smtClean="0"/>
              <a:t>that something of this sort was needed to stabilize all the positive charges he had found concentrated</a:t>
            </a:r>
            <a:r>
              <a:rPr lang="en-US" sz="1400" baseline="0" dirty="0" smtClean="0"/>
              <a:t> by protons in </a:t>
            </a:r>
            <a:r>
              <a:rPr lang="en-US" sz="1400" dirty="0" smtClean="0"/>
              <a:t>atomic nuclei and the name was suggested at that time - he was Chadwick’s boss at the time.  Despite this being something of a big deal and despite encouragement</a:t>
            </a:r>
            <a:r>
              <a:rPr lang="en-US" sz="1400" baseline="0" dirty="0" smtClean="0"/>
              <a:t> (</a:t>
            </a:r>
            <a:r>
              <a:rPr lang="en-US" sz="1400" dirty="0" smtClean="0"/>
              <a:t>cajoling?) from Fermi, </a:t>
            </a:r>
            <a:r>
              <a:rPr lang="en-US" sz="1400" dirty="0" err="1" smtClean="0"/>
              <a:t>Majorana</a:t>
            </a:r>
            <a:r>
              <a:rPr lang="en-US" sz="1400" dirty="0" smtClean="0"/>
              <a:t> didn’t bother to publish since the result was in his opinion “banal”.  Chadwick did a little more than this basic experiment and by mixing targets was able to estimate the mass of the neutral particle as </a:t>
            </a:r>
            <a:r>
              <a:rPr lang="en-US" sz="1200" kern="1200" dirty="0" smtClean="0">
                <a:solidFill>
                  <a:schemeClr val="tx1"/>
                </a:solidFill>
                <a:effectLst/>
                <a:latin typeface="+mn-lt"/>
                <a:ea typeface="+mn-ea"/>
                <a:cs typeface="+mn-cs"/>
              </a:rPr>
              <a:t>1.0067 proton masses and for</a:t>
            </a:r>
            <a:r>
              <a:rPr lang="en-US" sz="1200" kern="1200" baseline="0" dirty="0" smtClean="0">
                <a:solidFill>
                  <a:schemeClr val="tx1"/>
                </a:solidFill>
                <a:effectLst/>
                <a:latin typeface="+mn-lt"/>
                <a:ea typeface="+mn-ea"/>
                <a:cs typeface="+mn-cs"/>
              </a:rPr>
              <a:t> this </a:t>
            </a:r>
            <a:r>
              <a:rPr lang="en-US" sz="1400" dirty="0" smtClean="0"/>
              <a:t>got the Physics Nobel in 1935.  The J-C’s btw  got the Chemistry</a:t>
            </a:r>
            <a:r>
              <a:rPr lang="en-US" sz="1400" baseline="0" dirty="0" smtClean="0"/>
              <a:t> Prize for artificially induced radioactivity which is what is going on in the Be.  </a:t>
            </a:r>
            <a:r>
              <a:rPr lang="en-US" sz="1400" baseline="0" dirty="0" err="1" smtClean="0"/>
              <a:t>Majorana</a:t>
            </a:r>
            <a:r>
              <a:rPr lang="en-US" sz="1400" baseline="0" dirty="0" smtClean="0"/>
              <a:t> went missing during or soon after a ferry ride from Palermo to Naples in 1939.</a:t>
            </a:r>
            <a:endParaRPr lang="en-US" sz="1400" dirty="0" smtClean="0"/>
          </a:p>
          <a:p>
            <a:endParaRPr lang="en-US" dirty="0"/>
          </a:p>
        </p:txBody>
      </p:sp>
      <p:sp>
        <p:nvSpPr>
          <p:cNvPr id="4" name="Slide Number Placeholder 3"/>
          <p:cNvSpPr>
            <a:spLocks noGrp="1"/>
          </p:cNvSpPr>
          <p:nvPr>
            <p:ph type="sldNum" sz="quarter" idx="10"/>
          </p:nvPr>
        </p:nvSpPr>
        <p:spPr/>
        <p:txBody>
          <a:bodyPr/>
          <a:lstStyle/>
          <a:p>
            <a:pPr>
              <a:defRPr/>
            </a:pPr>
            <a:fld id="{1B8B805D-5238-4469-8C6B-C73B1F455EF0}" type="slidenum">
              <a:rPr lang="en-US" smtClean="0"/>
              <a:pPr>
                <a:defRPr/>
              </a:pPr>
              <a:t>2</a:t>
            </a:fld>
            <a:endParaRPr lang="en-US"/>
          </a:p>
        </p:txBody>
      </p:sp>
    </p:spTree>
    <p:extLst>
      <p:ext uri="{BB962C8B-B14F-4D97-AF65-F5344CB8AC3E}">
        <p14:creationId xmlns:p14="http://schemas.microsoft.com/office/powerpoint/2010/main" val="6768763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Fermi chopper is a faster version velocity</a:t>
            </a:r>
            <a:r>
              <a:rPr lang="en-US" baseline="0" dirty="0" smtClean="0"/>
              <a:t> selector</a:t>
            </a:r>
          </a:p>
          <a:p>
            <a:r>
              <a:rPr lang="en-US" baseline="0" dirty="0" smtClean="0"/>
              <a:t>Helical slots through a vertical  rotating drum, but same general principle … </a:t>
            </a:r>
            <a:r>
              <a:rPr lang="en-US" baseline="0" dirty="0" err="1" smtClean="0"/>
              <a:t>sychronize</a:t>
            </a:r>
            <a:r>
              <a:rPr lang="en-US" baseline="0" dirty="0" smtClean="0"/>
              <a:t> with pulse TOF gives you a ~</a:t>
            </a:r>
            <a:r>
              <a:rPr lang="en-US" baseline="0" dirty="0" err="1" smtClean="0"/>
              <a:t>monochromaticm</a:t>
            </a:r>
            <a:r>
              <a:rPr lang="en-US" baseline="0" dirty="0" smtClean="0"/>
              <a:t> pulsed beam</a:t>
            </a:r>
          </a:p>
          <a:p>
            <a:endParaRPr lang="en-US" baseline="0" dirty="0" smtClean="0"/>
          </a:p>
          <a:p>
            <a:r>
              <a:rPr lang="en-US" baseline="0" dirty="0" smtClean="0"/>
              <a:t>The cut you get through </a:t>
            </a:r>
            <a:r>
              <a:rPr lang="en-US" baseline="0" dirty="0" err="1" smtClean="0"/>
              <a:t>qE</a:t>
            </a:r>
            <a:r>
              <a:rPr lang="en-US" baseline="0" dirty="0" smtClean="0"/>
              <a:t> is the cut you get, whether you want all that info or not – remember we cant tune for everything – can take while, but gentleman’s instrumentation …</a:t>
            </a:r>
          </a:p>
          <a:p>
            <a:endParaRPr lang="en-US" baseline="0" dirty="0" smtClean="0"/>
          </a:p>
          <a:p>
            <a:r>
              <a:rPr lang="en-US" baseline="0" dirty="0" smtClean="0"/>
              <a:t>This was all rather general – the choppers are used on some instruments at reactors and this example is a so-called direct geometry </a:t>
            </a:r>
            <a:r>
              <a:rPr lang="en-US" baseline="0" dirty="0" err="1" smtClean="0"/>
              <a:t>TOF</a:t>
            </a:r>
            <a:r>
              <a:rPr lang="en-US" baseline="0" dirty="0" smtClean="0"/>
              <a:t> instrument – meaning that it determines incident wavelengths – in the next lecture by Ken Herwig will talk about an indirect or inverted </a:t>
            </a:r>
            <a:r>
              <a:rPr lang="en-US" baseline="0" dirty="0" err="1" smtClean="0"/>
              <a:t>TOF</a:t>
            </a:r>
            <a:r>
              <a:rPr lang="en-US" baseline="0" dirty="0" smtClean="0"/>
              <a:t> instrument where final wavelength/energies are determined by crystal diffraction which with </a:t>
            </a:r>
            <a:r>
              <a:rPr lang="en-US" baseline="0" dirty="0" err="1" smtClean="0"/>
              <a:t>TOF</a:t>
            </a:r>
            <a:r>
              <a:rPr lang="en-US" baseline="0" dirty="0" smtClean="0"/>
              <a:t> information is used to determine the incident </a:t>
            </a:r>
            <a:r>
              <a:rPr lang="en-US" baseline="0" dirty="0" err="1" smtClean="0"/>
              <a:t>emergy</a:t>
            </a:r>
            <a:r>
              <a:rPr lang="en-US" baseline="0" dirty="0" smtClean="0"/>
              <a:t> … essentially a lot of those interactions of neutrons with matter can be exploited to create instrument components – as my old supervisor used to say “Yesterday’s sensation is tomorrow’s calibration”  and you should note a few of these emerging in the next few </a:t>
            </a:r>
            <a:r>
              <a:rPr lang="en-US" baseline="0" dirty="0" err="1" smtClean="0"/>
              <a:t>miniutes</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1B8B805D-5238-4469-8C6B-C73B1F455EF0}" type="slidenum">
              <a:rPr lang="en-US" smtClean="0"/>
              <a:pPr>
                <a:defRPr/>
              </a:pPr>
              <a:t>21</a:t>
            </a:fld>
            <a:endParaRPr lang="en-US"/>
          </a:p>
        </p:txBody>
      </p:sp>
    </p:spTree>
    <p:extLst>
      <p:ext uri="{BB962C8B-B14F-4D97-AF65-F5344CB8AC3E}">
        <p14:creationId xmlns:p14="http://schemas.microsoft.com/office/powerpoint/2010/main" val="41170401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TOF can </a:t>
            </a:r>
            <a:r>
              <a:rPr lang="en-US" smtClean="0"/>
              <a:t>get a bit </a:t>
            </a:r>
            <a:r>
              <a:rPr lang="en-US" dirty="0" smtClean="0"/>
              <a:t>complicated, but</a:t>
            </a:r>
            <a:r>
              <a:rPr lang="en-US" baseline="0" dirty="0" smtClean="0"/>
              <a:t> frame choice can give you a useful variety of wavelength range choices …</a:t>
            </a:r>
            <a:endParaRPr lang="en-US" dirty="0"/>
          </a:p>
        </p:txBody>
      </p:sp>
      <p:sp>
        <p:nvSpPr>
          <p:cNvPr id="4" name="Slide Number Placeholder 3"/>
          <p:cNvSpPr>
            <a:spLocks noGrp="1"/>
          </p:cNvSpPr>
          <p:nvPr>
            <p:ph type="sldNum" sz="quarter" idx="10"/>
          </p:nvPr>
        </p:nvSpPr>
        <p:spPr/>
        <p:txBody>
          <a:bodyPr/>
          <a:lstStyle/>
          <a:p>
            <a:pPr>
              <a:defRPr/>
            </a:pPr>
            <a:fld id="{1B8B805D-5238-4469-8C6B-C73B1F455EF0}" type="slidenum">
              <a:rPr lang="en-US" smtClean="0"/>
              <a:pPr>
                <a:defRPr/>
              </a:pPr>
              <a:t>22</a:t>
            </a:fld>
            <a:endParaRPr lang="en-US"/>
          </a:p>
        </p:txBody>
      </p:sp>
    </p:spTree>
    <p:extLst>
      <p:ext uri="{BB962C8B-B14F-4D97-AF65-F5344CB8AC3E}">
        <p14:creationId xmlns:p14="http://schemas.microsoft.com/office/powerpoint/2010/main" val="8433036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3He</a:t>
            </a:r>
            <a:r>
              <a:rPr lang="en-US" baseline="0" dirty="0" smtClean="0"/>
              <a:t> sources (enriched 235U reactors that bother to collect it) drying up</a:t>
            </a:r>
          </a:p>
          <a:p>
            <a:r>
              <a:rPr lang="en-US" baseline="0" dirty="0" smtClean="0"/>
              <a:t>Other customers (anyone who might want to detect a suspicious source of neutrons …)</a:t>
            </a:r>
          </a:p>
          <a:p>
            <a:r>
              <a:rPr lang="en-US" baseline="0" dirty="0" smtClean="0"/>
              <a:t>SNS has enough stockpiled to make maybe one or two more instruments like ARCS</a:t>
            </a:r>
            <a:endParaRPr lang="en-US" dirty="0" smtClean="0"/>
          </a:p>
          <a:p>
            <a:endParaRPr lang="en-US" dirty="0" smtClean="0"/>
          </a:p>
          <a:p>
            <a:r>
              <a:rPr lang="en-US" dirty="0" smtClean="0"/>
              <a:t>That’s “linear Position Sensitive Detectors” </a:t>
            </a:r>
            <a:r>
              <a:rPr lang="en-US" dirty="0" err="1" smtClean="0"/>
              <a:t>cf</a:t>
            </a:r>
            <a:r>
              <a:rPr lang="en-US" dirty="0" smtClean="0"/>
              <a:t> MWPSDs many anode/cathode</a:t>
            </a:r>
            <a:r>
              <a:rPr lang="en-US" baseline="0" dirty="0" smtClean="0"/>
              <a:t> wires in a 3He volume</a:t>
            </a:r>
            <a:endParaRPr lang="en-US" dirty="0" smtClean="0"/>
          </a:p>
          <a:p>
            <a:endParaRPr lang="en-US" dirty="0" smtClean="0"/>
          </a:p>
          <a:p>
            <a:r>
              <a:rPr lang="en-US" dirty="0" smtClean="0"/>
              <a:t>Hope if fusion gets</a:t>
            </a:r>
            <a:r>
              <a:rPr lang="en-US" baseline="0" dirty="0" smtClean="0"/>
              <a:t> going – if anyone has seen the movie “</a:t>
            </a:r>
            <a:r>
              <a:rPr lang="en-US" baseline="0" dirty="0" err="1" smtClean="0"/>
              <a:t>Monn</a:t>
            </a:r>
            <a:r>
              <a:rPr lang="en-US" baseline="0" dirty="0" smtClean="0"/>
              <a:t>” they may have picked up that the easiest fusion path involves 3He</a:t>
            </a:r>
          </a:p>
          <a:p>
            <a:endParaRPr lang="en-US" baseline="0" dirty="0" smtClean="0"/>
          </a:p>
          <a:p>
            <a:r>
              <a:rPr lang="en-US" baseline="0" dirty="0" smtClean="0"/>
              <a:t>BF3 cross-section lower so lower efficiency, gas horrible (HF is you break one)</a:t>
            </a:r>
          </a:p>
          <a:p>
            <a:r>
              <a:rPr lang="en-US" baseline="0" dirty="0" smtClean="0"/>
              <a:t>ESS new long pulse spallation source is considering there use – instrument consequences, but they already sacrificed initial time resolution for extra intensity so longer instruments already … </a:t>
            </a:r>
            <a:endParaRPr lang="en-US" dirty="0"/>
          </a:p>
        </p:txBody>
      </p:sp>
      <p:sp>
        <p:nvSpPr>
          <p:cNvPr id="4" name="Slide Number Placeholder 3"/>
          <p:cNvSpPr>
            <a:spLocks noGrp="1"/>
          </p:cNvSpPr>
          <p:nvPr>
            <p:ph type="sldNum" sz="quarter" idx="10"/>
          </p:nvPr>
        </p:nvSpPr>
        <p:spPr/>
        <p:txBody>
          <a:bodyPr/>
          <a:lstStyle/>
          <a:p>
            <a:pPr>
              <a:defRPr/>
            </a:pPr>
            <a:fld id="{1B8B805D-5238-4469-8C6B-C73B1F455EF0}" type="slidenum">
              <a:rPr lang="en-US" smtClean="0"/>
              <a:pPr>
                <a:defRPr/>
              </a:pPr>
              <a:t>23</a:t>
            </a:fld>
            <a:endParaRPr lang="en-US"/>
          </a:p>
        </p:txBody>
      </p:sp>
    </p:spTree>
    <p:extLst>
      <p:ext uri="{BB962C8B-B14F-4D97-AF65-F5344CB8AC3E}">
        <p14:creationId xmlns:p14="http://schemas.microsoft.com/office/powerpoint/2010/main" val="41505169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B8B805D-5238-4469-8C6B-C73B1F455EF0}" type="slidenum">
              <a:rPr lang="en-US" smtClean="0"/>
              <a:pPr>
                <a:defRPr/>
              </a:pPr>
              <a:t>24</a:t>
            </a:fld>
            <a:endParaRPr lang="en-US"/>
          </a:p>
        </p:txBody>
      </p:sp>
    </p:spTree>
    <p:extLst>
      <p:ext uri="{BB962C8B-B14F-4D97-AF65-F5344CB8AC3E}">
        <p14:creationId xmlns:p14="http://schemas.microsoft.com/office/powerpoint/2010/main" val="10361876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B8B805D-5238-4469-8C6B-C73B1F455EF0}" type="slidenum">
              <a:rPr lang="en-US" smtClean="0"/>
              <a:pPr>
                <a:defRPr/>
              </a:pPr>
              <a:t>25</a:t>
            </a:fld>
            <a:endParaRPr lang="en-US"/>
          </a:p>
        </p:txBody>
      </p:sp>
    </p:spTree>
    <p:extLst>
      <p:ext uri="{BB962C8B-B14F-4D97-AF65-F5344CB8AC3E}">
        <p14:creationId xmlns:p14="http://schemas.microsoft.com/office/powerpoint/2010/main" val="10361876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a:t>
            </a:r>
            <a:r>
              <a:rPr lang="en-US" baseline="0" dirty="0" smtClean="0"/>
              <a:t> These are ISOTOPE specific</a:t>
            </a:r>
          </a:p>
          <a:p>
            <a:r>
              <a:rPr lang="en-US" baseline="0" dirty="0" smtClean="0"/>
              <a:t>1/v prop lambda – easier to detect a slower neutron (until it is so slow it can’t get into the </a:t>
            </a:r>
            <a:r>
              <a:rPr lang="en-US" baseline="0" dirty="0" err="1" smtClean="0"/>
              <a:t>detctor</a:t>
            </a:r>
            <a:r>
              <a:rPr lang="en-US" baseline="0" dirty="0" smtClean="0"/>
              <a:t>)</a:t>
            </a:r>
            <a:endParaRPr lang="en-US" dirty="0" smtClean="0"/>
          </a:p>
          <a:p>
            <a:endParaRPr lang="en-US" dirty="0" smtClean="0"/>
          </a:p>
          <a:p>
            <a:r>
              <a:rPr lang="en-US" dirty="0" smtClean="0"/>
              <a:t>Charged particles are better because gammas</a:t>
            </a:r>
            <a:r>
              <a:rPr lang="en-US" baseline="0" dirty="0" smtClean="0"/>
              <a:t> tend to get away from you just like the neutron was going to</a:t>
            </a:r>
          </a:p>
          <a:p>
            <a:endParaRPr lang="en-US" baseline="0" dirty="0" smtClean="0"/>
          </a:p>
          <a:p>
            <a:r>
              <a:rPr lang="en-US" baseline="0" dirty="0" smtClean="0"/>
              <a:t>Don’t want a high cross-section for other rad </a:t>
            </a:r>
            <a:r>
              <a:rPr lang="en-US" baseline="0" dirty="0" err="1" smtClean="0"/>
              <a:t>esp</a:t>
            </a:r>
            <a:r>
              <a:rPr lang="en-US" baseline="0" dirty="0" smtClean="0"/>
              <a:t> x gamma – in many cases detector development has faltered because a lot of designers coming from the x-ray world haven’t realized how many photons there are in the world for every neutron and it is almost more important not to detect gammas rather than to detect neutrons</a:t>
            </a:r>
          </a:p>
          <a:p>
            <a:endParaRPr lang="en-US" baseline="0" dirty="0" smtClean="0"/>
          </a:p>
          <a:p>
            <a:r>
              <a:rPr lang="en-US" baseline="0" dirty="0" smtClean="0"/>
              <a:t>ASIDE Monitors low pressure 3He 235U and N (example N x-section – why neutrons are bad for your health QF~10)</a:t>
            </a:r>
            <a:endParaRPr lang="en-US" dirty="0"/>
          </a:p>
        </p:txBody>
      </p:sp>
      <p:sp>
        <p:nvSpPr>
          <p:cNvPr id="4" name="Slide Number Placeholder 3"/>
          <p:cNvSpPr>
            <a:spLocks noGrp="1"/>
          </p:cNvSpPr>
          <p:nvPr>
            <p:ph type="sldNum" sz="quarter" idx="10"/>
          </p:nvPr>
        </p:nvSpPr>
        <p:spPr/>
        <p:txBody>
          <a:bodyPr/>
          <a:lstStyle/>
          <a:p>
            <a:pPr>
              <a:defRPr/>
            </a:pPr>
            <a:fld id="{1B8B805D-5238-4469-8C6B-C73B1F455EF0}" type="slidenum">
              <a:rPr lang="en-US" smtClean="0"/>
              <a:pPr>
                <a:defRPr/>
              </a:pPr>
              <a:t>26</a:t>
            </a:fld>
            <a:endParaRPr lang="en-US"/>
          </a:p>
        </p:txBody>
      </p:sp>
    </p:spTree>
    <p:extLst>
      <p:ext uri="{BB962C8B-B14F-4D97-AF65-F5344CB8AC3E}">
        <p14:creationId xmlns:p14="http://schemas.microsoft.com/office/powerpoint/2010/main" val="8513453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S can just use normal gas detector design and use normal He or</a:t>
            </a:r>
            <a:r>
              <a:rPr lang="en-US" sz="1200" baseline="0" dirty="0" smtClean="0"/>
              <a:t> less 3He enriched or </a:t>
            </a:r>
            <a:r>
              <a:rPr lang="en-US" sz="1200" dirty="0" smtClean="0"/>
              <a:t>N2.</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I draw your attention</a:t>
            </a:r>
            <a:r>
              <a:rPr lang="en-US" sz="1200" baseline="0" dirty="0" smtClean="0"/>
              <a:t> to this second option which is actually a newish thing in monitors, because this reaction is the reason that neutrons radiation gets its 10-20 quality factor from health physicists</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aseline="0" dirty="0" smtClean="0"/>
              <a:t>Low as it is it is very high for the stuff of which you are made (capture </a:t>
            </a:r>
            <a:r>
              <a:rPr lang="en-US" sz="1200" baseline="0" dirty="0" err="1" smtClean="0"/>
              <a:t>xsec</a:t>
            </a:r>
            <a:r>
              <a:rPr lang="en-US" sz="1200" baseline="0" dirty="0" smtClean="0"/>
              <a:t> in </a:t>
            </a:r>
            <a:r>
              <a:rPr lang="en-US" sz="1200" baseline="0" dirty="0" err="1" smtClean="0"/>
              <a:t>millib</a:t>
            </a:r>
            <a:r>
              <a:rPr lang="en-US" sz="1200" baseline="0" dirty="0" smtClean="0"/>
              <a:t>) and N is the N in DNA and  _+ you also contain a lot of hydrogenous compounds that moderate neutrons so 1/v is not your friend there … </a:t>
            </a:r>
            <a:endParaRPr lang="en-US" dirty="0" smtClean="0"/>
          </a:p>
          <a:p>
            <a:endParaRPr lang="en-US" dirty="0" smtClean="0"/>
          </a:p>
          <a:p>
            <a:r>
              <a:rPr lang="en-US" dirty="0" smtClean="0"/>
              <a:t>Flux goes up because 235U is a thermal neutron absorber.  As it burns there is less in the way ~5-10%</a:t>
            </a:r>
            <a:r>
              <a:rPr lang="en-US" baseline="0" dirty="0" smtClean="0"/>
              <a:t> rise at HFIR </a:t>
            </a:r>
            <a:r>
              <a:rPr lang="en-US" baseline="0" dirty="0" err="1" smtClean="0"/>
              <a:t>dependending</a:t>
            </a:r>
            <a:r>
              <a:rPr lang="en-US" baseline="0" dirty="0" smtClean="0"/>
              <a:t> on what they are irradiating in the core an reflector …</a:t>
            </a:r>
          </a:p>
          <a:p>
            <a:r>
              <a:rPr lang="en-US" baseline="0" dirty="0" smtClean="0"/>
              <a:t>Unlike reactor which are pretty much a few detectors coupled to control rod motors and a tub of water with a pump, accelerators are very complex beasts with thousands of components that have to work</a:t>
            </a:r>
          </a:p>
          <a:p>
            <a:r>
              <a:rPr lang="en-US" baseline="0" dirty="0" smtClean="0"/>
              <a:t>In concert, so there is a lot of tweaking and aiming and the occasional dropout – short drops are the worst – I think the period on the chart is 15m …</a:t>
            </a:r>
          </a:p>
          <a:p>
            <a:endParaRPr lang="en-US" dirty="0" smtClean="0"/>
          </a:p>
          <a:p>
            <a:r>
              <a:rPr lang="en-US" dirty="0" smtClean="0"/>
              <a:t>Gamma rejectio</a:t>
            </a:r>
            <a:r>
              <a:rPr lang="en-US" baseline="0" dirty="0" smtClean="0"/>
              <a:t>n required because these are up front – close to the source and your primary shielding with a pretty good unshielded view</a:t>
            </a:r>
            <a:endParaRPr lang="en-US" dirty="0"/>
          </a:p>
        </p:txBody>
      </p:sp>
      <p:sp>
        <p:nvSpPr>
          <p:cNvPr id="4" name="Slide Number Placeholder 3"/>
          <p:cNvSpPr>
            <a:spLocks noGrp="1"/>
          </p:cNvSpPr>
          <p:nvPr>
            <p:ph type="sldNum" sz="quarter" idx="10"/>
          </p:nvPr>
        </p:nvSpPr>
        <p:spPr/>
        <p:txBody>
          <a:bodyPr/>
          <a:lstStyle/>
          <a:p>
            <a:pPr>
              <a:defRPr/>
            </a:pPr>
            <a:fld id="{1B8B805D-5238-4469-8C6B-C73B1F455EF0}" type="slidenum">
              <a:rPr lang="en-US" smtClean="0"/>
              <a:pPr>
                <a:defRPr/>
              </a:pPr>
              <a:t>27</a:t>
            </a:fld>
            <a:endParaRPr lang="en-US"/>
          </a:p>
        </p:txBody>
      </p:sp>
    </p:spTree>
    <p:extLst>
      <p:ext uri="{BB962C8B-B14F-4D97-AF65-F5344CB8AC3E}">
        <p14:creationId xmlns:p14="http://schemas.microsoft.com/office/powerpoint/2010/main" val="36534263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Essentially just a reflecting</a:t>
            </a:r>
            <a:r>
              <a:rPr lang="en-US" baseline="0" dirty="0" smtClean="0"/>
              <a:t> pipe for neutrons – same principle as total internal reflection guiding light in an optical </a:t>
            </a:r>
            <a:r>
              <a:rPr lang="en-US" baseline="0" dirty="0" err="1" smtClean="0"/>
              <a:t>fibre</a:t>
            </a:r>
            <a:r>
              <a:rPr lang="en-US" baseline="0" dirty="0" smtClean="0"/>
              <a:t> … (external since neutron refractive index is &lt;1)</a:t>
            </a:r>
            <a:endParaRPr lang="en-US" dirty="0"/>
          </a:p>
        </p:txBody>
      </p:sp>
      <p:sp>
        <p:nvSpPr>
          <p:cNvPr id="4" name="Slide Number Placeholder 3"/>
          <p:cNvSpPr>
            <a:spLocks noGrp="1"/>
          </p:cNvSpPr>
          <p:nvPr>
            <p:ph type="sldNum" sz="quarter" idx="10"/>
          </p:nvPr>
        </p:nvSpPr>
        <p:spPr/>
        <p:txBody>
          <a:bodyPr/>
          <a:lstStyle/>
          <a:p>
            <a:pPr>
              <a:defRPr/>
            </a:pPr>
            <a:fld id="{1B8B805D-5238-4469-8C6B-C73B1F455EF0}" type="slidenum">
              <a:rPr lang="en-US" smtClean="0"/>
              <a:pPr>
                <a:defRPr/>
              </a:pPr>
              <a:t>28</a:t>
            </a:fld>
            <a:endParaRPr lang="en-US"/>
          </a:p>
        </p:txBody>
      </p:sp>
    </p:spTree>
    <p:extLst>
      <p:ext uri="{BB962C8B-B14F-4D97-AF65-F5344CB8AC3E}">
        <p14:creationId xmlns:p14="http://schemas.microsoft.com/office/powerpoint/2010/main" val="398423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Spin</a:t>
            </a:r>
            <a:r>
              <a:rPr lang="en-US" baseline="0" dirty="0" smtClean="0"/>
              <a:t> polarization can be guided adiabatically – which means that the rotation rate of a magnetic field the neutron sees (remember is is moving through the field) is slow compared to the </a:t>
            </a:r>
            <a:r>
              <a:rPr lang="en-US" baseline="0" dirty="0" err="1" smtClean="0"/>
              <a:t>Larmor</a:t>
            </a:r>
            <a:r>
              <a:rPr lang="en-US" baseline="0" dirty="0" smtClean="0"/>
              <a:t> precession speed of the magnetic field it is in.</a:t>
            </a:r>
          </a:p>
          <a:p>
            <a:r>
              <a:rPr lang="en-US" baseline="0" dirty="0" smtClean="0"/>
              <a:t>Typically a guide filed will be 20-50G – higher if you want to cope with stray fields from an </a:t>
            </a:r>
            <a:r>
              <a:rPr lang="en-US" baseline="0" dirty="0" err="1" smtClean="0"/>
              <a:t>adjaecnt</a:t>
            </a:r>
            <a:r>
              <a:rPr lang="en-US" baseline="0" dirty="0" smtClean="0"/>
              <a:t> device - they always say avoid zero fields, but what they really mean is avoid crossing regions where the neutron sees field changes that are confused </a:t>
            </a:r>
            <a:r>
              <a:rPr lang="en-US" baseline="0" dirty="0" err="1" smtClean="0"/>
              <a:t>wrt</a:t>
            </a:r>
            <a:r>
              <a:rPr lang="en-US" baseline="0" dirty="0" smtClean="0"/>
              <a:t> </a:t>
            </a:r>
            <a:r>
              <a:rPr lang="en-US" baseline="0" dirty="0" err="1" smtClean="0"/>
              <a:t>Larmor</a:t>
            </a:r>
            <a:r>
              <a:rPr lang="en-US" baseline="0" dirty="0" smtClean="0"/>
              <a:t> frequency …</a:t>
            </a:r>
          </a:p>
          <a:p>
            <a:r>
              <a:rPr lang="en-US" baseline="0" dirty="0" err="1" smtClean="0"/>
              <a:t>Mezei</a:t>
            </a:r>
            <a:r>
              <a:rPr lang="en-US" baseline="0" dirty="0" smtClean="0"/>
              <a:t> flipper is one method -  it is wavelength narrow – others </a:t>
            </a:r>
            <a:r>
              <a:rPr lang="en-US" baseline="0" dirty="0" err="1" smtClean="0"/>
              <a:t>Drabkin</a:t>
            </a:r>
            <a:r>
              <a:rPr lang="en-US" baseline="0" dirty="0" smtClean="0"/>
              <a:t> flipper, RF flipping as per NMR are not so much … usually eat more </a:t>
            </a:r>
            <a:r>
              <a:rPr lang="en-US" baseline="0" dirty="0" err="1" smtClean="0"/>
              <a:t>beamline</a:t>
            </a:r>
            <a:endParaRPr lang="en-US" dirty="0"/>
          </a:p>
        </p:txBody>
      </p:sp>
      <p:sp>
        <p:nvSpPr>
          <p:cNvPr id="4" name="Slide Number Placeholder 3"/>
          <p:cNvSpPr>
            <a:spLocks noGrp="1"/>
          </p:cNvSpPr>
          <p:nvPr>
            <p:ph type="sldNum" sz="quarter" idx="10"/>
          </p:nvPr>
        </p:nvSpPr>
        <p:spPr/>
        <p:txBody>
          <a:bodyPr/>
          <a:lstStyle/>
          <a:p>
            <a:pPr>
              <a:defRPr/>
            </a:pPr>
            <a:fld id="{1B8B805D-5238-4469-8C6B-C73B1F455EF0}" type="slidenum">
              <a:rPr lang="en-US" smtClean="0"/>
              <a:pPr>
                <a:defRPr/>
              </a:pPr>
              <a:t>29</a:t>
            </a:fld>
            <a:endParaRPr lang="en-US"/>
          </a:p>
        </p:txBody>
      </p:sp>
    </p:spTree>
    <p:extLst>
      <p:ext uri="{BB962C8B-B14F-4D97-AF65-F5344CB8AC3E}">
        <p14:creationId xmlns:p14="http://schemas.microsoft.com/office/powerpoint/2010/main" val="42804291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Neutron</a:t>
            </a:r>
            <a:r>
              <a:rPr lang="en-US" baseline="0" dirty="0" smtClean="0"/>
              <a:t> Magnetic Resonance, Dynamic Light Scattering ….</a:t>
            </a:r>
          </a:p>
          <a:p>
            <a:endParaRPr lang="en-US" baseline="0" dirty="0" smtClean="0"/>
          </a:p>
          <a:p>
            <a:r>
              <a:rPr lang="en-US" baseline="0" dirty="0" smtClean="0"/>
              <a:t>As it happens Incoherent scattering (</a:t>
            </a:r>
            <a:r>
              <a:rPr lang="en-US" baseline="0" dirty="0" err="1" smtClean="0"/>
              <a:t>Suny’s</a:t>
            </a:r>
            <a:r>
              <a:rPr lang="en-US" baseline="0" dirty="0" smtClean="0"/>
              <a:t> lecture) randomizes polarization, coherent scattering maintains the direction – so can in principle be used to get rid of incoherent SANS background.</a:t>
            </a:r>
          </a:p>
          <a:p>
            <a:r>
              <a:rPr lang="en-US" baseline="0" dirty="0" smtClean="0"/>
              <a:t>Has been demonstrated, but incoherent scattering is isotropic – very well behaved and flat – so the costs of polarization (lose at least 50% of neutrons the moment you run your incident beam</a:t>
            </a:r>
          </a:p>
          <a:p>
            <a:r>
              <a:rPr lang="en-US" baseline="0" dirty="0" smtClean="0"/>
              <a:t>through a polarizer), efficiencies of transporting polarization, and the statistical costs of the combining multiple measurements you have to do to </a:t>
            </a:r>
          </a:p>
        </p:txBody>
      </p:sp>
      <p:sp>
        <p:nvSpPr>
          <p:cNvPr id="4" name="Slide Number Placeholder 3"/>
          <p:cNvSpPr>
            <a:spLocks noGrp="1"/>
          </p:cNvSpPr>
          <p:nvPr>
            <p:ph type="sldNum" sz="quarter" idx="10"/>
          </p:nvPr>
        </p:nvSpPr>
        <p:spPr/>
        <p:txBody>
          <a:bodyPr/>
          <a:lstStyle/>
          <a:p>
            <a:pPr>
              <a:defRPr/>
            </a:pPr>
            <a:fld id="{1B8B805D-5238-4469-8C6B-C73B1F455EF0}" type="slidenum">
              <a:rPr lang="en-US" smtClean="0"/>
              <a:pPr>
                <a:defRPr/>
              </a:pPr>
              <a:t>30</a:t>
            </a:fld>
            <a:endParaRPr lang="en-US"/>
          </a:p>
        </p:txBody>
      </p:sp>
    </p:spTree>
    <p:extLst>
      <p:ext uri="{BB962C8B-B14F-4D97-AF65-F5344CB8AC3E}">
        <p14:creationId xmlns:p14="http://schemas.microsoft.com/office/powerpoint/2010/main" val="4280429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 are neutral and nuclear (and that light atom sensitivity without the Paraffin Chadwick’s ionization</a:t>
            </a:r>
            <a:r>
              <a:rPr lang="en-US" baseline="0" dirty="0" smtClean="0"/>
              <a:t> chamber</a:t>
            </a:r>
            <a:r>
              <a:rPr lang="en-US" dirty="0" smtClean="0"/>
              <a:t> saw nothing we very little –so putting lots of them round</a:t>
            </a:r>
            <a:r>
              <a:rPr lang="en-US" baseline="0" dirty="0" smtClean="0"/>
              <a:t> a </a:t>
            </a:r>
            <a:r>
              <a:rPr lang="en-US" baseline="0" dirty="0" err="1" smtClean="0"/>
              <a:t>hgih</a:t>
            </a:r>
            <a:r>
              <a:rPr lang="en-US" baseline="0" dirty="0" smtClean="0"/>
              <a:t> atomic number nucleus </a:t>
            </a:r>
            <a:r>
              <a:rPr lang="en-US" dirty="0" smtClean="0"/>
              <a:t> electrons mostly don’t care …)</a:t>
            </a:r>
            <a:endParaRPr lang="en-US" dirty="0"/>
          </a:p>
        </p:txBody>
      </p:sp>
      <p:sp>
        <p:nvSpPr>
          <p:cNvPr id="4" name="Slide Number Placeholder 3"/>
          <p:cNvSpPr>
            <a:spLocks noGrp="1"/>
          </p:cNvSpPr>
          <p:nvPr>
            <p:ph type="sldNum" sz="quarter" idx="10"/>
          </p:nvPr>
        </p:nvSpPr>
        <p:spPr/>
        <p:txBody>
          <a:bodyPr/>
          <a:lstStyle/>
          <a:p>
            <a:pPr>
              <a:defRPr/>
            </a:pPr>
            <a:fld id="{1B8B805D-5238-4469-8C6B-C73B1F455EF0}" type="slidenum">
              <a:rPr lang="en-US" smtClean="0"/>
              <a:pPr>
                <a:defRPr/>
              </a:pPr>
              <a:t>3</a:t>
            </a:fld>
            <a:endParaRPr lang="en-US"/>
          </a:p>
        </p:txBody>
      </p:sp>
    </p:spTree>
    <p:extLst>
      <p:ext uri="{BB962C8B-B14F-4D97-AF65-F5344CB8AC3E}">
        <p14:creationId xmlns:p14="http://schemas.microsoft.com/office/powerpoint/2010/main" val="1281442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a:t>
            </a:r>
            <a:r>
              <a:rPr lang="en-US" baseline="0" dirty="0" smtClean="0"/>
              <a:t> may already be available – consult the web pages of the neutron scattering facilities – often if you seem interesting enough </a:t>
            </a:r>
            <a:r>
              <a:rPr lang="en-US" baseline="0" dirty="0" err="1" smtClean="0"/>
              <a:t>theIR</a:t>
            </a:r>
            <a:r>
              <a:rPr lang="en-US" baseline="0" dirty="0" smtClean="0"/>
              <a:t> will work with you to develop SE for routine use</a:t>
            </a:r>
            <a:endParaRPr lang="en-US" dirty="0"/>
          </a:p>
        </p:txBody>
      </p:sp>
      <p:sp>
        <p:nvSpPr>
          <p:cNvPr id="4" name="Slide Number Placeholder 3"/>
          <p:cNvSpPr>
            <a:spLocks noGrp="1"/>
          </p:cNvSpPr>
          <p:nvPr>
            <p:ph type="sldNum" sz="quarter" idx="10"/>
          </p:nvPr>
        </p:nvSpPr>
        <p:spPr/>
        <p:txBody>
          <a:bodyPr/>
          <a:lstStyle/>
          <a:p>
            <a:pPr>
              <a:defRPr/>
            </a:pPr>
            <a:fld id="{1B8B805D-5238-4469-8C6B-C73B1F455EF0}" type="slidenum">
              <a:rPr lang="en-US" smtClean="0"/>
              <a:pPr>
                <a:defRPr/>
              </a:pPr>
              <a:t>31</a:t>
            </a:fld>
            <a:endParaRPr lang="en-US"/>
          </a:p>
        </p:txBody>
      </p:sp>
    </p:spTree>
    <p:extLst>
      <p:ext uri="{BB962C8B-B14F-4D97-AF65-F5344CB8AC3E}">
        <p14:creationId xmlns:p14="http://schemas.microsoft.com/office/powerpoint/2010/main" val="4020663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Selecting Neutrons of the right wavelength / energy</a:t>
            </a:r>
          </a:p>
          <a:p>
            <a:endParaRPr lang="en-US" dirty="0" smtClean="0"/>
          </a:p>
          <a:p>
            <a:r>
              <a:rPr lang="en-US" dirty="0" smtClean="0"/>
              <a:t>Also nice to know as</a:t>
            </a:r>
            <a:r>
              <a:rPr lang="en-US" baseline="0" dirty="0" smtClean="0"/>
              <a:t> much as you can about your sample beforehand – neutrons are expensive and hard to get to … but needs must</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1B8B805D-5238-4469-8C6B-C73B1F455EF0}" type="slidenum">
              <a:rPr lang="en-US" smtClean="0"/>
              <a:pPr>
                <a:defRPr/>
              </a:pPr>
              <a:t>32</a:t>
            </a:fld>
            <a:endParaRPr lang="en-US"/>
          </a:p>
        </p:txBody>
      </p:sp>
    </p:spTree>
    <p:extLst>
      <p:ext uri="{BB962C8B-B14F-4D97-AF65-F5344CB8AC3E}">
        <p14:creationId xmlns:p14="http://schemas.microsoft.com/office/powerpoint/2010/main" val="26916385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Reflectometers</a:t>
            </a:r>
            <a:r>
              <a:rPr lang="en-US" baseline="0" dirty="0" smtClean="0"/>
              <a:t> are often polarized, as are some SANS </a:t>
            </a:r>
            <a:endParaRPr lang="en-US" dirty="0"/>
          </a:p>
        </p:txBody>
      </p:sp>
      <p:sp>
        <p:nvSpPr>
          <p:cNvPr id="4" name="Slide Number Placeholder 3"/>
          <p:cNvSpPr>
            <a:spLocks noGrp="1"/>
          </p:cNvSpPr>
          <p:nvPr>
            <p:ph type="sldNum" sz="quarter" idx="10"/>
          </p:nvPr>
        </p:nvSpPr>
        <p:spPr/>
        <p:txBody>
          <a:bodyPr/>
          <a:lstStyle/>
          <a:p>
            <a:pPr>
              <a:defRPr/>
            </a:pPr>
            <a:fld id="{1B8B805D-5238-4469-8C6B-C73B1F455EF0}" type="slidenum">
              <a:rPr lang="en-US" smtClean="0"/>
              <a:pPr>
                <a:defRPr/>
              </a:pPr>
              <a:t>33</a:t>
            </a:fld>
            <a:endParaRPr lang="en-US"/>
          </a:p>
        </p:txBody>
      </p:sp>
    </p:spTree>
    <p:extLst>
      <p:ext uri="{BB962C8B-B14F-4D97-AF65-F5344CB8AC3E}">
        <p14:creationId xmlns:p14="http://schemas.microsoft.com/office/powerpoint/2010/main" val="33016448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 ~8 orders of magnitude in energy</a:t>
            </a:r>
            <a:r>
              <a:rPr lang="en-US" baseline="0" dirty="0" smtClean="0"/>
              <a:t>/time and length scale</a:t>
            </a:r>
            <a:endParaRPr lang="en-US" dirty="0"/>
          </a:p>
        </p:txBody>
      </p:sp>
      <p:sp>
        <p:nvSpPr>
          <p:cNvPr id="4" name="Slide Number Placeholder 3"/>
          <p:cNvSpPr>
            <a:spLocks noGrp="1"/>
          </p:cNvSpPr>
          <p:nvPr>
            <p:ph type="sldNum" sz="quarter" idx="10"/>
          </p:nvPr>
        </p:nvSpPr>
        <p:spPr/>
        <p:txBody>
          <a:bodyPr/>
          <a:lstStyle/>
          <a:p>
            <a:pPr>
              <a:defRPr/>
            </a:pPr>
            <a:fld id="{1B8B805D-5238-4469-8C6B-C73B1F455EF0}" type="slidenum">
              <a:rPr lang="en-US" smtClean="0"/>
              <a:pPr>
                <a:defRPr/>
              </a:pPr>
              <a:t>34</a:t>
            </a:fld>
            <a:endParaRPr lang="en-US"/>
          </a:p>
        </p:txBody>
      </p:sp>
    </p:spTree>
    <p:extLst>
      <p:ext uri="{BB962C8B-B14F-4D97-AF65-F5344CB8AC3E}">
        <p14:creationId xmlns:p14="http://schemas.microsoft.com/office/powerpoint/2010/main" val="42633968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SNS is now about 5 years</a:t>
            </a:r>
            <a:r>
              <a:rPr lang="en-US" baseline="0" dirty="0" smtClean="0"/>
              <a:t> old, HFIR about 45</a:t>
            </a:r>
          </a:p>
          <a:p>
            <a:r>
              <a:rPr lang="en-US" baseline="0" dirty="0" smtClean="0"/>
              <a:t>SNS cost about 1.5 billion dollars, supposing you could build it again HFIR would cost about the same, and yet … we do smallish science on them</a:t>
            </a:r>
            <a:endParaRPr lang="en-US" dirty="0"/>
          </a:p>
        </p:txBody>
      </p:sp>
      <p:sp>
        <p:nvSpPr>
          <p:cNvPr id="4" name="Slide Number Placeholder 3"/>
          <p:cNvSpPr>
            <a:spLocks noGrp="1"/>
          </p:cNvSpPr>
          <p:nvPr>
            <p:ph type="sldNum" sz="quarter" idx="10"/>
          </p:nvPr>
        </p:nvSpPr>
        <p:spPr/>
        <p:txBody>
          <a:bodyPr/>
          <a:lstStyle/>
          <a:p>
            <a:pPr>
              <a:defRPr/>
            </a:pPr>
            <a:fld id="{1B8B805D-5238-4469-8C6B-C73B1F455EF0}" type="slidenum">
              <a:rPr lang="en-US" smtClean="0"/>
              <a:pPr>
                <a:defRPr/>
              </a:pPr>
              <a:t>35</a:t>
            </a:fld>
            <a:endParaRPr lang="en-US"/>
          </a:p>
        </p:txBody>
      </p:sp>
    </p:spTree>
    <p:extLst>
      <p:ext uri="{BB962C8B-B14F-4D97-AF65-F5344CB8AC3E}">
        <p14:creationId xmlns:p14="http://schemas.microsoft.com/office/powerpoint/2010/main" val="18223782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the moment about</a:t>
            </a:r>
            <a:r>
              <a:rPr lang="en-US" baseline="0" dirty="0" smtClean="0"/>
              <a:t> 2:1 reactors over accelerators (various) – reactors are aging (ANS was supposed to be built in the 90’s) new sources ESS in Lund Sweden circa 2020+ … and Los Alamos may soon disappear</a:t>
            </a:r>
          </a:p>
          <a:p>
            <a:endParaRPr lang="en-US" baseline="0" dirty="0" smtClean="0"/>
          </a:p>
          <a:p>
            <a:r>
              <a:rPr lang="en-US" baseline="0" dirty="0" smtClean="0"/>
              <a:t>You can do neutron scattering all over the world, but this is  </a:t>
            </a:r>
            <a:r>
              <a:rPr lang="en-US" baseline="0" dirty="0" err="1" smtClean="0"/>
              <a:t>apretty</a:t>
            </a:r>
            <a:r>
              <a:rPr lang="en-US" baseline="0" dirty="0" smtClean="0"/>
              <a:t> complete list of all neutron scattering sources – neutron radiography aside – which tend by their very nature to be major when compared with other instrument suites</a:t>
            </a:r>
            <a:endParaRPr lang="en-US" dirty="0"/>
          </a:p>
        </p:txBody>
      </p:sp>
      <p:sp>
        <p:nvSpPr>
          <p:cNvPr id="4" name="Slide Number Placeholder 3"/>
          <p:cNvSpPr>
            <a:spLocks noGrp="1"/>
          </p:cNvSpPr>
          <p:nvPr>
            <p:ph type="sldNum" sz="quarter" idx="10"/>
          </p:nvPr>
        </p:nvSpPr>
        <p:spPr/>
        <p:txBody>
          <a:bodyPr/>
          <a:lstStyle/>
          <a:p>
            <a:pPr>
              <a:defRPr/>
            </a:pPr>
            <a:fld id="{1B8B805D-5238-4469-8C6B-C73B1F455EF0}" type="slidenum">
              <a:rPr lang="en-US" smtClean="0"/>
              <a:pPr>
                <a:defRPr/>
              </a:pPr>
              <a:t>36</a:t>
            </a:fld>
            <a:endParaRPr lang="en-US"/>
          </a:p>
        </p:txBody>
      </p:sp>
    </p:spTree>
    <p:extLst>
      <p:ext uri="{BB962C8B-B14F-4D97-AF65-F5344CB8AC3E}">
        <p14:creationId xmlns:p14="http://schemas.microsoft.com/office/powerpoint/2010/main" val="2490381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so many types of instruments &amp; why are neutron beam rooms and guide halls so crowded ?</a:t>
            </a:r>
          </a:p>
          <a:p>
            <a:endParaRPr lang="en-US" dirty="0" smtClean="0"/>
          </a:p>
          <a:p>
            <a:r>
              <a:rPr lang="en-US" dirty="0" smtClean="0"/>
              <a:t>Types of sources (and their numerical</a:t>
            </a:r>
            <a:r>
              <a:rPr lang="en-US" baseline="0" dirty="0" smtClean="0"/>
              <a:t> paucity)</a:t>
            </a:r>
            <a:endParaRPr lang="en-US" dirty="0" smtClean="0"/>
          </a:p>
          <a:p>
            <a:r>
              <a:rPr lang="en-US" dirty="0" err="1" smtClean="0"/>
              <a:t>Xtal</a:t>
            </a:r>
            <a:r>
              <a:rPr lang="en-US" dirty="0" smtClean="0"/>
              <a:t>,</a:t>
            </a:r>
            <a:r>
              <a:rPr lang="en-US" baseline="0" dirty="0" smtClean="0"/>
              <a:t> TOF, spin precession beam </a:t>
            </a:r>
            <a:r>
              <a:rPr lang="en-US" baseline="0" dirty="0" err="1" smtClean="0"/>
              <a:t>hanndling</a:t>
            </a:r>
            <a:endParaRPr lang="en-US" baseline="0" dirty="0" smtClean="0"/>
          </a:p>
          <a:p>
            <a:r>
              <a:rPr lang="en-US" baseline="0" dirty="0" smtClean="0"/>
              <a:t>Sample environment</a:t>
            </a:r>
          </a:p>
          <a:p>
            <a:r>
              <a:rPr lang="en-US" baseline="0" dirty="0" smtClean="0"/>
              <a:t>Q,E range for sample – the eternal fight </a:t>
            </a:r>
            <a:r>
              <a:rPr lang="en-US" baseline="0" dirty="0" err="1" smtClean="0"/>
              <a:t>againt</a:t>
            </a:r>
            <a:r>
              <a:rPr lang="en-US" baseline="0" dirty="0" smtClean="0"/>
              <a:t> </a:t>
            </a:r>
            <a:r>
              <a:rPr lang="en-US" baseline="0" dirty="0" err="1" smtClean="0"/>
              <a:t>Liouville</a:t>
            </a:r>
            <a:r>
              <a:rPr lang="en-US" baseline="0" dirty="0" smtClean="0"/>
              <a:t>’ theorem</a:t>
            </a:r>
            <a:endParaRPr lang="en-US" dirty="0" smtClean="0"/>
          </a:p>
          <a:p>
            <a:endParaRPr lang="en-US" dirty="0" smtClean="0"/>
          </a:p>
          <a:p>
            <a:r>
              <a:rPr lang="en-US" dirty="0" smtClean="0"/>
              <a:t>Efficient use of </a:t>
            </a:r>
            <a:r>
              <a:rPr lang="en-US" baseline="0" dirty="0" smtClean="0"/>
              <a:t> instrument optimized over </a:t>
            </a:r>
            <a:r>
              <a:rPr lang="en-US" baseline="0" dirty="0" err="1" smtClean="0"/>
              <a:t>narrowish</a:t>
            </a:r>
            <a:r>
              <a:rPr lang="en-US" baseline="0" dirty="0" smtClean="0"/>
              <a:t> </a:t>
            </a:r>
            <a:r>
              <a:rPr lang="en-US" baseline="0" dirty="0" err="1" smtClean="0"/>
              <a:t>Q,E,ranges</a:t>
            </a:r>
            <a:endParaRPr lang="en-US" dirty="0"/>
          </a:p>
        </p:txBody>
      </p:sp>
      <p:sp>
        <p:nvSpPr>
          <p:cNvPr id="4" name="Slide Number Placeholder 3"/>
          <p:cNvSpPr>
            <a:spLocks noGrp="1"/>
          </p:cNvSpPr>
          <p:nvPr>
            <p:ph type="sldNum" sz="quarter" idx="10"/>
          </p:nvPr>
        </p:nvSpPr>
        <p:spPr/>
        <p:txBody>
          <a:bodyPr/>
          <a:lstStyle/>
          <a:p>
            <a:pPr>
              <a:defRPr/>
            </a:pPr>
            <a:fld id="{1B8B805D-5238-4469-8C6B-C73B1F455EF0}" type="slidenum">
              <a:rPr lang="en-US" smtClean="0"/>
              <a:pPr>
                <a:defRPr/>
              </a:pPr>
              <a:t>37</a:t>
            </a:fld>
            <a:endParaRPr lang="en-US"/>
          </a:p>
        </p:txBody>
      </p:sp>
    </p:spTree>
    <p:extLst>
      <p:ext uri="{BB962C8B-B14F-4D97-AF65-F5344CB8AC3E}">
        <p14:creationId xmlns:p14="http://schemas.microsoft.com/office/powerpoint/2010/main" val="19410224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A picture is worth a thousand words … a Scattering pattern is worth a thousand pictures …</a:t>
            </a:r>
          </a:p>
          <a:p>
            <a:endParaRPr lang="en-US" sz="1400" dirty="0" smtClean="0"/>
          </a:p>
          <a:p>
            <a:r>
              <a:rPr lang="en-US" sz="1400" dirty="0" smtClean="0"/>
              <a:t>Insertion &amp;</a:t>
            </a:r>
            <a:r>
              <a:rPr lang="en-US" sz="1400" baseline="0" dirty="0" smtClean="0"/>
              <a:t> italics are mine </a:t>
            </a:r>
            <a:r>
              <a:rPr lang="en-US" sz="1400" dirty="0" smtClean="0"/>
              <a:t>My italics …</a:t>
            </a:r>
          </a:p>
          <a:p>
            <a:endParaRPr lang="en-US" sz="1400" dirty="0" smtClean="0"/>
          </a:p>
          <a:p>
            <a:r>
              <a:rPr lang="en-US" sz="1400" dirty="0" smtClean="0"/>
              <a:t>The effect you seek is hidden behind another (similar)</a:t>
            </a:r>
            <a:r>
              <a:rPr lang="en-US" sz="1400" baseline="0" dirty="0" smtClean="0"/>
              <a:t> system, buried under a layer that masks other probes, or is simply deep inside whatever sample environment equipment </a:t>
            </a:r>
          </a:p>
          <a:p>
            <a:r>
              <a:rPr lang="en-US" sz="1400" baseline="0" dirty="0" smtClean="0"/>
              <a:t>Neutron scattering can often let you peer through that fog of other stuff (that’s what highly penetrating means) and has advantages &amp; methods that can  allow the signal from the </a:t>
            </a:r>
          </a:p>
          <a:p>
            <a:r>
              <a:rPr lang="en-US" sz="1400" baseline="0" dirty="0" smtClean="0"/>
              <a:t>system that you are  interested in stand out clear.</a:t>
            </a:r>
          </a:p>
          <a:p>
            <a:endParaRPr lang="en-US" sz="1400" baseline="0" dirty="0" smtClean="0"/>
          </a:p>
          <a:p>
            <a:r>
              <a:rPr lang="en-US" sz="1400" baseline="0" dirty="0" smtClean="0"/>
              <a:t>Next lecture SANS, and I’ll try to put a little more flesh on the bones of those assertions … and now for whatever time we have left I’ll try to answer questions (don’t say that don’t steal too much thunder from the next presentation)</a:t>
            </a:r>
            <a:endParaRPr lang="en-US" sz="1400" dirty="0"/>
          </a:p>
        </p:txBody>
      </p:sp>
      <p:sp>
        <p:nvSpPr>
          <p:cNvPr id="4" name="Slide Number Placeholder 3"/>
          <p:cNvSpPr>
            <a:spLocks noGrp="1"/>
          </p:cNvSpPr>
          <p:nvPr>
            <p:ph type="sldNum" sz="quarter" idx="10"/>
          </p:nvPr>
        </p:nvSpPr>
        <p:spPr/>
        <p:txBody>
          <a:bodyPr/>
          <a:lstStyle/>
          <a:p>
            <a:pPr>
              <a:defRPr/>
            </a:pPr>
            <a:fld id="{1B8B805D-5238-4469-8C6B-C73B1F455EF0}" type="slidenum">
              <a:rPr lang="en-US" smtClean="0"/>
              <a:pPr>
                <a:defRPr/>
              </a:pPr>
              <a:t>38</a:t>
            </a:fld>
            <a:endParaRPr lang="en-US"/>
          </a:p>
        </p:txBody>
      </p:sp>
    </p:spTree>
    <p:extLst>
      <p:ext uri="{BB962C8B-B14F-4D97-AF65-F5344CB8AC3E}">
        <p14:creationId xmlns:p14="http://schemas.microsoft.com/office/powerpoint/2010/main" val="38122631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Sometimes that was me – bringing a certain closure to</a:t>
            </a:r>
            <a:r>
              <a:rPr lang="en-US" baseline="0" dirty="0" smtClean="0"/>
              <a:t> the process</a:t>
            </a:r>
            <a:endParaRPr lang="en-US" dirty="0"/>
          </a:p>
        </p:txBody>
      </p:sp>
      <p:sp>
        <p:nvSpPr>
          <p:cNvPr id="4" name="Slide Number Placeholder 3"/>
          <p:cNvSpPr>
            <a:spLocks noGrp="1"/>
          </p:cNvSpPr>
          <p:nvPr>
            <p:ph type="sldNum" sz="quarter" idx="10"/>
          </p:nvPr>
        </p:nvSpPr>
        <p:spPr/>
        <p:txBody>
          <a:bodyPr/>
          <a:lstStyle/>
          <a:p>
            <a:pPr>
              <a:defRPr/>
            </a:pPr>
            <a:fld id="{1B8B805D-5238-4469-8C6B-C73B1F455EF0}" type="slidenum">
              <a:rPr lang="en-US" smtClean="0"/>
              <a:pPr>
                <a:defRPr/>
              </a:pPr>
              <a:t>39</a:t>
            </a:fld>
            <a:endParaRPr lang="en-US"/>
          </a:p>
        </p:txBody>
      </p:sp>
    </p:spTree>
    <p:extLst>
      <p:ext uri="{BB962C8B-B14F-4D97-AF65-F5344CB8AC3E}">
        <p14:creationId xmlns:p14="http://schemas.microsoft.com/office/powerpoint/2010/main" val="39332990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Sorry Asia.  Rather a</a:t>
            </a:r>
            <a:r>
              <a:rPr lang="en-US" baseline="0" dirty="0" smtClean="0"/>
              <a:t> lot of small reactors do radiography and or some kind of materials analysis irradiation …</a:t>
            </a:r>
            <a:endParaRPr lang="en-US" dirty="0"/>
          </a:p>
        </p:txBody>
      </p:sp>
      <p:sp>
        <p:nvSpPr>
          <p:cNvPr id="4" name="Slide Number Placeholder 3"/>
          <p:cNvSpPr>
            <a:spLocks noGrp="1"/>
          </p:cNvSpPr>
          <p:nvPr>
            <p:ph type="sldNum" sz="quarter" idx="10"/>
          </p:nvPr>
        </p:nvSpPr>
        <p:spPr/>
        <p:txBody>
          <a:bodyPr/>
          <a:lstStyle/>
          <a:p>
            <a:pPr>
              <a:defRPr/>
            </a:pPr>
            <a:fld id="{1B8B805D-5238-4469-8C6B-C73B1F455EF0}" type="slidenum">
              <a:rPr lang="en-US" smtClean="0"/>
              <a:pPr>
                <a:defRPr/>
              </a:pPr>
              <a:t>40</a:t>
            </a:fld>
            <a:endParaRPr lang="en-US"/>
          </a:p>
        </p:txBody>
      </p:sp>
    </p:spTree>
    <p:extLst>
      <p:ext uri="{BB962C8B-B14F-4D97-AF65-F5344CB8AC3E}">
        <p14:creationId xmlns:p14="http://schemas.microsoft.com/office/powerpoint/2010/main" val="1851786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1936 – demonstration of quantum wave mechanics … </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Weak interaction strength problem as a useful probe  ?</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Same sort of</a:t>
            </a:r>
            <a:r>
              <a:rPr lang="en-US" baseline="0" dirty="0" smtClean="0"/>
              <a:t> quasi-problems that Darwin’s formulation of XRD would affect x-ray Bragg, fortunately most crystals are as good as the one in his Darwin’s math – which is why we now have the phrase ideally imperfect …</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err="1" smtClean="0"/>
              <a:t>Wollan</a:t>
            </a:r>
            <a:r>
              <a:rPr lang="en-US" dirty="0" smtClean="0"/>
              <a:t> was one of Fermi’s team on CP-1 the first “health</a:t>
            </a:r>
            <a:r>
              <a:rPr lang="en-US" baseline="0" dirty="0" smtClean="0"/>
              <a:t> physicist”</a:t>
            </a:r>
            <a:r>
              <a:rPr lang="en-US" dirty="0" smtClean="0"/>
              <a:t>, (he invented the pocket sized electroscope ionization chamber dosimeters that are still in use even today )</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but may have been outside doing rad survey when the</a:t>
            </a:r>
            <a:r>
              <a:rPr lang="en-US" baseline="0" dirty="0" smtClean="0"/>
              <a:t> pile went</a:t>
            </a:r>
            <a:r>
              <a:rPr lang="en-US" dirty="0" smtClean="0"/>
              <a:t> critical and worrying whether</a:t>
            </a:r>
            <a:r>
              <a:rPr lang="en-US" baseline="0" dirty="0" smtClean="0"/>
              <a:t> his </a:t>
            </a:r>
            <a:r>
              <a:rPr lang="en-US" dirty="0" smtClean="0"/>
              <a:t>shielding calculations were correct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Shull live long</a:t>
            </a:r>
            <a:r>
              <a:rPr lang="en-US" baseline="0" dirty="0" smtClean="0"/>
              <a:t> enough to share the Nobel Prize with </a:t>
            </a:r>
            <a:r>
              <a:rPr lang="en-US" baseline="0" dirty="0" err="1" smtClean="0"/>
              <a:t>Brockhouse</a:t>
            </a:r>
            <a:r>
              <a:rPr lang="en-US" baseline="0" dirty="0" smtClean="0"/>
              <a:t> (3X) in 1994, which is near a record 1946-1994=48yrs for work to prize (held by Emile Ruska electron microscope 1933-1986=53yrs)</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In both cases I’d note that their techniques had enabled several Nobel Prizes well before </a:t>
            </a:r>
            <a:r>
              <a:rPr lang="en-US" baseline="0" dirty="0" err="1" smtClean="0"/>
              <a:t>thay</a:t>
            </a:r>
            <a:r>
              <a:rPr lang="en-US" baseline="0" dirty="0" smtClean="0"/>
              <a:t> got theirs (Flory – Gaussian polymer chain in melt confirmation definitely an argument, de </a:t>
            </a:r>
            <a:r>
              <a:rPr lang="en-US" baseline="0" dirty="0" err="1" smtClean="0"/>
              <a:t>Geenes</a:t>
            </a:r>
            <a:r>
              <a:rPr lang="en-US" baseline="0" dirty="0" smtClean="0"/>
              <a:t> also)</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Take home lesson: if your ambition is to win a Nobel Prize there are quicker ways of doing it than developing particle scattering or optics techniques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Also (maybe add later)</a:t>
            </a:r>
          </a:p>
          <a:p>
            <a:r>
              <a:rPr lang="en-US" sz="1200" kern="1200" dirty="0" smtClean="0">
                <a:solidFill>
                  <a:schemeClr val="tx1"/>
                </a:solidFill>
                <a:effectLst/>
                <a:latin typeface="+mn-lt"/>
                <a:ea typeface="+mn-ea"/>
                <a:cs typeface="+mn-cs"/>
              </a:rPr>
              <a:t>1946 - First observation of total external reflection of neutrons by Fermi and </a:t>
            </a:r>
            <a:r>
              <a:rPr lang="en-US" sz="1200" kern="1200" dirty="0" err="1" smtClean="0">
                <a:solidFill>
                  <a:schemeClr val="tx1"/>
                </a:solidFill>
                <a:effectLst/>
                <a:latin typeface="+mn-lt"/>
                <a:ea typeface="+mn-ea"/>
                <a:cs typeface="+mn-cs"/>
              </a:rPr>
              <a:t>Zimm</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1947 - Fermi and Marshall performed detailed studies using monochromatic neutrons to measure scattering lengths of materials</a:t>
            </a:r>
            <a:r>
              <a:rPr lang="en-US" sz="1200" kern="1200" baseline="0" dirty="0" smtClean="0">
                <a:solidFill>
                  <a:schemeClr val="tx1"/>
                </a:solidFill>
                <a:effectLst/>
                <a:latin typeface="+mn-lt"/>
                <a:ea typeface="+mn-ea"/>
                <a:cs typeface="+mn-cs"/>
              </a:rPr>
              <a:t> =&gt; </a:t>
            </a:r>
            <a:r>
              <a:rPr lang="en-US" sz="1200" kern="1200" baseline="0" dirty="0" err="1" smtClean="0">
                <a:solidFill>
                  <a:schemeClr val="tx1"/>
                </a:solidFill>
                <a:effectLst/>
                <a:latin typeface="+mn-lt"/>
                <a:ea typeface="+mn-ea"/>
                <a:cs typeface="+mn-cs"/>
              </a:rPr>
              <a:t>scatt</a:t>
            </a:r>
            <a:r>
              <a:rPr lang="en-US" sz="1200" kern="1200" baseline="0" dirty="0" smtClean="0">
                <a:solidFill>
                  <a:schemeClr val="tx1"/>
                </a:solidFill>
                <a:effectLst/>
                <a:latin typeface="+mn-lt"/>
                <a:ea typeface="+mn-ea"/>
                <a:cs typeface="+mn-cs"/>
              </a:rPr>
              <a:t> length/x-sections for thermal n (and was Bragging as well)</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Neutron Reflection then continued to be used to study bulk scattering lengths.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But Shull and </a:t>
            </a:r>
            <a:r>
              <a:rPr lang="en-US" sz="1200" kern="1200" dirty="0" err="1" smtClean="0">
                <a:solidFill>
                  <a:schemeClr val="tx1"/>
                </a:solidFill>
                <a:effectLst/>
                <a:latin typeface="+mn-lt"/>
                <a:ea typeface="+mn-ea"/>
                <a:cs typeface="+mn-cs"/>
              </a:rPr>
              <a:t>Wollan</a:t>
            </a:r>
            <a:r>
              <a:rPr lang="en-US" sz="1200" kern="1200" dirty="0" smtClean="0">
                <a:solidFill>
                  <a:schemeClr val="tx1"/>
                </a:solidFill>
                <a:effectLst/>
                <a:latin typeface="+mn-lt"/>
                <a:ea typeface="+mn-ea"/>
                <a:cs typeface="+mn-cs"/>
              </a:rPr>
              <a:t> were the ones who really pioneered ns as a materials science technique </a:t>
            </a:r>
            <a:r>
              <a:rPr lang="en-US" sz="1200" kern="1200" dirty="0" err="1" smtClean="0">
                <a:solidFill>
                  <a:schemeClr val="tx1"/>
                </a:solidFill>
                <a:effectLst/>
                <a:latin typeface="+mn-lt"/>
                <a:ea typeface="+mn-ea"/>
                <a:cs typeface="+mn-cs"/>
              </a:rPr>
              <a:t>Antiferromagnetism</a:t>
            </a:r>
            <a:r>
              <a:rPr lang="en-US" sz="1200" kern="1200" baseline="0" dirty="0" smtClean="0">
                <a:solidFill>
                  <a:schemeClr val="tx1"/>
                </a:solidFill>
                <a:effectLst/>
                <a:latin typeface="+mn-lt"/>
                <a:ea typeface="+mn-ea"/>
                <a:cs typeface="+mn-cs"/>
              </a:rPr>
              <a:t> – spin matters for neutrons</a:t>
            </a:r>
            <a:endParaRPr lang="en-US" sz="1200" kern="1200" dirty="0" smtClean="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pPr>
              <a:defRPr/>
            </a:pPr>
            <a:fld id="{1B8B805D-5238-4469-8C6B-C73B1F455EF0}" type="slidenum">
              <a:rPr lang="en-US" smtClean="0"/>
              <a:pPr>
                <a:defRPr/>
              </a:pPr>
              <a:t>4</a:t>
            </a:fld>
            <a:endParaRPr lang="en-US"/>
          </a:p>
        </p:txBody>
      </p:sp>
    </p:spTree>
    <p:extLst>
      <p:ext uri="{BB962C8B-B14F-4D97-AF65-F5344CB8AC3E}">
        <p14:creationId xmlns:p14="http://schemas.microsoft.com/office/powerpoint/2010/main" val="23458605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Slecting</a:t>
            </a:r>
            <a:r>
              <a:rPr lang="en-US" dirty="0" smtClean="0"/>
              <a:t> Neutrons of the right wavelength / energy</a:t>
            </a:r>
          </a:p>
          <a:p>
            <a:endParaRPr lang="en-US" dirty="0" smtClean="0"/>
          </a:p>
          <a:p>
            <a:r>
              <a:rPr lang="en-US" dirty="0" smtClean="0"/>
              <a:t>Also nice to know as</a:t>
            </a:r>
            <a:r>
              <a:rPr lang="en-US" baseline="0" dirty="0" smtClean="0"/>
              <a:t> much as you can about your sample beforehand – neutrons are expensive and hard to get to … but needs must</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1B8B805D-5238-4469-8C6B-C73B1F455EF0}" type="slidenum">
              <a:rPr lang="en-US" smtClean="0"/>
              <a:pPr>
                <a:defRPr/>
              </a:pPr>
              <a:t>5</a:t>
            </a:fld>
            <a:endParaRPr lang="en-US"/>
          </a:p>
        </p:txBody>
      </p:sp>
    </p:spTree>
    <p:extLst>
      <p:ext uri="{BB962C8B-B14F-4D97-AF65-F5344CB8AC3E}">
        <p14:creationId xmlns:p14="http://schemas.microsoft.com/office/powerpoint/2010/main" val="2691638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Non-relativistic ….</a:t>
            </a:r>
          </a:p>
          <a:p>
            <a:endParaRPr lang="en-US" dirty="0" smtClean="0"/>
          </a:p>
          <a:p>
            <a:r>
              <a:rPr lang="en-US" dirty="0" smtClean="0"/>
              <a:t>Mostly</a:t>
            </a:r>
            <a:r>
              <a:rPr lang="en-US" baseline="0" dirty="0" smtClean="0"/>
              <a:t> for </a:t>
            </a:r>
            <a:r>
              <a:rPr lang="en-US" dirty="0" smtClean="0"/>
              <a:t> samples … we sometimes have recoil</a:t>
            </a:r>
            <a:r>
              <a:rPr lang="en-US" baseline="0" dirty="0" smtClean="0"/>
              <a:t> to consider in a way that we wouldn’t do for a ‘normal” wave, but not as it happens unlike Mossbauer …</a:t>
            </a:r>
          </a:p>
          <a:p>
            <a:endParaRPr lang="en-US" baseline="0" dirty="0" smtClean="0"/>
          </a:p>
          <a:p>
            <a:r>
              <a:rPr lang="en-US" baseline="0" dirty="0" smtClean="0"/>
              <a:t>Mostly for beams, well </a:t>
            </a:r>
            <a:r>
              <a:rPr lang="en-US" baseline="0" dirty="0" err="1" smtClean="0"/>
              <a:t>xtal</a:t>
            </a:r>
            <a:r>
              <a:rPr lang="en-US" baseline="0" dirty="0" smtClean="0"/>
              <a:t> analyzer interactions, detection is </a:t>
            </a:r>
            <a:r>
              <a:rPr lang="en-US" baseline="0" dirty="0" err="1" smtClean="0"/>
              <a:t>sorta</a:t>
            </a:r>
            <a:r>
              <a:rPr lang="en-US" baseline="0" dirty="0" smtClean="0"/>
              <a:t> quantum …. For </a:t>
            </a:r>
            <a:r>
              <a:rPr lang="en-US" baseline="0" dirty="0" err="1" smtClean="0"/>
              <a:t>ultracold</a:t>
            </a:r>
            <a:r>
              <a:rPr lang="en-US" baseline="0" dirty="0" smtClean="0"/>
              <a:t> neutrons diffraction at slits occurs/matters</a:t>
            </a:r>
          </a:p>
          <a:p>
            <a:endParaRPr lang="en-US" baseline="0" dirty="0" smtClean="0"/>
          </a:p>
          <a:p>
            <a:r>
              <a:rPr lang="en-US" baseline="0" dirty="0" smtClean="0"/>
              <a:t>This can make you feel cool – except for leading to </a:t>
            </a:r>
            <a:r>
              <a:rPr lang="en-US" baseline="0" dirty="0" err="1" smtClean="0"/>
              <a:t>neuty</a:t>
            </a:r>
            <a:r>
              <a:rPr lang="en-US" baseline="0" dirty="0" smtClean="0"/>
              <a:t> – Gatlinburg conference 1986</a:t>
            </a:r>
            <a:endParaRPr lang="en-US" dirty="0"/>
          </a:p>
        </p:txBody>
      </p:sp>
      <p:sp>
        <p:nvSpPr>
          <p:cNvPr id="4" name="Slide Number Placeholder 3"/>
          <p:cNvSpPr>
            <a:spLocks noGrp="1"/>
          </p:cNvSpPr>
          <p:nvPr>
            <p:ph type="sldNum" sz="quarter" idx="10"/>
          </p:nvPr>
        </p:nvSpPr>
        <p:spPr/>
        <p:txBody>
          <a:bodyPr/>
          <a:lstStyle/>
          <a:p>
            <a:pPr>
              <a:defRPr/>
            </a:pPr>
            <a:fld id="{1B8B805D-5238-4469-8C6B-C73B1F455EF0}" type="slidenum">
              <a:rPr lang="en-US" smtClean="0"/>
              <a:pPr>
                <a:defRPr/>
              </a:pPr>
              <a:t>6</a:t>
            </a:fld>
            <a:endParaRPr lang="en-US"/>
          </a:p>
        </p:txBody>
      </p:sp>
    </p:spTree>
    <p:extLst>
      <p:ext uri="{BB962C8B-B14F-4D97-AF65-F5344CB8AC3E}">
        <p14:creationId xmlns:p14="http://schemas.microsoft.com/office/powerpoint/2010/main" val="2674048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Neutrons generated</a:t>
            </a:r>
            <a:r>
              <a:rPr lang="en-US" baseline="0" dirty="0" smtClean="0"/>
              <a:t> in a volume of about 50litre </a:t>
            </a:r>
          </a:p>
          <a:p>
            <a:r>
              <a:rPr lang="en-US" baseline="0" dirty="0" smtClean="0"/>
              <a:t>    ~10E9 fast n generated per Joule of heat</a:t>
            </a:r>
            <a:endParaRPr lang="en-US" dirty="0"/>
          </a:p>
        </p:txBody>
      </p:sp>
      <p:sp>
        <p:nvSpPr>
          <p:cNvPr id="4" name="Slide Number Placeholder 3"/>
          <p:cNvSpPr>
            <a:spLocks noGrp="1"/>
          </p:cNvSpPr>
          <p:nvPr>
            <p:ph type="sldNum" sz="quarter" idx="10"/>
          </p:nvPr>
        </p:nvSpPr>
        <p:spPr/>
        <p:txBody>
          <a:bodyPr/>
          <a:lstStyle/>
          <a:p>
            <a:pPr>
              <a:defRPr/>
            </a:pPr>
            <a:fld id="{1B8B805D-5238-4469-8C6B-C73B1F455EF0}" type="slidenum">
              <a:rPr lang="en-US" smtClean="0"/>
              <a:pPr>
                <a:defRPr/>
              </a:pPr>
              <a:t>7</a:t>
            </a:fld>
            <a:endParaRPr lang="en-US"/>
          </a:p>
        </p:txBody>
      </p:sp>
    </p:spTree>
    <p:extLst>
      <p:ext uri="{BB962C8B-B14F-4D97-AF65-F5344CB8AC3E}">
        <p14:creationId xmlns:p14="http://schemas.microsoft.com/office/powerpoint/2010/main" val="35986953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Neutrons generated</a:t>
            </a:r>
            <a:r>
              <a:rPr lang="en-US" baseline="0" dirty="0" smtClean="0"/>
              <a:t> in a volume of about 2litre </a:t>
            </a:r>
          </a:p>
          <a:p>
            <a:r>
              <a:rPr lang="en-US" baseline="0" dirty="0" smtClean="0"/>
              <a:t>    ~10E10 fast n generated per Joule of heat</a:t>
            </a:r>
          </a:p>
          <a:p>
            <a:endParaRPr lang="en-US" baseline="0" dirty="0" smtClean="0"/>
          </a:p>
          <a:p>
            <a:r>
              <a:rPr lang="en-US" baseline="0" dirty="0" smtClean="0"/>
              <a:t>So actually heat densities aren’t that different per neutron, but actually lower</a:t>
            </a:r>
            <a:endParaRPr lang="en-US" dirty="0"/>
          </a:p>
        </p:txBody>
      </p:sp>
      <p:sp>
        <p:nvSpPr>
          <p:cNvPr id="4" name="Slide Number Placeholder 3"/>
          <p:cNvSpPr>
            <a:spLocks noGrp="1"/>
          </p:cNvSpPr>
          <p:nvPr>
            <p:ph type="sldNum" sz="quarter" idx="10"/>
          </p:nvPr>
        </p:nvSpPr>
        <p:spPr/>
        <p:txBody>
          <a:bodyPr/>
          <a:lstStyle/>
          <a:p>
            <a:pPr>
              <a:defRPr/>
            </a:pPr>
            <a:fld id="{1B8B805D-5238-4469-8C6B-C73B1F455EF0}" type="slidenum">
              <a:rPr lang="en-US" smtClean="0"/>
              <a:pPr>
                <a:defRPr/>
              </a:pPr>
              <a:t>8</a:t>
            </a:fld>
            <a:endParaRPr lang="en-US"/>
          </a:p>
        </p:txBody>
      </p:sp>
    </p:spTree>
    <p:extLst>
      <p:ext uri="{BB962C8B-B14F-4D97-AF65-F5344CB8AC3E}">
        <p14:creationId xmlns:p14="http://schemas.microsoft.com/office/powerpoint/2010/main" val="11411495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 in</a:t>
            </a:r>
            <a:r>
              <a:rPr lang="en-US" baseline="0" dirty="0" smtClean="0"/>
              <a:t> the </a:t>
            </a:r>
            <a:r>
              <a:rPr lang="en-US" baseline="0" dirty="0" err="1" smtClean="0"/>
              <a:t>ms</a:t>
            </a:r>
            <a:r>
              <a:rPr lang="en-US" baseline="0" dirty="0" smtClean="0"/>
              <a:t> around an SNS pulse and the </a:t>
            </a:r>
            <a:r>
              <a:rPr lang="en-US" baseline="0" dirty="0" err="1" smtClean="0"/>
              <a:t>timei</a:t>
            </a:r>
            <a:r>
              <a:rPr lang="en-US" baseline="0" dirty="0" smtClean="0"/>
              <a:t> integrated neutrons are about the same </a:t>
            </a:r>
            <a:r>
              <a:rPr lang="en-US" dirty="0" smtClean="0"/>
              <a:t>Note next</a:t>
            </a:r>
            <a:r>
              <a:rPr lang="en-US" baseline="0" dirty="0" smtClean="0"/>
              <a:t> SNS pulse is nearly 16 graph (15.6) widths away … </a:t>
            </a:r>
          </a:p>
          <a:p>
            <a:r>
              <a:rPr lang="en-US" baseline="0" dirty="0" smtClean="0"/>
              <a:t>After a half a </a:t>
            </a:r>
            <a:r>
              <a:rPr lang="en-US" baseline="0" dirty="0" err="1" smtClean="0"/>
              <a:t>ms</a:t>
            </a:r>
            <a:r>
              <a:rPr lang="en-US" baseline="0" dirty="0" smtClean="0"/>
              <a:t> or so SNS </a:t>
            </a:r>
            <a:r>
              <a:rPr lang="en-US" baseline="0" dirty="0" err="1" smtClean="0"/>
              <a:t>outputed</a:t>
            </a:r>
            <a:r>
              <a:rPr lang="en-US" baseline="0" dirty="0" smtClean="0"/>
              <a:t> has dwindled HFIR keeps on chugging</a:t>
            </a:r>
            <a:endParaRPr lang="en-US" dirty="0"/>
          </a:p>
        </p:txBody>
      </p:sp>
      <p:sp>
        <p:nvSpPr>
          <p:cNvPr id="4" name="Slide Number Placeholder 3"/>
          <p:cNvSpPr>
            <a:spLocks noGrp="1"/>
          </p:cNvSpPr>
          <p:nvPr>
            <p:ph type="sldNum" sz="quarter" idx="10"/>
          </p:nvPr>
        </p:nvSpPr>
        <p:spPr/>
        <p:txBody>
          <a:bodyPr/>
          <a:lstStyle/>
          <a:p>
            <a:pPr>
              <a:defRPr/>
            </a:pPr>
            <a:fld id="{1B8B805D-5238-4469-8C6B-C73B1F455EF0}" type="slidenum">
              <a:rPr lang="en-US" smtClean="0"/>
              <a:pPr>
                <a:defRPr/>
              </a:pPr>
              <a:t>9</a:t>
            </a:fld>
            <a:endParaRPr lang="en-US"/>
          </a:p>
        </p:txBody>
      </p:sp>
    </p:spTree>
    <p:extLst>
      <p:ext uri="{BB962C8B-B14F-4D97-AF65-F5344CB8AC3E}">
        <p14:creationId xmlns:p14="http://schemas.microsoft.com/office/powerpoint/2010/main" val="21500618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8" name="Group 7"/>
          <p:cNvGrpSpPr/>
          <p:nvPr userDrawn="1"/>
        </p:nvGrpSpPr>
        <p:grpSpPr>
          <a:xfrm>
            <a:off x="-3765" y="4953000"/>
            <a:ext cx="9147765" cy="1912088"/>
            <a:chOff x="-3765" y="4832896"/>
            <a:chExt cx="9147765" cy="2032192"/>
          </a:xfrm>
        </p:grpSpPr>
        <p:sp>
          <p:nvSpPr>
            <p:cNvPr id="9" name="Freeform 8"/>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0" name="Freeform 9"/>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pic>
        <p:nvPicPr>
          <p:cNvPr id="16" name="Picture 9" descr="New_DOE_Logo_Color_042808.png"/>
          <p:cNvPicPr>
            <a:picLocks noChangeAspect="1"/>
          </p:cNvPicPr>
          <p:nvPr userDrawn="1"/>
        </p:nvPicPr>
        <p:blipFill>
          <a:blip r:embed="rId3" cstate="print"/>
          <a:srcRect/>
          <a:stretch>
            <a:fillRect/>
          </a:stretch>
        </p:blipFill>
        <p:spPr bwMode="auto">
          <a:xfrm>
            <a:off x="76200" y="6114643"/>
            <a:ext cx="2649923" cy="667157"/>
          </a:xfrm>
          <a:prstGeom prst="rect">
            <a:avLst/>
          </a:prstGeom>
          <a:noFill/>
          <a:ln w="9525">
            <a:noFill/>
            <a:miter lim="800000"/>
            <a:headEnd/>
            <a:tailEnd/>
          </a:ln>
        </p:spPr>
      </p:pic>
      <p:pic>
        <p:nvPicPr>
          <p:cNvPr id="17" name="Picture 6" descr="ORNL_managed by.png"/>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5486400" y="6273663"/>
            <a:ext cx="3505200" cy="452437"/>
          </a:xfrm>
          <a:prstGeom prst="rect">
            <a:avLst/>
          </a:prstGeom>
          <a:noFill/>
          <a:ln w="9525">
            <a:noFill/>
            <a:miter lim="800000"/>
            <a:headEnd/>
            <a:tailEnd/>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11125" y="177800"/>
            <a:ext cx="8229600" cy="3190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8"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111125" y="177800"/>
            <a:ext cx="8229600" cy="49629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smtClean="0"/>
              <a:t>Click to edit Master title style</a:t>
            </a:r>
          </a:p>
        </p:txBody>
      </p:sp>
      <p:sp>
        <p:nvSpPr>
          <p:cNvPr id="5123" name="Text Placeholder 2"/>
          <p:cNvSpPr>
            <a:spLocks noGrp="1"/>
          </p:cNvSpPr>
          <p:nvPr>
            <p:ph type="body" idx="1"/>
          </p:nvPr>
        </p:nvSpPr>
        <p:spPr bwMode="auto">
          <a:xfrm>
            <a:off x="111125" y="1344613"/>
            <a:ext cx="8229600" cy="20240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Rectangle 6"/>
          <p:cNvSpPr>
            <a:spLocks noChangeArrowheads="1"/>
          </p:cNvSpPr>
          <p:nvPr/>
        </p:nvSpPr>
        <p:spPr bwMode="auto">
          <a:xfrm flipH="1">
            <a:off x="76200" y="6553200"/>
            <a:ext cx="2819400" cy="304800"/>
          </a:xfrm>
          <a:prstGeom prst="rect">
            <a:avLst/>
          </a:prstGeom>
          <a:noFill/>
          <a:ln w="9525">
            <a:noFill/>
            <a:miter lim="800000"/>
            <a:headEnd/>
            <a:tailEnd/>
          </a:ln>
          <a:effectLst/>
        </p:spPr>
        <p:txBody>
          <a:bodyPr lIns="0" tIns="0" rIns="0" bIns="0"/>
          <a:lstStyle/>
          <a:p>
            <a:pPr defTabSz="173038">
              <a:lnSpc>
                <a:spcPct val="90000"/>
              </a:lnSpc>
              <a:tabLst>
                <a:tab pos="230188" algn="l"/>
              </a:tabLst>
              <a:defRPr/>
            </a:pPr>
            <a:fld id="{BC782DD9-F6AD-432F-91E1-39E3D1DC9903}" type="slidenum">
              <a:rPr lang="en-US" sz="900">
                <a:solidFill>
                  <a:schemeClr val="bg1">
                    <a:lumMod val="75000"/>
                  </a:schemeClr>
                </a:solidFill>
                <a:latin typeface="Times New Roman" pitchFamily="18" charset="0"/>
                <a:cs typeface="Times New Roman" pitchFamily="18" charset="0"/>
              </a:rPr>
              <a:pPr defTabSz="173038">
                <a:lnSpc>
                  <a:spcPct val="90000"/>
                </a:lnSpc>
                <a:tabLst>
                  <a:tab pos="230188" algn="l"/>
                </a:tabLst>
                <a:defRPr/>
              </a:pPr>
              <a:t>‹#›</a:t>
            </a:fld>
            <a:r>
              <a:rPr lang="en-US" sz="900" dirty="0">
                <a:solidFill>
                  <a:schemeClr val="bg1">
                    <a:lumMod val="75000"/>
                  </a:schemeClr>
                </a:solidFill>
                <a:latin typeface="Times New Roman" pitchFamily="18" charset="0"/>
                <a:cs typeface="Times New Roman" pitchFamily="18" charset="0"/>
              </a:rPr>
              <a:t>	Managed by UT-Battelle</a:t>
            </a:r>
            <a:br>
              <a:rPr lang="en-US" sz="900" dirty="0">
                <a:solidFill>
                  <a:schemeClr val="bg1">
                    <a:lumMod val="75000"/>
                  </a:schemeClr>
                </a:solidFill>
                <a:latin typeface="Times New Roman" pitchFamily="18" charset="0"/>
                <a:cs typeface="Times New Roman" pitchFamily="18" charset="0"/>
              </a:rPr>
            </a:br>
            <a:r>
              <a:rPr lang="en-US" sz="900" dirty="0">
                <a:solidFill>
                  <a:schemeClr val="bg1">
                    <a:lumMod val="75000"/>
                  </a:schemeClr>
                </a:solidFill>
                <a:latin typeface="Times New Roman" pitchFamily="18" charset="0"/>
                <a:cs typeface="Times New Roman" pitchFamily="18" charset="0"/>
              </a:rPr>
              <a:t>	for the U.S. Department of Energy</a:t>
            </a:r>
          </a:p>
        </p:txBody>
      </p:sp>
      <p:pic>
        <p:nvPicPr>
          <p:cNvPr id="5125" name="Content Placeholder 10" descr="ORNL emboss_2.png"/>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229600" y="6400800"/>
            <a:ext cx="890588" cy="457200"/>
          </a:xfrm>
          <a:prstGeom prst="rect">
            <a:avLst/>
          </a:prstGeom>
          <a:noFill/>
          <a:ln w="9525">
            <a:noFill/>
            <a:miter lim="800000"/>
            <a:headEnd/>
            <a:tailEnd/>
          </a:ln>
        </p:spPr>
      </p:pic>
      <p:sp>
        <p:nvSpPr>
          <p:cNvPr id="6" name="Rectangle 256"/>
          <p:cNvSpPr txBox="1">
            <a:spLocks noChangeArrowheads="1"/>
          </p:cNvSpPr>
          <p:nvPr/>
        </p:nvSpPr>
        <p:spPr>
          <a:xfrm>
            <a:off x="3124200" y="6599238"/>
            <a:ext cx="2895600" cy="182562"/>
          </a:xfrm>
          <a:prstGeom prst="rect">
            <a:avLst/>
          </a:prstGeom>
          <a:ln/>
        </p:spPr>
        <p:txBody>
          <a:bodyPr/>
          <a:lstStyle>
            <a:lvl1pPr>
              <a:defRPr/>
            </a:lvl1pPr>
          </a:lstStyle>
          <a:p>
            <a:pPr algn="ctr">
              <a:defRPr/>
            </a:pPr>
            <a:r>
              <a:rPr lang="en-US" sz="900" dirty="0" smtClean="0">
                <a:solidFill>
                  <a:schemeClr val="bg1">
                    <a:lumMod val="75000"/>
                  </a:schemeClr>
                </a:solidFill>
                <a:latin typeface="Times New Roman" pitchFamily="18" charset="0"/>
                <a:cs typeface="Times New Roman" pitchFamily="18" charset="0"/>
              </a:rPr>
              <a:t>National School on Neutron and X-ray Scattering 2014</a:t>
            </a:r>
            <a:endParaRPr lang="en-US" sz="900" dirty="0">
              <a:solidFill>
                <a:schemeClr val="bg1">
                  <a:lumMod val="75000"/>
                </a:schemeClr>
              </a:solidFill>
              <a:latin typeface="Times New Roman" pitchFamily="18" charset="0"/>
              <a:cs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3938" r:id="rId1"/>
    <p:sldLayoutId id="2147483932" r:id="rId2"/>
    <p:sldLayoutId id="2147483933" r:id="rId3"/>
    <p:sldLayoutId id="2147483934" r:id="rId4"/>
    <p:sldLayoutId id="2147483935" r:id="rId5"/>
    <p:sldLayoutId id="2147483937" r:id="rId6"/>
  </p:sldLayoutIdLst>
  <p:hf sldNum="0" hdr="0" dt="0"/>
  <p:txStyles>
    <p:titleStyle>
      <a:lvl1pPr algn="l" rtl="0" eaLnBrk="0" fontAlgn="base" hangingPunct="0">
        <a:lnSpc>
          <a:spcPct val="85000"/>
        </a:lnSpc>
        <a:spcBef>
          <a:spcPct val="0"/>
        </a:spcBef>
        <a:spcAft>
          <a:spcPct val="0"/>
        </a:spcAft>
        <a:defRPr sz="3000" b="0" i="0" kern="1200">
          <a:solidFill>
            <a:srgbClr val="3366FF"/>
          </a:solidFill>
          <a:latin typeface="Arial"/>
          <a:ea typeface="+mj-ea"/>
          <a:cs typeface="Arial"/>
        </a:defRPr>
      </a:lvl1pPr>
      <a:lvl2pPr algn="l" rtl="0" eaLnBrk="0" fontAlgn="base" hangingPunct="0">
        <a:lnSpc>
          <a:spcPct val="85000"/>
        </a:lnSpc>
        <a:spcBef>
          <a:spcPct val="0"/>
        </a:spcBef>
        <a:spcAft>
          <a:spcPct val="0"/>
        </a:spcAft>
        <a:defRPr sz="3000">
          <a:solidFill>
            <a:srgbClr val="006C3A"/>
          </a:solidFill>
          <a:latin typeface="Arial Black" pitchFamily="34" charset="0"/>
        </a:defRPr>
      </a:lvl2pPr>
      <a:lvl3pPr algn="l" rtl="0" eaLnBrk="0" fontAlgn="base" hangingPunct="0">
        <a:lnSpc>
          <a:spcPct val="85000"/>
        </a:lnSpc>
        <a:spcBef>
          <a:spcPct val="0"/>
        </a:spcBef>
        <a:spcAft>
          <a:spcPct val="0"/>
        </a:spcAft>
        <a:defRPr sz="3000">
          <a:solidFill>
            <a:srgbClr val="006C3A"/>
          </a:solidFill>
          <a:latin typeface="Arial Black" pitchFamily="34" charset="0"/>
        </a:defRPr>
      </a:lvl3pPr>
      <a:lvl4pPr algn="l" rtl="0" eaLnBrk="0" fontAlgn="base" hangingPunct="0">
        <a:lnSpc>
          <a:spcPct val="85000"/>
        </a:lnSpc>
        <a:spcBef>
          <a:spcPct val="0"/>
        </a:spcBef>
        <a:spcAft>
          <a:spcPct val="0"/>
        </a:spcAft>
        <a:defRPr sz="3000">
          <a:solidFill>
            <a:srgbClr val="006C3A"/>
          </a:solidFill>
          <a:latin typeface="Arial Black" pitchFamily="34" charset="0"/>
        </a:defRPr>
      </a:lvl4pPr>
      <a:lvl5pPr algn="l" rtl="0" eaLnBrk="0" fontAlgn="base" hangingPunct="0">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30188" indent="-230188" algn="l" rtl="0" eaLnBrk="0" fontAlgn="base" hangingPunct="0">
        <a:lnSpc>
          <a:spcPct val="90000"/>
        </a:lnSpc>
        <a:spcBef>
          <a:spcPts val="1400"/>
        </a:spcBef>
        <a:spcAft>
          <a:spcPct val="0"/>
        </a:spcAft>
        <a:buClr>
          <a:srgbClr val="006C3A"/>
        </a:buClr>
        <a:buFont typeface="Arial" charset="0"/>
        <a:buChar char="•"/>
        <a:defRPr sz="2800" b="1" kern="1200">
          <a:solidFill>
            <a:schemeClr val="tx1"/>
          </a:solidFill>
          <a:latin typeface="Arial Narrow" pitchFamily="34" charset="0"/>
          <a:ea typeface="+mn-ea"/>
          <a:cs typeface="+mn-cs"/>
        </a:defRPr>
      </a:lvl1pPr>
      <a:lvl2pPr marL="625475" indent="-279400" algn="l" rtl="0" eaLnBrk="0" fontAlgn="base" hangingPunct="0">
        <a:lnSpc>
          <a:spcPct val="90000"/>
        </a:lnSpc>
        <a:spcBef>
          <a:spcPts val="800"/>
        </a:spcBef>
        <a:spcAft>
          <a:spcPct val="0"/>
        </a:spcAft>
        <a:buClr>
          <a:srgbClr val="006C3A"/>
        </a:buClr>
        <a:buFont typeface="Arial" charset="0"/>
        <a:buChar char="–"/>
        <a:defRPr sz="2400" b="1" kern="1200">
          <a:solidFill>
            <a:schemeClr val="tx1"/>
          </a:solidFill>
          <a:latin typeface="Arial Narrow" pitchFamily="34" charset="0"/>
          <a:ea typeface="+mn-ea"/>
          <a:cs typeface="+mn-cs"/>
        </a:defRPr>
      </a:lvl2pPr>
      <a:lvl3pPr marL="914400" indent="-230188" algn="l" rtl="0" eaLnBrk="0" fontAlgn="base" hangingPunct="0">
        <a:lnSpc>
          <a:spcPct val="90000"/>
        </a:lnSpc>
        <a:spcBef>
          <a:spcPts val="800"/>
        </a:spcBef>
        <a:spcAft>
          <a:spcPct val="0"/>
        </a:spcAft>
        <a:buClr>
          <a:srgbClr val="006C3A"/>
        </a:buClr>
        <a:buFont typeface="Arial" charset="0"/>
        <a:buChar char="•"/>
        <a:defRPr sz="2000" b="1" kern="1200">
          <a:solidFill>
            <a:schemeClr val="tx1"/>
          </a:solidFill>
          <a:latin typeface="Arial Narrow" pitchFamily="34" charset="0"/>
          <a:ea typeface="+mn-ea"/>
          <a:cs typeface="+mn-cs"/>
        </a:defRPr>
      </a:lvl3pPr>
      <a:lvl4pPr marL="1144588" indent="-173038" algn="l" rtl="0" eaLnBrk="0" fontAlgn="base" hangingPunct="0">
        <a:lnSpc>
          <a:spcPct val="90000"/>
        </a:lnSpc>
        <a:spcBef>
          <a:spcPts val="800"/>
        </a:spcBef>
        <a:spcAft>
          <a:spcPct val="0"/>
        </a:spcAft>
        <a:buClr>
          <a:srgbClr val="006C3A"/>
        </a:buClr>
        <a:buFont typeface="Arial" charset="0"/>
        <a:buChar char="–"/>
        <a:defRPr b="1" kern="1200">
          <a:solidFill>
            <a:schemeClr val="tx1"/>
          </a:solidFill>
          <a:latin typeface="Arial Narrow" pitchFamily="34" charset="0"/>
          <a:ea typeface="+mn-ea"/>
          <a:cs typeface="+mn-cs"/>
        </a:defRPr>
      </a:lvl4pPr>
      <a:lvl5pPr marL="1482725" indent="-222250" algn="l" rtl="0" eaLnBrk="0" fontAlgn="base" hangingPunct="0">
        <a:lnSpc>
          <a:spcPct val="90000"/>
        </a:lnSpc>
        <a:spcBef>
          <a:spcPts val="600"/>
        </a:spcBef>
        <a:spcAft>
          <a:spcPct val="0"/>
        </a:spcAft>
        <a:buClr>
          <a:srgbClr val="006C3A"/>
        </a:buClr>
        <a:buFont typeface="Arial" charset="0"/>
        <a:buChar char="»"/>
        <a:defRPr b="1"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jpeg"/><Relationship Id="rId7" Type="http://schemas.openxmlformats.org/officeDocument/2006/relationships/image" Target="../media/image34.png"/><Relationship Id="rId8" Type="http://schemas.openxmlformats.org/officeDocument/2006/relationships/image" Target="../media/image35.png"/><Relationship Id="rId9" Type="http://schemas.openxmlformats.org/officeDocument/2006/relationships/oleObject" Target="../embeddings/oleObject5.bin"/><Relationship Id="rId10" Type="http://schemas.openxmlformats.org/officeDocument/2006/relationships/image" Target="../media/image30.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1" Type="http://schemas.openxmlformats.org/officeDocument/2006/relationships/oleObject" Target="../embeddings/oleObject8.bin"/><Relationship Id="rId12" Type="http://schemas.openxmlformats.org/officeDocument/2006/relationships/image" Target="../media/image38.emf"/><Relationship Id="rId13" Type="http://schemas.openxmlformats.org/officeDocument/2006/relationships/image" Target="../media/image43.png"/><Relationship Id="rId14" Type="http://schemas.openxmlformats.org/officeDocument/2006/relationships/oleObject" Target="../embeddings/oleObject9.bin"/><Relationship Id="rId15" Type="http://schemas.openxmlformats.org/officeDocument/2006/relationships/image" Target="../media/image39.emf"/><Relationship Id="rId1" Type="http://schemas.openxmlformats.org/officeDocument/2006/relationships/vmlDrawing" Target="../drawings/vmlDrawing4.vml"/><Relationship Id="rId2" Type="http://schemas.openxmlformats.org/officeDocument/2006/relationships/slideLayout" Target="../slideLayouts/slideLayout2.xml"/><Relationship Id="rId3" Type="http://schemas.openxmlformats.org/officeDocument/2006/relationships/notesSlide" Target="../notesSlides/notesSlide11.xml"/><Relationship Id="rId4" Type="http://schemas.openxmlformats.org/officeDocument/2006/relationships/image" Target="../media/image40.jpeg"/><Relationship Id="rId5" Type="http://schemas.openxmlformats.org/officeDocument/2006/relationships/oleObject" Target="../embeddings/oleObject6.bin"/><Relationship Id="rId6" Type="http://schemas.openxmlformats.org/officeDocument/2006/relationships/image" Target="../media/image36.emf"/><Relationship Id="rId7" Type="http://schemas.openxmlformats.org/officeDocument/2006/relationships/image" Target="../media/image41.png"/><Relationship Id="rId8" Type="http://schemas.openxmlformats.org/officeDocument/2006/relationships/image" Target="../media/image42.jpeg"/><Relationship Id="rId9" Type="http://schemas.openxmlformats.org/officeDocument/2006/relationships/oleObject" Target="../embeddings/oleObject7.bin"/><Relationship Id="rId10" Type="http://schemas.openxmlformats.org/officeDocument/2006/relationships/image" Target="../media/image37.emf"/></Relationships>
</file>

<file path=ppt/slides/_rels/slide12.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5" Type="http://schemas.openxmlformats.org/officeDocument/2006/relationships/image" Target="../media/image47.jpeg"/><Relationship Id="rId6" Type="http://schemas.openxmlformats.org/officeDocument/2006/relationships/image" Target="../media/image48.jpeg"/><Relationship Id="rId7"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hyperlink" Target="http://en.wikipedia.org/wiki/Liouville's_theorem_(Hamiltonian" TargetMode="External"/><Relationship Id="rId5" Type="http://schemas.openxmlformats.org/officeDocument/2006/relationships/oleObject" Target="../embeddings/oleObject10.bin"/><Relationship Id="rId6" Type="http://schemas.openxmlformats.org/officeDocument/2006/relationships/image" Target="../media/image50.e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5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5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11.wmf"/><Relationship Id="rId5"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4" Type="http://schemas.openxmlformats.org/officeDocument/2006/relationships/image" Target="../media/image6.png"/><Relationship Id="rId5" Type="http://schemas.openxmlformats.org/officeDocument/2006/relationships/image" Target="../media/image7.jpeg"/><Relationship Id="rId6" Type="http://schemas.openxmlformats.org/officeDocument/2006/relationships/image" Target="../media/image8.jpeg"/><Relationship Id="rId7" Type="http://schemas.openxmlformats.org/officeDocument/2006/relationships/image" Target="../media/image9.png"/><Relationship Id="rId8"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57.jpe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png"/><Relationship Id="rId6"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jpeg"/><Relationship Id="rId5"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5.jpeg"/><Relationship Id="rId5" Type="http://schemas.openxmlformats.org/officeDocument/2006/relationships/image" Target="../media/image66.jpeg"/><Relationship Id="rId6" Type="http://schemas.openxmlformats.org/officeDocument/2006/relationships/image" Target="../media/image67.jpeg"/><Relationship Id="rId7" Type="http://schemas.openxmlformats.org/officeDocument/2006/relationships/image" Target="cid:image002.jpg@01CC0EF4.653B0E80" TargetMode="External"/><Relationship Id="rId8" Type="http://schemas.openxmlformats.org/officeDocument/2006/relationships/image" Target="../media/image68.jpeg"/><Relationship Id="rId9" Type="http://schemas.openxmlformats.org/officeDocument/2006/relationships/image" Target="../media/image69.jpeg"/><Relationship Id="rId10" Type="http://schemas.openxmlformats.org/officeDocument/2006/relationships/image" Target="../media/image70.jpeg"/><Relationship Id="rId11" Type="http://schemas.openxmlformats.org/officeDocument/2006/relationships/image" Target="../media/image71.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74.tiff"/><Relationship Id="rId6" Type="http://schemas.openxmlformats.org/officeDocument/2006/relationships/image" Target="../media/image75.png"/><Relationship Id="rId7" Type="http://schemas.openxmlformats.org/officeDocument/2006/relationships/image" Target="../media/image76.gif"/><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5" Type="http://schemas.openxmlformats.org/officeDocument/2006/relationships/image" Target="../media/image79.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image" Target="../media/image80.jpeg"/><Relationship Id="rId4" Type="http://schemas.openxmlformats.org/officeDocument/2006/relationships/image" Target="../media/image81.jpeg"/><Relationship Id="rId5" Type="http://schemas.openxmlformats.org/officeDocument/2006/relationships/image" Target="../media/image82.jpe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image" Target="../media/image83.emf"/><Relationship Id="rId4" Type="http://schemas.openxmlformats.org/officeDocument/2006/relationships/image" Target="../media/image84.emf"/><Relationship Id="rId5" Type="http://schemas.openxmlformats.org/officeDocument/2006/relationships/image" Target="../media/image85.wmf"/><Relationship Id="rId6" Type="http://schemas.openxmlformats.org/officeDocument/2006/relationships/image" Target="../media/image86.jpeg"/><Relationship Id="rId7" Type="http://schemas.openxmlformats.org/officeDocument/2006/relationships/image" Target="../media/image87.png"/><Relationship Id="rId8" Type="http://schemas.openxmlformats.org/officeDocument/2006/relationships/image" Target="../media/image88.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4" Type="http://schemas.openxmlformats.org/officeDocument/2006/relationships/oleObject" Target="../embeddings/oleObject11.bin"/><Relationship Id="rId5" Type="http://schemas.openxmlformats.org/officeDocument/2006/relationships/image" Target="../media/image89.emf"/><Relationship Id="rId6" Type="http://schemas.openxmlformats.org/officeDocument/2006/relationships/oleObject" Target="../embeddings/oleObject12.bin"/><Relationship Id="rId7" Type="http://schemas.openxmlformats.org/officeDocument/2006/relationships/image" Target="../media/image90.emf"/><Relationship Id="rId8" Type="http://schemas.openxmlformats.org/officeDocument/2006/relationships/image" Target="../media/image91.png"/><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gif"/><Relationship Id="rId5" Type="http://schemas.openxmlformats.org/officeDocument/2006/relationships/image" Target="../media/image94.png"/><Relationship Id="rId6" Type="http://schemas.openxmlformats.org/officeDocument/2006/relationships/image" Target="../media/image95.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4" Type="http://schemas.openxmlformats.org/officeDocument/2006/relationships/oleObject" Target="../embeddings/oleObject13.bin"/><Relationship Id="rId5" Type="http://schemas.openxmlformats.org/officeDocument/2006/relationships/image" Target="../media/image97.wmf"/><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4" Type="http://schemas.openxmlformats.org/officeDocument/2006/relationships/oleObject" Target="../embeddings/oleObject14.bin"/><Relationship Id="rId5" Type="http://schemas.openxmlformats.org/officeDocument/2006/relationships/image" Target="../media/image98.wmf"/><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100.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hyperlink" Target="http://www.veqter.co.uk" TargetMode="External"/><Relationship Id="rId4" Type="http://schemas.openxmlformats.org/officeDocument/2006/relationships/image" Target="../media/image101.png"/><Relationship Id="rId5" Type="http://schemas.openxmlformats.org/officeDocument/2006/relationships/image" Target="../media/image102.png"/><Relationship Id="rId6" Type="http://schemas.openxmlformats.org/officeDocument/2006/relationships/image" Target="../media/image103.png"/><Relationship Id="rId7" Type="http://schemas.openxmlformats.org/officeDocument/2006/relationships/image" Target="../media/image104.jpe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image" Target="../media/image105.tiff"/><Relationship Id="rId4" Type="http://schemas.openxmlformats.org/officeDocument/2006/relationships/image" Target="../media/image106.png"/><Relationship Id="rId5" Type="http://schemas.openxmlformats.org/officeDocument/2006/relationships/image" Target="../media/image107.png"/><Relationship Id="rId6" Type="http://schemas.openxmlformats.org/officeDocument/2006/relationships/image" Target="../media/image108.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3" Type="http://schemas.openxmlformats.org/officeDocument/2006/relationships/image" Target="../media/image109.jpeg"/><Relationship Id="rId4" Type="http://schemas.openxmlformats.org/officeDocument/2006/relationships/image" Target="../media/image110.jpeg"/><Relationship Id="rId5" Type="http://schemas.openxmlformats.org/officeDocument/2006/relationships/image" Target="../media/image111.jpeg"/><Relationship Id="rId6" Type="http://schemas.openxmlformats.org/officeDocument/2006/relationships/image" Target="../media/image112.jpeg"/><Relationship Id="rId7" Type="http://schemas.openxmlformats.org/officeDocument/2006/relationships/image" Target="../media/image113.jpeg"/><Relationship Id="rId8" Type="http://schemas.openxmlformats.org/officeDocument/2006/relationships/image" Target="../media/image114.png"/><Relationship Id="rId9" Type="http://schemas.openxmlformats.org/officeDocument/2006/relationships/image" Target="../media/image115.pn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hyperlink" Target="http://www.ncnr.nist.gov/summerschool/ss13/pdf/NeutronScatteringPrimer.pd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1.wmf"/><Relationship Id="rId4" Type="http://schemas.openxmlformats.org/officeDocument/2006/relationships/image" Target="../media/image12.jp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1" Type="http://schemas.openxmlformats.org/officeDocument/2006/relationships/hyperlink" Target="http://www.psi.ch/sinq/" TargetMode="External"/><Relationship Id="rId12" Type="http://schemas.openxmlformats.org/officeDocument/2006/relationships/hyperlink" Target="http://www.tnw.tudelft.nl/en/cooperation/facilities/reactor-instituut-delft/" TargetMode="External"/><Relationship Id="rId13" Type="http://schemas.openxmlformats.org/officeDocument/2006/relationships/hyperlink" Target="http://www-llb.cea.fr/en/" TargetMode="External"/><Relationship Id="rId14" Type="http://schemas.openxmlformats.org/officeDocument/2006/relationships/hyperlink" Target="http://www.ansto.gov.au/ResearchHub/Bragg/index.htm" TargetMode="External"/><Relationship Id="rId15" Type="http://schemas.openxmlformats.org/officeDocument/2006/relationships/hyperlink" Target="http://flnp.jinr.ru/562/" TargetMode="External"/><Relationship Id="rId16" Type="http://schemas.openxmlformats.org/officeDocument/2006/relationships/hyperlink" Target="http://www.nti.org/facilities/9/" TargetMode="External"/><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hyperlink" Target="http://neutrons.ornl.gov" TargetMode="External"/><Relationship Id="rId4" Type="http://schemas.openxmlformats.org/officeDocument/2006/relationships/hyperlink" Target="http://www.ncnr.nist.gov" TargetMode="External"/><Relationship Id="rId5" Type="http://schemas.openxmlformats.org/officeDocument/2006/relationships/hyperlink" Target="http://lansce.lanl.gov" TargetMode="External"/><Relationship Id="rId6" Type="http://schemas.openxmlformats.org/officeDocument/2006/relationships/hyperlink" Target="http://www.murr.missouri.edu/rd_material_sciences.php" TargetMode="External"/><Relationship Id="rId7" Type="http://schemas.openxmlformats.org/officeDocument/2006/relationships/hyperlink" Target="http://www.indiana.edu/~lens/" TargetMode="External"/><Relationship Id="rId8" Type="http://schemas.openxmlformats.org/officeDocument/2006/relationships/hyperlink" Target="http://www.ill.eu" TargetMode="External"/><Relationship Id="rId9" Type="http://schemas.openxmlformats.org/officeDocument/2006/relationships/hyperlink" Target="http://www.isis.stfc.ac.uk" TargetMode="External"/><Relationship Id="rId10" Type="http://schemas.openxmlformats.org/officeDocument/2006/relationships/hyperlink" Target="http://www.frm2.tum.de"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16.png"/><Relationship Id="rId5" Type="http://schemas.openxmlformats.org/officeDocument/2006/relationships/oleObject" Target="../embeddings/oleObject1.bin"/><Relationship Id="rId6" Type="http://schemas.openxmlformats.org/officeDocument/2006/relationships/image" Target="../media/image13.emf"/><Relationship Id="rId7" Type="http://schemas.openxmlformats.org/officeDocument/2006/relationships/oleObject" Target="../embeddings/oleObject2.bin"/><Relationship Id="rId8" Type="http://schemas.openxmlformats.org/officeDocument/2006/relationships/image" Target="../media/image14.emf"/><Relationship Id="rId9" Type="http://schemas.openxmlformats.org/officeDocument/2006/relationships/oleObject" Target="../embeddings/oleObject3.bin"/><Relationship Id="rId10" Type="http://schemas.openxmlformats.org/officeDocument/2006/relationships/image" Target="../media/image15.emf"/><Relationship Id="rId11" Type="http://schemas.openxmlformats.org/officeDocument/2006/relationships/image" Target="../media/image17.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1" Type="http://schemas.openxmlformats.org/officeDocument/2006/relationships/image" Target="../media/image27.png"/><Relationship Id="rId12"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2.jpeg"/><Relationship Id="rId4" Type="http://schemas.openxmlformats.org/officeDocument/2006/relationships/image" Target="../media/image23.png"/><Relationship Id="rId5" Type="http://schemas.openxmlformats.org/officeDocument/2006/relationships/hyperlink" Target="http://neutrons.ornl.gov/images/sns_linac_2006_medium.jpg" TargetMode="External"/><Relationship Id="rId6" Type="http://schemas.openxmlformats.org/officeDocument/2006/relationships/image" Target="../media/image24.jpeg"/><Relationship Id="rId7" Type="http://schemas.openxmlformats.org/officeDocument/2006/relationships/hyperlink" Target="http://neutrons.ornl.gov/images/sns_ring_medium.jpg" TargetMode="External"/><Relationship Id="rId8" Type="http://schemas.openxmlformats.org/officeDocument/2006/relationships/image" Target="../media/image25.jpeg"/><Relationship Id="rId9" Type="http://schemas.openxmlformats.org/officeDocument/2006/relationships/hyperlink" Target="http://neutrons.ornl.gov/images/sns_target_2005.jpg" TargetMode="External"/><Relationship Id="rId10"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oleObject" Target="../embeddings/oleObject4.bin"/><Relationship Id="rId5" Type="http://schemas.openxmlformats.org/officeDocument/2006/relationships/image" Target="../media/image29.w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765" y="4953000"/>
            <a:ext cx="9147765" cy="1912088"/>
            <a:chOff x="-3765" y="4832896"/>
            <a:chExt cx="9147765" cy="2032192"/>
          </a:xfrm>
        </p:grpSpPr>
        <p:sp>
          <p:nvSpPr>
            <p:cNvPr id="5" name="Freeform 4"/>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6" name="Freeform 5"/>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7" name="Freeform 6"/>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8" name="Straight Connector 7"/>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pic>
        <p:nvPicPr>
          <p:cNvPr id="13" name="Picture 9" descr="New_DOE_Logo_Color_042808.png"/>
          <p:cNvPicPr>
            <a:picLocks noChangeAspect="1"/>
          </p:cNvPicPr>
          <p:nvPr/>
        </p:nvPicPr>
        <p:blipFill>
          <a:blip r:embed="rId4" cstate="print"/>
          <a:srcRect/>
          <a:stretch>
            <a:fillRect/>
          </a:stretch>
        </p:blipFill>
        <p:spPr bwMode="auto">
          <a:xfrm>
            <a:off x="76200" y="6114643"/>
            <a:ext cx="2649923" cy="667157"/>
          </a:xfrm>
          <a:prstGeom prst="rect">
            <a:avLst/>
          </a:prstGeom>
          <a:noFill/>
          <a:ln w="9525">
            <a:noFill/>
            <a:miter lim="800000"/>
            <a:headEnd/>
            <a:tailEnd/>
          </a:ln>
        </p:spPr>
      </p:pic>
      <p:pic>
        <p:nvPicPr>
          <p:cNvPr id="14" name="Picture 6" descr="ORNL_managed by.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486400" y="6273663"/>
            <a:ext cx="3505200" cy="452437"/>
          </a:xfrm>
          <a:prstGeom prst="rect">
            <a:avLst/>
          </a:prstGeom>
          <a:noFill/>
          <a:ln w="9525">
            <a:noFill/>
            <a:miter lim="800000"/>
            <a:headEnd/>
            <a:tailEnd/>
          </a:ln>
        </p:spPr>
      </p:pic>
      <p:sp>
        <p:nvSpPr>
          <p:cNvPr id="21" name="Rectangle 20"/>
          <p:cNvSpPr/>
          <p:nvPr/>
        </p:nvSpPr>
        <p:spPr>
          <a:xfrm>
            <a:off x="25653" y="456724"/>
            <a:ext cx="9084480" cy="3200876"/>
          </a:xfrm>
          <a:prstGeom prst="rect">
            <a:avLst/>
          </a:prstGeom>
        </p:spPr>
        <p:txBody>
          <a:bodyPr wrap="square">
            <a:spAutoFit/>
          </a:bodyPr>
          <a:lstStyle/>
          <a:p>
            <a:pPr algn="ctr" fontAlgn="base">
              <a:spcBef>
                <a:spcPct val="0"/>
              </a:spcBef>
              <a:spcAft>
                <a:spcPct val="0"/>
              </a:spcAft>
            </a:pPr>
            <a:r>
              <a:rPr lang="en-US" sz="5400" dirty="0" smtClean="0">
                <a:solidFill>
                  <a:srgbClr val="000090"/>
                </a:solidFill>
                <a:effectLst>
                  <a:outerShdw blurRad="38100" dist="38100" dir="2700000" algn="tl">
                    <a:srgbClr val="000000">
                      <a:alpha val="43137"/>
                    </a:srgbClr>
                  </a:outerShdw>
                </a:effectLst>
                <a:latin typeface="Lucida Sans Unicode" pitchFamily="34" charset="0"/>
                <a:cs typeface="Lucida Sans Unicode" pitchFamily="34" charset="0"/>
              </a:rPr>
              <a:t>Neutron Optics </a:t>
            </a:r>
          </a:p>
          <a:p>
            <a:pPr algn="ctr" fontAlgn="base">
              <a:spcBef>
                <a:spcPct val="0"/>
              </a:spcBef>
              <a:spcAft>
                <a:spcPct val="0"/>
              </a:spcAft>
            </a:pPr>
            <a:r>
              <a:rPr lang="en-US" sz="5400" dirty="0" smtClean="0">
                <a:solidFill>
                  <a:srgbClr val="000090"/>
                </a:solidFill>
                <a:effectLst>
                  <a:outerShdw blurRad="38100" dist="38100" dir="2700000" algn="tl">
                    <a:srgbClr val="000000">
                      <a:alpha val="43137"/>
                    </a:srgbClr>
                  </a:outerShdw>
                </a:effectLst>
                <a:latin typeface="Lucida Sans Unicode" pitchFamily="34" charset="0"/>
                <a:cs typeface="Lucida Sans Unicode" pitchFamily="34" charset="0"/>
              </a:rPr>
              <a:t>&amp;</a:t>
            </a:r>
          </a:p>
          <a:p>
            <a:pPr algn="ctr" fontAlgn="base">
              <a:spcBef>
                <a:spcPct val="0"/>
              </a:spcBef>
              <a:spcAft>
                <a:spcPct val="0"/>
              </a:spcAft>
            </a:pPr>
            <a:r>
              <a:rPr lang="en-US" sz="5400" dirty="0" smtClean="0">
                <a:solidFill>
                  <a:srgbClr val="000090"/>
                </a:solidFill>
                <a:effectLst>
                  <a:outerShdw blurRad="38100" dist="38100" dir="2700000" algn="tl">
                    <a:srgbClr val="000000">
                      <a:alpha val="43137"/>
                    </a:srgbClr>
                  </a:outerShdw>
                </a:effectLst>
                <a:latin typeface="Lucida Sans Unicode" pitchFamily="34" charset="0"/>
                <a:cs typeface="Lucida Sans Unicode" pitchFamily="34" charset="0"/>
              </a:rPr>
              <a:t>Instrumentation</a:t>
            </a:r>
            <a:endParaRPr lang="en-US" sz="5400" dirty="0">
              <a:solidFill>
                <a:prstClr val="black"/>
              </a:solidFill>
            </a:endParaRPr>
          </a:p>
          <a:p>
            <a:pPr algn="ctr" fontAlgn="base">
              <a:spcBef>
                <a:spcPct val="0"/>
              </a:spcBef>
              <a:spcAft>
                <a:spcPct val="0"/>
              </a:spcAft>
            </a:pPr>
            <a:endParaRPr lang="en-US" sz="4000" dirty="0">
              <a:solidFill>
                <a:srgbClr val="000090">
                  <a:alpha val="22000"/>
                </a:srgbClr>
              </a:solidFill>
              <a:effectLst>
                <a:outerShdw blurRad="38100" dist="38100" dir="2700000" algn="tl">
                  <a:srgbClr val="000000">
                    <a:alpha val="43137"/>
                  </a:srgbClr>
                </a:outerShdw>
              </a:effectLst>
              <a:latin typeface="Lucida Sans Unicode" pitchFamily="34" charset="0"/>
              <a:cs typeface="Lucida Sans Unicode" pitchFamily="34" charset="0"/>
            </a:endParaRPr>
          </a:p>
        </p:txBody>
      </p:sp>
      <p:sp>
        <p:nvSpPr>
          <p:cNvPr id="22" name="Subtitle 2"/>
          <p:cNvSpPr txBox="1">
            <a:spLocks/>
          </p:cNvSpPr>
          <p:nvPr/>
        </p:nvSpPr>
        <p:spPr bwMode="auto">
          <a:xfrm>
            <a:off x="0" y="3331018"/>
            <a:ext cx="9054122" cy="162198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marL="230188" indent="-230188" algn="l" rtl="0" eaLnBrk="0" fontAlgn="base" hangingPunct="0">
              <a:lnSpc>
                <a:spcPct val="90000"/>
              </a:lnSpc>
              <a:spcBef>
                <a:spcPts val="1400"/>
              </a:spcBef>
              <a:spcAft>
                <a:spcPct val="0"/>
              </a:spcAft>
              <a:buClr>
                <a:srgbClr val="006C3A"/>
              </a:buClr>
              <a:buFont typeface="Arial" charset="0"/>
              <a:buChar char="•"/>
              <a:defRPr sz="2800" b="1" kern="1200">
                <a:solidFill>
                  <a:schemeClr val="tx1"/>
                </a:solidFill>
                <a:latin typeface="Arial Narrow" pitchFamily="34" charset="0"/>
                <a:ea typeface="+mn-ea"/>
                <a:cs typeface="+mn-cs"/>
              </a:defRPr>
            </a:lvl1pPr>
            <a:lvl2pPr marL="625475" indent="-279400" algn="l" rtl="0" eaLnBrk="0" fontAlgn="base" hangingPunct="0">
              <a:lnSpc>
                <a:spcPct val="90000"/>
              </a:lnSpc>
              <a:spcBef>
                <a:spcPts val="800"/>
              </a:spcBef>
              <a:spcAft>
                <a:spcPct val="0"/>
              </a:spcAft>
              <a:buClr>
                <a:srgbClr val="006C3A"/>
              </a:buClr>
              <a:buFont typeface="Arial" charset="0"/>
              <a:buChar char="–"/>
              <a:defRPr sz="2400" b="1" kern="1200">
                <a:solidFill>
                  <a:schemeClr val="tx1"/>
                </a:solidFill>
                <a:latin typeface="Arial Narrow" pitchFamily="34" charset="0"/>
                <a:ea typeface="+mn-ea"/>
                <a:cs typeface="+mn-cs"/>
              </a:defRPr>
            </a:lvl2pPr>
            <a:lvl3pPr marL="914400" indent="-230188" algn="l" rtl="0" eaLnBrk="0" fontAlgn="base" hangingPunct="0">
              <a:lnSpc>
                <a:spcPct val="90000"/>
              </a:lnSpc>
              <a:spcBef>
                <a:spcPts val="800"/>
              </a:spcBef>
              <a:spcAft>
                <a:spcPct val="0"/>
              </a:spcAft>
              <a:buClr>
                <a:srgbClr val="006C3A"/>
              </a:buClr>
              <a:buFont typeface="Arial" charset="0"/>
              <a:buChar char="•"/>
              <a:defRPr sz="2000" b="1" kern="1200">
                <a:solidFill>
                  <a:schemeClr val="tx1"/>
                </a:solidFill>
                <a:latin typeface="Arial Narrow" pitchFamily="34" charset="0"/>
                <a:ea typeface="+mn-ea"/>
                <a:cs typeface="+mn-cs"/>
              </a:defRPr>
            </a:lvl3pPr>
            <a:lvl4pPr marL="1144588" indent="-173038" algn="l" rtl="0" eaLnBrk="0" fontAlgn="base" hangingPunct="0">
              <a:lnSpc>
                <a:spcPct val="90000"/>
              </a:lnSpc>
              <a:spcBef>
                <a:spcPts val="800"/>
              </a:spcBef>
              <a:spcAft>
                <a:spcPct val="0"/>
              </a:spcAft>
              <a:buClr>
                <a:srgbClr val="006C3A"/>
              </a:buClr>
              <a:buFont typeface="Arial" charset="0"/>
              <a:buChar char="–"/>
              <a:defRPr b="1" kern="1200">
                <a:solidFill>
                  <a:schemeClr val="tx1"/>
                </a:solidFill>
                <a:latin typeface="Arial Narrow" pitchFamily="34" charset="0"/>
                <a:ea typeface="+mn-ea"/>
                <a:cs typeface="+mn-cs"/>
              </a:defRPr>
            </a:lvl4pPr>
            <a:lvl5pPr marL="1482725" indent="-222250" algn="l" rtl="0" eaLnBrk="0" fontAlgn="base" hangingPunct="0">
              <a:lnSpc>
                <a:spcPct val="90000"/>
              </a:lnSpc>
              <a:spcBef>
                <a:spcPts val="600"/>
              </a:spcBef>
              <a:spcAft>
                <a:spcPct val="0"/>
              </a:spcAft>
              <a:buClr>
                <a:srgbClr val="006C3A"/>
              </a:buClr>
              <a:buFont typeface="Arial" charset="0"/>
              <a:buChar char="»"/>
              <a:defRPr b="1"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charset="0"/>
              <a:buNone/>
            </a:pPr>
            <a:r>
              <a:rPr lang="en-US" b="0" dirty="0" smtClean="0">
                <a:solidFill>
                  <a:srgbClr val="7030A0"/>
                </a:solidFill>
                <a:effectLst>
                  <a:outerShdw blurRad="38100" dist="38100" dir="2700000" algn="tl">
                    <a:srgbClr val="000000">
                      <a:alpha val="43137"/>
                    </a:srgbClr>
                  </a:outerShdw>
                </a:effectLst>
                <a:latin typeface="Corbel"/>
                <a:cs typeface="Corbel"/>
              </a:rPr>
              <a:t>Bill Hamilton</a:t>
            </a:r>
          </a:p>
          <a:p>
            <a:pPr marL="0" indent="0" algn="r">
              <a:buFont typeface="Arial" charset="0"/>
              <a:buNone/>
            </a:pPr>
            <a:r>
              <a:rPr lang="en-US" b="0" dirty="0" smtClean="0">
                <a:solidFill>
                  <a:srgbClr val="000090"/>
                </a:solidFill>
                <a:effectLst>
                  <a:outerShdw blurRad="38100" dist="38100" dir="2700000" algn="tl">
                    <a:srgbClr val="000000">
                      <a:alpha val="43137"/>
                    </a:srgbClr>
                  </a:outerShdw>
                </a:effectLst>
                <a:latin typeface="Corbel"/>
                <a:cs typeface="Corbel"/>
              </a:rPr>
              <a:t>Neutron Instrument &amp; Source Division</a:t>
            </a:r>
          </a:p>
          <a:p>
            <a:pPr marL="0" indent="0" algn="r">
              <a:buFont typeface="Arial" charset="0"/>
              <a:buNone/>
            </a:pPr>
            <a:r>
              <a:rPr lang="en-US" b="0" dirty="0" smtClean="0">
                <a:solidFill>
                  <a:srgbClr val="000090"/>
                </a:solidFill>
                <a:effectLst>
                  <a:outerShdw blurRad="38100" dist="38100" dir="2700000" algn="tl">
                    <a:srgbClr val="000000">
                      <a:alpha val="43137"/>
                    </a:srgbClr>
                  </a:outerShdw>
                </a:effectLst>
                <a:latin typeface="Corbel"/>
                <a:cs typeface="Corbel"/>
              </a:rPr>
              <a:t>Oak Ridge National Laboratory</a:t>
            </a:r>
            <a:endParaRPr lang="en-US" b="0" dirty="0">
              <a:solidFill>
                <a:srgbClr val="000090"/>
              </a:solidFill>
              <a:effectLst>
                <a:outerShdw blurRad="38100" dist="38100" dir="2700000" algn="tl">
                  <a:srgbClr val="000000">
                    <a:alpha val="43137"/>
                  </a:srgbClr>
                </a:outerShdw>
              </a:effectLst>
              <a:latin typeface="Corbel"/>
              <a:cs typeface="Corbel"/>
            </a:endParaRPr>
          </a:p>
        </p:txBody>
      </p:sp>
      <p:sp>
        <p:nvSpPr>
          <p:cNvPr id="23" name="TextBox 22"/>
          <p:cNvSpPr txBox="1"/>
          <p:nvPr/>
        </p:nvSpPr>
        <p:spPr>
          <a:xfrm>
            <a:off x="5410200" y="5249333"/>
            <a:ext cx="3733800" cy="1015663"/>
          </a:xfrm>
          <a:prstGeom prst="rect">
            <a:avLst/>
          </a:prstGeom>
          <a:noFill/>
        </p:spPr>
        <p:txBody>
          <a:bodyPr wrap="square" rtlCol="0">
            <a:spAutoFit/>
          </a:bodyPr>
          <a:lstStyle/>
          <a:p>
            <a:pPr algn="ctr"/>
            <a:r>
              <a:rPr lang="en-US" sz="1200" b="1" dirty="0" smtClean="0">
                <a:solidFill>
                  <a:schemeClr val="bg1"/>
                </a:solidFill>
                <a:cs typeface="Estrangelo Edessa" pitchFamily="66" charset="0"/>
              </a:rPr>
              <a:t>Sunday 22 June 2014</a:t>
            </a:r>
          </a:p>
          <a:p>
            <a:pPr algn="ctr"/>
            <a:endParaRPr lang="en-US" sz="800" b="1" dirty="0" smtClean="0">
              <a:solidFill>
                <a:schemeClr val="bg1"/>
              </a:solidFill>
              <a:cs typeface="Estrangelo Edessa" pitchFamily="66" charset="0"/>
            </a:endParaRPr>
          </a:p>
          <a:p>
            <a:pPr algn="ctr"/>
            <a:endParaRPr lang="en-US" sz="800" b="1" dirty="0">
              <a:solidFill>
                <a:schemeClr val="bg1"/>
              </a:solidFill>
              <a:cs typeface="Estrangelo Edessa" pitchFamily="66" charset="0"/>
            </a:endParaRPr>
          </a:p>
          <a:p>
            <a:pPr algn="ctr"/>
            <a:endParaRPr lang="en-US" sz="800" b="1" dirty="0" smtClean="0">
              <a:solidFill>
                <a:schemeClr val="bg1"/>
              </a:solidFill>
              <a:cs typeface="Estrangelo Edessa" pitchFamily="66" charset="0"/>
            </a:endParaRPr>
          </a:p>
          <a:p>
            <a:pPr algn="ctr"/>
            <a:r>
              <a:rPr lang="en-US" sz="1200" b="1" dirty="0" smtClean="0">
                <a:solidFill>
                  <a:schemeClr val="bg1"/>
                </a:solidFill>
                <a:cs typeface="Estrangelo Edessa" pitchFamily="66" charset="0"/>
              </a:rPr>
              <a:t>National School on Neutron and X-ray Scattering</a:t>
            </a:r>
          </a:p>
          <a:p>
            <a:pPr algn="ctr"/>
            <a:r>
              <a:rPr lang="en-US" sz="1200" b="1" dirty="0" smtClean="0">
                <a:solidFill>
                  <a:schemeClr val="bg1"/>
                </a:solidFill>
                <a:cs typeface="Estrangelo Edessa" pitchFamily="66" charset="0"/>
              </a:rPr>
              <a:t>14-28 June 2014</a:t>
            </a:r>
            <a:endParaRPr lang="en-US" sz="1200" b="1" dirty="0">
              <a:solidFill>
                <a:schemeClr val="bg1"/>
              </a:solidFill>
              <a:cs typeface="Estrangelo Edessa" pitchFamily="66" charset="0"/>
            </a:endParaRPr>
          </a:p>
        </p:txBody>
      </p:sp>
    </p:spTree>
    <p:extLst>
      <p:ext uri="{BB962C8B-B14F-4D97-AF65-F5344CB8AC3E}">
        <p14:creationId xmlns:p14="http://schemas.microsoft.com/office/powerpoint/2010/main" val="237638051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2400" y="2133600"/>
            <a:ext cx="3124200" cy="2679373"/>
          </a:xfrm>
          <a:prstGeom prst="rect">
            <a:avLst/>
          </a:prstGeom>
        </p:spPr>
      </p:pic>
      <p:sp>
        <p:nvSpPr>
          <p:cNvPr id="2" name="Title 1"/>
          <p:cNvSpPr>
            <a:spLocks noGrp="1"/>
          </p:cNvSpPr>
          <p:nvPr>
            <p:ph type="title"/>
          </p:nvPr>
        </p:nvSpPr>
        <p:spPr>
          <a:xfrm>
            <a:off x="111124" y="76200"/>
            <a:ext cx="8880475" cy="888705"/>
          </a:xfrm>
        </p:spPr>
        <p:txBody>
          <a:bodyPr/>
          <a:lstStyle/>
          <a:p>
            <a:r>
              <a:rPr lang="en-US" dirty="0" smtClean="0"/>
              <a:t>Neutron Moderation:   </a:t>
            </a:r>
            <a:r>
              <a:rPr lang="en-US" dirty="0" err="1" smtClean="0"/>
              <a:t>GeV</a:t>
            </a:r>
            <a:r>
              <a:rPr lang="en-US" dirty="0" smtClean="0"/>
              <a:t> &amp; MeV </a:t>
            </a:r>
            <a:r>
              <a:rPr lang="en-US" dirty="0" smtClean="0">
                <a:latin typeface="Wingdings"/>
                <a:ea typeface="Wingdings"/>
                <a:cs typeface="Wingdings"/>
                <a:sym typeface="Wingdings"/>
              </a:rPr>
              <a:t></a:t>
            </a:r>
            <a:r>
              <a:rPr lang="en-US" dirty="0">
                <a:sym typeface="Wingdings"/>
              </a:rPr>
              <a:t> </a:t>
            </a:r>
            <a:r>
              <a:rPr lang="en-US" dirty="0" err="1" smtClean="0"/>
              <a:t>eV</a:t>
            </a:r>
            <a:r>
              <a:rPr lang="en-US" dirty="0" smtClean="0"/>
              <a:t> &amp; </a:t>
            </a:r>
            <a:r>
              <a:rPr lang="en-US" u="sng" dirty="0" err="1" smtClean="0"/>
              <a:t>meV</a:t>
            </a:r>
            <a:endParaRPr lang="en-US" u="sng" dirty="0"/>
          </a:p>
        </p:txBody>
      </p:sp>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00600" y="1466489"/>
            <a:ext cx="4419600" cy="2648311"/>
          </a:xfrm>
          <a:prstGeom prst="rect">
            <a:avLst/>
          </a:prstGeom>
        </p:spPr>
      </p:pic>
      <p:sp>
        <p:nvSpPr>
          <p:cNvPr id="8" name="TextBox 7"/>
          <p:cNvSpPr txBox="1"/>
          <p:nvPr/>
        </p:nvSpPr>
        <p:spPr>
          <a:xfrm>
            <a:off x="58284" y="1143000"/>
            <a:ext cx="4444133" cy="923330"/>
          </a:xfrm>
          <a:prstGeom prst="rect">
            <a:avLst/>
          </a:prstGeom>
          <a:noFill/>
        </p:spPr>
        <p:txBody>
          <a:bodyPr wrap="none" rtlCol="0">
            <a:spAutoFit/>
          </a:bodyPr>
          <a:lstStyle/>
          <a:p>
            <a:r>
              <a:rPr lang="en-US" dirty="0" smtClean="0"/>
              <a:t>Most HFIR instruments beam tubes</a:t>
            </a:r>
          </a:p>
          <a:p>
            <a:r>
              <a:rPr lang="en-US" dirty="0" smtClean="0"/>
              <a:t> view water cooled Be reflector/moderator</a:t>
            </a:r>
          </a:p>
          <a:p>
            <a:r>
              <a:rPr lang="en-US" dirty="0" smtClean="0"/>
              <a:t>                  or  LH</a:t>
            </a:r>
            <a:r>
              <a:rPr lang="en-US" baseline="-25000" dirty="0" smtClean="0"/>
              <a:t>2</a:t>
            </a:r>
            <a:r>
              <a:rPr lang="en-US" dirty="0" smtClean="0"/>
              <a:t> Cold Source (T~20K)</a:t>
            </a:r>
            <a:endParaRPr lang="en-US" dirty="0"/>
          </a:p>
        </p:txBody>
      </p:sp>
      <p:sp>
        <p:nvSpPr>
          <p:cNvPr id="9" name="TextBox 8"/>
          <p:cNvSpPr txBox="1"/>
          <p:nvPr/>
        </p:nvSpPr>
        <p:spPr>
          <a:xfrm>
            <a:off x="6033913" y="1219200"/>
            <a:ext cx="1890887" cy="369332"/>
          </a:xfrm>
          <a:prstGeom prst="rect">
            <a:avLst/>
          </a:prstGeom>
          <a:noFill/>
        </p:spPr>
        <p:txBody>
          <a:bodyPr wrap="none" rtlCol="0">
            <a:spAutoFit/>
          </a:bodyPr>
          <a:lstStyle/>
          <a:p>
            <a:r>
              <a:rPr lang="en-US" dirty="0" smtClean="0"/>
              <a:t>SNS Moderators</a:t>
            </a:r>
            <a:endParaRPr lang="en-US" dirty="0"/>
          </a:p>
        </p:txBody>
      </p:sp>
      <p:pic>
        <p:nvPicPr>
          <p:cNvPr id="10" name="Picture 1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735562" y="5029200"/>
            <a:ext cx="2607838" cy="1447800"/>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4572000" y="3962400"/>
            <a:ext cx="3962400" cy="2743200"/>
            <a:chOff x="3823007" y="3245122"/>
            <a:chExt cx="5320993" cy="3263927"/>
          </a:xfrm>
        </p:grpSpPr>
        <p:pic>
          <p:nvPicPr>
            <p:cNvPr id="6" name="Picture 2" descr="C:\Users\lnu\SkyDrive\Documents\Work\Talks\Neutron School\moderator_spectrum.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572000" y="3245122"/>
              <a:ext cx="4572000" cy="300327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5937985" y="6169223"/>
              <a:ext cx="2572591" cy="339826"/>
            </a:xfrm>
            <a:prstGeom prst="rect">
              <a:avLst/>
            </a:prstGeom>
            <a:noFill/>
          </p:spPr>
          <p:txBody>
            <a:bodyPr wrap="none" rtlCol="0">
              <a:spAutoFit/>
            </a:bodyPr>
            <a:lstStyle/>
            <a:p>
              <a:r>
                <a:rPr lang="en-US" sz="1400" dirty="0" smtClean="0"/>
                <a:t>Neutron Wavelength (Å)</a:t>
              </a:r>
              <a:endParaRPr lang="en-US" sz="1400" dirty="0"/>
            </a:p>
          </p:txBody>
        </p:sp>
        <p:sp>
          <p:nvSpPr>
            <p:cNvPr id="13" name="TextBox 12"/>
            <p:cNvSpPr txBox="1"/>
            <p:nvPr/>
          </p:nvSpPr>
          <p:spPr>
            <a:xfrm rot="16200000">
              <a:off x="2858609" y="4471185"/>
              <a:ext cx="2568576" cy="639779"/>
            </a:xfrm>
            <a:prstGeom prst="rect">
              <a:avLst/>
            </a:prstGeom>
            <a:noFill/>
          </p:spPr>
          <p:txBody>
            <a:bodyPr wrap="none" rtlCol="0">
              <a:spAutoFit/>
            </a:bodyPr>
            <a:lstStyle/>
            <a:p>
              <a:pPr algn="ctr"/>
              <a:r>
                <a:rPr lang="en-US" sz="1400" dirty="0" smtClean="0"/>
                <a:t>Source Brightness</a:t>
              </a:r>
            </a:p>
            <a:p>
              <a:pPr algn="ctr"/>
              <a:r>
                <a:rPr lang="en-US" sz="1400" dirty="0" smtClean="0"/>
                <a:t>(n/cm</a:t>
              </a:r>
              <a:r>
                <a:rPr lang="en-US" sz="1400" baseline="30000" dirty="0" smtClean="0"/>
                <a:t>2</a:t>
              </a:r>
              <a:r>
                <a:rPr lang="en-US" sz="1400" dirty="0" smtClean="0"/>
                <a:t>/</a:t>
              </a:r>
              <a:r>
                <a:rPr lang="en-US" sz="1400" dirty="0" err="1" smtClean="0"/>
                <a:t>sterad</a:t>
              </a:r>
              <a:r>
                <a:rPr lang="en-US" sz="1400" dirty="0" smtClean="0"/>
                <a:t>/Å/MW/pulse)</a:t>
              </a:r>
              <a:endParaRPr lang="en-US" sz="1400" dirty="0"/>
            </a:p>
          </p:txBody>
        </p:sp>
      </p:grpSp>
      <p:sp>
        <p:nvSpPr>
          <p:cNvPr id="16" name="Content Placeholder 2"/>
          <p:cNvSpPr>
            <a:spLocks noGrp="1"/>
          </p:cNvSpPr>
          <p:nvPr>
            <p:ph idx="1"/>
          </p:nvPr>
        </p:nvSpPr>
        <p:spPr>
          <a:xfrm>
            <a:off x="304800" y="490795"/>
            <a:ext cx="8229600" cy="728405"/>
          </a:xfrm>
        </p:spPr>
        <p:txBody>
          <a:bodyPr/>
          <a:lstStyle/>
          <a:p>
            <a:pPr marL="0" indent="0" algn="ctr">
              <a:spcBef>
                <a:spcPts val="600"/>
              </a:spcBef>
              <a:buNone/>
            </a:pPr>
            <a:r>
              <a:rPr lang="en-US" sz="2000" b="0" dirty="0" smtClean="0">
                <a:solidFill>
                  <a:srgbClr val="3366FF"/>
                </a:solidFill>
                <a:latin typeface="Arial"/>
                <a:cs typeface="Arial"/>
              </a:rPr>
              <a:t>Neutrons bounce off something light (better energy transfer) maintained</a:t>
            </a:r>
          </a:p>
          <a:p>
            <a:pPr marL="0" indent="0" algn="ctr">
              <a:spcBef>
                <a:spcPts val="600"/>
              </a:spcBef>
              <a:buNone/>
            </a:pPr>
            <a:r>
              <a:rPr lang="en-US" sz="2000" b="0" dirty="0">
                <a:solidFill>
                  <a:srgbClr val="3366FF"/>
                </a:solidFill>
                <a:latin typeface="Arial"/>
                <a:cs typeface="Arial"/>
              </a:rPr>
              <a:t>a</a:t>
            </a:r>
            <a:r>
              <a:rPr lang="en-US" sz="2000" b="0" dirty="0" smtClean="0">
                <a:solidFill>
                  <a:srgbClr val="3366FF"/>
                </a:solidFill>
                <a:latin typeface="Arial"/>
                <a:cs typeface="Arial"/>
              </a:rPr>
              <a:t>t a temperature consistent with the energy/wavelength desired</a:t>
            </a:r>
            <a:endParaRPr lang="en-US" sz="2000" b="0" dirty="0">
              <a:solidFill>
                <a:srgbClr val="3366FF"/>
              </a:solidFill>
              <a:latin typeface="Arial"/>
              <a:cs typeface="Arial"/>
            </a:endParaRPr>
          </a:p>
        </p:txBody>
      </p:sp>
      <p:cxnSp>
        <p:nvCxnSpPr>
          <p:cNvPr id="18" name="Straight Connector 17"/>
          <p:cNvCxnSpPr/>
          <p:nvPr/>
        </p:nvCxnSpPr>
        <p:spPr>
          <a:xfrm>
            <a:off x="914400" y="1828800"/>
            <a:ext cx="457200" cy="1371600"/>
          </a:xfrm>
          <a:prstGeom prst="line">
            <a:avLst/>
          </a:prstGeom>
          <a:ln>
            <a:solidFill>
              <a:srgbClr val="FFCC66"/>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1828800" y="2971800"/>
            <a:ext cx="609600" cy="2057400"/>
          </a:xfrm>
          <a:prstGeom prst="line">
            <a:avLst/>
          </a:prstGeom>
          <a:ln>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pic>
        <p:nvPicPr>
          <p:cNvPr id="38" name="Picture 37" descr="Quarter_back.png"/>
          <p:cNvPicPr preferRelativeResize="0">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733800" y="5638800"/>
            <a:ext cx="304800" cy="304800"/>
          </a:xfrm>
          <a:prstGeom prst="rect">
            <a:avLst/>
          </a:prstGeom>
          <a:solidFill>
            <a:srgbClr val="FFFF00"/>
          </a:solidFill>
        </p:spPr>
      </p:pic>
      <p:sp>
        <p:nvSpPr>
          <p:cNvPr id="39" name="TextBox 38"/>
          <p:cNvSpPr txBox="1"/>
          <p:nvPr/>
        </p:nvSpPr>
        <p:spPr>
          <a:xfrm>
            <a:off x="5515258" y="3064882"/>
            <a:ext cx="378462" cy="215444"/>
          </a:xfrm>
          <a:prstGeom prst="rect">
            <a:avLst/>
          </a:prstGeom>
          <a:noFill/>
        </p:spPr>
        <p:txBody>
          <a:bodyPr wrap="none" rtlCol="0">
            <a:spAutoFit/>
          </a:bodyPr>
          <a:lstStyle/>
          <a:p>
            <a:r>
              <a:rPr lang="en-US" sz="800" b="1" dirty="0" smtClean="0">
                <a:latin typeface="Times New Roman"/>
                <a:cs typeface="Times New Roman"/>
              </a:rPr>
              <a:t>H</a:t>
            </a:r>
            <a:r>
              <a:rPr lang="en-US" sz="800" b="1" baseline="-25000" dirty="0" smtClean="0">
                <a:latin typeface="Times New Roman"/>
                <a:cs typeface="Times New Roman"/>
              </a:rPr>
              <a:t>2</a:t>
            </a:r>
            <a:r>
              <a:rPr lang="en-US" sz="800" b="1" dirty="0" smtClean="0">
                <a:latin typeface="Times New Roman"/>
                <a:cs typeface="Times New Roman"/>
              </a:rPr>
              <a:t>O</a:t>
            </a:r>
            <a:endParaRPr lang="en-US" sz="800" b="1" dirty="0">
              <a:latin typeface="Times New Roman"/>
              <a:cs typeface="Times New Roman"/>
            </a:endParaRPr>
          </a:p>
        </p:txBody>
      </p:sp>
      <p:sp>
        <p:nvSpPr>
          <p:cNvPr id="28" name="TextBox 27"/>
          <p:cNvSpPr txBox="1"/>
          <p:nvPr/>
        </p:nvSpPr>
        <p:spPr>
          <a:xfrm>
            <a:off x="747197" y="5943600"/>
            <a:ext cx="1082348" cy="461665"/>
          </a:xfrm>
          <a:prstGeom prst="rect">
            <a:avLst/>
          </a:prstGeom>
          <a:noFill/>
        </p:spPr>
        <p:txBody>
          <a:bodyPr wrap="none" rtlCol="0">
            <a:spAutoFit/>
          </a:bodyPr>
          <a:lstStyle/>
          <a:p>
            <a:r>
              <a:rPr lang="en-US" sz="800" b="1" dirty="0" smtClean="0">
                <a:latin typeface="Times New Roman"/>
                <a:cs typeface="Times New Roman"/>
              </a:rPr>
              <a:t>HFIR Cold Source</a:t>
            </a:r>
          </a:p>
          <a:p>
            <a:r>
              <a:rPr lang="en-US" sz="800" b="1" dirty="0" smtClean="0">
                <a:latin typeface="Times New Roman"/>
                <a:cs typeface="Times New Roman"/>
              </a:rPr>
              <a:t>lH</a:t>
            </a:r>
            <a:r>
              <a:rPr lang="en-US" sz="800" b="1" baseline="-25000" dirty="0" smtClean="0">
                <a:latin typeface="Times New Roman"/>
                <a:cs typeface="Times New Roman"/>
              </a:rPr>
              <a:t>2</a:t>
            </a:r>
            <a:r>
              <a:rPr lang="en-US" sz="800" b="1" dirty="0" smtClean="0">
                <a:latin typeface="Times New Roman"/>
                <a:cs typeface="Times New Roman"/>
              </a:rPr>
              <a:t> flow head vessel </a:t>
            </a:r>
          </a:p>
          <a:p>
            <a:endParaRPr lang="en-US" sz="800" b="1" dirty="0">
              <a:latin typeface="Times New Roman"/>
              <a:cs typeface="Times New Roman"/>
            </a:endParaRPr>
          </a:p>
        </p:txBody>
      </p:sp>
      <p:grpSp>
        <p:nvGrpSpPr>
          <p:cNvPr id="22" name="Group 21"/>
          <p:cNvGrpSpPr/>
          <p:nvPr/>
        </p:nvGrpSpPr>
        <p:grpSpPr>
          <a:xfrm>
            <a:off x="2819400" y="2314304"/>
            <a:ext cx="2209800" cy="342901"/>
            <a:chOff x="-1384995" y="1589518"/>
            <a:chExt cx="3126744" cy="471488"/>
          </a:xfrm>
        </p:grpSpPr>
        <p:sp>
          <p:nvSpPr>
            <p:cNvPr id="23" name="Rounded Rectangle 22"/>
            <p:cNvSpPr/>
            <p:nvPr/>
          </p:nvSpPr>
          <p:spPr>
            <a:xfrm>
              <a:off x="-1384995" y="1616806"/>
              <a:ext cx="3126744" cy="419101"/>
            </a:xfrm>
            <a:prstGeom prst="roundRect">
              <a:avLst/>
            </a:prstGeom>
            <a:solidFill>
              <a:schemeClr val="bg1"/>
            </a:solidFill>
            <a:ln w="508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graphicFrame>
          <p:nvGraphicFramePr>
            <p:cNvPr id="24" name="Object 23"/>
            <p:cNvGraphicFramePr>
              <a:graphicFrameLocks noChangeAspect="1"/>
            </p:cNvGraphicFramePr>
            <p:nvPr>
              <p:extLst>
                <p:ext uri="{D42A27DB-BD31-4B8C-83A1-F6EECF244321}">
                  <p14:modId xmlns:p14="http://schemas.microsoft.com/office/powerpoint/2010/main" val="877889828"/>
                </p:ext>
              </p:extLst>
            </p:nvPr>
          </p:nvGraphicFramePr>
          <p:xfrm>
            <a:off x="-1281676" y="1589518"/>
            <a:ext cx="2929078" cy="471488"/>
          </p:xfrm>
          <a:graphic>
            <a:graphicData uri="http://schemas.openxmlformats.org/presentationml/2006/ole">
              <mc:AlternateContent xmlns:mc="http://schemas.openxmlformats.org/markup-compatibility/2006">
                <mc:Choice xmlns:v="urn:schemas-microsoft-com:vml" Requires="v">
                  <p:oleObj spid="_x0000_s2567" name="Equation" r:id="rId9" imgW="2070100" imgH="342900" progId="Equation.3">
                    <p:embed/>
                  </p:oleObj>
                </mc:Choice>
                <mc:Fallback>
                  <p:oleObj name="Equation" r:id="rId9" imgW="2070100" imgH="342900" progId="Equation.3">
                    <p:embed/>
                    <p:pic>
                      <p:nvPicPr>
                        <p:cNvPr id="0" name=""/>
                        <p:cNvPicPr/>
                        <p:nvPr/>
                      </p:nvPicPr>
                      <p:blipFill>
                        <a:blip r:embed="rId10"/>
                        <a:stretch>
                          <a:fillRect/>
                        </a:stretch>
                      </p:blipFill>
                      <p:spPr>
                        <a:xfrm>
                          <a:off x="-1281676" y="1589518"/>
                          <a:ext cx="2929078" cy="471488"/>
                        </a:xfrm>
                        <a:prstGeom prst="rect">
                          <a:avLst/>
                        </a:prstGeom>
                      </p:spPr>
                    </p:pic>
                  </p:oleObj>
                </mc:Fallback>
              </mc:AlternateContent>
            </a:graphicData>
          </a:graphic>
        </p:graphicFrame>
      </p:grpSp>
      <p:sp>
        <p:nvSpPr>
          <p:cNvPr id="26" name="Rectangle 25"/>
          <p:cNvSpPr/>
          <p:nvPr/>
        </p:nvSpPr>
        <p:spPr>
          <a:xfrm>
            <a:off x="3362965" y="2764525"/>
            <a:ext cx="1666235" cy="1121675"/>
          </a:xfrm>
          <a:prstGeom prst="rect">
            <a:avLst/>
          </a:prstGeom>
        </p:spPr>
        <p:txBody>
          <a:bodyPr wrap="none">
            <a:spAutoFit/>
          </a:bodyPr>
          <a:lstStyle/>
          <a:p>
            <a:pPr algn="ctr">
              <a:lnSpc>
                <a:spcPts val="2000"/>
              </a:lnSpc>
            </a:pPr>
            <a:r>
              <a:rPr lang="en-US" i="1" dirty="0" smtClean="0">
                <a:solidFill>
                  <a:srgbClr val="3366FF"/>
                </a:solidFill>
              </a:rPr>
              <a:t>“Thermal</a:t>
            </a:r>
            <a:r>
              <a:rPr lang="en-US" i="1" dirty="0" smtClean="0">
                <a:solidFill>
                  <a:srgbClr val="3366FF"/>
                </a:solidFill>
              </a:rPr>
              <a:t>” 2</a:t>
            </a:r>
            <a:r>
              <a:rPr lang="en-US" sz="800" i="1" dirty="0" smtClean="0">
                <a:solidFill>
                  <a:srgbClr val="3366FF"/>
                </a:solidFill>
              </a:rPr>
              <a:t> </a:t>
            </a:r>
            <a:r>
              <a:rPr lang="en-US" i="1" dirty="0" err="1" smtClean="0">
                <a:solidFill>
                  <a:srgbClr val="3366FF"/>
                </a:solidFill>
              </a:rPr>
              <a:t>Å</a:t>
            </a:r>
            <a:endParaRPr lang="en-US" i="1" dirty="0" smtClean="0">
              <a:solidFill>
                <a:srgbClr val="3366FF"/>
              </a:solidFill>
            </a:endParaRPr>
          </a:p>
          <a:p>
            <a:pPr algn="ctr">
              <a:lnSpc>
                <a:spcPts val="2000"/>
              </a:lnSpc>
            </a:pPr>
            <a:r>
              <a:rPr lang="en-US" i="1" dirty="0" err="1" smtClean="0">
                <a:solidFill>
                  <a:srgbClr val="3366FF"/>
                </a:solidFill>
              </a:rPr>
              <a:t>k</a:t>
            </a:r>
            <a:r>
              <a:rPr lang="en-US" i="1" baseline="-25000" dirty="0" err="1" smtClean="0">
                <a:solidFill>
                  <a:srgbClr val="3366FF"/>
                </a:solidFill>
              </a:rPr>
              <a:t>B</a:t>
            </a:r>
            <a:r>
              <a:rPr lang="en-US" i="1" dirty="0" err="1" smtClean="0">
                <a:solidFill>
                  <a:srgbClr val="3366FF"/>
                </a:solidFill>
              </a:rPr>
              <a:t>T</a:t>
            </a:r>
            <a:r>
              <a:rPr lang="en-US" i="1" dirty="0" smtClean="0">
                <a:solidFill>
                  <a:srgbClr val="3366FF"/>
                </a:solidFill>
              </a:rPr>
              <a:t> </a:t>
            </a:r>
            <a:r>
              <a:rPr lang="en-US" i="1" dirty="0">
                <a:solidFill>
                  <a:srgbClr val="3366FF"/>
                </a:solidFill>
              </a:rPr>
              <a:t>~ </a:t>
            </a:r>
            <a:r>
              <a:rPr lang="en-US" i="1" dirty="0" smtClean="0">
                <a:solidFill>
                  <a:srgbClr val="3366FF"/>
                </a:solidFill>
              </a:rPr>
              <a:t>25 </a:t>
            </a:r>
            <a:r>
              <a:rPr lang="en-US" i="1" u="sng" dirty="0" err="1" smtClean="0">
                <a:solidFill>
                  <a:srgbClr val="3366FF"/>
                </a:solidFill>
              </a:rPr>
              <a:t>m</a:t>
            </a:r>
            <a:r>
              <a:rPr lang="en-US" i="1" dirty="0" err="1" smtClean="0">
                <a:solidFill>
                  <a:srgbClr val="3366FF"/>
                </a:solidFill>
              </a:rPr>
              <a:t>eV</a:t>
            </a:r>
            <a:endParaRPr lang="en-US" i="1" dirty="0" smtClean="0">
              <a:solidFill>
                <a:srgbClr val="3366FF"/>
              </a:solidFill>
            </a:endParaRPr>
          </a:p>
          <a:p>
            <a:pPr algn="ctr">
              <a:lnSpc>
                <a:spcPts val="2000"/>
              </a:lnSpc>
            </a:pPr>
            <a:r>
              <a:rPr lang="en-US" i="1" dirty="0" smtClean="0">
                <a:solidFill>
                  <a:srgbClr val="3366FF"/>
                </a:solidFill>
              </a:rPr>
              <a:t>“Cold</a:t>
            </a:r>
            <a:r>
              <a:rPr lang="en-US" i="1" dirty="0" smtClean="0">
                <a:solidFill>
                  <a:srgbClr val="3366FF"/>
                </a:solidFill>
              </a:rPr>
              <a:t>” 6</a:t>
            </a:r>
            <a:r>
              <a:rPr lang="en-US" sz="800" i="1" dirty="0" smtClean="0">
                <a:solidFill>
                  <a:srgbClr val="3366FF"/>
                </a:solidFill>
              </a:rPr>
              <a:t> </a:t>
            </a:r>
            <a:r>
              <a:rPr lang="en-US" i="1" dirty="0" err="1" smtClean="0">
                <a:solidFill>
                  <a:srgbClr val="3366FF"/>
                </a:solidFill>
              </a:rPr>
              <a:t>Å</a:t>
            </a:r>
            <a:endParaRPr lang="en-US" i="1" dirty="0" smtClean="0">
              <a:solidFill>
                <a:srgbClr val="3366FF"/>
              </a:solidFill>
            </a:endParaRPr>
          </a:p>
          <a:p>
            <a:pPr algn="ctr">
              <a:lnSpc>
                <a:spcPts val="2000"/>
              </a:lnSpc>
            </a:pPr>
            <a:r>
              <a:rPr lang="en-US" i="1" dirty="0" err="1">
                <a:solidFill>
                  <a:srgbClr val="3366FF"/>
                </a:solidFill>
              </a:rPr>
              <a:t>k</a:t>
            </a:r>
            <a:r>
              <a:rPr lang="en-US" i="1" baseline="-25000" dirty="0" err="1">
                <a:solidFill>
                  <a:srgbClr val="3366FF"/>
                </a:solidFill>
              </a:rPr>
              <a:t>B</a:t>
            </a:r>
            <a:r>
              <a:rPr lang="en-US" i="1" dirty="0" err="1">
                <a:solidFill>
                  <a:srgbClr val="3366FF"/>
                </a:solidFill>
              </a:rPr>
              <a:t>T</a:t>
            </a:r>
            <a:r>
              <a:rPr lang="en-US" i="1" dirty="0">
                <a:solidFill>
                  <a:srgbClr val="3366FF"/>
                </a:solidFill>
              </a:rPr>
              <a:t> ~ </a:t>
            </a:r>
            <a:r>
              <a:rPr lang="en-US" i="1" dirty="0" smtClean="0">
                <a:solidFill>
                  <a:srgbClr val="3366FF"/>
                </a:solidFill>
              </a:rPr>
              <a:t>2 </a:t>
            </a:r>
            <a:r>
              <a:rPr lang="en-US" i="1" u="sng" dirty="0" err="1" smtClean="0">
                <a:solidFill>
                  <a:srgbClr val="3366FF"/>
                </a:solidFill>
              </a:rPr>
              <a:t>m</a:t>
            </a:r>
            <a:r>
              <a:rPr lang="en-US" i="1" dirty="0" err="1" smtClean="0">
                <a:solidFill>
                  <a:srgbClr val="3366FF"/>
                </a:solidFill>
              </a:rPr>
              <a:t>eV</a:t>
            </a:r>
            <a:endParaRPr lang="en-US" i="1" dirty="0">
              <a:solidFill>
                <a:srgbClr val="3366FF"/>
              </a:solidFill>
            </a:endParaRPr>
          </a:p>
        </p:txBody>
      </p:sp>
    </p:spTree>
    <p:extLst>
      <p:ext uri="{BB962C8B-B14F-4D97-AF65-F5344CB8AC3E}">
        <p14:creationId xmlns:p14="http://schemas.microsoft.com/office/powerpoint/2010/main" val="146763873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ounded Rectangle 41"/>
          <p:cNvSpPr/>
          <p:nvPr/>
        </p:nvSpPr>
        <p:spPr>
          <a:xfrm>
            <a:off x="228600" y="4724400"/>
            <a:ext cx="2514600" cy="762000"/>
          </a:xfrm>
          <a:prstGeom prst="roundRect">
            <a:avLst/>
          </a:prstGeom>
          <a:solidFill>
            <a:schemeClr val="bg1"/>
          </a:solidFill>
          <a:ln w="508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2" name="Title 1"/>
          <p:cNvSpPr>
            <a:spLocks noGrp="1"/>
          </p:cNvSpPr>
          <p:nvPr>
            <p:ph type="title"/>
          </p:nvPr>
        </p:nvSpPr>
        <p:spPr>
          <a:xfrm>
            <a:off x="111125" y="113310"/>
            <a:ext cx="8229600" cy="496290"/>
          </a:xfrm>
        </p:spPr>
        <p:txBody>
          <a:bodyPr/>
          <a:lstStyle/>
          <a:p>
            <a:r>
              <a:rPr lang="en-US" dirty="0" smtClean="0"/>
              <a:t>Determining the </a:t>
            </a:r>
            <a:r>
              <a:rPr lang="en-US" dirty="0" err="1" smtClean="0"/>
              <a:t>wavevectors</a:t>
            </a:r>
            <a:r>
              <a:rPr lang="en-US" dirty="0" smtClean="0"/>
              <a:t>: </a:t>
            </a:r>
            <a:r>
              <a:rPr lang="en-US" b="1" i="1" dirty="0" err="1" smtClean="0"/>
              <a:t>k</a:t>
            </a:r>
            <a:r>
              <a:rPr lang="en-US" baseline="-25000" dirty="0" err="1" smtClean="0"/>
              <a:t>i</a:t>
            </a:r>
            <a:r>
              <a:rPr lang="en-US" dirty="0" smtClean="0"/>
              <a:t> &amp; </a:t>
            </a:r>
            <a:r>
              <a:rPr lang="en-US" b="1" i="1" dirty="0" err="1" smtClean="0"/>
              <a:t>k</a:t>
            </a:r>
            <a:r>
              <a:rPr lang="en-US" baseline="-25000" dirty="0" err="1" smtClean="0"/>
              <a:t>f</a:t>
            </a:r>
            <a:endParaRPr lang="en-US" baseline="-25000" dirty="0"/>
          </a:p>
        </p:txBody>
      </p:sp>
      <p:sp>
        <p:nvSpPr>
          <p:cNvPr id="3" name="Content Placeholder 2"/>
          <p:cNvSpPr>
            <a:spLocks noGrp="1"/>
          </p:cNvSpPr>
          <p:nvPr>
            <p:ph idx="1"/>
          </p:nvPr>
        </p:nvSpPr>
        <p:spPr>
          <a:xfrm>
            <a:off x="304800" y="566995"/>
            <a:ext cx="8229600" cy="728405"/>
          </a:xfrm>
        </p:spPr>
        <p:txBody>
          <a:bodyPr/>
          <a:lstStyle/>
          <a:p>
            <a:pPr marL="0" indent="0" algn="ctr">
              <a:spcBef>
                <a:spcPts val="600"/>
              </a:spcBef>
              <a:buNone/>
            </a:pPr>
            <a:r>
              <a:rPr lang="en-US" sz="2000" b="0" dirty="0" smtClean="0">
                <a:solidFill>
                  <a:srgbClr val="3366FF"/>
                </a:solidFill>
                <a:latin typeface="Arial"/>
                <a:cs typeface="Arial"/>
              </a:rPr>
              <a:t>Diffraction and selectors – Reactors mainly</a:t>
            </a:r>
          </a:p>
          <a:p>
            <a:pPr marL="0" indent="0" algn="ctr">
              <a:spcBef>
                <a:spcPts val="600"/>
              </a:spcBef>
              <a:buNone/>
            </a:pPr>
            <a:r>
              <a:rPr lang="en-US" sz="2000" b="0" dirty="0" smtClean="0">
                <a:solidFill>
                  <a:srgbClr val="3366FF"/>
                </a:solidFill>
                <a:latin typeface="Arial"/>
                <a:cs typeface="Arial"/>
              </a:rPr>
              <a:t>Time-of-flight &amp; Choppers – Pulsed sources mainly</a:t>
            </a:r>
            <a:endParaRPr lang="en-US" sz="2000" b="0" dirty="0">
              <a:solidFill>
                <a:srgbClr val="3366FF"/>
              </a:solidFill>
              <a:latin typeface="Arial"/>
              <a:cs typeface="Arial"/>
            </a:endParaRPr>
          </a:p>
        </p:txBody>
      </p:sp>
      <p:grpSp>
        <p:nvGrpSpPr>
          <p:cNvPr id="37" name="Group 36"/>
          <p:cNvGrpSpPr/>
          <p:nvPr/>
        </p:nvGrpSpPr>
        <p:grpSpPr>
          <a:xfrm>
            <a:off x="187712" y="1219200"/>
            <a:ext cx="4231888" cy="2819400"/>
            <a:chOff x="35312" y="1295400"/>
            <a:chExt cx="4231888" cy="2819400"/>
          </a:xfrm>
        </p:grpSpPr>
        <p:pic>
          <p:nvPicPr>
            <p:cNvPr id="8" name="Picture 5" descr="http://www.ill.eu/fileadmin/users_files/img/science_and_technology/neutron_technology_at_ILL/optics/image_cu_crystal_01.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33600" y="1447800"/>
              <a:ext cx="2133600" cy="227199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5312" y="1295400"/>
              <a:ext cx="3241288" cy="1323439"/>
            </a:xfrm>
            <a:prstGeom prst="rect">
              <a:avLst/>
            </a:prstGeom>
            <a:noFill/>
          </p:spPr>
          <p:txBody>
            <a:bodyPr wrap="square" rtlCol="0">
              <a:spAutoFit/>
            </a:bodyPr>
            <a:lstStyle/>
            <a:p>
              <a:r>
                <a:rPr lang="en-US" b="1" dirty="0" smtClean="0"/>
                <a:t>(</a:t>
              </a:r>
              <a:r>
                <a:rPr lang="en-US" sz="2000" b="1" dirty="0" smtClean="0"/>
                <a:t>Focusing) </a:t>
              </a:r>
            </a:p>
            <a:p>
              <a:r>
                <a:rPr lang="en-US" sz="2000" b="1" dirty="0" smtClean="0"/>
                <a:t>Cu(200) crystal</a:t>
              </a:r>
            </a:p>
            <a:p>
              <a:r>
                <a:rPr lang="en-US" sz="2000" b="1" dirty="0" err="1" smtClean="0"/>
                <a:t>monochromator</a:t>
              </a:r>
              <a:endParaRPr lang="en-US" sz="2000" b="1" dirty="0"/>
            </a:p>
            <a:p>
              <a:r>
                <a:rPr lang="en-US" sz="2000" b="1" dirty="0" smtClean="0"/>
                <a:t>ILL France</a:t>
              </a:r>
              <a:endParaRPr lang="en-US" sz="2000" b="1" dirty="0"/>
            </a:p>
          </p:txBody>
        </p:sp>
        <p:cxnSp>
          <p:nvCxnSpPr>
            <p:cNvPr id="11" name="Straight Arrow Connector 10"/>
            <p:cNvCxnSpPr/>
            <p:nvPr/>
          </p:nvCxnSpPr>
          <p:spPr>
            <a:xfrm flipV="1">
              <a:off x="381000" y="2362200"/>
              <a:ext cx="2667000" cy="457200"/>
            </a:xfrm>
            <a:prstGeom prst="straightConnector1">
              <a:avLst/>
            </a:prstGeom>
            <a:ln>
              <a:solidFill>
                <a:schemeClr val="tx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1828800" y="2362200"/>
              <a:ext cx="1219200" cy="1752600"/>
            </a:xfrm>
            <a:prstGeom prst="straightConnector1">
              <a:avLst/>
            </a:prstGeom>
            <a:ln>
              <a:solidFill>
                <a:srgbClr val="0EFF8F"/>
              </a:solidFill>
              <a:tailEnd type="arrow"/>
            </a:ln>
          </p:spPr>
          <p:style>
            <a:lnRef idx="2">
              <a:schemeClr val="accent1"/>
            </a:lnRef>
            <a:fillRef idx="0">
              <a:schemeClr val="accent1"/>
            </a:fillRef>
            <a:effectRef idx="1">
              <a:schemeClr val="accent1"/>
            </a:effectRef>
            <a:fontRef idx="minor">
              <a:schemeClr val="tx1"/>
            </a:fontRef>
          </p:style>
        </p:cxnSp>
        <p:graphicFrame>
          <p:nvGraphicFramePr>
            <p:cNvPr id="26" name="Object 25"/>
            <p:cNvGraphicFramePr>
              <a:graphicFrameLocks noChangeAspect="1"/>
            </p:cNvGraphicFramePr>
            <p:nvPr>
              <p:extLst>
                <p:ext uri="{D42A27DB-BD31-4B8C-83A1-F6EECF244321}">
                  <p14:modId xmlns:p14="http://schemas.microsoft.com/office/powerpoint/2010/main" val="2447801651"/>
                </p:ext>
              </p:extLst>
            </p:nvPr>
          </p:nvGraphicFramePr>
          <p:xfrm>
            <a:off x="381000" y="2895600"/>
            <a:ext cx="1447800" cy="1202516"/>
          </p:xfrm>
          <a:graphic>
            <a:graphicData uri="http://schemas.openxmlformats.org/presentationml/2006/ole">
              <mc:AlternateContent xmlns:mc="http://schemas.openxmlformats.org/markup-compatibility/2006">
                <mc:Choice xmlns:v="urn:schemas-microsoft-com:vml" Requires="v">
                  <p:oleObj spid="_x0000_s17045" name="Equation" r:id="rId5" imgW="825500" imgH="685800" progId="Equation.3">
                    <p:embed/>
                  </p:oleObj>
                </mc:Choice>
                <mc:Fallback>
                  <p:oleObj name="Equation" r:id="rId5" imgW="825500" imgH="685800" progId="Equation.3">
                    <p:embed/>
                    <p:pic>
                      <p:nvPicPr>
                        <p:cNvPr id="0" name=""/>
                        <p:cNvPicPr/>
                        <p:nvPr/>
                      </p:nvPicPr>
                      <p:blipFill>
                        <a:blip r:embed="rId6"/>
                        <a:stretch>
                          <a:fillRect/>
                        </a:stretch>
                      </p:blipFill>
                      <p:spPr>
                        <a:xfrm>
                          <a:off x="381000" y="2895600"/>
                          <a:ext cx="1447800" cy="1202516"/>
                        </a:xfrm>
                        <a:prstGeom prst="rect">
                          <a:avLst/>
                        </a:prstGeom>
                      </p:spPr>
                    </p:pic>
                  </p:oleObj>
                </mc:Fallback>
              </mc:AlternateContent>
            </a:graphicData>
          </a:graphic>
        </p:graphicFrame>
      </p:grpSp>
      <p:grpSp>
        <p:nvGrpSpPr>
          <p:cNvPr id="36" name="Group 35"/>
          <p:cNvGrpSpPr/>
          <p:nvPr/>
        </p:nvGrpSpPr>
        <p:grpSpPr>
          <a:xfrm>
            <a:off x="4572000" y="1295400"/>
            <a:ext cx="4541838" cy="3032760"/>
            <a:chOff x="4572000" y="1463040"/>
            <a:chExt cx="4541838" cy="3032760"/>
          </a:xfrm>
        </p:grpSpPr>
        <p:pic>
          <p:nvPicPr>
            <p:cNvPr id="4" name="Picture 5"/>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674268" y="1881663"/>
              <a:ext cx="2114550" cy="1357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l="-1789" t="-3041"/>
            <a:stretch/>
          </p:blipFill>
          <p:spPr bwMode="auto">
            <a:xfrm>
              <a:off x="4800600" y="1463040"/>
              <a:ext cx="2194560" cy="2194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6832636" y="1504890"/>
              <a:ext cx="2235164" cy="400110"/>
            </a:xfrm>
            <a:prstGeom prst="rect">
              <a:avLst/>
            </a:prstGeom>
            <a:solidFill>
              <a:schemeClr val="bg1"/>
            </a:solidFill>
          </p:spPr>
          <p:txBody>
            <a:bodyPr wrap="none" rtlCol="0">
              <a:spAutoFit/>
            </a:bodyPr>
            <a:lstStyle/>
            <a:p>
              <a:r>
                <a:rPr lang="en-US" sz="2000" b="1" dirty="0" smtClean="0"/>
                <a:t>Velocity Selector</a:t>
              </a:r>
              <a:endParaRPr lang="en-US" sz="2000" b="1" dirty="0"/>
            </a:p>
          </p:txBody>
        </p:sp>
        <p:sp>
          <p:nvSpPr>
            <p:cNvPr id="7" name="TextBox 6"/>
            <p:cNvSpPr txBox="1"/>
            <p:nvPr/>
          </p:nvSpPr>
          <p:spPr>
            <a:xfrm>
              <a:off x="6955550" y="3304886"/>
              <a:ext cx="1578850" cy="338554"/>
            </a:xfrm>
            <a:prstGeom prst="rect">
              <a:avLst/>
            </a:prstGeom>
            <a:noFill/>
          </p:spPr>
          <p:txBody>
            <a:bodyPr wrap="none" rtlCol="0">
              <a:spAutoFit/>
            </a:bodyPr>
            <a:lstStyle/>
            <a:p>
              <a:r>
                <a:rPr lang="en-US" sz="1600" i="1" dirty="0" err="1" smtClean="0"/>
                <a:t>Astrium</a:t>
              </a:r>
              <a:r>
                <a:rPr lang="en-US" sz="1600" i="1" dirty="0" smtClean="0"/>
                <a:t> GmbH</a:t>
              </a:r>
              <a:endParaRPr lang="en-US" sz="1600" i="1" dirty="0"/>
            </a:p>
          </p:txBody>
        </p:sp>
        <p:cxnSp>
          <p:nvCxnSpPr>
            <p:cNvPr id="17" name="Straight Arrow Connector 16"/>
            <p:cNvCxnSpPr/>
            <p:nvPr/>
          </p:nvCxnSpPr>
          <p:spPr>
            <a:xfrm>
              <a:off x="4572000" y="2362200"/>
              <a:ext cx="2590800" cy="1828800"/>
            </a:xfrm>
            <a:prstGeom prst="straightConnector1">
              <a:avLst/>
            </a:prstGeom>
            <a:ln>
              <a:solidFill>
                <a:srgbClr val="0EFF8F"/>
              </a:solidFill>
              <a:tailEnd type="arrow"/>
            </a:ln>
          </p:spPr>
          <p:style>
            <a:lnRef idx="2">
              <a:schemeClr val="accent1"/>
            </a:lnRef>
            <a:fillRef idx="0">
              <a:schemeClr val="accent1"/>
            </a:fillRef>
            <a:effectRef idx="1">
              <a:schemeClr val="accent1"/>
            </a:effectRef>
            <a:fontRef idx="minor">
              <a:schemeClr val="tx1"/>
            </a:fontRef>
          </p:style>
        </p:cxnSp>
        <p:graphicFrame>
          <p:nvGraphicFramePr>
            <p:cNvPr id="27" name="Object 26"/>
            <p:cNvGraphicFramePr>
              <a:graphicFrameLocks noChangeAspect="1"/>
            </p:cNvGraphicFramePr>
            <p:nvPr>
              <p:extLst>
                <p:ext uri="{D42A27DB-BD31-4B8C-83A1-F6EECF244321}">
                  <p14:modId xmlns:p14="http://schemas.microsoft.com/office/powerpoint/2010/main" val="208761236"/>
                </p:ext>
              </p:extLst>
            </p:nvPr>
          </p:nvGraphicFramePr>
          <p:xfrm>
            <a:off x="5486400" y="3603625"/>
            <a:ext cx="3627438" cy="892175"/>
          </p:xfrm>
          <a:graphic>
            <a:graphicData uri="http://schemas.openxmlformats.org/presentationml/2006/ole">
              <mc:AlternateContent xmlns:mc="http://schemas.openxmlformats.org/markup-compatibility/2006">
                <mc:Choice xmlns:v="urn:schemas-microsoft-com:vml" Requires="v">
                  <p:oleObj spid="_x0000_s17046" name="Equation" r:id="rId9" imgW="1803400" imgH="546100" progId="Equation.3">
                    <p:embed/>
                  </p:oleObj>
                </mc:Choice>
                <mc:Fallback>
                  <p:oleObj name="Equation" r:id="rId9" imgW="1803400" imgH="546100" progId="Equation.3">
                    <p:embed/>
                    <p:pic>
                      <p:nvPicPr>
                        <p:cNvPr id="0" name=""/>
                        <p:cNvPicPr/>
                        <p:nvPr/>
                      </p:nvPicPr>
                      <p:blipFill>
                        <a:blip r:embed="rId10"/>
                        <a:stretch>
                          <a:fillRect/>
                        </a:stretch>
                      </p:blipFill>
                      <p:spPr>
                        <a:xfrm>
                          <a:off x="5486400" y="3603625"/>
                          <a:ext cx="3627438" cy="892175"/>
                        </a:xfrm>
                        <a:prstGeom prst="rect">
                          <a:avLst/>
                        </a:prstGeom>
                      </p:spPr>
                    </p:pic>
                  </p:oleObj>
                </mc:Fallback>
              </mc:AlternateContent>
            </a:graphicData>
          </a:graphic>
        </p:graphicFrame>
      </p:grpSp>
      <p:sp>
        <p:nvSpPr>
          <p:cNvPr id="28" name="TextBox 27"/>
          <p:cNvSpPr txBox="1"/>
          <p:nvPr/>
        </p:nvSpPr>
        <p:spPr>
          <a:xfrm>
            <a:off x="152400" y="4343400"/>
            <a:ext cx="3241288" cy="400110"/>
          </a:xfrm>
          <a:prstGeom prst="rect">
            <a:avLst/>
          </a:prstGeom>
          <a:noFill/>
        </p:spPr>
        <p:txBody>
          <a:bodyPr wrap="square" rtlCol="0">
            <a:spAutoFit/>
          </a:bodyPr>
          <a:lstStyle/>
          <a:p>
            <a:r>
              <a:rPr lang="en-US" sz="2000" b="1" dirty="0" smtClean="0"/>
              <a:t>Time-of-flight</a:t>
            </a:r>
            <a:endParaRPr lang="en-US" sz="2000" b="1" dirty="0"/>
          </a:p>
        </p:txBody>
      </p:sp>
      <p:graphicFrame>
        <p:nvGraphicFramePr>
          <p:cNvPr id="29" name="Object 28"/>
          <p:cNvGraphicFramePr>
            <a:graphicFrameLocks noChangeAspect="1"/>
          </p:cNvGraphicFramePr>
          <p:nvPr>
            <p:extLst>
              <p:ext uri="{D42A27DB-BD31-4B8C-83A1-F6EECF244321}">
                <p14:modId xmlns:p14="http://schemas.microsoft.com/office/powerpoint/2010/main" val="555012444"/>
              </p:ext>
            </p:extLst>
          </p:nvPr>
        </p:nvGraphicFramePr>
        <p:xfrm>
          <a:off x="249237" y="4740275"/>
          <a:ext cx="5160963" cy="1889125"/>
        </p:xfrm>
        <a:graphic>
          <a:graphicData uri="http://schemas.openxmlformats.org/presentationml/2006/ole">
            <mc:AlternateContent xmlns:mc="http://schemas.openxmlformats.org/markup-compatibility/2006">
              <mc:Choice xmlns:v="urn:schemas-microsoft-com:vml" Requires="v">
                <p:oleObj spid="_x0000_s17047" name="Equation" r:id="rId11" imgW="2565400" imgH="1155700" progId="Equation.3">
                  <p:embed/>
                </p:oleObj>
              </mc:Choice>
              <mc:Fallback>
                <p:oleObj name="Equation" r:id="rId11" imgW="2565400" imgH="1155700" progId="Equation.3">
                  <p:embed/>
                  <p:pic>
                    <p:nvPicPr>
                      <p:cNvPr id="0" name=""/>
                      <p:cNvPicPr/>
                      <p:nvPr/>
                    </p:nvPicPr>
                    <p:blipFill>
                      <a:blip r:embed="rId12"/>
                      <a:stretch>
                        <a:fillRect/>
                      </a:stretch>
                    </p:blipFill>
                    <p:spPr>
                      <a:xfrm>
                        <a:off x="249237" y="4740275"/>
                        <a:ext cx="5160963" cy="1889125"/>
                      </a:xfrm>
                      <a:prstGeom prst="rect">
                        <a:avLst/>
                      </a:prstGeom>
                    </p:spPr>
                  </p:pic>
                </p:oleObj>
              </mc:Fallback>
            </mc:AlternateContent>
          </a:graphicData>
        </a:graphic>
      </p:graphicFrame>
      <p:pic>
        <p:nvPicPr>
          <p:cNvPr id="30" name="Picture 29"/>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162800" y="4495800"/>
            <a:ext cx="1778066" cy="1676400"/>
          </a:xfrm>
          <a:prstGeom prst="rect">
            <a:avLst/>
          </a:prstGeom>
        </p:spPr>
      </p:pic>
      <p:sp>
        <p:nvSpPr>
          <p:cNvPr id="32" name="TextBox 31"/>
          <p:cNvSpPr txBox="1"/>
          <p:nvPr/>
        </p:nvSpPr>
        <p:spPr>
          <a:xfrm>
            <a:off x="4267200" y="4419600"/>
            <a:ext cx="2558563" cy="1200329"/>
          </a:xfrm>
          <a:prstGeom prst="rect">
            <a:avLst/>
          </a:prstGeom>
          <a:noFill/>
        </p:spPr>
        <p:txBody>
          <a:bodyPr wrap="none" rtlCol="0">
            <a:spAutoFit/>
          </a:bodyPr>
          <a:lstStyle/>
          <a:p>
            <a:r>
              <a:rPr lang="en-US" dirty="0" smtClean="0"/>
              <a:t>Time zero from pulse </a:t>
            </a:r>
          </a:p>
          <a:p>
            <a:r>
              <a:rPr lang="en-US" dirty="0" smtClean="0"/>
              <a:t>TOF ~ 10 </a:t>
            </a:r>
            <a:r>
              <a:rPr lang="en-US" dirty="0" err="1" smtClean="0"/>
              <a:t>ms</a:t>
            </a:r>
            <a:endParaRPr lang="en-US" dirty="0" smtClean="0"/>
          </a:p>
          <a:p>
            <a:r>
              <a:rPr lang="en-US" dirty="0" smtClean="0"/>
              <a:t>ΔTOF ~ 100 </a:t>
            </a:r>
            <a:r>
              <a:rPr lang="en-US" dirty="0" err="1" smtClean="0"/>
              <a:t>μs</a:t>
            </a:r>
            <a:r>
              <a:rPr lang="en-US" dirty="0"/>
              <a:t> </a:t>
            </a:r>
            <a:endParaRPr lang="en-US" dirty="0" smtClean="0"/>
          </a:p>
          <a:p>
            <a:r>
              <a:rPr lang="en-US" dirty="0" smtClean="0"/>
              <a:t>(moderator dependent)</a:t>
            </a:r>
            <a:endParaRPr lang="en-US" dirty="0"/>
          </a:p>
        </p:txBody>
      </p:sp>
      <p:sp>
        <p:nvSpPr>
          <p:cNvPr id="35" name="Rectangle 34"/>
          <p:cNvSpPr/>
          <p:nvPr/>
        </p:nvSpPr>
        <p:spPr>
          <a:xfrm>
            <a:off x="7239000" y="6096000"/>
            <a:ext cx="1808408" cy="338554"/>
          </a:xfrm>
          <a:prstGeom prst="rect">
            <a:avLst/>
          </a:prstGeom>
        </p:spPr>
        <p:txBody>
          <a:bodyPr wrap="none">
            <a:spAutoFit/>
          </a:bodyPr>
          <a:lstStyle/>
          <a:p>
            <a:r>
              <a:rPr lang="en-US" sz="1600" dirty="0" smtClean="0"/>
              <a:t>Leakage time [</a:t>
            </a:r>
            <a:r>
              <a:rPr lang="en-US" sz="1600" dirty="0" err="1" smtClean="0"/>
              <a:t>μs</a:t>
            </a:r>
            <a:r>
              <a:rPr lang="en-US" sz="1600" dirty="0" smtClean="0"/>
              <a:t>]</a:t>
            </a:r>
            <a:endParaRPr lang="en-US" sz="1600" dirty="0"/>
          </a:p>
        </p:txBody>
      </p:sp>
      <p:graphicFrame>
        <p:nvGraphicFramePr>
          <p:cNvPr id="38" name="Object 37"/>
          <p:cNvGraphicFramePr>
            <a:graphicFrameLocks noChangeAspect="1"/>
          </p:cNvGraphicFramePr>
          <p:nvPr>
            <p:extLst>
              <p:ext uri="{D42A27DB-BD31-4B8C-83A1-F6EECF244321}">
                <p14:modId xmlns:p14="http://schemas.microsoft.com/office/powerpoint/2010/main" val="3335556378"/>
              </p:ext>
            </p:extLst>
          </p:nvPr>
        </p:nvGraphicFramePr>
        <p:xfrm>
          <a:off x="4581645" y="5519645"/>
          <a:ext cx="1941513" cy="766763"/>
        </p:xfrm>
        <a:graphic>
          <a:graphicData uri="http://schemas.openxmlformats.org/presentationml/2006/ole">
            <mc:AlternateContent xmlns:mc="http://schemas.openxmlformats.org/markup-compatibility/2006">
              <mc:Choice xmlns:v="urn:schemas-microsoft-com:vml" Requires="v">
                <p:oleObj spid="_x0000_s17048" name="Equation" r:id="rId14" imgW="965200" imgH="469900" progId="Equation.3">
                  <p:embed/>
                </p:oleObj>
              </mc:Choice>
              <mc:Fallback>
                <p:oleObj name="Equation" r:id="rId14" imgW="965200" imgH="469900" progId="Equation.3">
                  <p:embed/>
                  <p:pic>
                    <p:nvPicPr>
                      <p:cNvPr id="0" name=""/>
                      <p:cNvPicPr/>
                      <p:nvPr/>
                    </p:nvPicPr>
                    <p:blipFill>
                      <a:blip r:embed="rId15"/>
                      <a:stretch>
                        <a:fillRect/>
                      </a:stretch>
                    </p:blipFill>
                    <p:spPr>
                      <a:xfrm>
                        <a:off x="4581645" y="5519645"/>
                        <a:ext cx="1941513" cy="766763"/>
                      </a:xfrm>
                      <a:prstGeom prst="rect">
                        <a:avLst/>
                      </a:prstGeom>
                    </p:spPr>
                  </p:pic>
                </p:oleObj>
              </mc:Fallback>
            </mc:AlternateContent>
          </a:graphicData>
        </a:graphic>
      </p:graphicFrame>
      <p:cxnSp>
        <p:nvCxnSpPr>
          <p:cNvPr id="40" name="Straight Connector 39"/>
          <p:cNvCxnSpPr/>
          <p:nvPr/>
        </p:nvCxnSpPr>
        <p:spPr>
          <a:xfrm>
            <a:off x="152400" y="4343400"/>
            <a:ext cx="88392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000473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why neutrons ?</a:t>
            </a:r>
            <a:endParaRPr lang="en-US" dirty="0"/>
          </a:p>
        </p:txBody>
      </p:sp>
      <p:sp>
        <p:nvSpPr>
          <p:cNvPr id="4" name="Text Box 2"/>
          <p:cNvSpPr txBox="1">
            <a:spLocks noChangeArrowheads="1"/>
          </p:cNvSpPr>
          <p:nvPr/>
        </p:nvSpPr>
        <p:spPr bwMode="auto">
          <a:xfrm>
            <a:off x="1143000" y="838200"/>
            <a:ext cx="8305800" cy="588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tabLst>
                <a:tab pos="571500" algn="l"/>
              </a:tabLst>
              <a:defRPr>
                <a:solidFill>
                  <a:schemeClr val="tx1"/>
                </a:solidFill>
                <a:latin typeface="Arial" charset="0"/>
                <a:ea typeface="ＭＳ Ｐゴシック" charset="0"/>
              </a:defRPr>
            </a:lvl1pPr>
            <a:lvl2pPr marL="1123950" indent="-457200" algn="l">
              <a:tabLst>
                <a:tab pos="571500" algn="l"/>
              </a:tabLst>
              <a:defRPr>
                <a:solidFill>
                  <a:schemeClr val="tx1"/>
                </a:solidFill>
                <a:latin typeface="Arial" charset="0"/>
                <a:ea typeface="ＭＳ Ｐゴシック" charset="0"/>
              </a:defRPr>
            </a:lvl2pPr>
            <a:lvl3pPr marL="1771650" indent="-457200" algn="l">
              <a:tabLst>
                <a:tab pos="571500" algn="l"/>
              </a:tabLst>
              <a:defRPr>
                <a:solidFill>
                  <a:schemeClr val="tx1"/>
                </a:solidFill>
                <a:latin typeface="Arial" charset="0"/>
                <a:ea typeface="ＭＳ Ｐゴシック" charset="0"/>
              </a:defRPr>
            </a:lvl3pPr>
            <a:lvl4pPr marL="2419350" indent="-457200" algn="l">
              <a:tabLst>
                <a:tab pos="571500" algn="l"/>
              </a:tabLst>
              <a:defRPr>
                <a:solidFill>
                  <a:schemeClr val="tx1"/>
                </a:solidFill>
                <a:latin typeface="Arial" charset="0"/>
                <a:ea typeface="ＭＳ Ｐゴシック" charset="0"/>
              </a:defRPr>
            </a:lvl4pPr>
            <a:lvl5pPr marL="3067050" indent="-457200" algn="l">
              <a:tabLst>
                <a:tab pos="571500" algn="l"/>
              </a:tabLst>
              <a:defRPr>
                <a:solidFill>
                  <a:schemeClr val="tx1"/>
                </a:solidFill>
                <a:latin typeface="Arial" charset="0"/>
                <a:ea typeface="ＭＳ Ｐゴシック" charset="0"/>
              </a:defRPr>
            </a:lvl5pPr>
            <a:lvl6pPr marL="3524250" indent="-457200" fontAlgn="base">
              <a:spcBef>
                <a:spcPct val="0"/>
              </a:spcBef>
              <a:spcAft>
                <a:spcPct val="0"/>
              </a:spcAft>
              <a:tabLst>
                <a:tab pos="571500" algn="l"/>
              </a:tabLst>
              <a:defRPr>
                <a:solidFill>
                  <a:schemeClr val="tx1"/>
                </a:solidFill>
                <a:latin typeface="Arial" charset="0"/>
                <a:ea typeface="ＭＳ Ｐゴシック" charset="0"/>
              </a:defRPr>
            </a:lvl6pPr>
            <a:lvl7pPr marL="3981450" indent="-457200" fontAlgn="base">
              <a:spcBef>
                <a:spcPct val="0"/>
              </a:spcBef>
              <a:spcAft>
                <a:spcPct val="0"/>
              </a:spcAft>
              <a:tabLst>
                <a:tab pos="571500" algn="l"/>
              </a:tabLst>
              <a:defRPr>
                <a:solidFill>
                  <a:schemeClr val="tx1"/>
                </a:solidFill>
                <a:latin typeface="Arial" charset="0"/>
                <a:ea typeface="ＭＳ Ｐゴシック" charset="0"/>
              </a:defRPr>
            </a:lvl7pPr>
            <a:lvl8pPr marL="4438650" indent="-457200" fontAlgn="base">
              <a:spcBef>
                <a:spcPct val="0"/>
              </a:spcBef>
              <a:spcAft>
                <a:spcPct val="0"/>
              </a:spcAft>
              <a:tabLst>
                <a:tab pos="571500" algn="l"/>
              </a:tabLst>
              <a:defRPr>
                <a:solidFill>
                  <a:schemeClr val="tx1"/>
                </a:solidFill>
                <a:latin typeface="Arial" charset="0"/>
                <a:ea typeface="ＭＳ Ｐゴシック" charset="0"/>
              </a:defRPr>
            </a:lvl8pPr>
            <a:lvl9pPr marL="4895850" indent="-457200" fontAlgn="base">
              <a:spcBef>
                <a:spcPct val="0"/>
              </a:spcBef>
              <a:spcAft>
                <a:spcPct val="0"/>
              </a:spcAft>
              <a:tabLst>
                <a:tab pos="571500" algn="l"/>
              </a:tabLst>
              <a:defRPr>
                <a:solidFill>
                  <a:schemeClr val="tx1"/>
                </a:solidFill>
                <a:latin typeface="Arial" charset="0"/>
                <a:ea typeface="ＭＳ Ｐゴシック" charset="0"/>
              </a:defRPr>
            </a:lvl9pPr>
          </a:lstStyle>
          <a:p>
            <a:pPr>
              <a:lnSpc>
                <a:spcPct val="130000"/>
              </a:lnSpc>
              <a:spcBef>
                <a:spcPct val="90000"/>
              </a:spcBef>
            </a:pPr>
            <a:r>
              <a:rPr lang="de-DE" sz="2800" dirty="0">
                <a:solidFill>
                  <a:srgbClr val="990033"/>
                </a:solidFill>
                <a:latin typeface="Frutiger" charset="0"/>
              </a:rPr>
              <a:t> </a:t>
            </a:r>
            <a:r>
              <a:rPr lang="de-DE" sz="2600" dirty="0">
                <a:solidFill>
                  <a:schemeClr val="hlink"/>
                </a:solidFill>
                <a:effectLst>
                  <a:outerShdw blurRad="38100" dist="38100" dir="2700000" algn="tl">
                    <a:srgbClr val="DDDDDD"/>
                  </a:outerShdw>
                </a:effectLst>
                <a:latin typeface="Frutiger" charset="0"/>
              </a:rPr>
              <a:t>1.	 Neutrons </a:t>
            </a:r>
            <a:r>
              <a:rPr lang="de-DE" sz="2600" dirty="0" smtClean="0">
                <a:solidFill>
                  <a:schemeClr val="hlink"/>
                </a:solidFill>
                <a:effectLst>
                  <a:outerShdw blurRad="38100" dist="38100" dir="2700000" algn="tl">
                    <a:srgbClr val="DDDDDD"/>
                  </a:outerShdw>
                </a:effectLst>
                <a:latin typeface="Frutiger" charset="0"/>
              </a:rPr>
              <a:t>(</a:t>
            </a:r>
            <a:r>
              <a:rPr lang="de-DE" sz="2600" dirty="0" err="1" smtClean="0">
                <a:solidFill>
                  <a:schemeClr val="hlink"/>
                </a:solidFill>
                <a:effectLst>
                  <a:outerShdw blurRad="38100" dist="38100" dir="2700000" algn="tl">
                    <a:srgbClr val="DDDDDD"/>
                  </a:outerShdw>
                </a:effectLst>
                <a:latin typeface="Frutiger" charset="0"/>
              </a:rPr>
              <a:t>now</a:t>
            </a:r>
            <a:r>
              <a:rPr lang="de-DE" sz="2600" dirty="0" smtClean="0">
                <a:solidFill>
                  <a:schemeClr val="hlink"/>
                </a:solidFill>
                <a:effectLst>
                  <a:outerShdw blurRad="38100" dist="38100" dir="2700000" algn="tl">
                    <a:srgbClr val="DDDDDD"/>
                  </a:outerShdw>
                </a:effectLst>
                <a:latin typeface="Frutiger" charset="0"/>
              </a:rPr>
              <a:t>) </a:t>
            </a:r>
            <a:r>
              <a:rPr lang="de-DE" sz="2600" dirty="0" err="1" smtClean="0">
                <a:solidFill>
                  <a:schemeClr val="hlink"/>
                </a:solidFill>
                <a:effectLst>
                  <a:outerShdw blurRad="38100" dist="38100" dir="2700000" algn="tl">
                    <a:srgbClr val="DDDDDD"/>
                  </a:outerShdw>
                </a:effectLst>
                <a:latin typeface="Frutiger" charset="0"/>
              </a:rPr>
              <a:t>have</a:t>
            </a:r>
            <a:r>
              <a:rPr lang="de-DE" sz="2600" dirty="0" smtClean="0">
                <a:solidFill>
                  <a:schemeClr val="hlink"/>
                </a:solidFill>
                <a:effectLst>
                  <a:outerShdw blurRad="38100" dist="38100" dir="2700000" algn="tl">
                    <a:srgbClr val="DDDDDD"/>
                  </a:outerShdw>
                </a:effectLst>
                <a:latin typeface="Frutiger" charset="0"/>
              </a:rPr>
              <a:t> </a:t>
            </a:r>
            <a:r>
              <a:rPr lang="de-DE" sz="2600" dirty="0" err="1">
                <a:solidFill>
                  <a:schemeClr val="hlink"/>
                </a:solidFill>
                <a:effectLst>
                  <a:outerShdw blurRad="38100" dist="38100" dir="2700000" algn="tl">
                    <a:srgbClr val="DDDDDD"/>
                  </a:outerShdw>
                </a:effectLst>
                <a:latin typeface="Frutiger" charset="0"/>
              </a:rPr>
              <a:t>the</a:t>
            </a:r>
            <a:r>
              <a:rPr lang="de-DE" sz="2600" dirty="0">
                <a:solidFill>
                  <a:schemeClr val="hlink"/>
                </a:solidFill>
                <a:effectLst>
                  <a:outerShdw blurRad="38100" dist="38100" dir="2700000" algn="tl">
                    <a:srgbClr val="DDDDDD"/>
                  </a:outerShdw>
                </a:effectLst>
                <a:latin typeface="Frutiger" charset="0"/>
              </a:rPr>
              <a:t> </a:t>
            </a:r>
            <a:r>
              <a:rPr lang="de-DE" sz="2600" dirty="0" err="1">
                <a:solidFill>
                  <a:schemeClr val="hlink"/>
                </a:solidFill>
                <a:effectLst>
                  <a:outerShdw blurRad="38100" dist="38100" dir="2700000" algn="tl">
                    <a:srgbClr val="DDDDDD"/>
                  </a:outerShdw>
                </a:effectLst>
                <a:latin typeface="Frutiger" charset="0"/>
              </a:rPr>
              <a:t>right</a:t>
            </a:r>
            <a:r>
              <a:rPr lang="de-DE" sz="2600" dirty="0">
                <a:solidFill>
                  <a:schemeClr val="hlink"/>
                </a:solidFill>
                <a:effectLst>
                  <a:outerShdw blurRad="38100" dist="38100" dir="2700000" algn="tl">
                    <a:srgbClr val="DDDDDD"/>
                  </a:outerShdw>
                </a:effectLst>
                <a:latin typeface="Frutiger" charset="0"/>
              </a:rPr>
              <a:t> </a:t>
            </a:r>
            <a:r>
              <a:rPr lang="de-DE" sz="2600" dirty="0" err="1">
                <a:solidFill>
                  <a:schemeClr val="hlink"/>
                </a:solidFill>
                <a:effectLst>
                  <a:outerShdw blurRad="38100" dist="38100" dir="2700000" algn="tl">
                    <a:srgbClr val="DDDDDD"/>
                  </a:outerShdw>
                </a:effectLst>
                <a:latin typeface="Frutiger" charset="0"/>
              </a:rPr>
              <a:t>wavelength</a:t>
            </a:r>
            <a:endParaRPr lang="de-DE" sz="2600" dirty="0">
              <a:solidFill>
                <a:schemeClr val="hlink"/>
              </a:solidFill>
              <a:effectLst>
                <a:outerShdw blurRad="38100" dist="38100" dir="2700000" algn="tl">
                  <a:srgbClr val="DDDDDD"/>
                </a:outerShdw>
              </a:effectLst>
              <a:latin typeface="Frutiger" charset="0"/>
            </a:endParaRPr>
          </a:p>
          <a:p>
            <a:pPr>
              <a:lnSpc>
                <a:spcPct val="130000"/>
              </a:lnSpc>
              <a:spcBef>
                <a:spcPct val="90000"/>
              </a:spcBef>
            </a:pPr>
            <a:r>
              <a:rPr lang="de-DE" sz="2600" dirty="0">
                <a:solidFill>
                  <a:srgbClr val="990033"/>
                </a:solidFill>
                <a:latin typeface="Frutiger" charset="0"/>
              </a:rPr>
              <a:t> </a:t>
            </a:r>
            <a:r>
              <a:rPr lang="de-DE" sz="2600" dirty="0">
                <a:solidFill>
                  <a:schemeClr val="hlink"/>
                </a:solidFill>
                <a:effectLst>
                  <a:outerShdw blurRad="38100" dist="38100" dir="2700000" algn="tl">
                    <a:srgbClr val="DDDDDD"/>
                  </a:outerShdw>
                </a:effectLst>
                <a:latin typeface="Frutiger" charset="0"/>
              </a:rPr>
              <a:t>2.	 </a:t>
            </a:r>
            <a:r>
              <a:rPr lang="de-DE" sz="2600" dirty="0">
                <a:solidFill>
                  <a:schemeClr val="hlink"/>
                </a:solidFill>
                <a:effectLst>
                  <a:outerShdw blurRad="38100" dist="38100" dir="2700000" algn="tl">
                    <a:srgbClr val="DDDDDD"/>
                  </a:outerShdw>
                </a:effectLst>
              </a:rPr>
              <a:t>Neutrons </a:t>
            </a:r>
            <a:r>
              <a:rPr lang="de-DE" sz="2600" dirty="0" err="1">
                <a:solidFill>
                  <a:schemeClr val="hlink"/>
                </a:solidFill>
                <a:effectLst>
                  <a:outerShdw blurRad="38100" dist="38100" dir="2700000" algn="tl">
                    <a:srgbClr val="DDDDDD"/>
                  </a:outerShdw>
                </a:effectLst>
              </a:rPr>
              <a:t>see</a:t>
            </a:r>
            <a:r>
              <a:rPr lang="de-DE" sz="2600" dirty="0">
                <a:solidFill>
                  <a:schemeClr val="hlink"/>
                </a:solidFill>
                <a:effectLst>
                  <a:outerShdw blurRad="38100" dist="38100" dir="2700000" algn="tl">
                    <a:srgbClr val="DDDDDD"/>
                  </a:outerShdw>
                </a:effectLst>
              </a:rPr>
              <a:t> </a:t>
            </a:r>
            <a:r>
              <a:rPr lang="de-DE" sz="2600" dirty="0" err="1">
                <a:solidFill>
                  <a:schemeClr val="hlink"/>
                </a:solidFill>
                <a:effectLst>
                  <a:outerShdw blurRad="38100" dist="38100" dir="2700000" algn="tl">
                    <a:srgbClr val="DDDDDD"/>
                  </a:outerShdw>
                </a:effectLst>
              </a:rPr>
              <a:t>the</a:t>
            </a:r>
            <a:r>
              <a:rPr lang="de-DE" sz="2600" dirty="0">
                <a:solidFill>
                  <a:schemeClr val="hlink"/>
                </a:solidFill>
                <a:effectLst>
                  <a:outerShdw blurRad="38100" dist="38100" dir="2700000" algn="tl">
                    <a:srgbClr val="DDDDDD"/>
                  </a:outerShdw>
                </a:effectLst>
              </a:rPr>
              <a:t> Nuclei</a:t>
            </a:r>
            <a:endParaRPr lang="de-DE" sz="3000" dirty="0">
              <a:solidFill>
                <a:schemeClr val="hlink"/>
              </a:solidFill>
              <a:effectLst>
                <a:outerShdw blurRad="38100" dist="38100" dir="2700000" algn="tl">
                  <a:srgbClr val="DDDDDD"/>
                </a:outerShdw>
              </a:effectLst>
              <a:latin typeface="Frutiger" charset="0"/>
            </a:endParaRPr>
          </a:p>
          <a:p>
            <a:pPr>
              <a:lnSpc>
                <a:spcPct val="130000"/>
              </a:lnSpc>
              <a:spcBef>
                <a:spcPct val="90000"/>
              </a:spcBef>
            </a:pPr>
            <a:r>
              <a:rPr lang="de-DE" sz="2600" dirty="0">
                <a:solidFill>
                  <a:schemeClr val="hlink"/>
                </a:solidFill>
                <a:effectLst>
                  <a:outerShdw blurRad="38100" dist="38100" dir="2700000" algn="tl">
                    <a:srgbClr val="DDDDDD"/>
                  </a:outerShdw>
                </a:effectLst>
                <a:latin typeface="Frutiger" charset="0"/>
              </a:rPr>
              <a:t> 3.	 </a:t>
            </a:r>
            <a:r>
              <a:rPr lang="de-DE" sz="2600" dirty="0">
                <a:solidFill>
                  <a:schemeClr val="hlink"/>
                </a:solidFill>
                <a:effectLst>
                  <a:outerShdw blurRad="38100" dist="38100" dir="2700000" algn="tl">
                    <a:srgbClr val="DDDDDD"/>
                  </a:outerShdw>
                </a:effectLst>
              </a:rPr>
              <a:t>Neutrons </a:t>
            </a:r>
            <a:r>
              <a:rPr lang="de-DE" sz="2600" dirty="0" err="1">
                <a:solidFill>
                  <a:schemeClr val="hlink"/>
                </a:solidFill>
                <a:effectLst>
                  <a:outerShdw blurRad="38100" dist="38100" dir="2700000" algn="tl">
                    <a:srgbClr val="DDDDDD"/>
                  </a:outerShdw>
                </a:effectLst>
              </a:rPr>
              <a:t>see</a:t>
            </a:r>
            <a:r>
              <a:rPr lang="de-DE" sz="2600" dirty="0">
                <a:solidFill>
                  <a:schemeClr val="hlink"/>
                </a:solidFill>
                <a:effectLst>
                  <a:outerShdw blurRad="38100" dist="38100" dir="2700000" algn="tl">
                    <a:srgbClr val="DDDDDD"/>
                  </a:outerShdw>
                </a:effectLst>
              </a:rPr>
              <a:t> light Atoms </a:t>
            </a:r>
            <a:r>
              <a:rPr lang="de-DE" sz="2600" dirty="0" err="1">
                <a:solidFill>
                  <a:schemeClr val="hlink"/>
                </a:solidFill>
                <a:effectLst>
                  <a:outerShdw blurRad="38100" dist="38100" dir="2700000" algn="tl">
                    <a:srgbClr val="DDDDDD"/>
                  </a:outerShdw>
                </a:effectLst>
              </a:rPr>
              <a:t>next</a:t>
            </a:r>
            <a:r>
              <a:rPr lang="de-DE" sz="2600" dirty="0">
                <a:solidFill>
                  <a:schemeClr val="hlink"/>
                </a:solidFill>
                <a:effectLst>
                  <a:outerShdw blurRad="38100" dist="38100" dir="2700000" algn="tl">
                    <a:srgbClr val="DDDDDD"/>
                  </a:outerShdw>
                </a:effectLst>
              </a:rPr>
              <a:t> </a:t>
            </a:r>
            <a:r>
              <a:rPr lang="de-DE" sz="2600" dirty="0" err="1">
                <a:solidFill>
                  <a:schemeClr val="hlink"/>
                </a:solidFill>
                <a:effectLst>
                  <a:outerShdw blurRad="38100" dist="38100" dir="2700000" algn="tl">
                    <a:srgbClr val="DDDDDD"/>
                  </a:outerShdw>
                </a:effectLst>
              </a:rPr>
              <a:t>to</a:t>
            </a:r>
            <a:r>
              <a:rPr lang="de-DE" sz="2600" dirty="0">
                <a:solidFill>
                  <a:schemeClr val="hlink"/>
                </a:solidFill>
                <a:effectLst>
                  <a:outerShdw blurRad="38100" dist="38100" dir="2700000" algn="tl">
                    <a:srgbClr val="DDDDDD"/>
                  </a:outerShdw>
                </a:effectLst>
              </a:rPr>
              <a:t> Heavy </a:t>
            </a:r>
            <a:r>
              <a:rPr lang="de-DE" sz="2600" dirty="0" err="1">
                <a:solidFill>
                  <a:schemeClr val="hlink"/>
                </a:solidFill>
                <a:effectLst>
                  <a:outerShdw blurRad="38100" dist="38100" dir="2700000" algn="tl">
                    <a:srgbClr val="DDDDDD"/>
                  </a:outerShdw>
                </a:effectLst>
              </a:rPr>
              <a:t>Ones</a:t>
            </a:r>
            <a:r>
              <a:rPr lang="de-DE" sz="2200" b="0" dirty="0">
                <a:solidFill>
                  <a:schemeClr val="hlink"/>
                </a:solidFill>
              </a:rPr>
              <a:t> </a:t>
            </a:r>
            <a:endParaRPr lang="de-DE" sz="2600" dirty="0">
              <a:solidFill>
                <a:schemeClr val="hlink"/>
              </a:solidFill>
              <a:effectLst>
                <a:outerShdw blurRad="38100" dist="38100" dir="2700000" algn="tl">
                  <a:srgbClr val="DDDDDD"/>
                </a:outerShdw>
              </a:effectLst>
              <a:latin typeface="Frutiger" charset="0"/>
            </a:endParaRPr>
          </a:p>
          <a:p>
            <a:pPr>
              <a:lnSpc>
                <a:spcPct val="130000"/>
              </a:lnSpc>
              <a:spcBef>
                <a:spcPct val="90000"/>
              </a:spcBef>
            </a:pPr>
            <a:r>
              <a:rPr lang="de-DE" sz="2600" dirty="0">
                <a:solidFill>
                  <a:schemeClr val="hlink"/>
                </a:solidFill>
                <a:effectLst>
                  <a:outerShdw blurRad="38100" dist="38100" dir="2700000" algn="tl">
                    <a:srgbClr val="DDDDDD"/>
                  </a:outerShdw>
                </a:effectLst>
                <a:latin typeface="Frutiger" charset="0"/>
              </a:rPr>
              <a:t> 4.	 Neutrons </a:t>
            </a:r>
            <a:r>
              <a:rPr lang="de-DE" sz="2600" dirty="0" err="1">
                <a:solidFill>
                  <a:schemeClr val="hlink"/>
                </a:solidFill>
                <a:effectLst>
                  <a:outerShdw blurRad="38100" dist="38100" dir="2700000" algn="tl">
                    <a:srgbClr val="DDDDDD"/>
                  </a:outerShdw>
                </a:effectLst>
                <a:latin typeface="Frutiger" charset="0"/>
              </a:rPr>
              <a:t>measure</a:t>
            </a:r>
            <a:r>
              <a:rPr lang="de-DE" sz="2600" dirty="0">
                <a:solidFill>
                  <a:schemeClr val="hlink"/>
                </a:solidFill>
                <a:effectLst>
                  <a:outerShdw blurRad="38100" dist="38100" dir="2700000" algn="tl">
                    <a:srgbClr val="DDDDDD"/>
                  </a:outerShdw>
                </a:effectLst>
                <a:latin typeface="Frutiger" charset="0"/>
              </a:rPr>
              <a:t> </a:t>
            </a:r>
            <a:r>
              <a:rPr lang="de-DE" sz="2600" dirty="0" err="1">
                <a:solidFill>
                  <a:schemeClr val="hlink"/>
                </a:solidFill>
                <a:effectLst>
                  <a:outerShdw blurRad="38100" dist="38100" dir="2700000" algn="tl">
                    <a:srgbClr val="DDDDDD"/>
                  </a:outerShdw>
                </a:effectLst>
                <a:latin typeface="Frutiger" charset="0"/>
              </a:rPr>
              <a:t>the</a:t>
            </a:r>
            <a:r>
              <a:rPr lang="de-DE" sz="2600" dirty="0">
                <a:solidFill>
                  <a:schemeClr val="hlink"/>
                </a:solidFill>
                <a:effectLst>
                  <a:outerShdw blurRad="38100" dist="38100" dir="2700000" algn="tl">
                    <a:srgbClr val="DDDDDD"/>
                  </a:outerShdw>
                </a:effectLst>
                <a:latin typeface="Frutiger" charset="0"/>
              </a:rPr>
              <a:t> </a:t>
            </a:r>
            <a:r>
              <a:rPr lang="de-DE" sz="2600" dirty="0" err="1">
                <a:solidFill>
                  <a:schemeClr val="hlink"/>
                </a:solidFill>
                <a:effectLst>
                  <a:outerShdw blurRad="38100" dist="38100" dir="2700000" algn="tl">
                    <a:srgbClr val="DDDDDD"/>
                  </a:outerShdw>
                </a:effectLst>
                <a:latin typeface="Frutiger" charset="0"/>
              </a:rPr>
              <a:t>Velocity</a:t>
            </a:r>
            <a:r>
              <a:rPr lang="de-DE" sz="2600" dirty="0">
                <a:solidFill>
                  <a:schemeClr val="hlink"/>
                </a:solidFill>
                <a:effectLst>
                  <a:outerShdw blurRad="38100" dist="38100" dir="2700000" algn="tl">
                    <a:srgbClr val="DDDDDD"/>
                  </a:outerShdw>
                </a:effectLst>
                <a:latin typeface="Frutiger" charset="0"/>
              </a:rPr>
              <a:t> </a:t>
            </a:r>
            <a:r>
              <a:rPr lang="de-DE" sz="2600" dirty="0" err="1">
                <a:solidFill>
                  <a:schemeClr val="hlink"/>
                </a:solidFill>
                <a:effectLst>
                  <a:outerShdw blurRad="38100" dist="38100" dir="2700000" algn="tl">
                    <a:srgbClr val="DDDDDD"/>
                  </a:outerShdw>
                </a:effectLst>
                <a:latin typeface="Frutiger" charset="0"/>
              </a:rPr>
              <a:t>of</a:t>
            </a:r>
            <a:r>
              <a:rPr lang="de-DE" sz="2600" dirty="0">
                <a:solidFill>
                  <a:schemeClr val="hlink"/>
                </a:solidFill>
                <a:effectLst>
                  <a:outerShdw blurRad="38100" dist="38100" dir="2700000" algn="tl">
                    <a:srgbClr val="DDDDDD"/>
                  </a:outerShdw>
                </a:effectLst>
                <a:latin typeface="Frutiger" charset="0"/>
              </a:rPr>
              <a:t> Atoms</a:t>
            </a:r>
          </a:p>
          <a:p>
            <a:pPr>
              <a:lnSpc>
                <a:spcPct val="130000"/>
              </a:lnSpc>
              <a:spcBef>
                <a:spcPct val="90000"/>
              </a:spcBef>
            </a:pPr>
            <a:r>
              <a:rPr lang="de-DE" sz="2600" dirty="0">
                <a:solidFill>
                  <a:schemeClr val="hlink"/>
                </a:solidFill>
                <a:effectLst>
                  <a:outerShdw blurRad="38100" dist="38100" dir="2700000" algn="tl">
                    <a:srgbClr val="DDDDDD"/>
                  </a:outerShdw>
                </a:effectLst>
                <a:latin typeface="Frutiger" charset="0"/>
              </a:rPr>
              <a:t> 5.	 Neutrons </a:t>
            </a:r>
            <a:r>
              <a:rPr lang="de-DE" sz="2600" dirty="0" err="1">
                <a:solidFill>
                  <a:schemeClr val="hlink"/>
                </a:solidFill>
                <a:effectLst>
                  <a:outerShdw blurRad="38100" dist="38100" dir="2700000" algn="tl">
                    <a:srgbClr val="DDDDDD"/>
                  </a:outerShdw>
                </a:effectLst>
                <a:latin typeface="Frutiger" charset="0"/>
              </a:rPr>
              <a:t>penetrate</a:t>
            </a:r>
            <a:r>
              <a:rPr lang="de-DE" sz="2600" dirty="0">
                <a:solidFill>
                  <a:schemeClr val="hlink"/>
                </a:solidFill>
                <a:effectLst>
                  <a:outerShdw blurRad="38100" dist="38100" dir="2700000" algn="tl">
                    <a:srgbClr val="DDDDDD"/>
                  </a:outerShdw>
                </a:effectLst>
                <a:latin typeface="Frutiger" charset="0"/>
              </a:rPr>
              <a:t> </a:t>
            </a:r>
            <a:r>
              <a:rPr lang="de-DE" sz="2600" dirty="0" err="1">
                <a:solidFill>
                  <a:schemeClr val="hlink"/>
                </a:solidFill>
                <a:effectLst>
                  <a:outerShdw blurRad="38100" dist="38100" dir="2700000" algn="tl">
                    <a:srgbClr val="DDDDDD"/>
                  </a:outerShdw>
                </a:effectLst>
                <a:latin typeface="Frutiger" charset="0"/>
              </a:rPr>
              <a:t>deep</a:t>
            </a:r>
            <a:r>
              <a:rPr lang="de-DE" sz="2600" dirty="0">
                <a:solidFill>
                  <a:schemeClr val="hlink"/>
                </a:solidFill>
                <a:effectLst>
                  <a:outerShdw blurRad="38100" dist="38100" dir="2700000" algn="tl">
                    <a:srgbClr val="DDDDDD"/>
                  </a:outerShdw>
                </a:effectLst>
                <a:latin typeface="Frutiger" charset="0"/>
              </a:rPr>
              <a:t> </a:t>
            </a:r>
            <a:r>
              <a:rPr lang="de-DE" sz="2600" dirty="0" err="1">
                <a:solidFill>
                  <a:schemeClr val="hlink"/>
                </a:solidFill>
                <a:effectLst>
                  <a:outerShdw blurRad="38100" dist="38100" dir="2700000" algn="tl">
                    <a:srgbClr val="DDDDDD"/>
                  </a:outerShdw>
                </a:effectLst>
                <a:latin typeface="Frutiger" charset="0"/>
              </a:rPr>
              <a:t>into</a:t>
            </a:r>
            <a:r>
              <a:rPr lang="de-DE" sz="2600" dirty="0">
                <a:solidFill>
                  <a:schemeClr val="hlink"/>
                </a:solidFill>
                <a:effectLst>
                  <a:outerShdw blurRad="38100" dist="38100" dir="2700000" algn="tl">
                    <a:srgbClr val="DDDDDD"/>
                  </a:outerShdw>
                </a:effectLst>
                <a:latin typeface="Frutiger" charset="0"/>
              </a:rPr>
              <a:t> Matter</a:t>
            </a:r>
          </a:p>
          <a:p>
            <a:pPr>
              <a:lnSpc>
                <a:spcPct val="130000"/>
              </a:lnSpc>
              <a:spcBef>
                <a:spcPct val="90000"/>
              </a:spcBef>
            </a:pPr>
            <a:r>
              <a:rPr lang="de-DE" sz="2600" dirty="0">
                <a:solidFill>
                  <a:schemeClr val="hlink"/>
                </a:solidFill>
                <a:effectLst>
                  <a:outerShdw blurRad="38100" dist="38100" dir="2700000" algn="tl">
                    <a:srgbClr val="DDDDDD"/>
                  </a:outerShdw>
                </a:effectLst>
                <a:latin typeface="Frutiger" charset="0"/>
              </a:rPr>
              <a:t> 6.	 Neutrons </a:t>
            </a:r>
            <a:r>
              <a:rPr lang="de-DE" sz="2600" dirty="0" err="1">
                <a:solidFill>
                  <a:schemeClr val="hlink"/>
                </a:solidFill>
                <a:effectLst>
                  <a:outerShdw blurRad="38100" dist="38100" dir="2700000" algn="tl">
                    <a:srgbClr val="DDDDDD"/>
                  </a:outerShdw>
                </a:effectLst>
                <a:latin typeface="Frutiger" charset="0"/>
              </a:rPr>
              <a:t>see</a:t>
            </a:r>
            <a:r>
              <a:rPr lang="de-DE" sz="2600" dirty="0">
                <a:solidFill>
                  <a:schemeClr val="hlink"/>
                </a:solidFill>
                <a:effectLst>
                  <a:outerShdw blurRad="38100" dist="38100" dir="2700000" algn="tl">
                    <a:srgbClr val="DDDDDD"/>
                  </a:outerShdw>
                </a:effectLst>
                <a:latin typeface="Frutiger" charset="0"/>
              </a:rPr>
              <a:t> </a:t>
            </a:r>
            <a:r>
              <a:rPr lang="de-DE" sz="2600" dirty="0" err="1">
                <a:solidFill>
                  <a:schemeClr val="hlink"/>
                </a:solidFill>
                <a:effectLst>
                  <a:outerShdw blurRad="38100" dist="38100" dir="2700000" algn="tl">
                    <a:srgbClr val="DDDDDD"/>
                  </a:outerShdw>
                </a:effectLst>
                <a:latin typeface="Frutiger" charset="0"/>
              </a:rPr>
              <a:t>Elementary</a:t>
            </a:r>
            <a:r>
              <a:rPr lang="de-DE" sz="2600" dirty="0">
                <a:solidFill>
                  <a:schemeClr val="hlink"/>
                </a:solidFill>
                <a:effectLst>
                  <a:outerShdw blurRad="38100" dist="38100" dir="2700000" algn="tl">
                    <a:srgbClr val="DDDDDD"/>
                  </a:outerShdw>
                </a:effectLst>
                <a:latin typeface="Frutiger" charset="0"/>
              </a:rPr>
              <a:t> Magnets </a:t>
            </a:r>
          </a:p>
          <a:p>
            <a:pPr>
              <a:lnSpc>
                <a:spcPct val="130000"/>
              </a:lnSpc>
              <a:spcBef>
                <a:spcPct val="90000"/>
              </a:spcBef>
            </a:pPr>
            <a:endParaRPr lang="de-DE" sz="2600" dirty="0">
              <a:solidFill>
                <a:schemeClr val="hlink"/>
              </a:solidFill>
              <a:effectLst>
                <a:outerShdw blurRad="38100" dist="38100" dir="2700000" algn="tl">
                  <a:srgbClr val="DDDDDD"/>
                </a:outerShdw>
              </a:effectLst>
              <a:latin typeface="Frutiger" charset="0"/>
            </a:endParaRPr>
          </a:p>
        </p:txBody>
      </p:sp>
      <p:pic>
        <p:nvPicPr>
          <p:cNvPr id="6" name="Picture 4" descr="pg4f"/>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200" y="1747838"/>
            <a:ext cx="1236663" cy="7270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pg4c"/>
          <p:cNvPicPr>
            <a:picLocks noChangeAspect="1" noChangeArrowheads="1"/>
          </p:cNvPicPr>
          <p:nvPr/>
        </p:nvPicPr>
        <p:blipFill>
          <a:blip r:embed="rId3"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457200" y="5181600"/>
            <a:ext cx="550863" cy="7318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pg4d"/>
          <p:cNvPicPr>
            <a:picLocks noChangeAspect="1" noChangeArrowheads="1"/>
          </p:cNvPicPr>
          <p:nvPr/>
        </p:nvPicPr>
        <p:blipFill>
          <a:blip r:embed="rId4">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0" y="3330575"/>
            <a:ext cx="1143000" cy="9779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descr="pg4a"/>
          <p:cNvPicPr>
            <a:picLocks noChangeAspect="1" noChangeArrowheads="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381000" y="4343400"/>
            <a:ext cx="779463" cy="6302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Symbol6a"/>
          <p:cNvPicPr>
            <a:picLocks noChangeAspect="1" noChangeArrowheads="1"/>
          </p:cNvPicPr>
          <p:nvPr/>
        </p:nvPicPr>
        <p:blipFill>
          <a:blip r:embed="rId6" cstate="screen">
            <a:clrChange>
              <a:clrFrom>
                <a:srgbClr val="F8F8F8"/>
              </a:clrFrom>
              <a:clrTo>
                <a:srgbClr val="F8F8F8">
                  <a:alpha val="0"/>
                </a:srgbClr>
              </a:clrTo>
            </a:clrChange>
            <a:grayscl/>
            <a:extLst>
              <a:ext uri="{28A0092B-C50C-407E-A947-70E740481C1C}">
                <a14:useLocalDpi xmlns:a14="http://schemas.microsoft.com/office/drawing/2010/main"/>
              </a:ext>
            </a:extLst>
          </a:blip>
          <a:srcRect/>
          <a:stretch>
            <a:fillRect/>
          </a:stretch>
        </p:blipFill>
        <p:spPr bwMode="auto">
          <a:xfrm>
            <a:off x="228600" y="2690813"/>
            <a:ext cx="990600" cy="7000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9"/>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33400" y="1066800"/>
            <a:ext cx="547688" cy="539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20588449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40241"/>
            <a:ext cx="9296400" cy="469359"/>
          </a:xfrm>
        </p:spPr>
        <p:txBody>
          <a:bodyPr/>
          <a:lstStyle/>
          <a:p>
            <a:r>
              <a:rPr lang="en-US" sz="2800" dirty="0" smtClean="0"/>
              <a:t>“</a:t>
            </a:r>
            <a:r>
              <a:rPr lang="en-US" sz="2800" dirty="0" err="1" smtClean="0"/>
              <a:t>Liouville’s</a:t>
            </a:r>
            <a:r>
              <a:rPr lang="en-US" sz="2800" dirty="0" smtClean="0"/>
              <a:t> theorem” (Gibbs 1902)</a:t>
            </a:r>
            <a:endParaRPr lang="en-US" sz="2800" dirty="0"/>
          </a:p>
        </p:txBody>
      </p:sp>
      <p:sp>
        <p:nvSpPr>
          <p:cNvPr id="4" name="Rectangle 3"/>
          <p:cNvSpPr/>
          <p:nvPr/>
        </p:nvSpPr>
        <p:spPr>
          <a:xfrm>
            <a:off x="1728018" y="6214646"/>
            <a:ext cx="6477000" cy="338554"/>
          </a:xfrm>
          <a:prstGeom prst="rect">
            <a:avLst/>
          </a:prstGeom>
        </p:spPr>
        <p:txBody>
          <a:bodyPr wrap="square">
            <a:spAutoFit/>
          </a:bodyPr>
          <a:lstStyle/>
          <a:p>
            <a:r>
              <a:rPr lang="en-US" sz="1600" u="sng" dirty="0">
                <a:solidFill>
                  <a:schemeClr val="accent1">
                    <a:lumMod val="75000"/>
                  </a:schemeClr>
                </a:solidFill>
                <a:hlinkClick r:id="rId4"/>
              </a:rPr>
              <a:t>http://en.wikipedia.org/wiki/Liouville's_theorem_(Hamiltonian</a:t>
            </a:r>
            <a:r>
              <a:rPr lang="en-US" sz="1600" u="sng" dirty="0" smtClean="0">
                <a:solidFill>
                  <a:schemeClr val="accent1">
                    <a:lumMod val="75000"/>
                  </a:schemeClr>
                </a:solidFill>
              </a:rPr>
              <a:t>) </a:t>
            </a:r>
            <a:endParaRPr lang="en-US" sz="1600" u="sng" dirty="0">
              <a:solidFill>
                <a:schemeClr val="accent1">
                  <a:lumMod val="75000"/>
                </a:schemeClr>
              </a:solidFill>
            </a:endParaRPr>
          </a:p>
        </p:txBody>
      </p:sp>
      <p:sp>
        <p:nvSpPr>
          <p:cNvPr id="6" name="Rectangle 5"/>
          <p:cNvSpPr/>
          <p:nvPr/>
        </p:nvSpPr>
        <p:spPr>
          <a:xfrm>
            <a:off x="76200" y="854839"/>
            <a:ext cx="6629400" cy="1646605"/>
          </a:xfrm>
          <a:prstGeom prst="rect">
            <a:avLst/>
          </a:prstGeom>
        </p:spPr>
        <p:txBody>
          <a:bodyPr wrap="square">
            <a:spAutoFit/>
          </a:bodyPr>
          <a:lstStyle/>
          <a:p>
            <a:r>
              <a:rPr lang="en-US" sz="2000" dirty="0" smtClean="0">
                <a:solidFill>
                  <a:srgbClr val="3366FF"/>
                </a:solidFill>
              </a:rPr>
              <a:t>“ … the phase </a:t>
            </a:r>
            <a:r>
              <a:rPr lang="en-US" sz="2000" dirty="0">
                <a:solidFill>
                  <a:srgbClr val="3366FF"/>
                </a:solidFill>
              </a:rPr>
              <a:t>space density of non</a:t>
            </a:r>
            <a:r>
              <a:rPr lang="en-US" sz="2000" dirty="0" smtClean="0">
                <a:solidFill>
                  <a:srgbClr val="3366FF"/>
                </a:solidFill>
              </a:rPr>
              <a:t>-interacting particles</a:t>
            </a:r>
          </a:p>
          <a:p>
            <a:r>
              <a:rPr lang="en-US" sz="2000" dirty="0">
                <a:solidFill>
                  <a:srgbClr val="3366FF"/>
                </a:solidFill>
              </a:rPr>
              <a:t> </a:t>
            </a:r>
            <a:r>
              <a:rPr lang="en-US" sz="2000" dirty="0" smtClean="0">
                <a:solidFill>
                  <a:srgbClr val="3366FF"/>
                </a:solidFill>
              </a:rPr>
              <a:t>       cannot </a:t>
            </a:r>
            <a:r>
              <a:rPr lang="en-US" sz="2000" dirty="0">
                <a:solidFill>
                  <a:srgbClr val="3366FF"/>
                </a:solidFill>
              </a:rPr>
              <a:t>be increased by conservative </a:t>
            </a:r>
            <a:r>
              <a:rPr lang="en-US" sz="2000" dirty="0" smtClean="0">
                <a:solidFill>
                  <a:srgbClr val="3366FF"/>
                </a:solidFill>
              </a:rPr>
              <a:t>forces.”</a:t>
            </a:r>
            <a:endParaRPr lang="en-US" sz="700" dirty="0" smtClean="0">
              <a:solidFill>
                <a:srgbClr val="3366FF"/>
              </a:solidFill>
            </a:endParaRPr>
          </a:p>
          <a:p>
            <a:pPr marL="342900" indent="-342900">
              <a:buFont typeface="Symbol" charset="0"/>
              <a:buChar char=""/>
            </a:pPr>
            <a:endParaRPr lang="en-US" sz="700" dirty="0" smtClean="0">
              <a:solidFill>
                <a:srgbClr val="3366FF"/>
              </a:solidFill>
            </a:endParaRPr>
          </a:p>
          <a:p>
            <a:pPr marL="342900" indent="-342900">
              <a:buFont typeface="Symbol" charset="0"/>
              <a:buChar char=""/>
            </a:pPr>
            <a:endParaRPr lang="en-US" sz="700" dirty="0">
              <a:solidFill>
                <a:srgbClr val="3366FF"/>
              </a:solidFill>
            </a:endParaRPr>
          </a:p>
          <a:p>
            <a:pPr marL="342900" indent="-342900">
              <a:buFont typeface="Symbol" charset="0"/>
              <a:buChar char=""/>
            </a:pPr>
            <a:endParaRPr lang="en-US" sz="700" dirty="0" smtClean="0">
              <a:solidFill>
                <a:srgbClr val="3366FF"/>
              </a:solidFill>
            </a:endParaRPr>
          </a:p>
          <a:p>
            <a:pPr marL="342900" indent="-342900">
              <a:buFont typeface="Symbol" charset="0"/>
              <a:buChar char=""/>
            </a:pPr>
            <a:r>
              <a:rPr lang="en-US" sz="2000" dirty="0" smtClean="0">
                <a:solidFill>
                  <a:srgbClr val="3366FF"/>
                </a:solidFill>
              </a:rPr>
              <a:t>To increase intensity at a given (Q,E) we must</a:t>
            </a:r>
          </a:p>
          <a:p>
            <a:r>
              <a:rPr lang="en-US" sz="2000" dirty="0">
                <a:solidFill>
                  <a:srgbClr val="3366FF"/>
                </a:solidFill>
              </a:rPr>
              <a:t> </a:t>
            </a:r>
            <a:r>
              <a:rPr lang="en-US" sz="2000" dirty="0" smtClean="0">
                <a:solidFill>
                  <a:srgbClr val="3366FF"/>
                </a:solidFill>
              </a:rPr>
              <a:t>       increase the phase </a:t>
            </a:r>
            <a:r>
              <a:rPr lang="en-US" sz="2000" dirty="0">
                <a:solidFill>
                  <a:srgbClr val="3366FF"/>
                </a:solidFill>
              </a:rPr>
              <a:t>space </a:t>
            </a:r>
            <a:r>
              <a:rPr lang="en-US" sz="2000" u="sng" dirty="0" smtClean="0">
                <a:solidFill>
                  <a:srgbClr val="3366FF"/>
                </a:solidFill>
              </a:rPr>
              <a:t>volume</a:t>
            </a:r>
            <a:endParaRPr lang="en-US" sz="2000" u="sng" dirty="0">
              <a:solidFill>
                <a:srgbClr val="3366FF"/>
              </a:solidFill>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2880196010"/>
              </p:ext>
            </p:extLst>
          </p:nvPr>
        </p:nvGraphicFramePr>
        <p:xfrm>
          <a:off x="6781800" y="457200"/>
          <a:ext cx="1676400" cy="1303592"/>
        </p:xfrm>
        <a:graphic>
          <a:graphicData uri="http://schemas.openxmlformats.org/presentationml/2006/ole">
            <mc:AlternateContent xmlns:mc="http://schemas.openxmlformats.org/markup-compatibility/2006">
              <mc:Choice xmlns:v="urn:schemas-microsoft-com:vml" Requires="v">
                <p:oleObj spid="_x0000_s20672" name="Equation" r:id="rId5" imgW="800100" imgH="622300" progId="Equation.3">
                  <p:embed/>
                </p:oleObj>
              </mc:Choice>
              <mc:Fallback>
                <p:oleObj name="Equation" r:id="rId5" imgW="800100" imgH="622300" progId="Equation.3">
                  <p:embed/>
                  <p:pic>
                    <p:nvPicPr>
                      <p:cNvPr id="0" name=""/>
                      <p:cNvPicPr/>
                      <p:nvPr/>
                    </p:nvPicPr>
                    <p:blipFill>
                      <a:blip r:embed="rId6"/>
                      <a:stretch>
                        <a:fillRect/>
                      </a:stretch>
                    </p:blipFill>
                    <p:spPr>
                      <a:xfrm>
                        <a:off x="6781800" y="457200"/>
                        <a:ext cx="1676400" cy="1303592"/>
                      </a:xfrm>
                      <a:prstGeom prst="rect">
                        <a:avLst/>
                      </a:prstGeom>
                    </p:spPr>
                  </p:pic>
                </p:oleObj>
              </mc:Fallback>
            </mc:AlternateContent>
          </a:graphicData>
        </a:graphic>
      </p:graphicFrame>
      <p:sp>
        <p:nvSpPr>
          <p:cNvPr id="44" name="Rectangle 43"/>
          <p:cNvSpPr/>
          <p:nvPr/>
        </p:nvSpPr>
        <p:spPr>
          <a:xfrm>
            <a:off x="152400" y="2590800"/>
            <a:ext cx="8763000" cy="707886"/>
          </a:xfrm>
          <a:prstGeom prst="rect">
            <a:avLst/>
          </a:prstGeom>
        </p:spPr>
        <p:txBody>
          <a:bodyPr wrap="square">
            <a:spAutoFit/>
          </a:bodyPr>
          <a:lstStyle/>
          <a:p>
            <a:r>
              <a:rPr lang="en-US" sz="2000" dirty="0" smtClean="0">
                <a:solidFill>
                  <a:srgbClr val="FF0000"/>
                </a:solidFill>
              </a:rPr>
              <a:t>Simple Instrumental Implication: </a:t>
            </a:r>
          </a:p>
          <a:p>
            <a:r>
              <a:rPr lang="en-US" sz="2000" dirty="0" smtClean="0">
                <a:solidFill>
                  <a:srgbClr val="FF0000"/>
                </a:solidFill>
              </a:rPr>
              <a:t>It </a:t>
            </a:r>
            <a:r>
              <a:rPr lang="en-US" sz="2000" dirty="0">
                <a:solidFill>
                  <a:srgbClr val="FF0000"/>
                </a:solidFill>
              </a:rPr>
              <a:t>costs flux to increase resolution and it costs resolution to increase </a:t>
            </a:r>
            <a:r>
              <a:rPr lang="en-US" sz="2000" dirty="0" smtClean="0">
                <a:solidFill>
                  <a:srgbClr val="FF0000"/>
                </a:solidFill>
              </a:rPr>
              <a:t>flux</a:t>
            </a:r>
          </a:p>
        </p:txBody>
      </p:sp>
      <p:sp>
        <p:nvSpPr>
          <p:cNvPr id="40" name="TextBox 39"/>
          <p:cNvSpPr txBox="1"/>
          <p:nvPr/>
        </p:nvSpPr>
        <p:spPr>
          <a:xfrm>
            <a:off x="3260870" y="4586008"/>
            <a:ext cx="2978700" cy="923330"/>
          </a:xfrm>
          <a:prstGeom prst="rect">
            <a:avLst/>
          </a:prstGeom>
          <a:noFill/>
        </p:spPr>
        <p:txBody>
          <a:bodyPr wrap="none" rtlCol="0">
            <a:spAutoFit/>
          </a:bodyPr>
          <a:lstStyle/>
          <a:p>
            <a:pPr algn="ctr"/>
            <a:r>
              <a:rPr lang="en-US" dirty="0" smtClean="0"/>
              <a:t>~parallel</a:t>
            </a:r>
          </a:p>
          <a:p>
            <a:pPr algn="ctr"/>
            <a:r>
              <a:rPr lang="en-US" dirty="0" smtClean="0"/>
              <a:t>Small Δ</a:t>
            </a:r>
            <a:r>
              <a:rPr lang="en-US" i="1" dirty="0" smtClean="0"/>
              <a:t>k</a:t>
            </a:r>
            <a:r>
              <a:rPr lang="en-US" baseline="30000" dirty="0" smtClean="0"/>
              <a:t>3</a:t>
            </a:r>
            <a:r>
              <a:rPr lang="en-US" dirty="0" smtClean="0"/>
              <a:t> </a:t>
            </a:r>
            <a:r>
              <a:rPr lang="en-US" dirty="0">
                <a:sym typeface="Wingdings"/>
              </a:rPr>
              <a:t></a:t>
            </a:r>
            <a:r>
              <a:rPr lang="en-US" dirty="0" smtClean="0"/>
              <a:t>high resolution</a:t>
            </a:r>
          </a:p>
          <a:p>
            <a:pPr algn="ctr"/>
            <a:r>
              <a:rPr lang="en-US" dirty="0" smtClean="0"/>
              <a:t>Need large sample V</a:t>
            </a:r>
            <a:endParaRPr lang="en-US" dirty="0"/>
          </a:p>
        </p:txBody>
      </p:sp>
      <p:sp>
        <p:nvSpPr>
          <p:cNvPr id="41" name="TextBox 40"/>
          <p:cNvSpPr txBox="1"/>
          <p:nvPr/>
        </p:nvSpPr>
        <p:spPr>
          <a:xfrm>
            <a:off x="6172200" y="4537609"/>
            <a:ext cx="2567868" cy="923330"/>
          </a:xfrm>
          <a:prstGeom prst="rect">
            <a:avLst/>
          </a:prstGeom>
          <a:noFill/>
        </p:spPr>
        <p:txBody>
          <a:bodyPr wrap="none" rtlCol="0">
            <a:spAutoFit/>
          </a:bodyPr>
          <a:lstStyle/>
          <a:p>
            <a:pPr algn="ctr"/>
            <a:r>
              <a:rPr lang="en-US" dirty="0" smtClean="0"/>
              <a:t>  converging optics</a:t>
            </a:r>
          </a:p>
          <a:p>
            <a:pPr algn="ctr"/>
            <a:r>
              <a:rPr lang="en-US" dirty="0"/>
              <a:t>s</a:t>
            </a:r>
            <a:r>
              <a:rPr lang="en-US" dirty="0" smtClean="0"/>
              <a:t>maller </a:t>
            </a:r>
            <a:r>
              <a:rPr lang="en-US" dirty="0"/>
              <a:t>sample </a:t>
            </a:r>
            <a:r>
              <a:rPr lang="en-US" dirty="0" smtClean="0"/>
              <a:t>V</a:t>
            </a:r>
          </a:p>
          <a:p>
            <a:pPr algn="ctr"/>
            <a:r>
              <a:rPr lang="en-US" dirty="0" smtClean="0"/>
              <a:t>Larger </a:t>
            </a:r>
            <a:r>
              <a:rPr lang="en-US" dirty="0"/>
              <a:t>Δ</a:t>
            </a:r>
            <a:r>
              <a:rPr lang="en-US" i="1" dirty="0"/>
              <a:t>k</a:t>
            </a:r>
            <a:r>
              <a:rPr lang="en-US" baseline="30000" dirty="0"/>
              <a:t>3</a:t>
            </a:r>
            <a:r>
              <a:rPr lang="en-US" dirty="0"/>
              <a:t> </a:t>
            </a:r>
            <a:r>
              <a:rPr lang="en-US" dirty="0" smtClean="0">
                <a:sym typeface="Wingdings"/>
              </a:rPr>
              <a:t></a:t>
            </a:r>
            <a:r>
              <a:rPr lang="en-US" dirty="0" smtClean="0"/>
              <a:t>lower res.</a:t>
            </a:r>
            <a:endParaRPr lang="en-US" dirty="0"/>
          </a:p>
        </p:txBody>
      </p:sp>
      <p:grpSp>
        <p:nvGrpSpPr>
          <p:cNvPr id="67" name="Group 66"/>
          <p:cNvGrpSpPr/>
          <p:nvPr/>
        </p:nvGrpSpPr>
        <p:grpSpPr>
          <a:xfrm>
            <a:off x="347287" y="3604338"/>
            <a:ext cx="2929313" cy="876958"/>
            <a:chOff x="457200" y="3885348"/>
            <a:chExt cx="2929313" cy="876958"/>
          </a:xfrm>
        </p:grpSpPr>
        <p:sp>
          <p:nvSpPr>
            <p:cNvPr id="9" name="Oval 8"/>
            <p:cNvSpPr/>
            <p:nvPr/>
          </p:nvSpPr>
          <p:spPr>
            <a:xfrm>
              <a:off x="509239" y="4250836"/>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661639" y="4403236"/>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600679" y="4670866"/>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002123" y="4540396"/>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457200" y="4448956"/>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814039" y="4251951"/>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16878540">
              <a:off x="2765470" y="4375342"/>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rot="16878540">
              <a:off x="3187476" y="4122889"/>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rot="16878540">
              <a:off x="3295073" y="4304583"/>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rot="16878540">
              <a:off x="3245859" y="3885348"/>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16878540">
              <a:off x="3049335" y="4401759"/>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rot="16878540">
              <a:off x="2875190" y="4190940"/>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rot="16878540">
              <a:off x="2958730" y="3923770"/>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p:cNvCxnSpPr>
              <a:stCxn id="12" idx="6"/>
              <a:endCxn id="17" idx="0"/>
            </p:cNvCxnSpPr>
            <p:nvPr/>
          </p:nvCxnSpPr>
          <p:spPr>
            <a:xfrm flipV="1">
              <a:off x="1093563" y="4341337"/>
              <a:ext cx="2202398" cy="244779"/>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0" idx="5"/>
              <a:endCxn id="19" idx="7"/>
            </p:cNvCxnSpPr>
            <p:nvPr/>
          </p:nvCxnSpPr>
          <p:spPr>
            <a:xfrm flipV="1">
              <a:off x="739688" y="4409438"/>
              <a:ext cx="2330005" cy="71847"/>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1" idx="6"/>
              <a:endCxn id="16" idx="1"/>
            </p:cNvCxnSpPr>
            <p:nvPr/>
          </p:nvCxnSpPr>
          <p:spPr>
            <a:xfrm flipV="1">
              <a:off x="692119" y="4193971"/>
              <a:ext cx="2503036" cy="522615"/>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4" idx="6"/>
              <a:endCxn id="20" idx="0"/>
            </p:cNvCxnSpPr>
            <p:nvPr/>
          </p:nvCxnSpPr>
          <p:spPr>
            <a:xfrm flipV="1">
              <a:off x="905479" y="4227694"/>
              <a:ext cx="1970599" cy="69977"/>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9" idx="6"/>
              <a:endCxn id="15" idx="0"/>
            </p:cNvCxnSpPr>
            <p:nvPr/>
          </p:nvCxnSpPr>
          <p:spPr>
            <a:xfrm>
              <a:off x="600679" y="4296556"/>
              <a:ext cx="2165679" cy="11554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13" idx="7"/>
              <a:endCxn id="21" idx="1"/>
            </p:cNvCxnSpPr>
            <p:nvPr/>
          </p:nvCxnSpPr>
          <p:spPr>
            <a:xfrm flipV="1">
              <a:off x="535249" y="3994852"/>
              <a:ext cx="2431160" cy="467495"/>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43" idx="2"/>
              <a:endCxn id="18" idx="0"/>
            </p:cNvCxnSpPr>
            <p:nvPr/>
          </p:nvCxnSpPr>
          <p:spPr>
            <a:xfrm flipV="1">
              <a:off x="1005840" y="3922102"/>
              <a:ext cx="2240907" cy="329849"/>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3" name="Oval 42"/>
            <p:cNvSpPr/>
            <p:nvPr/>
          </p:nvSpPr>
          <p:spPr>
            <a:xfrm>
              <a:off x="1005840" y="4206231"/>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65"/>
          <p:cNvGrpSpPr/>
          <p:nvPr/>
        </p:nvGrpSpPr>
        <p:grpSpPr>
          <a:xfrm>
            <a:off x="3886853" y="3451086"/>
            <a:ext cx="1675747" cy="1126844"/>
            <a:chOff x="4259775" y="3809148"/>
            <a:chExt cx="1675747" cy="1126844"/>
          </a:xfrm>
        </p:grpSpPr>
        <p:cxnSp>
          <p:nvCxnSpPr>
            <p:cNvPr id="28" name="Straight Arrow Connector 27"/>
            <p:cNvCxnSpPr/>
            <p:nvPr/>
          </p:nvCxnSpPr>
          <p:spPr>
            <a:xfrm>
              <a:off x="4263489" y="3853426"/>
              <a:ext cx="1576039"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4259775" y="4068092"/>
              <a:ext cx="1576039"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4263495" y="4271072"/>
              <a:ext cx="1576039"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4267215" y="4499672"/>
              <a:ext cx="1576039"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4263501" y="4703531"/>
              <a:ext cx="1576039"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4259787" y="4880672"/>
              <a:ext cx="1576039"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5" name="Oval 44"/>
            <p:cNvSpPr/>
            <p:nvPr/>
          </p:nvSpPr>
          <p:spPr>
            <a:xfrm rot="16878540">
              <a:off x="5844082" y="3809148"/>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46" name="Oval 45"/>
            <p:cNvSpPr/>
            <p:nvPr/>
          </p:nvSpPr>
          <p:spPr>
            <a:xfrm rot="16878540">
              <a:off x="5844082" y="4026768"/>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47" name="Oval 46"/>
            <p:cNvSpPr/>
            <p:nvPr/>
          </p:nvSpPr>
          <p:spPr>
            <a:xfrm rot="16878540">
              <a:off x="5844082" y="4226088"/>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48" name="Oval 47"/>
            <p:cNvSpPr/>
            <p:nvPr/>
          </p:nvSpPr>
          <p:spPr>
            <a:xfrm rot="16878540">
              <a:off x="5844082" y="4458348"/>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49" name="Oval 48"/>
            <p:cNvSpPr/>
            <p:nvPr/>
          </p:nvSpPr>
          <p:spPr>
            <a:xfrm rot="16878540">
              <a:off x="5844082" y="4667411"/>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50" name="Oval 49"/>
            <p:cNvSpPr/>
            <p:nvPr/>
          </p:nvSpPr>
          <p:spPr>
            <a:xfrm rot="16878540">
              <a:off x="5844082" y="4844552"/>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grpSp>
      <p:grpSp>
        <p:nvGrpSpPr>
          <p:cNvPr id="65" name="Group 64"/>
          <p:cNvGrpSpPr/>
          <p:nvPr/>
        </p:nvGrpSpPr>
        <p:grpSpPr>
          <a:xfrm>
            <a:off x="6615805" y="3451938"/>
            <a:ext cx="1689995" cy="1068777"/>
            <a:chOff x="6672111" y="3741364"/>
            <a:chExt cx="1689995" cy="1068777"/>
          </a:xfrm>
        </p:grpSpPr>
        <p:cxnSp>
          <p:nvCxnSpPr>
            <p:cNvPr id="34" name="Straight Arrow Connector 33"/>
            <p:cNvCxnSpPr/>
            <p:nvPr/>
          </p:nvCxnSpPr>
          <p:spPr>
            <a:xfrm>
              <a:off x="6675825" y="3741364"/>
              <a:ext cx="1576051" cy="22739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6672111" y="3953470"/>
              <a:ext cx="1576039" cy="14998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6675831" y="4173823"/>
              <a:ext cx="1572331" cy="58591"/>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6679551" y="4350303"/>
              <a:ext cx="1568611" cy="41178"/>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6675837" y="4464993"/>
              <a:ext cx="1572313" cy="122818"/>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6672123" y="4588721"/>
              <a:ext cx="1576039" cy="22142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1" name="Oval 50"/>
            <p:cNvSpPr/>
            <p:nvPr/>
          </p:nvSpPr>
          <p:spPr>
            <a:xfrm rot="16878540">
              <a:off x="8264394" y="3926583"/>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52" name="Oval 51"/>
            <p:cNvSpPr/>
            <p:nvPr/>
          </p:nvSpPr>
          <p:spPr>
            <a:xfrm rot="16878540">
              <a:off x="8259718" y="4066058"/>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53" name="Oval 52"/>
            <p:cNvSpPr/>
            <p:nvPr/>
          </p:nvSpPr>
          <p:spPr>
            <a:xfrm rot="16878540">
              <a:off x="8267965" y="4198395"/>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54" name="Oval 53"/>
            <p:cNvSpPr/>
            <p:nvPr/>
          </p:nvSpPr>
          <p:spPr>
            <a:xfrm rot="16878540">
              <a:off x="8259718" y="4327275"/>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55" name="Oval 54"/>
            <p:cNvSpPr/>
            <p:nvPr/>
          </p:nvSpPr>
          <p:spPr>
            <a:xfrm rot="16878540">
              <a:off x="8270666" y="4426995"/>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56" name="Oval 55"/>
            <p:cNvSpPr/>
            <p:nvPr/>
          </p:nvSpPr>
          <p:spPr>
            <a:xfrm rot="16878540">
              <a:off x="8267965" y="4548909"/>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grpSp>
      <p:sp>
        <p:nvSpPr>
          <p:cNvPr id="68" name="Rectangle 67"/>
          <p:cNvSpPr/>
          <p:nvPr/>
        </p:nvSpPr>
        <p:spPr>
          <a:xfrm>
            <a:off x="381000" y="5562600"/>
            <a:ext cx="8241484" cy="923330"/>
          </a:xfrm>
          <a:prstGeom prst="rect">
            <a:avLst/>
          </a:prstGeom>
        </p:spPr>
        <p:txBody>
          <a:bodyPr wrap="none">
            <a:spAutoFit/>
          </a:bodyPr>
          <a:lstStyle/>
          <a:p>
            <a:pPr algn="ctr"/>
            <a:r>
              <a:rPr lang="en-US" dirty="0" smtClean="0">
                <a:solidFill>
                  <a:srgbClr val="3366FF"/>
                </a:solidFill>
              </a:rPr>
              <a:t>Thermodynamic limit, so in those terms you tend to “lose” more than you “gain”</a:t>
            </a:r>
          </a:p>
          <a:p>
            <a:pPr algn="ctr"/>
            <a:r>
              <a:rPr lang="en-US" dirty="0">
                <a:solidFill>
                  <a:srgbClr val="3366FF"/>
                </a:solidFill>
              </a:rPr>
              <a:t>D</a:t>
            </a:r>
            <a:r>
              <a:rPr lang="en-US" dirty="0" smtClean="0">
                <a:solidFill>
                  <a:srgbClr val="3366FF"/>
                </a:solidFill>
              </a:rPr>
              <a:t>rives the multiplicity of neutron instruments</a:t>
            </a:r>
          </a:p>
          <a:p>
            <a:pPr algn="ctr"/>
            <a:endParaRPr lang="en-US" dirty="0" smtClean="0">
              <a:solidFill>
                <a:srgbClr val="3366FF"/>
              </a:solidFill>
            </a:endParaRPr>
          </a:p>
        </p:txBody>
      </p:sp>
    </p:spTree>
    <p:extLst>
      <p:ext uri="{BB962C8B-B14F-4D97-AF65-F5344CB8AC3E}">
        <p14:creationId xmlns:p14="http://schemas.microsoft.com/office/powerpoint/2010/main" val="26299082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Arc 31"/>
          <p:cNvSpPr/>
          <p:nvPr/>
        </p:nvSpPr>
        <p:spPr>
          <a:xfrm rot="1136552">
            <a:off x="7044692" y="3673286"/>
            <a:ext cx="216220" cy="716816"/>
          </a:xfrm>
          <a:prstGeom prst="arc">
            <a:avLst>
              <a:gd name="adj1" fmla="val 16437806"/>
              <a:gd name="adj2" fmla="val 5145357"/>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itle 1"/>
          <p:cNvSpPr>
            <a:spLocks noGrp="1"/>
          </p:cNvSpPr>
          <p:nvPr>
            <p:ph type="title"/>
          </p:nvPr>
        </p:nvSpPr>
        <p:spPr>
          <a:xfrm>
            <a:off x="152400" y="76200"/>
            <a:ext cx="8229600" cy="4028026"/>
          </a:xfrm>
        </p:spPr>
        <p:txBody>
          <a:bodyPr/>
          <a:lstStyle/>
          <a:p>
            <a:r>
              <a:rPr lang="en-US" dirty="0" smtClean="0"/>
              <a:t>Steady state use of the neutron spectrum</a:t>
            </a:r>
            <a:br>
              <a:rPr lang="en-US" dirty="0" smtClean="0"/>
            </a:br>
            <a:r>
              <a:rPr lang="en-US" dirty="0" smtClean="0"/>
              <a:t>(Elastic scattering example)</a:t>
            </a:r>
            <a:br>
              <a:rPr lang="en-US" dirty="0" smtClean="0"/>
            </a:br>
            <a:r>
              <a:rPr lang="en-US" dirty="0" smtClean="0"/>
              <a:t/>
            </a:r>
            <a:br>
              <a:rPr lang="en-US" dirty="0" smtClean="0"/>
            </a:br>
            <a:r>
              <a:rPr lang="en-US" dirty="0" smtClean="0"/>
              <a:t/>
            </a:r>
            <a:br>
              <a:rPr lang="en-US" dirty="0" smtClean="0"/>
            </a:br>
            <a:r>
              <a:rPr lang="en-US" dirty="0" smtClean="0"/>
              <a:t>Continuous source</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endParaRPr lang="en-US" dirty="0"/>
          </a:p>
        </p:txBody>
      </p:sp>
      <p:grpSp>
        <p:nvGrpSpPr>
          <p:cNvPr id="200" name="Group 199"/>
          <p:cNvGrpSpPr/>
          <p:nvPr/>
        </p:nvGrpSpPr>
        <p:grpSpPr>
          <a:xfrm>
            <a:off x="381000" y="990600"/>
            <a:ext cx="8637482" cy="5486400"/>
            <a:chOff x="381000" y="990600"/>
            <a:chExt cx="8637482" cy="5486400"/>
          </a:xfrm>
        </p:grpSpPr>
        <p:cxnSp>
          <p:nvCxnSpPr>
            <p:cNvPr id="201" name="Straight Connector 200"/>
            <p:cNvCxnSpPr/>
            <p:nvPr/>
          </p:nvCxnSpPr>
          <p:spPr>
            <a:xfrm flipV="1">
              <a:off x="1143000" y="3714704"/>
              <a:ext cx="7525871" cy="772"/>
            </a:xfrm>
            <a:prstGeom prst="line">
              <a:avLst/>
            </a:prstGeom>
            <a:ln w="25400"/>
          </p:spPr>
          <p:style>
            <a:lnRef idx="1">
              <a:schemeClr val="accent1"/>
            </a:lnRef>
            <a:fillRef idx="0">
              <a:schemeClr val="accent1"/>
            </a:fillRef>
            <a:effectRef idx="0">
              <a:schemeClr val="accent1"/>
            </a:effectRef>
            <a:fontRef idx="minor">
              <a:schemeClr val="tx1"/>
            </a:fontRef>
          </p:style>
        </p:cxnSp>
        <p:grpSp>
          <p:nvGrpSpPr>
            <p:cNvPr id="202" name="Group 201"/>
            <p:cNvGrpSpPr/>
            <p:nvPr/>
          </p:nvGrpSpPr>
          <p:grpSpPr>
            <a:xfrm>
              <a:off x="5791189" y="3272142"/>
              <a:ext cx="914400" cy="914400"/>
              <a:chOff x="3039035" y="5244354"/>
              <a:chExt cx="914400" cy="914400"/>
            </a:xfrm>
          </p:grpSpPr>
          <p:sp>
            <p:nvSpPr>
              <p:cNvPr id="226" name="Oval 225"/>
              <p:cNvSpPr/>
              <p:nvPr/>
            </p:nvSpPr>
            <p:spPr>
              <a:xfrm>
                <a:off x="3039035" y="5244354"/>
                <a:ext cx="914400" cy="914400"/>
              </a:xfrm>
              <a:prstGeom prst="ellipse">
                <a:avLst/>
              </a:prstGeom>
              <a:solidFill>
                <a:srgbClr val="23E40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TextBox 226"/>
              <p:cNvSpPr txBox="1"/>
              <p:nvPr/>
            </p:nvSpPr>
            <p:spPr>
              <a:xfrm>
                <a:off x="3100132" y="5547665"/>
                <a:ext cx="822661" cy="307777"/>
              </a:xfrm>
              <a:prstGeom prst="rect">
                <a:avLst/>
              </a:prstGeom>
              <a:noFill/>
            </p:spPr>
            <p:txBody>
              <a:bodyPr wrap="none" rtlCol="0">
                <a:spAutoFit/>
              </a:bodyPr>
              <a:lstStyle/>
              <a:p>
                <a:r>
                  <a:rPr lang="en-US" sz="1400" b="1" dirty="0" smtClean="0"/>
                  <a:t>Sample</a:t>
                </a:r>
                <a:endParaRPr lang="en-US" sz="1400" b="1" dirty="0"/>
              </a:p>
            </p:txBody>
          </p:sp>
        </p:grpSp>
        <p:sp>
          <p:nvSpPr>
            <p:cNvPr id="203" name="Right Arrow 202"/>
            <p:cNvSpPr/>
            <p:nvPr/>
          </p:nvSpPr>
          <p:spPr>
            <a:xfrm>
              <a:off x="6813147" y="3523043"/>
              <a:ext cx="1687551" cy="41259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ight Arrow 203"/>
            <p:cNvSpPr/>
            <p:nvPr/>
          </p:nvSpPr>
          <p:spPr>
            <a:xfrm rot="2367383">
              <a:off x="6491791" y="4381170"/>
              <a:ext cx="1687551" cy="41259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ight Arrow 204"/>
            <p:cNvSpPr/>
            <p:nvPr/>
          </p:nvSpPr>
          <p:spPr>
            <a:xfrm rot="19048584">
              <a:off x="6454138" y="2647997"/>
              <a:ext cx="1687551" cy="41259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Block Arc 205"/>
            <p:cNvSpPr/>
            <p:nvPr/>
          </p:nvSpPr>
          <p:spPr>
            <a:xfrm rot="5400000">
              <a:off x="3532082" y="990600"/>
              <a:ext cx="5486400" cy="5486400"/>
            </a:xfrm>
            <a:prstGeom prst="blockArc">
              <a:avLst>
                <a:gd name="adj1" fmla="val 13121204"/>
                <a:gd name="adj2" fmla="val 19025491"/>
                <a:gd name="adj3" fmla="val 8768"/>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7" name="Oval 206"/>
            <p:cNvSpPr/>
            <p:nvPr/>
          </p:nvSpPr>
          <p:spPr>
            <a:xfrm>
              <a:off x="381000" y="3277372"/>
              <a:ext cx="914400" cy="9144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TextBox 207"/>
            <p:cNvSpPr txBox="1"/>
            <p:nvPr/>
          </p:nvSpPr>
          <p:spPr>
            <a:xfrm>
              <a:off x="439271" y="3429000"/>
              <a:ext cx="800219" cy="523220"/>
            </a:xfrm>
            <a:prstGeom prst="rect">
              <a:avLst/>
            </a:prstGeom>
            <a:noFill/>
          </p:spPr>
          <p:txBody>
            <a:bodyPr wrap="none" rtlCol="0">
              <a:spAutoFit/>
            </a:bodyPr>
            <a:lstStyle/>
            <a:p>
              <a:pPr algn="ctr"/>
              <a:r>
                <a:rPr lang="en-US" sz="1400" b="1" dirty="0" err="1" smtClean="0"/>
                <a:t>Cts</a:t>
              </a:r>
              <a:endParaRPr lang="en-US" sz="1400" b="1" dirty="0" smtClean="0"/>
            </a:p>
            <a:p>
              <a:pPr algn="ctr"/>
              <a:r>
                <a:rPr lang="en-US" sz="1400" b="1" dirty="0" smtClean="0"/>
                <a:t>Source</a:t>
              </a:r>
              <a:endParaRPr lang="en-US" sz="1400" b="1" dirty="0"/>
            </a:p>
          </p:txBody>
        </p:sp>
        <p:sp>
          <p:nvSpPr>
            <p:cNvPr id="209" name="TextBox 208"/>
            <p:cNvSpPr txBox="1"/>
            <p:nvPr/>
          </p:nvSpPr>
          <p:spPr>
            <a:xfrm rot="5400000">
              <a:off x="8238549" y="3561991"/>
              <a:ext cx="1010213" cy="307777"/>
            </a:xfrm>
            <a:prstGeom prst="rect">
              <a:avLst/>
            </a:prstGeom>
            <a:noFill/>
          </p:spPr>
          <p:txBody>
            <a:bodyPr wrap="none" rtlCol="0">
              <a:spAutoFit/>
            </a:bodyPr>
            <a:lstStyle/>
            <a:p>
              <a:r>
                <a:rPr lang="en-US" sz="1400" b="1" dirty="0" smtClean="0">
                  <a:solidFill>
                    <a:schemeClr val="bg1"/>
                  </a:solidFill>
                </a:rPr>
                <a:t>Detectors</a:t>
              </a:r>
              <a:endParaRPr lang="en-US" sz="1400" b="1" dirty="0">
                <a:solidFill>
                  <a:schemeClr val="bg1"/>
                </a:solidFill>
              </a:endParaRPr>
            </a:p>
          </p:txBody>
        </p:sp>
        <p:grpSp>
          <p:nvGrpSpPr>
            <p:cNvPr id="210" name="Group 209"/>
            <p:cNvGrpSpPr/>
            <p:nvPr/>
          </p:nvGrpSpPr>
          <p:grpSpPr>
            <a:xfrm>
              <a:off x="3352800" y="2933565"/>
              <a:ext cx="902811" cy="1077294"/>
              <a:chOff x="3578335" y="3286898"/>
              <a:chExt cx="902811" cy="1077294"/>
            </a:xfrm>
          </p:grpSpPr>
          <p:sp>
            <p:nvSpPr>
              <p:cNvPr id="224" name="Flowchart: Direct Access Storage 20"/>
              <p:cNvSpPr/>
              <p:nvPr/>
            </p:nvSpPr>
            <p:spPr>
              <a:xfrm>
                <a:off x="3630664" y="3801153"/>
                <a:ext cx="815789" cy="563039"/>
              </a:xfrm>
              <a:prstGeom prst="flowChartMagneticDru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TextBox 224"/>
              <p:cNvSpPr txBox="1"/>
              <p:nvPr/>
            </p:nvSpPr>
            <p:spPr>
              <a:xfrm>
                <a:off x="3578335" y="3286898"/>
                <a:ext cx="902811" cy="523220"/>
              </a:xfrm>
              <a:prstGeom prst="rect">
                <a:avLst/>
              </a:prstGeom>
              <a:noFill/>
            </p:spPr>
            <p:txBody>
              <a:bodyPr wrap="none" rtlCol="0">
                <a:spAutoFit/>
              </a:bodyPr>
              <a:lstStyle/>
              <a:p>
                <a:r>
                  <a:rPr lang="en-US" sz="1400" b="1" dirty="0" smtClean="0"/>
                  <a:t>Velocity </a:t>
                </a:r>
              </a:p>
              <a:p>
                <a:r>
                  <a:rPr lang="en-US" sz="1400" b="1" dirty="0" smtClean="0"/>
                  <a:t>Selector</a:t>
                </a:r>
                <a:endParaRPr lang="en-US" sz="1400" b="1" dirty="0"/>
              </a:p>
            </p:txBody>
          </p:sp>
        </p:grpSp>
        <p:sp>
          <p:nvSpPr>
            <p:cNvPr id="211" name="Right Arrow 210"/>
            <p:cNvSpPr/>
            <p:nvPr/>
          </p:nvSpPr>
          <p:spPr>
            <a:xfrm>
              <a:off x="1600200" y="3400540"/>
              <a:ext cx="1752600" cy="654875"/>
            </a:xfrm>
            <a:prstGeom prst="rightArrow">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TextBox 211"/>
            <p:cNvSpPr txBox="1"/>
            <p:nvPr/>
          </p:nvSpPr>
          <p:spPr>
            <a:xfrm>
              <a:off x="1497827" y="2971800"/>
              <a:ext cx="1626373" cy="523220"/>
            </a:xfrm>
            <a:prstGeom prst="rect">
              <a:avLst/>
            </a:prstGeom>
            <a:noFill/>
          </p:spPr>
          <p:txBody>
            <a:bodyPr wrap="square" rtlCol="0">
              <a:spAutoFit/>
            </a:bodyPr>
            <a:lstStyle/>
            <a:p>
              <a:pPr algn="ctr"/>
              <a:r>
                <a:rPr lang="en-US" sz="1400" b="1" dirty="0" smtClean="0"/>
                <a:t>Moderated</a:t>
              </a:r>
            </a:p>
            <a:p>
              <a:pPr algn="ctr"/>
              <a:r>
                <a:rPr lang="en-US" sz="1400" b="1" dirty="0" smtClean="0"/>
                <a:t>“White” Beam</a:t>
              </a:r>
              <a:endParaRPr lang="en-US" b="1" dirty="0"/>
            </a:p>
          </p:txBody>
        </p:sp>
        <p:sp>
          <p:nvSpPr>
            <p:cNvPr id="213" name="Right Arrow 212"/>
            <p:cNvSpPr/>
            <p:nvPr/>
          </p:nvSpPr>
          <p:spPr>
            <a:xfrm>
              <a:off x="4267200" y="3505200"/>
              <a:ext cx="1535151" cy="41259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TextBox 213"/>
            <p:cNvSpPr txBox="1"/>
            <p:nvPr/>
          </p:nvSpPr>
          <p:spPr>
            <a:xfrm>
              <a:off x="4298499" y="3124200"/>
              <a:ext cx="1521282" cy="523220"/>
            </a:xfrm>
            <a:prstGeom prst="rect">
              <a:avLst/>
            </a:prstGeom>
            <a:noFill/>
          </p:spPr>
          <p:txBody>
            <a:bodyPr wrap="none" rtlCol="0">
              <a:spAutoFit/>
            </a:bodyPr>
            <a:lstStyle/>
            <a:p>
              <a:pPr algn="ctr"/>
              <a:r>
                <a:rPr lang="en-US" sz="1400" b="1" dirty="0" smtClean="0"/>
                <a:t>Monochromatic </a:t>
              </a:r>
            </a:p>
            <a:p>
              <a:pPr algn="ctr"/>
              <a:r>
                <a:rPr lang="en-US" sz="1400" b="1" dirty="0" smtClean="0"/>
                <a:t>Beam</a:t>
              </a:r>
              <a:endParaRPr lang="en-US" b="1" dirty="0"/>
            </a:p>
          </p:txBody>
        </p:sp>
        <p:cxnSp>
          <p:nvCxnSpPr>
            <p:cNvPr id="215" name="Straight Connector 214"/>
            <p:cNvCxnSpPr/>
            <p:nvPr/>
          </p:nvCxnSpPr>
          <p:spPr>
            <a:xfrm>
              <a:off x="3429000" y="3505200"/>
              <a:ext cx="533400" cy="76200"/>
            </a:xfrm>
            <a:prstGeom prst="line">
              <a:avLst/>
            </a:prstGeom>
            <a:ln>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6" name="Straight Connector 215"/>
            <p:cNvCxnSpPr/>
            <p:nvPr/>
          </p:nvCxnSpPr>
          <p:spPr>
            <a:xfrm>
              <a:off x="3429000" y="3581400"/>
              <a:ext cx="533400" cy="76200"/>
            </a:xfrm>
            <a:prstGeom prst="line">
              <a:avLst/>
            </a:prstGeom>
            <a:ln>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7" name="Straight Connector 216"/>
            <p:cNvCxnSpPr/>
            <p:nvPr/>
          </p:nvCxnSpPr>
          <p:spPr>
            <a:xfrm>
              <a:off x="3429000" y="3657600"/>
              <a:ext cx="533400" cy="76200"/>
            </a:xfrm>
            <a:prstGeom prst="line">
              <a:avLst/>
            </a:prstGeom>
            <a:ln>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8" name="Straight Connector 217"/>
            <p:cNvCxnSpPr/>
            <p:nvPr/>
          </p:nvCxnSpPr>
          <p:spPr>
            <a:xfrm>
              <a:off x="3429000" y="3733800"/>
              <a:ext cx="533400" cy="76200"/>
            </a:xfrm>
            <a:prstGeom prst="line">
              <a:avLst/>
            </a:prstGeom>
            <a:ln>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9" name="Straight Connector 218"/>
            <p:cNvCxnSpPr/>
            <p:nvPr/>
          </p:nvCxnSpPr>
          <p:spPr>
            <a:xfrm>
              <a:off x="3429000" y="3810000"/>
              <a:ext cx="533400" cy="76200"/>
            </a:xfrm>
            <a:prstGeom prst="line">
              <a:avLst/>
            </a:prstGeom>
            <a:ln>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cxnSp>
          <p:nvCxnSpPr>
            <p:cNvPr id="220" name="Straight Connector 219"/>
            <p:cNvCxnSpPr/>
            <p:nvPr/>
          </p:nvCxnSpPr>
          <p:spPr>
            <a:xfrm>
              <a:off x="3438549" y="3886200"/>
              <a:ext cx="533400" cy="76200"/>
            </a:xfrm>
            <a:prstGeom prst="line">
              <a:avLst/>
            </a:prstGeom>
            <a:ln>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cxnSp>
          <p:nvCxnSpPr>
            <p:cNvPr id="221" name="Straight Connector 220"/>
            <p:cNvCxnSpPr>
              <a:cxnSpLocks noChangeAspect="1"/>
            </p:cNvCxnSpPr>
            <p:nvPr/>
          </p:nvCxnSpPr>
          <p:spPr>
            <a:xfrm>
              <a:off x="3530346" y="3448096"/>
              <a:ext cx="432054" cy="61722"/>
            </a:xfrm>
            <a:prstGeom prst="line">
              <a:avLst/>
            </a:prstGeom>
            <a:ln>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cxnSp>
          <p:nvCxnSpPr>
            <p:cNvPr id="222" name="Straight Connector 221"/>
            <p:cNvCxnSpPr>
              <a:cxnSpLocks noChangeAspect="1"/>
            </p:cNvCxnSpPr>
            <p:nvPr/>
          </p:nvCxnSpPr>
          <p:spPr>
            <a:xfrm>
              <a:off x="3484788" y="3957783"/>
              <a:ext cx="172812" cy="24689"/>
            </a:xfrm>
            <a:prstGeom prst="line">
              <a:avLst/>
            </a:prstGeom>
            <a:ln>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cxnSp>
          <p:nvCxnSpPr>
            <p:cNvPr id="223" name="Straight Connector 222"/>
            <p:cNvCxnSpPr>
              <a:cxnSpLocks noChangeAspect="1"/>
            </p:cNvCxnSpPr>
            <p:nvPr/>
          </p:nvCxnSpPr>
          <p:spPr>
            <a:xfrm>
              <a:off x="3838647" y="3438548"/>
              <a:ext cx="172812" cy="24689"/>
            </a:xfrm>
            <a:prstGeom prst="line">
              <a:avLst/>
            </a:prstGeom>
            <a:ln>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grpSp>
      <p:sp>
        <p:nvSpPr>
          <p:cNvPr id="33" name="Title 1"/>
          <p:cNvSpPr txBox="1">
            <a:spLocks/>
          </p:cNvSpPr>
          <p:nvPr/>
        </p:nvSpPr>
        <p:spPr bwMode="auto">
          <a:xfrm>
            <a:off x="152400" y="4724400"/>
            <a:ext cx="8229600" cy="167353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l" rtl="0" eaLnBrk="0" fontAlgn="base" hangingPunct="0">
              <a:lnSpc>
                <a:spcPct val="85000"/>
              </a:lnSpc>
              <a:spcBef>
                <a:spcPct val="0"/>
              </a:spcBef>
              <a:spcAft>
                <a:spcPct val="0"/>
              </a:spcAft>
              <a:defRPr sz="3000" b="0" i="0" kern="1200">
                <a:solidFill>
                  <a:srgbClr val="3366FF"/>
                </a:solidFill>
                <a:latin typeface="Arial"/>
                <a:ea typeface="+mj-ea"/>
                <a:cs typeface="Arial"/>
              </a:defRPr>
            </a:lvl1pPr>
            <a:lvl2pPr algn="l" rtl="0" eaLnBrk="0" fontAlgn="base" hangingPunct="0">
              <a:lnSpc>
                <a:spcPct val="85000"/>
              </a:lnSpc>
              <a:spcBef>
                <a:spcPct val="0"/>
              </a:spcBef>
              <a:spcAft>
                <a:spcPct val="0"/>
              </a:spcAft>
              <a:defRPr sz="3000">
                <a:solidFill>
                  <a:srgbClr val="006C3A"/>
                </a:solidFill>
                <a:latin typeface="Arial Black" pitchFamily="34" charset="0"/>
              </a:defRPr>
            </a:lvl2pPr>
            <a:lvl3pPr algn="l" rtl="0" eaLnBrk="0" fontAlgn="base" hangingPunct="0">
              <a:lnSpc>
                <a:spcPct val="85000"/>
              </a:lnSpc>
              <a:spcBef>
                <a:spcPct val="0"/>
              </a:spcBef>
              <a:spcAft>
                <a:spcPct val="0"/>
              </a:spcAft>
              <a:defRPr sz="3000">
                <a:solidFill>
                  <a:srgbClr val="006C3A"/>
                </a:solidFill>
                <a:latin typeface="Arial Black" pitchFamily="34" charset="0"/>
              </a:defRPr>
            </a:lvl3pPr>
            <a:lvl4pPr algn="l" rtl="0" eaLnBrk="0" fontAlgn="base" hangingPunct="0">
              <a:lnSpc>
                <a:spcPct val="85000"/>
              </a:lnSpc>
              <a:spcBef>
                <a:spcPct val="0"/>
              </a:spcBef>
              <a:spcAft>
                <a:spcPct val="0"/>
              </a:spcAft>
              <a:defRPr sz="3000">
                <a:solidFill>
                  <a:srgbClr val="006C3A"/>
                </a:solidFill>
                <a:latin typeface="Arial Black" pitchFamily="34" charset="0"/>
              </a:defRPr>
            </a:lvl4pPr>
            <a:lvl5pPr algn="l" rtl="0" eaLnBrk="0" fontAlgn="base" hangingPunct="0">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r>
              <a:rPr lang="en-US" dirty="0" smtClean="0">
                <a:solidFill>
                  <a:srgbClr val="000000"/>
                </a:solidFill>
              </a:rPr>
              <a:t>Q = 4</a:t>
            </a:r>
            <a:r>
              <a:rPr lang="en-US" i="1" dirty="0" smtClean="0">
                <a:solidFill>
                  <a:srgbClr val="000000"/>
                </a:solidFill>
              </a:rPr>
              <a:t>π</a:t>
            </a:r>
            <a:r>
              <a:rPr lang="en-US" dirty="0" err="1" smtClean="0">
                <a:solidFill>
                  <a:srgbClr val="000000"/>
                </a:solidFill>
              </a:rPr>
              <a:t>sin</a:t>
            </a:r>
            <a:r>
              <a:rPr lang="en-US" i="1" dirty="0" err="1" smtClean="0">
                <a:solidFill>
                  <a:srgbClr val="000000"/>
                </a:solidFill>
              </a:rPr>
              <a:t>θ</a:t>
            </a:r>
            <a:r>
              <a:rPr lang="en-US" dirty="0" smtClean="0">
                <a:solidFill>
                  <a:srgbClr val="000000"/>
                </a:solidFill>
              </a:rPr>
              <a:t> / </a:t>
            </a:r>
            <a:r>
              <a:rPr lang="en-US" i="1" dirty="0" err="1" smtClean="0">
                <a:solidFill>
                  <a:srgbClr val="FF0000"/>
                </a:solidFill>
              </a:rPr>
              <a:t>λ</a:t>
            </a:r>
            <a:r>
              <a:rPr lang="en-US" dirty="0" smtClean="0"/>
              <a:t> </a:t>
            </a:r>
            <a:br>
              <a:rPr lang="en-US" dirty="0" smtClean="0"/>
            </a:br>
            <a:r>
              <a:rPr lang="en-US" dirty="0" smtClean="0"/>
              <a:t/>
            </a:r>
            <a:br>
              <a:rPr lang="en-US" dirty="0" smtClean="0"/>
            </a:br>
            <a:endParaRPr lang="en-US" dirty="0" smtClean="0"/>
          </a:p>
          <a:p>
            <a:r>
              <a:rPr lang="en-US" dirty="0" smtClean="0"/>
              <a:t>          uses narrow spectral band  </a:t>
            </a:r>
            <a:endParaRPr lang="en-US" dirty="0"/>
          </a:p>
        </p:txBody>
      </p:sp>
      <p:sp>
        <p:nvSpPr>
          <p:cNvPr id="34" name="TextBox 33"/>
          <p:cNvSpPr txBox="1"/>
          <p:nvPr/>
        </p:nvSpPr>
        <p:spPr>
          <a:xfrm>
            <a:off x="7315200" y="3962400"/>
            <a:ext cx="1059906" cy="523220"/>
          </a:xfrm>
          <a:prstGeom prst="rect">
            <a:avLst/>
          </a:prstGeom>
          <a:noFill/>
        </p:spPr>
        <p:txBody>
          <a:bodyPr wrap="none" rtlCol="0">
            <a:spAutoFit/>
          </a:bodyPr>
          <a:lstStyle/>
          <a:p>
            <a:r>
              <a:rPr lang="en-US" sz="1400" b="1" dirty="0" smtClean="0"/>
              <a:t>Scattering</a:t>
            </a:r>
          </a:p>
          <a:p>
            <a:r>
              <a:rPr lang="en-US" sz="1400" b="1" dirty="0" smtClean="0"/>
              <a:t>Angle  2</a:t>
            </a:r>
            <a:r>
              <a:rPr lang="en-US" sz="1400" b="1" i="1" dirty="0" smtClean="0"/>
              <a:t>θ</a:t>
            </a:r>
            <a:endParaRPr lang="en-US" b="1" i="1" dirty="0"/>
          </a:p>
        </p:txBody>
      </p:sp>
      <p:sp>
        <p:nvSpPr>
          <p:cNvPr id="35" name="Rectangle 34"/>
          <p:cNvSpPr/>
          <p:nvPr/>
        </p:nvSpPr>
        <p:spPr>
          <a:xfrm>
            <a:off x="1371600" y="3348326"/>
            <a:ext cx="152400" cy="762000"/>
          </a:xfrm>
          <a:prstGeom prst="rect">
            <a:avLst/>
          </a:prstGeom>
          <a:solidFill>
            <a:schemeClr val="accent1">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26376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Arc 31"/>
          <p:cNvSpPr/>
          <p:nvPr/>
        </p:nvSpPr>
        <p:spPr>
          <a:xfrm rot="1136552">
            <a:off x="7044692" y="3673286"/>
            <a:ext cx="216220" cy="716816"/>
          </a:xfrm>
          <a:prstGeom prst="arc">
            <a:avLst>
              <a:gd name="adj1" fmla="val 16437806"/>
              <a:gd name="adj2" fmla="val 5145357"/>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itle 1"/>
          <p:cNvSpPr>
            <a:spLocks noGrp="1"/>
          </p:cNvSpPr>
          <p:nvPr>
            <p:ph type="title"/>
          </p:nvPr>
        </p:nvSpPr>
        <p:spPr>
          <a:xfrm>
            <a:off x="152400" y="76200"/>
            <a:ext cx="8229600" cy="4028026"/>
          </a:xfrm>
        </p:spPr>
        <p:txBody>
          <a:bodyPr/>
          <a:lstStyle/>
          <a:p>
            <a:r>
              <a:rPr lang="en-US" dirty="0" smtClean="0"/>
              <a:t>Steady state use of the neutron spectrum</a:t>
            </a:r>
            <a:br>
              <a:rPr lang="en-US" dirty="0" smtClean="0"/>
            </a:br>
            <a:r>
              <a:rPr lang="en-US" dirty="0" smtClean="0"/>
              <a:t>(Elastic scattering example)</a:t>
            </a:r>
            <a:br>
              <a:rPr lang="en-US" dirty="0" smtClean="0"/>
            </a:br>
            <a:r>
              <a:rPr lang="en-US" dirty="0" smtClean="0"/>
              <a:t/>
            </a:r>
            <a:br>
              <a:rPr lang="en-US" dirty="0" smtClean="0"/>
            </a:br>
            <a:r>
              <a:rPr lang="en-US" dirty="0" smtClean="0"/>
              <a:t/>
            </a:r>
            <a:br>
              <a:rPr lang="en-US" dirty="0" smtClean="0"/>
            </a:br>
            <a:r>
              <a:rPr lang="en-US" dirty="0" smtClean="0"/>
              <a:t>Continuous source</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endParaRPr lang="en-US" dirty="0"/>
          </a:p>
        </p:txBody>
      </p:sp>
      <p:grpSp>
        <p:nvGrpSpPr>
          <p:cNvPr id="200" name="Group 199"/>
          <p:cNvGrpSpPr/>
          <p:nvPr/>
        </p:nvGrpSpPr>
        <p:grpSpPr>
          <a:xfrm>
            <a:off x="381000" y="990600"/>
            <a:ext cx="8637482" cy="5486400"/>
            <a:chOff x="381000" y="990600"/>
            <a:chExt cx="8637482" cy="5486400"/>
          </a:xfrm>
        </p:grpSpPr>
        <p:cxnSp>
          <p:nvCxnSpPr>
            <p:cNvPr id="201" name="Straight Connector 200"/>
            <p:cNvCxnSpPr/>
            <p:nvPr/>
          </p:nvCxnSpPr>
          <p:spPr>
            <a:xfrm flipV="1">
              <a:off x="1066800" y="3714704"/>
              <a:ext cx="7830671" cy="19096"/>
            </a:xfrm>
            <a:prstGeom prst="line">
              <a:avLst/>
            </a:prstGeom>
            <a:ln w="25400"/>
          </p:spPr>
          <p:style>
            <a:lnRef idx="1">
              <a:schemeClr val="accent1"/>
            </a:lnRef>
            <a:fillRef idx="0">
              <a:schemeClr val="accent1"/>
            </a:fillRef>
            <a:effectRef idx="0">
              <a:schemeClr val="accent1"/>
            </a:effectRef>
            <a:fontRef idx="minor">
              <a:schemeClr val="tx1"/>
            </a:fontRef>
          </p:style>
        </p:cxnSp>
        <p:grpSp>
          <p:nvGrpSpPr>
            <p:cNvPr id="202" name="Group 201"/>
            <p:cNvGrpSpPr/>
            <p:nvPr/>
          </p:nvGrpSpPr>
          <p:grpSpPr>
            <a:xfrm>
              <a:off x="5791189" y="3272142"/>
              <a:ext cx="914400" cy="914400"/>
              <a:chOff x="3039035" y="5244354"/>
              <a:chExt cx="914400" cy="914400"/>
            </a:xfrm>
          </p:grpSpPr>
          <p:sp>
            <p:nvSpPr>
              <p:cNvPr id="226" name="Oval 225"/>
              <p:cNvSpPr/>
              <p:nvPr/>
            </p:nvSpPr>
            <p:spPr>
              <a:xfrm>
                <a:off x="3039035" y="5244354"/>
                <a:ext cx="914400" cy="914400"/>
              </a:xfrm>
              <a:prstGeom prst="ellipse">
                <a:avLst/>
              </a:prstGeom>
              <a:solidFill>
                <a:srgbClr val="23E40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TextBox 226"/>
              <p:cNvSpPr txBox="1"/>
              <p:nvPr/>
            </p:nvSpPr>
            <p:spPr>
              <a:xfrm>
                <a:off x="3100132" y="5547665"/>
                <a:ext cx="822661" cy="307777"/>
              </a:xfrm>
              <a:prstGeom prst="rect">
                <a:avLst/>
              </a:prstGeom>
              <a:noFill/>
            </p:spPr>
            <p:txBody>
              <a:bodyPr wrap="none" rtlCol="0">
                <a:spAutoFit/>
              </a:bodyPr>
              <a:lstStyle/>
              <a:p>
                <a:r>
                  <a:rPr lang="en-US" sz="1400" b="1" dirty="0" smtClean="0"/>
                  <a:t>Sample</a:t>
                </a:r>
                <a:endParaRPr lang="en-US" sz="1400" b="1" dirty="0"/>
              </a:p>
            </p:txBody>
          </p:sp>
        </p:grpSp>
        <p:sp>
          <p:nvSpPr>
            <p:cNvPr id="203" name="Right Arrow 202"/>
            <p:cNvSpPr/>
            <p:nvPr/>
          </p:nvSpPr>
          <p:spPr>
            <a:xfrm>
              <a:off x="6813147" y="3523043"/>
              <a:ext cx="1687551" cy="41259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ight Arrow 203"/>
            <p:cNvSpPr/>
            <p:nvPr/>
          </p:nvSpPr>
          <p:spPr>
            <a:xfrm rot="2367383">
              <a:off x="6491791" y="4381170"/>
              <a:ext cx="1687551" cy="41259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ight Arrow 204"/>
            <p:cNvSpPr/>
            <p:nvPr/>
          </p:nvSpPr>
          <p:spPr>
            <a:xfrm rot="19048584">
              <a:off x="6454138" y="2647997"/>
              <a:ext cx="1687551" cy="41259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Block Arc 205"/>
            <p:cNvSpPr/>
            <p:nvPr/>
          </p:nvSpPr>
          <p:spPr>
            <a:xfrm rot="5400000">
              <a:off x="3532082" y="990600"/>
              <a:ext cx="5486400" cy="5486400"/>
            </a:xfrm>
            <a:prstGeom prst="blockArc">
              <a:avLst>
                <a:gd name="adj1" fmla="val 13121204"/>
                <a:gd name="adj2" fmla="val 19025491"/>
                <a:gd name="adj3" fmla="val 8768"/>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7" name="Oval 206"/>
            <p:cNvSpPr/>
            <p:nvPr/>
          </p:nvSpPr>
          <p:spPr>
            <a:xfrm>
              <a:off x="381000" y="3277372"/>
              <a:ext cx="914400" cy="9144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TextBox 207"/>
            <p:cNvSpPr txBox="1"/>
            <p:nvPr/>
          </p:nvSpPr>
          <p:spPr>
            <a:xfrm>
              <a:off x="439271" y="3439180"/>
              <a:ext cx="800219" cy="523220"/>
            </a:xfrm>
            <a:prstGeom prst="rect">
              <a:avLst/>
            </a:prstGeom>
            <a:noFill/>
          </p:spPr>
          <p:txBody>
            <a:bodyPr wrap="none" rtlCol="0">
              <a:spAutoFit/>
            </a:bodyPr>
            <a:lstStyle/>
            <a:p>
              <a:pPr algn="ctr"/>
              <a:r>
                <a:rPr lang="en-US" sz="1400" b="1" dirty="0" err="1" smtClean="0">
                  <a:solidFill>
                    <a:srgbClr val="000000"/>
                  </a:solidFill>
                </a:rPr>
                <a:t>Cts</a:t>
              </a:r>
              <a:endParaRPr lang="en-US" sz="1400" b="1" dirty="0" smtClean="0">
                <a:solidFill>
                  <a:srgbClr val="000000"/>
                </a:solidFill>
              </a:endParaRPr>
            </a:p>
            <a:p>
              <a:pPr algn="ctr"/>
              <a:r>
                <a:rPr lang="en-US" sz="1400" b="1" dirty="0" smtClean="0">
                  <a:solidFill>
                    <a:srgbClr val="000000"/>
                  </a:solidFill>
                </a:rPr>
                <a:t>Source</a:t>
              </a:r>
              <a:endParaRPr lang="en-US" sz="1400" b="1" dirty="0">
                <a:solidFill>
                  <a:srgbClr val="000000"/>
                </a:solidFill>
              </a:endParaRPr>
            </a:p>
          </p:txBody>
        </p:sp>
        <p:sp>
          <p:nvSpPr>
            <p:cNvPr id="209" name="TextBox 208"/>
            <p:cNvSpPr txBox="1"/>
            <p:nvPr/>
          </p:nvSpPr>
          <p:spPr>
            <a:xfrm rot="5400000">
              <a:off x="8238549" y="3561991"/>
              <a:ext cx="1010213" cy="307777"/>
            </a:xfrm>
            <a:prstGeom prst="rect">
              <a:avLst/>
            </a:prstGeom>
            <a:noFill/>
          </p:spPr>
          <p:txBody>
            <a:bodyPr wrap="none" rtlCol="0">
              <a:spAutoFit/>
            </a:bodyPr>
            <a:lstStyle/>
            <a:p>
              <a:r>
                <a:rPr lang="en-US" sz="1400" b="1" dirty="0" smtClean="0">
                  <a:solidFill>
                    <a:schemeClr val="bg1"/>
                  </a:solidFill>
                </a:rPr>
                <a:t>Detectors</a:t>
              </a:r>
              <a:endParaRPr lang="en-US" sz="1400" b="1" dirty="0">
                <a:solidFill>
                  <a:schemeClr val="bg1"/>
                </a:solidFill>
              </a:endParaRPr>
            </a:p>
          </p:txBody>
        </p:sp>
        <p:grpSp>
          <p:nvGrpSpPr>
            <p:cNvPr id="210" name="Group 209"/>
            <p:cNvGrpSpPr/>
            <p:nvPr/>
          </p:nvGrpSpPr>
          <p:grpSpPr>
            <a:xfrm>
              <a:off x="3352800" y="2933565"/>
              <a:ext cx="902811" cy="1077294"/>
              <a:chOff x="3578335" y="3286898"/>
              <a:chExt cx="902811" cy="1077294"/>
            </a:xfrm>
          </p:grpSpPr>
          <p:sp>
            <p:nvSpPr>
              <p:cNvPr id="224" name="Flowchart: Direct Access Storage 20"/>
              <p:cNvSpPr/>
              <p:nvPr/>
            </p:nvSpPr>
            <p:spPr>
              <a:xfrm>
                <a:off x="3630664" y="3801153"/>
                <a:ext cx="815789" cy="563039"/>
              </a:xfrm>
              <a:prstGeom prst="flowChartMagneticDru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TextBox 224"/>
              <p:cNvSpPr txBox="1"/>
              <p:nvPr/>
            </p:nvSpPr>
            <p:spPr>
              <a:xfrm>
                <a:off x="3578335" y="3286898"/>
                <a:ext cx="902811" cy="523220"/>
              </a:xfrm>
              <a:prstGeom prst="rect">
                <a:avLst/>
              </a:prstGeom>
              <a:noFill/>
            </p:spPr>
            <p:txBody>
              <a:bodyPr wrap="none" rtlCol="0">
                <a:spAutoFit/>
              </a:bodyPr>
              <a:lstStyle/>
              <a:p>
                <a:r>
                  <a:rPr lang="en-US" sz="1400" b="1" dirty="0" smtClean="0"/>
                  <a:t>Velocity </a:t>
                </a:r>
              </a:p>
              <a:p>
                <a:r>
                  <a:rPr lang="en-US" sz="1400" b="1" dirty="0" smtClean="0"/>
                  <a:t>Selector</a:t>
                </a:r>
                <a:endParaRPr lang="en-US" sz="1400" b="1" dirty="0"/>
              </a:p>
            </p:txBody>
          </p:sp>
        </p:grpSp>
        <p:sp>
          <p:nvSpPr>
            <p:cNvPr id="211" name="Right Arrow 210"/>
            <p:cNvSpPr/>
            <p:nvPr/>
          </p:nvSpPr>
          <p:spPr>
            <a:xfrm>
              <a:off x="1600200" y="3400540"/>
              <a:ext cx="1752600" cy="654875"/>
            </a:xfrm>
            <a:prstGeom prst="rightArrow">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TextBox 211"/>
            <p:cNvSpPr txBox="1"/>
            <p:nvPr/>
          </p:nvSpPr>
          <p:spPr>
            <a:xfrm>
              <a:off x="1497827" y="2971800"/>
              <a:ext cx="1626373" cy="523220"/>
            </a:xfrm>
            <a:prstGeom prst="rect">
              <a:avLst/>
            </a:prstGeom>
            <a:noFill/>
          </p:spPr>
          <p:txBody>
            <a:bodyPr wrap="square" rtlCol="0">
              <a:spAutoFit/>
            </a:bodyPr>
            <a:lstStyle/>
            <a:p>
              <a:pPr algn="ctr"/>
              <a:r>
                <a:rPr lang="en-US" sz="1400" b="1" dirty="0" smtClean="0"/>
                <a:t>Moderated</a:t>
              </a:r>
            </a:p>
            <a:p>
              <a:pPr algn="ctr"/>
              <a:r>
                <a:rPr lang="en-US" sz="1400" b="1" dirty="0" smtClean="0"/>
                <a:t>“White” Beam</a:t>
              </a:r>
              <a:endParaRPr lang="en-US" b="1" dirty="0"/>
            </a:p>
          </p:txBody>
        </p:sp>
        <p:sp>
          <p:nvSpPr>
            <p:cNvPr id="213" name="Right Arrow 212"/>
            <p:cNvSpPr/>
            <p:nvPr/>
          </p:nvSpPr>
          <p:spPr>
            <a:xfrm>
              <a:off x="4267200" y="3505200"/>
              <a:ext cx="1535151" cy="41259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TextBox 213"/>
            <p:cNvSpPr txBox="1"/>
            <p:nvPr/>
          </p:nvSpPr>
          <p:spPr>
            <a:xfrm>
              <a:off x="4298499" y="3124200"/>
              <a:ext cx="1521282" cy="523220"/>
            </a:xfrm>
            <a:prstGeom prst="rect">
              <a:avLst/>
            </a:prstGeom>
            <a:noFill/>
          </p:spPr>
          <p:txBody>
            <a:bodyPr wrap="none" rtlCol="0">
              <a:spAutoFit/>
            </a:bodyPr>
            <a:lstStyle/>
            <a:p>
              <a:pPr algn="ctr"/>
              <a:r>
                <a:rPr lang="en-US" sz="1400" b="1" dirty="0" smtClean="0"/>
                <a:t>Monochromatic </a:t>
              </a:r>
            </a:p>
            <a:p>
              <a:pPr algn="ctr"/>
              <a:r>
                <a:rPr lang="en-US" sz="1400" b="1" dirty="0" smtClean="0"/>
                <a:t>Beam</a:t>
              </a:r>
              <a:endParaRPr lang="en-US" b="1" dirty="0"/>
            </a:p>
          </p:txBody>
        </p:sp>
        <p:cxnSp>
          <p:nvCxnSpPr>
            <p:cNvPr id="215" name="Straight Connector 214"/>
            <p:cNvCxnSpPr/>
            <p:nvPr/>
          </p:nvCxnSpPr>
          <p:spPr>
            <a:xfrm>
              <a:off x="3429000" y="3505200"/>
              <a:ext cx="533400" cy="76200"/>
            </a:xfrm>
            <a:prstGeom prst="line">
              <a:avLst/>
            </a:prstGeom>
            <a:ln>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6" name="Straight Connector 215"/>
            <p:cNvCxnSpPr/>
            <p:nvPr/>
          </p:nvCxnSpPr>
          <p:spPr>
            <a:xfrm>
              <a:off x="3429000" y="3581400"/>
              <a:ext cx="533400" cy="76200"/>
            </a:xfrm>
            <a:prstGeom prst="line">
              <a:avLst/>
            </a:prstGeom>
            <a:ln>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7" name="Straight Connector 216"/>
            <p:cNvCxnSpPr/>
            <p:nvPr/>
          </p:nvCxnSpPr>
          <p:spPr>
            <a:xfrm>
              <a:off x="3429000" y="3657600"/>
              <a:ext cx="533400" cy="76200"/>
            </a:xfrm>
            <a:prstGeom prst="line">
              <a:avLst/>
            </a:prstGeom>
            <a:ln>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8" name="Straight Connector 217"/>
            <p:cNvCxnSpPr/>
            <p:nvPr/>
          </p:nvCxnSpPr>
          <p:spPr>
            <a:xfrm>
              <a:off x="3429000" y="3733800"/>
              <a:ext cx="533400" cy="76200"/>
            </a:xfrm>
            <a:prstGeom prst="line">
              <a:avLst/>
            </a:prstGeom>
            <a:ln>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9" name="Straight Connector 218"/>
            <p:cNvCxnSpPr/>
            <p:nvPr/>
          </p:nvCxnSpPr>
          <p:spPr>
            <a:xfrm>
              <a:off x="3429000" y="3810000"/>
              <a:ext cx="533400" cy="76200"/>
            </a:xfrm>
            <a:prstGeom prst="line">
              <a:avLst/>
            </a:prstGeom>
            <a:ln>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cxnSp>
          <p:nvCxnSpPr>
            <p:cNvPr id="220" name="Straight Connector 219"/>
            <p:cNvCxnSpPr/>
            <p:nvPr/>
          </p:nvCxnSpPr>
          <p:spPr>
            <a:xfrm>
              <a:off x="3438549" y="3886200"/>
              <a:ext cx="533400" cy="76200"/>
            </a:xfrm>
            <a:prstGeom prst="line">
              <a:avLst/>
            </a:prstGeom>
            <a:ln>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cxnSp>
          <p:nvCxnSpPr>
            <p:cNvPr id="221" name="Straight Connector 220"/>
            <p:cNvCxnSpPr>
              <a:cxnSpLocks noChangeAspect="1"/>
            </p:cNvCxnSpPr>
            <p:nvPr/>
          </p:nvCxnSpPr>
          <p:spPr>
            <a:xfrm>
              <a:off x="3530346" y="3448096"/>
              <a:ext cx="432054" cy="61722"/>
            </a:xfrm>
            <a:prstGeom prst="line">
              <a:avLst/>
            </a:prstGeom>
            <a:ln>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cxnSp>
          <p:nvCxnSpPr>
            <p:cNvPr id="222" name="Straight Connector 221"/>
            <p:cNvCxnSpPr>
              <a:cxnSpLocks noChangeAspect="1"/>
            </p:cNvCxnSpPr>
            <p:nvPr/>
          </p:nvCxnSpPr>
          <p:spPr>
            <a:xfrm>
              <a:off x="3484788" y="3957783"/>
              <a:ext cx="172812" cy="24689"/>
            </a:xfrm>
            <a:prstGeom prst="line">
              <a:avLst/>
            </a:prstGeom>
            <a:ln>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cxnSp>
          <p:nvCxnSpPr>
            <p:cNvPr id="223" name="Straight Connector 222"/>
            <p:cNvCxnSpPr>
              <a:cxnSpLocks noChangeAspect="1"/>
            </p:cNvCxnSpPr>
            <p:nvPr/>
          </p:nvCxnSpPr>
          <p:spPr>
            <a:xfrm>
              <a:off x="3838647" y="3438548"/>
              <a:ext cx="172812" cy="24689"/>
            </a:xfrm>
            <a:prstGeom prst="line">
              <a:avLst/>
            </a:prstGeom>
            <a:ln>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grpSp>
      <p:sp>
        <p:nvSpPr>
          <p:cNvPr id="33" name="Title 1"/>
          <p:cNvSpPr txBox="1">
            <a:spLocks/>
          </p:cNvSpPr>
          <p:nvPr/>
        </p:nvSpPr>
        <p:spPr bwMode="auto">
          <a:xfrm>
            <a:off x="152400" y="4724400"/>
            <a:ext cx="8229600" cy="167353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l" rtl="0" eaLnBrk="0" fontAlgn="base" hangingPunct="0">
              <a:lnSpc>
                <a:spcPct val="85000"/>
              </a:lnSpc>
              <a:spcBef>
                <a:spcPct val="0"/>
              </a:spcBef>
              <a:spcAft>
                <a:spcPct val="0"/>
              </a:spcAft>
              <a:defRPr sz="3000" b="0" i="0" kern="1200">
                <a:solidFill>
                  <a:srgbClr val="3366FF"/>
                </a:solidFill>
                <a:latin typeface="Arial"/>
                <a:ea typeface="+mj-ea"/>
                <a:cs typeface="Arial"/>
              </a:defRPr>
            </a:lvl1pPr>
            <a:lvl2pPr algn="l" rtl="0" eaLnBrk="0" fontAlgn="base" hangingPunct="0">
              <a:lnSpc>
                <a:spcPct val="85000"/>
              </a:lnSpc>
              <a:spcBef>
                <a:spcPct val="0"/>
              </a:spcBef>
              <a:spcAft>
                <a:spcPct val="0"/>
              </a:spcAft>
              <a:defRPr sz="3000">
                <a:solidFill>
                  <a:srgbClr val="006C3A"/>
                </a:solidFill>
                <a:latin typeface="Arial Black" pitchFamily="34" charset="0"/>
              </a:defRPr>
            </a:lvl2pPr>
            <a:lvl3pPr algn="l" rtl="0" eaLnBrk="0" fontAlgn="base" hangingPunct="0">
              <a:lnSpc>
                <a:spcPct val="85000"/>
              </a:lnSpc>
              <a:spcBef>
                <a:spcPct val="0"/>
              </a:spcBef>
              <a:spcAft>
                <a:spcPct val="0"/>
              </a:spcAft>
              <a:defRPr sz="3000">
                <a:solidFill>
                  <a:srgbClr val="006C3A"/>
                </a:solidFill>
                <a:latin typeface="Arial Black" pitchFamily="34" charset="0"/>
              </a:defRPr>
            </a:lvl3pPr>
            <a:lvl4pPr algn="l" rtl="0" eaLnBrk="0" fontAlgn="base" hangingPunct="0">
              <a:lnSpc>
                <a:spcPct val="85000"/>
              </a:lnSpc>
              <a:spcBef>
                <a:spcPct val="0"/>
              </a:spcBef>
              <a:spcAft>
                <a:spcPct val="0"/>
              </a:spcAft>
              <a:defRPr sz="3000">
                <a:solidFill>
                  <a:srgbClr val="006C3A"/>
                </a:solidFill>
                <a:latin typeface="Arial Black" pitchFamily="34" charset="0"/>
              </a:defRPr>
            </a:lvl4pPr>
            <a:lvl5pPr algn="l" rtl="0" eaLnBrk="0" fontAlgn="base" hangingPunct="0">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r>
              <a:rPr lang="en-US" dirty="0" smtClean="0">
                <a:solidFill>
                  <a:srgbClr val="000000"/>
                </a:solidFill>
              </a:rPr>
              <a:t>Q = 4</a:t>
            </a:r>
            <a:r>
              <a:rPr lang="en-US" i="1" dirty="0" smtClean="0">
                <a:solidFill>
                  <a:srgbClr val="000000"/>
                </a:solidFill>
              </a:rPr>
              <a:t>π</a:t>
            </a:r>
            <a:r>
              <a:rPr lang="en-US" dirty="0" err="1" smtClean="0">
                <a:solidFill>
                  <a:srgbClr val="000000"/>
                </a:solidFill>
              </a:rPr>
              <a:t>sin</a:t>
            </a:r>
            <a:r>
              <a:rPr lang="en-US" i="1" dirty="0" err="1" smtClean="0">
                <a:solidFill>
                  <a:srgbClr val="000000"/>
                </a:solidFill>
              </a:rPr>
              <a:t>θ</a:t>
            </a:r>
            <a:r>
              <a:rPr lang="en-US" dirty="0" smtClean="0">
                <a:solidFill>
                  <a:srgbClr val="000000"/>
                </a:solidFill>
              </a:rPr>
              <a:t> / </a:t>
            </a:r>
            <a:r>
              <a:rPr lang="en-US" i="1" dirty="0" err="1" smtClean="0">
                <a:solidFill>
                  <a:srgbClr val="FF0000"/>
                </a:solidFill>
              </a:rPr>
              <a:t>λ</a:t>
            </a:r>
            <a:r>
              <a:rPr lang="en-US" dirty="0" smtClean="0"/>
              <a:t> </a:t>
            </a:r>
            <a:br>
              <a:rPr lang="en-US" dirty="0" smtClean="0"/>
            </a:br>
            <a:r>
              <a:rPr lang="en-US" dirty="0" smtClean="0"/>
              <a:t/>
            </a:r>
            <a:br>
              <a:rPr lang="en-US" dirty="0" smtClean="0"/>
            </a:br>
            <a:endParaRPr lang="en-US" dirty="0" smtClean="0"/>
          </a:p>
          <a:p>
            <a:r>
              <a:rPr lang="en-US" dirty="0" smtClean="0"/>
              <a:t>          uses narrow spectral band  </a:t>
            </a:r>
            <a:endParaRPr lang="en-US" dirty="0"/>
          </a:p>
        </p:txBody>
      </p:sp>
      <p:sp>
        <p:nvSpPr>
          <p:cNvPr id="34" name="TextBox 33"/>
          <p:cNvSpPr txBox="1"/>
          <p:nvPr/>
        </p:nvSpPr>
        <p:spPr>
          <a:xfrm>
            <a:off x="7315200" y="3962400"/>
            <a:ext cx="1059906" cy="523220"/>
          </a:xfrm>
          <a:prstGeom prst="rect">
            <a:avLst/>
          </a:prstGeom>
          <a:noFill/>
        </p:spPr>
        <p:txBody>
          <a:bodyPr wrap="none" rtlCol="0">
            <a:spAutoFit/>
          </a:bodyPr>
          <a:lstStyle/>
          <a:p>
            <a:r>
              <a:rPr lang="en-US" sz="1400" b="1" dirty="0" smtClean="0"/>
              <a:t>Scattering</a:t>
            </a:r>
          </a:p>
          <a:p>
            <a:r>
              <a:rPr lang="en-US" sz="1400" b="1" dirty="0" smtClean="0"/>
              <a:t>Angle  2</a:t>
            </a:r>
            <a:r>
              <a:rPr lang="en-US" sz="1400" b="1" i="1" dirty="0" smtClean="0"/>
              <a:t>θ</a:t>
            </a:r>
            <a:endParaRPr lang="en-US" b="1" i="1" dirty="0"/>
          </a:p>
        </p:txBody>
      </p:sp>
      <p:grpSp>
        <p:nvGrpSpPr>
          <p:cNvPr id="5" name="Group 4"/>
          <p:cNvGrpSpPr/>
          <p:nvPr/>
        </p:nvGrpSpPr>
        <p:grpSpPr>
          <a:xfrm>
            <a:off x="135469" y="1143000"/>
            <a:ext cx="9008531" cy="4709632"/>
            <a:chOff x="127889" y="1143000"/>
            <a:chExt cx="9008531" cy="4709632"/>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2439290" y="-725969"/>
              <a:ext cx="4267200" cy="8890002"/>
            </a:xfrm>
            <a:prstGeom prst="rect">
              <a:avLst/>
            </a:prstGeom>
          </p:spPr>
        </p:pic>
        <p:sp>
          <p:nvSpPr>
            <p:cNvPr id="4" name="TextBox 3"/>
            <p:cNvSpPr txBox="1"/>
            <p:nvPr/>
          </p:nvSpPr>
          <p:spPr>
            <a:xfrm>
              <a:off x="3625401" y="1143000"/>
              <a:ext cx="5511019" cy="400110"/>
            </a:xfrm>
            <a:prstGeom prst="rect">
              <a:avLst/>
            </a:prstGeom>
            <a:noFill/>
          </p:spPr>
          <p:txBody>
            <a:bodyPr wrap="none" rtlCol="0">
              <a:spAutoFit/>
            </a:bodyPr>
            <a:lstStyle/>
            <a:p>
              <a:r>
                <a:rPr lang="en-US" sz="2000" dirty="0" smtClean="0"/>
                <a:t>NG7-SANS NIST Center for Neutron Research</a:t>
              </a:r>
              <a:endParaRPr lang="en-US" sz="2000" dirty="0"/>
            </a:p>
          </p:txBody>
        </p:sp>
      </p:grpSp>
      <p:sp>
        <p:nvSpPr>
          <p:cNvPr id="38" name="Rectangle 37"/>
          <p:cNvSpPr/>
          <p:nvPr/>
        </p:nvSpPr>
        <p:spPr>
          <a:xfrm>
            <a:off x="1371600" y="3348326"/>
            <a:ext cx="152400" cy="762000"/>
          </a:xfrm>
          <a:prstGeom prst="rect">
            <a:avLst/>
          </a:prstGeom>
          <a:solidFill>
            <a:schemeClr val="accent1">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31385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9" name="Straight Connector 228"/>
          <p:cNvCxnSpPr/>
          <p:nvPr/>
        </p:nvCxnSpPr>
        <p:spPr>
          <a:xfrm>
            <a:off x="838200" y="3733800"/>
            <a:ext cx="78486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838200" y="3548325"/>
            <a:ext cx="381000" cy="381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152400" y="3590325"/>
            <a:ext cx="8229600" cy="2821890"/>
            <a:chOff x="152400" y="3590325"/>
            <a:chExt cx="8229600" cy="2821890"/>
          </a:xfrm>
        </p:grpSpPr>
        <p:sp>
          <p:nvSpPr>
            <p:cNvPr id="26" name="Arc 25"/>
            <p:cNvSpPr/>
            <p:nvPr/>
          </p:nvSpPr>
          <p:spPr>
            <a:xfrm rot="1136552">
              <a:off x="7270094" y="3590325"/>
              <a:ext cx="386485" cy="1070486"/>
            </a:xfrm>
            <a:prstGeom prst="arc">
              <a:avLst>
                <a:gd name="adj1" fmla="val 16437806"/>
                <a:gd name="adj2" fmla="val 5166022"/>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49" name="Group 248"/>
            <p:cNvGrpSpPr/>
            <p:nvPr/>
          </p:nvGrpSpPr>
          <p:grpSpPr>
            <a:xfrm>
              <a:off x="152400" y="4419600"/>
              <a:ext cx="8229600" cy="1992615"/>
              <a:chOff x="152400" y="4419600"/>
              <a:chExt cx="8229600" cy="1992615"/>
            </a:xfrm>
          </p:grpSpPr>
          <p:cxnSp>
            <p:nvCxnSpPr>
              <p:cNvPr id="243" name="Straight Arrow Connector 242"/>
              <p:cNvCxnSpPr/>
              <p:nvPr/>
            </p:nvCxnSpPr>
            <p:spPr>
              <a:xfrm flipV="1">
                <a:off x="1541929" y="4451749"/>
                <a:ext cx="4249260" cy="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4" name="TextBox 243"/>
              <p:cNvSpPr txBox="1"/>
              <p:nvPr/>
            </p:nvSpPr>
            <p:spPr>
              <a:xfrm>
                <a:off x="4343400" y="4734580"/>
                <a:ext cx="2313454" cy="523220"/>
              </a:xfrm>
              <a:prstGeom prst="rect">
                <a:avLst/>
              </a:prstGeom>
              <a:noFill/>
            </p:spPr>
            <p:txBody>
              <a:bodyPr wrap="none" rtlCol="0">
                <a:spAutoFit/>
              </a:bodyPr>
              <a:lstStyle/>
              <a:p>
                <a:r>
                  <a:rPr lang="en-US" sz="1400" b="1" dirty="0" smtClean="0"/>
                  <a:t>Know Time and Distance </a:t>
                </a:r>
              </a:p>
              <a:p>
                <a:r>
                  <a:rPr lang="en-US" sz="1400" b="1" dirty="0" smtClean="0"/>
                  <a:t>Source-Sample-Detector</a:t>
                </a:r>
              </a:p>
            </p:txBody>
          </p:sp>
          <p:cxnSp>
            <p:nvCxnSpPr>
              <p:cNvPr id="245" name="Straight Arrow Connector 244"/>
              <p:cNvCxnSpPr/>
              <p:nvPr/>
            </p:nvCxnSpPr>
            <p:spPr>
              <a:xfrm>
                <a:off x="6324600" y="4419600"/>
                <a:ext cx="1295400" cy="121920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8" name="Title 1"/>
              <p:cNvSpPr txBox="1">
                <a:spLocks/>
              </p:cNvSpPr>
              <p:nvPr/>
            </p:nvSpPr>
            <p:spPr bwMode="auto">
              <a:xfrm>
                <a:off x="152400" y="4738680"/>
                <a:ext cx="8229600" cy="167353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l" rtl="0" eaLnBrk="0" fontAlgn="base" hangingPunct="0">
                  <a:lnSpc>
                    <a:spcPct val="85000"/>
                  </a:lnSpc>
                  <a:spcBef>
                    <a:spcPct val="0"/>
                  </a:spcBef>
                  <a:spcAft>
                    <a:spcPct val="0"/>
                  </a:spcAft>
                  <a:defRPr sz="3000" b="0" i="0" kern="1200">
                    <a:solidFill>
                      <a:srgbClr val="3366FF"/>
                    </a:solidFill>
                    <a:latin typeface="Arial"/>
                    <a:ea typeface="+mj-ea"/>
                    <a:cs typeface="Arial"/>
                  </a:defRPr>
                </a:lvl1pPr>
                <a:lvl2pPr algn="l" rtl="0" eaLnBrk="0" fontAlgn="base" hangingPunct="0">
                  <a:lnSpc>
                    <a:spcPct val="85000"/>
                  </a:lnSpc>
                  <a:spcBef>
                    <a:spcPct val="0"/>
                  </a:spcBef>
                  <a:spcAft>
                    <a:spcPct val="0"/>
                  </a:spcAft>
                  <a:defRPr sz="3000">
                    <a:solidFill>
                      <a:srgbClr val="006C3A"/>
                    </a:solidFill>
                    <a:latin typeface="Arial Black" pitchFamily="34" charset="0"/>
                  </a:defRPr>
                </a:lvl2pPr>
                <a:lvl3pPr algn="l" rtl="0" eaLnBrk="0" fontAlgn="base" hangingPunct="0">
                  <a:lnSpc>
                    <a:spcPct val="85000"/>
                  </a:lnSpc>
                  <a:spcBef>
                    <a:spcPct val="0"/>
                  </a:spcBef>
                  <a:spcAft>
                    <a:spcPct val="0"/>
                  </a:spcAft>
                  <a:defRPr sz="3000">
                    <a:solidFill>
                      <a:srgbClr val="006C3A"/>
                    </a:solidFill>
                    <a:latin typeface="Arial Black" pitchFamily="34" charset="0"/>
                  </a:defRPr>
                </a:lvl3pPr>
                <a:lvl4pPr algn="l" rtl="0" eaLnBrk="0" fontAlgn="base" hangingPunct="0">
                  <a:lnSpc>
                    <a:spcPct val="85000"/>
                  </a:lnSpc>
                  <a:spcBef>
                    <a:spcPct val="0"/>
                  </a:spcBef>
                  <a:spcAft>
                    <a:spcPct val="0"/>
                  </a:spcAft>
                  <a:defRPr sz="3000">
                    <a:solidFill>
                      <a:srgbClr val="006C3A"/>
                    </a:solidFill>
                    <a:latin typeface="Arial Black" pitchFamily="34" charset="0"/>
                  </a:defRPr>
                </a:lvl4pPr>
                <a:lvl5pPr algn="l" rtl="0" eaLnBrk="0" fontAlgn="base" hangingPunct="0">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r>
                  <a:rPr lang="en-US" dirty="0" smtClean="0">
                    <a:solidFill>
                      <a:schemeClr val="tx1"/>
                    </a:solidFill>
                  </a:rPr>
                  <a:t>Q = 4π</a:t>
                </a:r>
                <a:r>
                  <a:rPr lang="en-US" dirty="0" err="1" smtClean="0">
                    <a:solidFill>
                      <a:schemeClr val="tx1"/>
                    </a:solidFill>
                  </a:rPr>
                  <a:t>sinθ</a:t>
                </a:r>
                <a:r>
                  <a:rPr lang="en-US" dirty="0" smtClean="0">
                    <a:solidFill>
                      <a:schemeClr val="tx1"/>
                    </a:solidFill>
                  </a:rPr>
                  <a:t> / </a:t>
                </a:r>
                <a:r>
                  <a:rPr lang="en-US" dirty="0" err="1" smtClean="0">
                    <a:solidFill>
                      <a:schemeClr val="tx1"/>
                    </a:solidFill>
                  </a:rPr>
                  <a:t>λ</a:t>
                </a:r>
                <a:r>
                  <a:rPr lang="en-US" dirty="0" smtClean="0">
                    <a:solidFill>
                      <a:schemeClr val="tx1"/>
                    </a:solidFill>
                  </a:rPr>
                  <a:t>[D,TOF]</a:t>
                </a:r>
                <a:r>
                  <a:rPr lang="en-US" dirty="0" smtClean="0">
                    <a:solidFill>
                      <a:srgbClr val="FF0000"/>
                    </a:solidFill>
                  </a:rPr>
                  <a:t/>
                </a:r>
                <a:br>
                  <a:rPr lang="en-US" dirty="0" smtClean="0">
                    <a:solidFill>
                      <a:srgbClr val="FF0000"/>
                    </a:solidFill>
                  </a:rPr>
                </a:br>
                <a:r>
                  <a:rPr lang="en-US" dirty="0" smtClean="0">
                    <a:solidFill>
                      <a:srgbClr val="FF0000"/>
                    </a:solidFill>
                  </a:rPr>
                  <a:t>								</a:t>
                </a:r>
                <a:r>
                  <a:rPr lang="en-US" dirty="0" smtClean="0"/>
                  <a:t/>
                </a:r>
                <a:br>
                  <a:rPr lang="en-US" dirty="0" smtClean="0"/>
                </a:br>
                <a:endParaRPr lang="en-US" dirty="0" smtClean="0"/>
              </a:p>
              <a:p>
                <a:r>
                  <a:rPr lang="en-US" dirty="0" smtClean="0"/>
                  <a:t>          uses a wide spectral band </a:t>
                </a:r>
                <a:endParaRPr lang="en-US" dirty="0"/>
              </a:p>
            </p:txBody>
          </p:sp>
        </p:grpSp>
        <p:sp>
          <p:nvSpPr>
            <p:cNvPr id="27" name="TextBox 26"/>
            <p:cNvSpPr txBox="1"/>
            <p:nvPr/>
          </p:nvSpPr>
          <p:spPr>
            <a:xfrm>
              <a:off x="7618950" y="4038600"/>
              <a:ext cx="441422" cy="369332"/>
            </a:xfrm>
            <a:prstGeom prst="rect">
              <a:avLst/>
            </a:prstGeom>
            <a:noFill/>
          </p:spPr>
          <p:txBody>
            <a:bodyPr wrap="none" rtlCol="0">
              <a:spAutoFit/>
            </a:bodyPr>
            <a:lstStyle/>
            <a:p>
              <a:r>
                <a:rPr lang="en-US" dirty="0" smtClean="0"/>
                <a:t>2θ</a:t>
              </a:r>
              <a:endParaRPr lang="en-US" b="1" dirty="0"/>
            </a:p>
          </p:txBody>
        </p:sp>
      </p:grpSp>
      <p:sp>
        <p:nvSpPr>
          <p:cNvPr id="2" name="Title 1"/>
          <p:cNvSpPr>
            <a:spLocks noGrp="1"/>
          </p:cNvSpPr>
          <p:nvPr>
            <p:ph type="title"/>
          </p:nvPr>
        </p:nvSpPr>
        <p:spPr>
          <a:xfrm>
            <a:off x="152400" y="76200"/>
            <a:ext cx="8229600" cy="3635611"/>
          </a:xfrm>
        </p:spPr>
        <p:txBody>
          <a:bodyPr/>
          <a:lstStyle/>
          <a:p>
            <a:r>
              <a:rPr lang="en-US" dirty="0" smtClean="0"/>
              <a:t>TOF use of the neutron spectrum</a:t>
            </a:r>
            <a:br>
              <a:rPr lang="en-US" dirty="0" smtClean="0"/>
            </a:br>
            <a:r>
              <a:rPr lang="en-US" dirty="0" smtClean="0"/>
              <a:t>(Elastic scattering example)</a:t>
            </a:r>
            <a:br>
              <a:rPr lang="en-US" dirty="0" smtClean="0"/>
            </a:br>
            <a:r>
              <a:rPr lang="en-US" dirty="0"/>
              <a:t/>
            </a:r>
            <a:br>
              <a:rPr lang="en-US" dirty="0"/>
            </a:br>
            <a:r>
              <a:rPr lang="en-US" dirty="0" smtClean="0"/>
              <a:t/>
            </a:r>
            <a:br>
              <a:rPr lang="en-US" dirty="0" smtClean="0"/>
            </a:br>
            <a:r>
              <a:rPr lang="en-US" dirty="0" smtClean="0"/>
              <a:t>Pulsed source</a:t>
            </a:r>
            <a:br>
              <a:rPr lang="en-US" dirty="0" smtClean="0"/>
            </a:br>
            <a:r>
              <a:rPr lang="en-US" dirty="0" smtClean="0"/>
              <a:t> </a:t>
            </a:r>
            <a:br>
              <a:rPr lang="en-US" dirty="0" smtClean="0"/>
            </a:br>
            <a:r>
              <a:rPr lang="en-US" dirty="0"/>
              <a:t/>
            </a:r>
            <a:br>
              <a:rPr lang="en-US" dirty="0"/>
            </a:br>
            <a:r>
              <a:rPr lang="en-US" dirty="0"/>
              <a:t/>
            </a:r>
            <a:br>
              <a:rPr lang="en-US" dirty="0"/>
            </a:br>
            <a:endParaRPr lang="en-US" dirty="0"/>
          </a:p>
        </p:txBody>
      </p:sp>
      <p:sp>
        <p:nvSpPr>
          <p:cNvPr id="228" name="Rectangle 227"/>
          <p:cNvSpPr/>
          <p:nvPr/>
        </p:nvSpPr>
        <p:spPr>
          <a:xfrm>
            <a:off x="1918447" y="3491033"/>
            <a:ext cx="62753" cy="476618"/>
          </a:xfrm>
          <a:prstGeom prst="rect">
            <a:avLst/>
          </a:prstGeom>
          <a:gradFill>
            <a:gsLst>
              <a:gs pos="0">
                <a:srgbClr val="A603AB"/>
              </a:gs>
              <a:gs pos="1000">
                <a:srgbClr val="0819FB"/>
              </a:gs>
              <a:gs pos="35001">
                <a:srgbClr val="1A8D48"/>
              </a:gs>
              <a:gs pos="52000">
                <a:srgbClr val="FFFF00"/>
              </a:gs>
              <a:gs pos="73000">
                <a:srgbClr val="EE3F17"/>
              </a:gs>
              <a:gs pos="88000">
                <a:srgbClr val="E81766"/>
              </a:gs>
              <a:gs pos="100000">
                <a:srgbClr val="A603AB"/>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ectangle 229"/>
          <p:cNvSpPr/>
          <p:nvPr/>
        </p:nvSpPr>
        <p:spPr>
          <a:xfrm rot="10800000">
            <a:off x="2483237" y="3498507"/>
            <a:ext cx="640963" cy="476618"/>
          </a:xfrm>
          <a:prstGeom prst="rect">
            <a:avLst/>
          </a:prstGeom>
          <a:gradFill>
            <a:gsLst>
              <a:gs pos="0">
                <a:srgbClr val="A603AB"/>
              </a:gs>
              <a:gs pos="1000">
                <a:srgbClr val="0819FB"/>
              </a:gs>
              <a:gs pos="35001">
                <a:srgbClr val="1A8D48"/>
              </a:gs>
              <a:gs pos="52000">
                <a:srgbClr val="FFFF00"/>
              </a:gs>
              <a:gs pos="73000">
                <a:srgbClr val="EE3F17"/>
              </a:gs>
              <a:gs pos="88000">
                <a:srgbClr val="E81766"/>
              </a:gs>
              <a:gs pos="100000">
                <a:srgbClr val="A603AB"/>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Rectangle 230"/>
          <p:cNvSpPr/>
          <p:nvPr/>
        </p:nvSpPr>
        <p:spPr>
          <a:xfrm rot="10800000">
            <a:off x="3630665" y="3499998"/>
            <a:ext cx="1855699" cy="476618"/>
          </a:xfrm>
          <a:prstGeom prst="rect">
            <a:avLst/>
          </a:prstGeom>
          <a:gradFill>
            <a:gsLst>
              <a:gs pos="0">
                <a:srgbClr val="A603AB"/>
              </a:gs>
              <a:gs pos="1000">
                <a:srgbClr val="0819FB"/>
              </a:gs>
              <a:gs pos="35001">
                <a:srgbClr val="1A8D48"/>
              </a:gs>
              <a:gs pos="52000">
                <a:srgbClr val="FFFF00"/>
              </a:gs>
              <a:gs pos="73000">
                <a:srgbClr val="EE3F17"/>
              </a:gs>
              <a:gs pos="88000">
                <a:srgbClr val="E81766"/>
              </a:gs>
              <a:gs pos="100000">
                <a:srgbClr val="A603AB"/>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2" name="Group 231"/>
          <p:cNvGrpSpPr/>
          <p:nvPr/>
        </p:nvGrpSpPr>
        <p:grpSpPr>
          <a:xfrm>
            <a:off x="5791189" y="3272142"/>
            <a:ext cx="914400" cy="914400"/>
            <a:chOff x="3039035" y="5244354"/>
            <a:chExt cx="914400" cy="914400"/>
          </a:xfrm>
        </p:grpSpPr>
        <p:sp>
          <p:nvSpPr>
            <p:cNvPr id="233" name="Oval 232"/>
            <p:cNvSpPr/>
            <p:nvPr/>
          </p:nvSpPr>
          <p:spPr>
            <a:xfrm>
              <a:off x="3039035" y="5244354"/>
              <a:ext cx="914400" cy="914400"/>
            </a:xfrm>
            <a:prstGeom prst="ellipse">
              <a:avLst/>
            </a:prstGeom>
            <a:solidFill>
              <a:srgbClr val="23E40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TextBox 233"/>
            <p:cNvSpPr txBox="1"/>
            <p:nvPr/>
          </p:nvSpPr>
          <p:spPr>
            <a:xfrm>
              <a:off x="3100132" y="5547665"/>
              <a:ext cx="822661" cy="307777"/>
            </a:xfrm>
            <a:prstGeom prst="rect">
              <a:avLst/>
            </a:prstGeom>
            <a:noFill/>
          </p:spPr>
          <p:txBody>
            <a:bodyPr wrap="none" rtlCol="0">
              <a:spAutoFit/>
            </a:bodyPr>
            <a:lstStyle/>
            <a:p>
              <a:r>
                <a:rPr lang="en-US" sz="1400" b="1" dirty="0" smtClean="0"/>
                <a:t>Sample</a:t>
              </a:r>
              <a:endParaRPr lang="en-US" sz="1400" b="1" dirty="0"/>
            </a:p>
          </p:txBody>
        </p:sp>
      </p:grpSp>
      <p:grpSp>
        <p:nvGrpSpPr>
          <p:cNvPr id="235" name="Group 234"/>
          <p:cNvGrpSpPr/>
          <p:nvPr/>
        </p:nvGrpSpPr>
        <p:grpSpPr>
          <a:xfrm>
            <a:off x="6454138" y="2647997"/>
            <a:ext cx="2046560" cy="2145768"/>
            <a:chOff x="6454138" y="2647997"/>
            <a:chExt cx="2046560" cy="2145768"/>
          </a:xfrm>
        </p:grpSpPr>
        <p:sp>
          <p:nvSpPr>
            <p:cNvPr id="236" name="Right Arrow 235"/>
            <p:cNvSpPr/>
            <p:nvPr/>
          </p:nvSpPr>
          <p:spPr>
            <a:xfrm>
              <a:off x="6813147" y="3523043"/>
              <a:ext cx="1687551" cy="412595"/>
            </a:xfrm>
            <a:prstGeom prst="rightArrow">
              <a:avLst/>
            </a:prstGeom>
            <a:gradFill>
              <a:gsLst>
                <a:gs pos="0">
                  <a:srgbClr val="A603AB"/>
                </a:gs>
                <a:gs pos="1000">
                  <a:srgbClr val="0819FB"/>
                </a:gs>
                <a:gs pos="35001">
                  <a:srgbClr val="1A8D48"/>
                </a:gs>
                <a:gs pos="52000">
                  <a:srgbClr val="FFFF00"/>
                </a:gs>
                <a:gs pos="73000">
                  <a:srgbClr val="EE3F17"/>
                </a:gs>
                <a:gs pos="88000">
                  <a:srgbClr val="E81766"/>
                </a:gs>
                <a:gs pos="100000">
                  <a:srgbClr val="A603A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Right Arrow 236"/>
            <p:cNvSpPr/>
            <p:nvPr/>
          </p:nvSpPr>
          <p:spPr>
            <a:xfrm rot="2367383">
              <a:off x="6491791" y="4381170"/>
              <a:ext cx="1687551" cy="412595"/>
            </a:xfrm>
            <a:prstGeom prst="rightArrow">
              <a:avLst/>
            </a:prstGeom>
            <a:gradFill>
              <a:gsLst>
                <a:gs pos="0">
                  <a:srgbClr val="A603AB"/>
                </a:gs>
                <a:gs pos="1000">
                  <a:srgbClr val="0819FB"/>
                </a:gs>
                <a:gs pos="35001">
                  <a:srgbClr val="1A8D48"/>
                </a:gs>
                <a:gs pos="52000">
                  <a:srgbClr val="FFFF00"/>
                </a:gs>
                <a:gs pos="73000">
                  <a:srgbClr val="EE3F17"/>
                </a:gs>
                <a:gs pos="88000">
                  <a:srgbClr val="E81766"/>
                </a:gs>
                <a:gs pos="100000">
                  <a:srgbClr val="A603A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Right Arrow 237"/>
            <p:cNvSpPr/>
            <p:nvPr/>
          </p:nvSpPr>
          <p:spPr>
            <a:xfrm rot="19048584">
              <a:off x="6454138" y="2647997"/>
              <a:ext cx="1687551" cy="412595"/>
            </a:xfrm>
            <a:prstGeom prst="rightArrow">
              <a:avLst/>
            </a:prstGeom>
            <a:gradFill>
              <a:gsLst>
                <a:gs pos="0">
                  <a:srgbClr val="A603AB"/>
                </a:gs>
                <a:gs pos="1000">
                  <a:srgbClr val="0819FB"/>
                </a:gs>
                <a:gs pos="35001">
                  <a:srgbClr val="1A8D48"/>
                </a:gs>
                <a:gs pos="52000">
                  <a:srgbClr val="FFFF00"/>
                </a:gs>
                <a:gs pos="73000">
                  <a:srgbClr val="EE3F17"/>
                </a:gs>
                <a:gs pos="88000">
                  <a:srgbClr val="E81766"/>
                </a:gs>
                <a:gs pos="100000">
                  <a:srgbClr val="A603A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9" name="Block Arc 238"/>
          <p:cNvSpPr/>
          <p:nvPr/>
        </p:nvSpPr>
        <p:spPr>
          <a:xfrm rot="5400000">
            <a:off x="3532082" y="990600"/>
            <a:ext cx="5486400" cy="5486400"/>
          </a:xfrm>
          <a:prstGeom prst="blockArc">
            <a:avLst>
              <a:gd name="adj1" fmla="val 13106162"/>
              <a:gd name="adj2" fmla="val 19171979"/>
              <a:gd name="adj3" fmla="val 916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2" name="TextBox 241"/>
          <p:cNvSpPr txBox="1"/>
          <p:nvPr/>
        </p:nvSpPr>
        <p:spPr>
          <a:xfrm rot="5400000">
            <a:off x="8238549" y="3561991"/>
            <a:ext cx="1010213" cy="307777"/>
          </a:xfrm>
          <a:prstGeom prst="rect">
            <a:avLst/>
          </a:prstGeom>
          <a:noFill/>
        </p:spPr>
        <p:txBody>
          <a:bodyPr wrap="none" rtlCol="0">
            <a:spAutoFit/>
          </a:bodyPr>
          <a:lstStyle/>
          <a:p>
            <a:r>
              <a:rPr lang="en-US" sz="1400" b="1" dirty="0" smtClean="0">
                <a:solidFill>
                  <a:schemeClr val="bg1"/>
                </a:solidFill>
              </a:rPr>
              <a:t>Detectors</a:t>
            </a:r>
            <a:endParaRPr lang="en-US" sz="1400" b="1" dirty="0">
              <a:solidFill>
                <a:schemeClr val="bg1"/>
              </a:solidFill>
            </a:endParaRPr>
          </a:p>
        </p:txBody>
      </p:sp>
      <p:sp>
        <p:nvSpPr>
          <p:cNvPr id="4" name="Rectangle 3"/>
          <p:cNvSpPr/>
          <p:nvPr/>
        </p:nvSpPr>
        <p:spPr>
          <a:xfrm>
            <a:off x="1631576" y="3348326"/>
            <a:ext cx="152400" cy="762000"/>
          </a:xfrm>
          <a:prstGeom prst="rect">
            <a:avLst/>
          </a:prstGeom>
          <a:solidFill>
            <a:schemeClr val="accent1">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Explosion 1 4"/>
          <p:cNvSpPr/>
          <p:nvPr/>
        </p:nvSpPr>
        <p:spPr>
          <a:xfrm>
            <a:off x="475129" y="3219545"/>
            <a:ext cx="1125071" cy="1060885"/>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82752" y="2819400"/>
            <a:ext cx="588848" cy="369332"/>
          </a:xfrm>
          <a:prstGeom prst="rect">
            <a:avLst/>
          </a:prstGeom>
        </p:spPr>
        <p:txBody>
          <a:bodyPr wrap="none">
            <a:spAutoFit/>
          </a:bodyPr>
          <a:lstStyle/>
          <a:p>
            <a:r>
              <a:rPr lang="en-US" dirty="0" smtClean="0"/>
              <a:t>T=0</a:t>
            </a:r>
            <a:endParaRPr lang="en-US" dirty="0"/>
          </a:p>
        </p:txBody>
      </p:sp>
    </p:spTree>
    <p:extLst>
      <p:ext uri="{BB962C8B-B14F-4D97-AF65-F5344CB8AC3E}">
        <p14:creationId xmlns:p14="http://schemas.microsoft.com/office/powerpoint/2010/main" val="26293192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228"/>
                                        </p:tgtEl>
                                        <p:attrNameLst>
                                          <p:attrName>style.visibility</p:attrName>
                                        </p:attrNameLst>
                                      </p:cBhvr>
                                      <p:to>
                                        <p:strVal val="visible"/>
                                      </p:to>
                                    </p:set>
                                    <p:animEffect transition="in" filter="fade">
                                      <p:cBhvr>
                                        <p:cTn id="13" dur="500"/>
                                        <p:tgtEl>
                                          <p:spTgt spid="22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228"/>
                                        </p:tgtEl>
                                      </p:cBhvr>
                                    </p:animEffect>
                                    <p:set>
                                      <p:cBhvr>
                                        <p:cTn id="18" dur="1" fill="hold">
                                          <p:stCondLst>
                                            <p:cond delay="499"/>
                                          </p:stCondLst>
                                        </p:cTn>
                                        <p:tgtEl>
                                          <p:spTgt spid="228"/>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230"/>
                                        </p:tgtEl>
                                        <p:attrNameLst>
                                          <p:attrName>style.visibility</p:attrName>
                                        </p:attrNameLst>
                                      </p:cBhvr>
                                      <p:to>
                                        <p:strVal val="visible"/>
                                      </p:to>
                                    </p:set>
                                    <p:animEffect transition="in" filter="fade">
                                      <p:cBhvr>
                                        <p:cTn id="21" dur="500"/>
                                        <p:tgtEl>
                                          <p:spTgt spid="23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230"/>
                                        </p:tgtEl>
                                      </p:cBhvr>
                                    </p:animEffect>
                                    <p:set>
                                      <p:cBhvr>
                                        <p:cTn id="26" dur="1" fill="hold">
                                          <p:stCondLst>
                                            <p:cond delay="499"/>
                                          </p:stCondLst>
                                        </p:cTn>
                                        <p:tgtEl>
                                          <p:spTgt spid="230"/>
                                        </p:tgtEl>
                                        <p:attrNameLst>
                                          <p:attrName>style.visibility</p:attrName>
                                        </p:attrNameLst>
                                      </p:cBhvr>
                                      <p:to>
                                        <p:strVal val="hidden"/>
                                      </p:to>
                                    </p:set>
                                  </p:childTnLst>
                                </p:cTn>
                              </p:par>
                              <p:par>
                                <p:cTn id="27" presetID="10" presetClass="entr" presetSubtype="0" fill="hold" grpId="0" nodeType="withEffect">
                                  <p:stCondLst>
                                    <p:cond delay="0"/>
                                  </p:stCondLst>
                                  <p:childTnLst>
                                    <p:set>
                                      <p:cBhvr>
                                        <p:cTn id="28" dur="1" fill="hold">
                                          <p:stCondLst>
                                            <p:cond delay="0"/>
                                          </p:stCondLst>
                                        </p:cTn>
                                        <p:tgtEl>
                                          <p:spTgt spid="231"/>
                                        </p:tgtEl>
                                        <p:attrNameLst>
                                          <p:attrName>style.visibility</p:attrName>
                                        </p:attrNameLst>
                                      </p:cBhvr>
                                      <p:to>
                                        <p:strVal val="visible"/>
                                      </p:to>
                                    </p:set>
                                    <p:animEffect transition="in" filter="fade">
                                      <p:cBhvr>
                                        <p:cTn id="29" dur="500"/>
                                        <p:tgtEl>
                                          <p:spTgt spid="23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231"/>
                                        </p:tgtEl>
                                      </p:cBhvr>
                                    </p:animEffect>
                                    <p:set>
                                      <p:cBhvr>
                                        <p:cTn id="34" dur="1" fill="hold">
                                          <p:stCondLst>
                                            <p:cond delay="499"/>
                                          </p:stCondLst>
                                        </p:cTn>
                                        <p:tgtEl>
                                          <p:spTgt spid="231"/>
                                        </p:tgtEl>
                                        <p:attrNameLst>
                                          <p:attrName>style.visibility</p:attrName>
                                        </p:attrNameLst>
                                      </p:cBhvr>
                                      <p:to>
                                        <p:strVal val="hidden"/>
                                      </p:to>
                                    </p:set>
                                  </p:childTnLst>
                                </p:cTn>
                              </p:par>
                              <p:par>
                                <p:cTn id="35" presetID="9" presetClass="entr" presetSubtype="0" fill="hold" nodeType="with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dissolve">
                                      <p:cBhvr>
                                        <p:cTn id="37" dur="500"/>
                                        <p:tgtEl>
                                          <p:spTgt spid="23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2" nodeType="clickEffect">
                                  <p:stCondLst>
                                    <p:cond delay="0"/>
                                  </p:stCondLst>
                                  <p:childTnLst>
                                    <p:set>
                                      <p:cBhvr>
                                        <p:cTn id="41" dur="1" fill="hold">
                                          <p:stCondLst>
                                            <p:cond delay="0"/>
                                          </p:stCondLst>
                                        </p:cTn>
                                        <p:tgtEl>
                                          <p:spTgt spid="228"/>
                                        </p:tgtEl>
                                        <p:attrNameLst>
                                          <p:attrName>style.visibility</p:attrName>
                                        </p:attrNameLst>
                                      </p:cBhvr>
                                      <p:to>
                                        <p:strVal val="visible"/>
                                      </p:to>
                                    </p:set>
                                    <p:animEffect transition="in" filter="fade">
                                      <p:cBhvr>
                                        <p:cTn id="42" dur="500"/>
                                        <p:tgtEl>
                                          <p:spTgt spid="228"/>
                                        </p:tgtEl>
                                      </p:cBhvr>
                                    </p:animEffect>
                                  </p:childTnLst>
                                </p:cTn>
                              </p:par>
                              <p:par>
                                <p:cTn id="43" presetID="10" presetClass="entr" presetSubtype="0" fill="hold" grpId="2" nodeType="withEffect">
                                  <p:stCondLst>
                                    <p:cond delay="0"/>
                                  </p:stCondLst>
                                  <p:childTnLst>
                                    <p:set>
                                      <p:cBhvr>
                                        <p:cTn id="44" dur="1" fill="hold">
                                          <p:stCondLst>
                                            <p:cond delay="0"/>
                                          </p:stCondLst>
                                        </p:cTn>
                                        <p:tgtEl>
                                          <p:spTgt spid="230"/>
                                        </p:tgtEl>
                                        <p:attrNameLst>
                                          <p:attrName>style.visibility</p:attrName>
                                        </p:attrNameLst>
                                      </p:cBhvr>
                                      <p:to>
                                        <p:strVal val="visible"/>
                                      </p:to>
                                    </p:set>
                                    <p:animEffect transition="in" filter="fade">
                                      <p:cBhvr>
                                        <p:cTn id="45" dur="500"/>
                                        <p:tgtEl>
                                          <p:spTgt spid="230"/>
                                        </p:tgtEl>
                                      </p:cBhvr>
                                    </p:animEffect>
                                  </p:childTnLst>
                                </p:cTn>
                              </p:par>
                              <p:par>
                                <p:cTn id="46" presetID="10" presetClass="entr" presetSubtype="0" fill="hold" grpId="2" nodeType="withEffect">
                                  <p:stCondLst>
                                    <p:cond delay="0"/>
                                  </p:stCondLst>
                                  <p:childTnLst>
                                    <p:set>
                                      <p:cBhvr>
                                        <p:cTn id="47" dur="1" fill="hold">
                                          <p:stCondLst>
                                            <p:cond delay="0"/>
                                          </p:stCondLst>
                                        </p:cTn>
                                        <p:tgtEl>
                                          <p:spTgt spid="231"/>
                                        </p:tgtEl>
                                        <p:attrNameLst>
                                          <p:attrName>style.visibility</p:attrName>
                                        </p:attrNameLst>
                                      </p:cBhvr>
                                      <p:to>
                                        <p:strVal val="visible"/>
                                      </p:to>
                                    </p:set>
                                    <p:animEffect transition="in" filter="fade">
                                      <p:cBhvr>
                                        <p:cTn id="48" dur="500"/>
                                        <p:tgtEl>
                                          <p:spTgt spid="231"/>
                                        </p:tgtEl>
                                      </p:cBhvr>
                                    </p:animEffect>
                                  </p:childTnLst>
                                </p:cTn>
                              </p:par>
                              <p:par>
                                <p:cTn id="49" presetID="10" presetClass="entr" presetSubtype="0" fill="hold" nodeType="withEffect">
                                  <p:stCondLst>
                                    <p:cond delay="0"/>
                                  </p:stCondLst>
                                  <p:childTnLst>
                                    <p:set>
                                      <p:cBhvr>
                                        <p:cTn id="50" dur="1" fill="hold">
                                          <p:stCondLst>
                                            <p:cond delay="0"/>
                                          </p:stCondLst>
                                        </p:cTn>
                                        <p:tgtEl>
                                          <p:spTgt spid="235"/>
                                        </p:tgtEl>
                                        <p:attrNameLst>
                                          <p:attrName>style.visibility</p:attrName>
                                        </p:attrNameLst>
                                      </p:cBhvr>
                                      <p:to>
                                        <p:strVal val="visible"/>
                                      </p:to>
                                    </p:set>
                                    <p:animEffect transition="in" filter="fade">
                                      <p:cBhvr>
                                        <p:cTn id="51" dur="500"/>
                                        <p:tgtEl>
                                          <p:spTgt spid="235"/>
                                        </p:tgtEl>
                                      </p:cBhvr>
                                    </p:animEffect>
                                  </p:childTnLst>
                                </p:cTn>
                              </p:par>
                              <p:par>
                                <p:cTn id="52" presetID="1" presetClass="entr" presetSubtype="0" fill="hold" grpId="2" nodeType="withEffect">
                                  <p:stCondLst>
                                    <p:cond delay="0"/>
                                  </p:stCondLst>
                                  <p:childTnLst>
                                    <p:set>
                                      <p:cBhvr>
                                        <p:cTn id="53" dur="1" fill="hold">
                                          <p:stCondLst>
                                            <p:cond delay="0"/>
                                          </p:stCondLst>
                                        </p:cTn>
                                        <p:tgtEl>
                                          <p:spTgt spid="5"/>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3"/>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 grpId="0" animBg="1"/>
      <p:bldP spid="228" grpId="1" animBg="1"/>
      <p:bldP spid="228" grpId="2" animBg="1"/>
      <p:bldP spid="230" grpId="0" animBg="1"/>
      <p:bldP spid="230" grpId="1" animBg="1"/>
      <p:bldP spid="230" grpId="2" animBg="1"/>
      <p:bldP spid="231" grpId="0" animBg="1"/>
      <p:bldP spid="231" grpId="1" animBg="1"/>
      <p:bldP spid="231" grpId="2" animBg="1"/>
      <p:bldP spid="5" grpId="0" animBg="1"/>
      <p:bldP spid="5" grpId="1" animBg="1"/>
      <p:bldP spid="5" grpId="2" animBg="1"/>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52400" y="3590325"/>
            <a:ext cx="8229600" cy="2821890"/>
            <a:chOff x="152400" y="3590325"/>
            <a:chExt cx="8229600" cy="2821890"/>
          </a:xfrm>
        </p:grpSpPr>
        <p:sp>
          <p:nvSpPr>
            <p:cNvPr id="26" name="Arc 25"/>
            <p:cNvSpPr/>
            <p:nvPr/>
          </p:nvSpPr>
          <p:spPr>
            <a:xfrm rot="1136552">
              <a:off x="7270094" y="3590325"/>
              <a:ext cx="386485" cy="1070486"/>
            </a:xfrm>
            <a:prstGeom prst="arc">
              <a:avLst>
                <a:gd name="adj1" fmla="val 16437806"/>
                <a:gd name="adj2" fmla="val 5166022"/>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49" name="Group 248"/>
            <p:cNvGrpSpPr/>
            <p:nvPr/>
          </p:nvGrpSpPr>
          <p:grpSpPr>
            <a:xfrm>
              <a:off x="152400" y="4419600"/>
              <a:ext cx="8229600" cy="1992615"/>
              <a:chOff x="152400" y="4419600"/>
              <a:chExt cx="8229600" cy="1992615"/>
            </a:xfrm>
          </p:grpSpPr>
          <p:cxnSp>
            <p:nvCxnSpPr>
              <p:cNvPr id="243" name="Straight Arrow Connector 242"/>
              <p:cNvCxnSpPr/>
              <p:nvPr/>
            </p:nvCxnSpPr>
            <p:spPr>
              <a:xfrm flipV="1">
                <a:off x="1541929" y="4451749"/>
                <a:ext cx="4249260" cy="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4" name="TextBox 243"/>
              <p:cNvSpPr txBox="1"/>
              <p:nvPr/>
            </p:nvSpPr>
            <p:spPr>
              <a:xfrm>
                <a:off x="4343400" y="4734580"/>
                <a:ext cx="2313454" cy="523220"/>
              </a:xfrm>
              <a:prstGeom prst="rect">
                <a:avLst/>
              </a:prstGeom>
              <a:noFill/>
            </p:spPr>
            <p:txBody>
              <a:bodyPr wrap="none" rtlCol="0">
                <a:spAutoFit/>
              </a:bodyPr>
              <a:lstStyle/>
              <a:p>
                <a:r>
                  <a:rPr lang="en-US" sz="1400" b="1" dirty="0" smtClean="0"/>
                  <a:t>Know Time and Distance </a:t>
                </a:r>
              </a:p>
              <a:p>
                <a:r>
                  <a:rPr lang="en-US" sz="1400" b="1" dirty="0" smtClean="0"/>
                  <a:t>Source-Sample-Detector</a:t>
                </a:r>
              </a:p>
            </p:txBody>
          </p:sp>
          <p:cxnSp>
            <p:nvCxnSpPr>
              <p:cNvPr id="245" name="Straight Arrow Connector 244"/>
              <p:cNvCxnSpPr/>
              <p:nvPr/>
            </p:nvCxnSpPr>
            <p:spPr>
              <a:xfrm>
                <a:off x="6324600" y="4419600"/>
                <a:ext cx="1295400" cy="121920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8" name="Title 1"/>
              <p:cNvSpPr txBox="1">
                <a:spLocks/>
              </p:cNvSpPr>
              <p:nvPr/>
            </p:nvSpPr>
            <p:spPr bwMode="auto">
              <a:xfrm>
                <a:off x="152400" y="4738680"/>
                <a:ext cx="8229600" cy="167353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l" rtl="0" eaLnBrk="0" fontAlgn="base" hangingPunct="0">
                  <a:lnSpc>
                    <a:spcPct val="85000"/>
                  </a:lnSpc>
                  <a:spcBef>
                    <a:spcPct val="0"/>
                  </a:spcBef>
                  <a:spcAft>
                    <a:spcPct val="0"/>
                  </a:spcAft>
                  <a:defRPr sz="3000" b="0" i="0" kern="1200">
                    <a:solidFill>
                      <a:srgbClr val="3366FF"/>
                    </a:solidFill>
                    <a:latin typeface="Arial"/>
                    <a:ea typeface="+mj-ea"/>
                    <a:cs typeface="Arial"/>
                  </a:defRPr>
                </a:lvl1pPr>
                <a:lvl2pPr algn="l" rtl="0" eaLnBrk="0" fontAlgn="base" hangingPunct="0">
                  <a:lnSpc>
                    <a:spcPct val="85000"/>
                  </a:lnSpc>
                  <a:spcBef>
                    <a:spcPct val="0"/>
                  </a:spcBef>
                  <a:spcAft>
                    <a:spcPct val="0"/>
                  </a:spcAft>
                  <a:defRPr sz="3000">
                    <a:solidFill>
                      <a:srgbClr val="006C3A"/>
                    </a:solidFill>
                    <a:latin typeface="Arial Black" pitchFamily="34" charset="0"/>
                  </a:defRPr>
                </a:lvl2pPr>
                <a:lvl3pPr algn="l" rtl="0" eaLnBrk="0" fontAlgn="base" hangingPunct="0">
                  <a:lnSpc>
                    <a:spcPct val="85000"/>
                  </a:lnSpc>
                  <a:spcBef>
                    <a:spcPct val="0"/>
                  </a:spcBef>
                  <a:spcAft>
                    <a:spcPct val="0"/>
                  </a:spcAft>
                  <a:defRPr sz="3000">
                    <a:solidFill>
                      <a:srgbClr val="006C3A"/>
                    </a:solidFill>
                    <a:latin typeface="Arial Black" pitchFamily="34" charset="0"/>
                  </a:defRPr>
                </a:lvl3pPr>
                <a:lvl4pPr algn="l" rtl="0" eaLnBrk="0" fontAlgn="base" hangingPunct="0">
                  <a:lnSpc>
                    <a:spcPct val="85000"/>
                  </a:lnSpc>
                  <a:spcBef>
                    <a:spcPct val="0"/>
                  </a:spcBef>
                  <a:spcAft>
                    <a:spcPct val="0"/>
                  </a:spcAft>
                  <a:defRPr sz="3000">
                    <a:solidFill>
                      <a:srgbClr val="006C3A"/>
                    </a:solidFill>
                    <a:latin typeface="Arial Black" pitchFamily="34" charset="0"/>
                  </a:defRPr>
                </a:lvl4pPr>
                <a:lvl5pPr algn="l" rtl="0" eaLnBrk="0" fontAlgn="base" hangingPunct="0">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r>
                  <a:rPr lang="en-US" dirty="0" smtClean="0">
                    <a:solidFill>
                      <a:schemeClr val="tx1"/>
                    </a:solidFill>
                  </a:rPr>
                  <a:t>Q = 4π</a:t>
                </a:r>
                <a:r>
                  <a:rPr lang="en-US" dirty="0" err="1" smtClean="0">
                    <a:solidFill>
                      <a:schemeClr val="tx1"/>
                    </a:solidFill>
                  </a:rPr>
                  <a:t>sinθ</a:t>
                </a:r>
                <a:r>
                  <a:rPr lang="en-US" dirty="0" smtClean="0">
                    <a:solidFill>
                      <a:schemeClr val="tx1"/>
                    </a:solidFill>
                  </a:rPr>
                  <a:t> / </a:t>
                </a:r>
                <a:r>
                  <a:rPr lang="en-US" dirty="0" err="1" smtClean="0">
                    <a:solidFill>
                      <a:schemeClr val="tx1"/>
                    </a:solidFill>
                  </a:rPr>
                  <a:t>λ</a:t>
                </a:r>
                <a:r>
                  <a:rPr lang="en-US" dirty="0" smtClean="0">
                    <a:solidFill>
                      <a:schemeClr val="tx1"/>
                    </a:solidFill>
                  </a:rPr>
                  <a:t>[D,TOF]</a:t>
                </a:r>
                <a:r>
                  <a:rPr lang="en-US" dirty="0" smtClean="0">
                    <a:solidFill>
                      <a:srgbClr val="FF0000"/>
                    </a:solidFill>
                  </a:rPr>
                  <a:t/>
                </a:r>
                <a:br>
                  <a:rPr lang="en-US" dirty="0" smtClean="0">
                    <a:solidFill>
                      <a:srgbClr val="FF0000"/>
                    </a:solidFill>
                  </a:rPr>
                </a:br>
                <a:r>
                  <a:rPr lang="en-US" dirty="0" smtClean="0">
                    <a:solidFill>
                      <a:srgbClr val="FF0000"/>
                    </a:solidFill>
                  </a:rPr>
                  <a:t>								</a:t>
                </a:r>
                <a:r>
                  <a:rPr lang="en-US" dirty="0" smtClean="0"/>
                  <a:t/>
                </a:r>
                <a:br>
                  <a:rPr lang="en-US" dirty="0" smtClean="0"/>
                </a:br>
                <a:endParaRPr lang="en-US" dirty="0" smtClean="0"/>
              </a:p>
              <a:p>
                <a:r>
                  <a:rPr lang="en-US" dirty="0" smtClean="0"/>
                  <a:t>          uses a wide spectral band </a:t>
                </a:r>
                <a:endParaRPr lang="en-US" dirty="0"/>
              </a:p>
            </p:txBody>
          </p:sp>
        </p:grpSp>
        <p:sp>
          <p:nvSpPr>
            <p:cNvPr id="27" name="TextBox 26"/>
            <p:cNvSpPr txBox="1"/>
            <p:nvPr/>
          </p:nvSpPr>
          <p:spPr>
            <a:xfrm>
              <a:off x="7618950" y="4038600"/>
              <a:ext cx="441422" cy="369332"/>
            </a:xfrm>
            <a:prstGeom prst="rect">
              <a:avLst/>
            </a:prstGeom>
            <a:noFill/>
          </p:spPr>
          <p:txBody>
            <a:bodyPr wrap="none" rtlCol="0">
              <a:spAutoFit/>
            </a:bodyPr>
            <a:lstStyle/>
            <a:p>
              <a:r>
                <a:rPr lang="en-US" dirty="0" smtClean="0"/>
                <a:t>2θ</a:t>
              </a:r>
              <a:endParaRPr lang="en-US" b="1" dirty="0"/>
            </a:p>
          </p:txBody>
        </p:sp>
      </p:grpSp>
      <p:sp>
        <p:nvSpPr>
          <p:cNvPr id="2" name="Title 1"/>
          <p:cNvSpPr>
            <a:spLocks noGrp="1"/>
          </p:cNvSpPr>
          <p:nvPr>
            <p:ph type="title"/>
          </p:nvPr>
        </p:nvSpPr>
        <p:spPr>
          <a:xfrm>
            <a:off x="152400" y="76200"/>
            <a:ext cx="8229600" cy="3635611"/>
          </a:xfrm>
        </p:spPr>
        <p:txBody>
          <a:bodyPr/>
          <a:lstStyle/>
          <a:p>
            <a:r>
              <a:rPr lang="en-US" dirty="0" smtClean="0"/>
              <a:t>TOF use of the neutron spectrum</a:t>
            </a:r>
            <a:br>
              <a:rPr lang="en-US" dirty="0" smtClean="0"/>
            </a:br>
            <a:r>
              <a:rPr lang="en-US" dirty="0" smtClean="0"/>
              <a:t>(Elastic scattering example)</a:t>
            </a:r>
            <a:br>
              <a:rPr lang="en-US" dirty="0" smtClean="0"/>
            </a:br>
            <a:r>
              <a:rPr lang="en-US" dirty="0"/>
              <a:t/>
            </a:r>
            <a:br>
              <a:rPr lang="en-US" dirty="0"/>
            </a:br>
            <a:r>
              <a:rPr lang="en-US" dirty="0" smtClean="0"/>
              <a:t/>
            </a:r>
            <a:br>
              <a:rPr lang="en-US" dirty="0" smtClean="0"/>
            </a:br>
            <a:r>
              <a:rPr lang="en-US" dirty="0" smtClean="0"/>
              <a:t>Pulsed source</a:t>
            </a:r>
            <a:br>
              <a:rPr lang="en-US" dirty="0" smtClean="0"/>
            </a:br>
            <a:r>
              <a:rPr lang="en-US" dirty="0" smtClean="0"/>
              <a:t> </a:t>
            </a:r>
            <a:br>
              <a:rPr lang="en-US" dirty="0" smtClean="0"/>
            </a:br>
            <a:r>
              <a:rPr lang="en-US" dirty="0"/>
              <a:t/>
            </a:r>
            <a:br>
              <a:rPr lang="en-US" dirty="0"/>
            </a:br>
            <a:r>
              <a:rPr lang="en-US" dirty="0"/>
              <a:t/>
            </a:r>
            <a:br>
              <a:rPr lang="en-US" dirty="0"/>
            </a:br>
            <a:endParaRPr lang="en-US" dirty="0"/>
          </a:p>
        </p:txBody>
      </p:sp>
      <p:sp>
        <p:nvSpPr>
          <p:cNvPr id="228" name="Rectangle 227"/>
          <p:cNvSpPr/>
          <p:nvPr/>
        </p:nvSpPr>
        <p:spPr>
          <a:xfrm>
            <a:off x="1918447" y="3491033"/>
            <a:ext cx="62753" cy="476618"/>
          </a:xfrm>
          <a:prstGeom prst="rect">
            <a:avLst/>
          </a:prstGeom>
          <a:gradFill>
            <a:gsLst>
              <a:gs pos="0">
                <a:srgbClr val="A603AB"/>
              </a:gs>
              <a:gs pos="1000">
                <a:srgbClr val="0819FB"/>
              </a:gs>
              <a:gs pos="35001">
                <a:srgbClr val="1A8D48"/>
              </a:gs>
              <a:gs pos="52000">
                <a:srgbClr val="FFFF00"/>
              </a:gs>
              <a:gs pos="73000">
                <a:srgbClr val="EE3F17"/>
              </a:gs>
              <a:gs pos="88000">
                <a:srgbClr val="E81766"/>
              </a:gs>
              <a:gs pos="100000">
                <a:srgbClr val="A603AB"/>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9" name="Straight Connector 228"/>
          <p:cNvCxnSpPr/>
          <p:nvPr/>
        </p:nvCxnSpPr>
        <p:spPr>
          <a:xfrm>
            <a:off x="838200" y="3733800"/>
            <a:ext cx="78486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30" name="Rectangle 229"/>
          <p:cNvSpPr/>
          <p:nvPr/>
        </p:nvSpPr>
        <p:spPr>
          <a:xfrm rot="10800000">
            <a:off x="2483237" y="3498507"/>
            <a:ext cx="640963" cy="476618"/>
          </a:xfrm>
          <a:prstGeom prst="rect">
            <a:avLst/>
          </a:prstGeom>
          <a:gradFill>
            <a:gsLst>
              <a:gs pos="0">
                <a:srgbClr val="A603AB"/>
              </a:gs>
              <a:gs pos="1000">
                <a:srgbClr val="0819FB"/>
              </a:gs>
              <a:gs pos="35001">
                <a:srgbClr val="1A8D48"/>
              </a:gs>
              <a:gs pos="52000">
                <a:srgbClr val="FFFF00"/>
              </a:gs>
              <a:gs pos="73000">
                <a:srgbClr val="EE3F17"/>
              </a:gs>
              <a:gs pos="88000">
                <a:srgbClr val="E81766"/>
              </a:gs>
              <a:gs pos="100000">
                <a:srgbClr val="A603AB"/>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Rectangle 230"/>
          <p:cNvSpPr/>
          <p:nvPr/>
        </p:nvSpPr>
        <p:spPr>
          <a:xfrm rot="10800000">
            <a:off x="3630665" y="3499998"/>
            <a:ext cx="1855699" cy="476618"/>
          </a:xfrm>
          <a:prstGeom prst="rect">
            <a:avLst/>
          </a:prstGeom>
          <a:gradFill>
            <a:gsLst>
              <a:gs pos="0">
                <a:srgbClr val="A603AB"/>
              </a:gs>
              <a:gs pos="1000">
                <a:srgbClr val="0819FB"/>
              </a:gs>
              <a:gs pos="35001">
                <a:srgbClr val="1A8D48"/>
              </a:gs>
              <a:gs pos="52000">
                <a:srgbClr val="FFFF00"/>
              </a:gs>
              <a:gs pos="73000">
                <a:srgbClr val="EE3F17"/>
              </a:gs>
              <a:gs pos="88000">
                <a:srgbClr val="E81766"/>
              </a:gs>
              <a:gs pos="100000">
                <a:srgbClr val="A603AB"/>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2" name="Group 231"/>
          <p:cNvGrpSpPr/>
          <p:nvPr/>
        </p:nvGrpSpPr>
        <p:grpSpPr>
          <a:xfrm>
            <a:off x="5791189" y="3272142"/>
            <a:ext cx="914400" cy="914400"/>
            <a:chOff x="3039035" y="5244354"/>
            <a:chExt cx="914400" cy="914400"/>
          </a:xfrm>
        </p:grpSpPr>
        <p:sp>
          <p:nvSpPr>
            <p:cNvPr id="233" name="Oval 232"/>
            <p:cNvSpPr/>
            <p:nvPr/>
          </p:nvSpPr>
          <p:spPr>
            <a:xfrm>
              <a:off x="3039035" y="5244354"/>
              <a:ext cx="914400" cy="914400"/>
            </a:xfrm>
            <a:prstGeom prst="ellipse">
              <a:avLst/>
            </a:prstGeom>
            <a:solidFill>
              <a:srgbClr val="23E40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TextBox 233"/>
            <p:cNvSpPr txBox="1"/>
            <p:nvPr/>
          </p:nvSpPr>
          <p:spPr>
            <a:xfrm>
              <a:off x="3100132" y="5547665"/>
              <a:ext cx="822661" cy="307777"/>
            </a:xfrm>
            <a:prstGeom prst="rect">
              <a:avLst/>
            </a:prstGeom>
            <a:noFill/>
          </p:spPr>
          <p:txBody>
            <a:bodyPr wrap="none" rtlCol="0">
              <a:spAutoFit/>
            </a:bodyPr>
            <a:lstStyle/>
            <a:p>
              <a:r>
                <a:rPr lang="en-US" sz="1400" b="1" dirty="0" smtClean="0"/>
                <a:t>Sample</a:t>
              </a:r>
              <a:endParaRPr lang="en-US" sz="1400" b="1" dirty="0"/>
            </a:p>
          </p:txBody>
        </p:sp>
      </p:grpSp>
      <p:grpSp>
        <p:nvGrpSpPr>
          <p:cNvPr id="235" name="Group 234"/>
          <p:cNvGrpSpPr/>
          <p:nvPr/>
        </p:nvGrpSpPr>
        <p:grpSpPr>
          <a:xfrm>
            <a:off x="6454138" y="2647997"/>
            <a:ext cx="2046560" cy="2145768"/>
            <a:chOff x="6454138" y="2647997"/>
            <a:chExt cx="2046560" cy="2145768"/>
          </a:xfrm>
        </p:grpSpPr>
        <p:sp>
          <p:nvSpPr>
            <p:cNvPr id="236" name="Right Arrow 235"/>
            <p:cNvSpPr/>
            <p:nvPr/>
          </p:nvSpPr>
          <p:spPr>
            <a:xfrm>
              <a:off x="6813147" y="3523043"/>
              <a:ext cx="1687551" cy="412595"/>
            </a:xfrm>
            <a:prstGeom prst="rightArrow">
              <a:avLst/>
            </a:prstGeom>
            <a:gradFill>
              <a:gsLst>
                <a:gs pos="0">
                  <a:srgbClr val="A603AB"/>
                </a:gs>
                <a:gs pos="1000">
                  <a:srgbClr val="0819FB"/>
                </a:gs>
                <a:gs pos="35001">
                  <a:srgbClr val="1A8D48"/>
                </a:gs>
                <a:gs pos="52000">
                  <a:srgbClr val="FFFF00"/>
                </a:gs>
                <a:gs pos="73000">
                  <a:srgbClr val="EE3F17"/>
                </a:gs>
                <a:gs pos="88000">
                  <a:srgbClr val="E81766"/>
                </a:gs>
                <a:gs pos="100000">
                  <a:srgbClr val="A603A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Right Arrow 236"/>
            <p:cNvSpPr/>
            <p:nvPr/>
          </p:nvSpPr>
          <p:spPr>
            <a:xfrm rot="2367383">
              <a:off x="6491791" y="4381170"/>
              <a:ext cx="1687551" cy="412595"/>
            </a:xfrm>
            <a:prstGeom prst="rightArrow">
              <a:avLst/>
            </a:prstGeom>
            <a:gradFill>
              <a:gsLst>
                <a:gs pos="0">
                  <a:srgbClr val="A603AB"/>
                </a:gs>
                <a:gs pos="1000">
                  <a:srgbClr val="0819FB"/>
                </a:gs>
                <a:gs pos="35001">
                  <a:srgbClr val="1A8D48"/>
                </a:gs>
                <a:gs pos="52000">
                  <a:srgbClr val="FFFF00"/>
                </a:gs>
                <a:gs pos="73000">
                  <a:srgbClr val="EE3F17"/>
                </a:gs>
                <a:gs pos="88000">
                  <a:srgbClr val="E81766"/>
                </a:gs>
                <a:gs pos="100000">
                  <a:srgbClr val="A603A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Right Arrow 237"/>
            <p:cNvSpPr/>
            <p:nvPr/>
          </p:nvSpPr>
          <p:spPr>
            <a:xfrm rot="19048584">
              <a:off x="6454138" y="2647997"/>
              <a:ext cx="1687551" cy="412595"/>
            </a:xfrm>
            <a:prstGeom prst="rightArrow">
              <a:avLst/>
            </a:prstGeom>
            <a:gradFill>
              <a:gsLst>
                <a:gs pos="0">
                  <a:srgbClr val="A603AB"/>
                </a:gs>
                <a:gs pos="1000">
                  <a:srgbClr val="0819FB"/>
                </a:gs>
                <a:gs pos="35001">
                  <a:srgbClr val="1A8D48"/>
                </a:gs>
                <a:gs pos="52000">
                  <a:srgbClr val="FFFF00"/>
                </a:gs>
                <a:gs pos="73000">
                  <a:srgbClr val="EE3F17"/>
                </a:gs>
                <a:gs pos="88000">
                  <a:srgbClr val="E81766"/>
                </a:gs>
                <a:gs pos="100000">
                  <a:srgbClr val="A603A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9" name="Block Arc 238"/>
          <p:cNvSpPr/>
          <p:nvPr/>
        </p:nvSpPr>
        <p:spPr>
          <a:xfrm rot="5400000">
            <a:off x="3532082" y="990600"/>
            <a:ext cx="5486400" cy="5486400"/>
          </a:xfrm>
          <a:prstGeom prst="blockArc">
            <a:avLst>
              <a:gd name="adj1" fmla="val 13106162"/>
              <a:gd name="adj2" fmla="val 19171979"/>
              <a:gd name="adj3" fmla="val 916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2" name="TextBox 241"/>
          <p:cNvSpPr txBox="1"/>
          <p:nvPr/>
        </p:nvSpPr>
        <p:spPr>
          <a:xfrm rot="5400000">
            <a:off x="8238549" y="3561991"/>
            <a:ext cx="1010213" cy="307777"/>
          </a:xfrm>
          <a:prstGeom prst="rect">
            <a:avLst/>
          </a:prstGeom>
          <a:noFill/>
        </p:spPr>
        <p:txBody>
          <a:bodyPr wrap="none" rtlCol="0">
            <a:spAutoFit/>
          </a:bodyPr>
          <a:lstStyle/>
          <a:p>
            <a:r>
              <a:rPr lang="en-US" sz="1400" b="1" dirty="0" smtClean="0">
                <a:solidFill>
                  <a:schemeClr val="bg1"/>
                </a:solidFill>
              </a:rPr>
              <a:t>Detectors</a:t>
            </a:r>
            <a:endParaRPr lang="en-US" sz="1400" b="1" dirty="0">
              <a:solidFill>
                <a:schemeClr val="bg1"/>
              </a:solidFill>
            </a:endParaRPr>
          </a:p>
        </p:txBody>
      </p:sp>
      <p:sp>
        <p:nvSpPr>
          <p:cNvPr id="4" name="Rectangle 3"/>
          <p:cNvSpPr/>
          <p:nvPr/>
        </p:nvSpPr>
        <p:spPr>
          <a:xfrm>
            <a:off x="1631576" y="3348326"/>
            <a:ext cx="152400" cy="762000"/>
          </a:xfrm>
          <a:prstGeom prst="rect">
            <a:avLst/>
          </a:prstGeom>
          <a:solidFill>
            <a:schemeClr val="accent1">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Explosion 1 4"/>
          <p:cNvSpPr/>
          <p:nvPr/>
        </p:nvSpPr>
        <p:spPr>
          <a:xfrm>
            <a:off x="475129" y="3210773"/>
            <a:ext cx="1125071" cy="1060885"/>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782752" y="2819400"/>
            <a:ext cx="588848" cy="369332"/>
          </a:xfrm>
          <a:prstGeom prst="rect">
            <a:avLst/>
          </a:prstGeom>
        </p:spPr>
        <p:txBody>
          <a:bodyPr wrap="none">
            <a:spAutoFit/>
          </a:bodyPr>
          <a:lstStyle/>
          <a:p>
            <a:r>
              <a:rPr lang="en-US" dirty="0" smtClean="0"/>
              <a:t>T=0</a:t>
            </a:r>
            <a:endParaRPr lang="en-US" dirty="0"/>
          </a:p>
        </p:txBody>
      </p:sp>
      <p:grpSp>
        <p:nvGrpSpPr>
          <p:cNvPr id="28" name="Group 27"/>
          <p:cNvGrpSpPr/>
          <p:nvPr/>
        </p:nvGrpSpPr>
        <p:grpSpPr>
          <a:xfrm>
            <a:off x="-228600" y="990600"/>
            <a:ext cx="9400307" cy="4876800"/>
            <a:chOff x="838200" y="976085"/>
            <a:chExt cx="9400307" cy="4876800"/>
          </a:xfrm>
        </p:grpSpPr>
        <p:pic>
          <p:nvPicPr>
            <p:cNvPr id="29" name="Picture 28"/>
            <p:cNvPicPr>
              <a:picLocks noChangeAspect="1"/>
            </p:cNvPicPr>
            <p:nvPr/>
          </p:nvPicPr>
          <p:blipFill>
            <a:blip r:embed="rId3"/>
            <a:stretch>
              <a:fillRect/>
            </a:stretch>
          </p:blipFill>
          <p:spPr>
            <a:xfrm>
              <a:off x="838200" y="1357086"/>
              <a:ext cx="9400307" cy="4495799"/>
            </a:xfrm>
            <a:prstGeom prst="rect">
              <a:avLst/>
            </a:prstGeom>
          </p:spPr>
        </p:pic>
        <p:sp>
          <p:nvSpPr>
            <p:cNvPr id="30" name="TextBox 29"/>
            <p:cNvSpPr txBox="1"/>
            <p:nvPr/>
          </p:nvSpPr>
          <p:spPr>
            <a:xfrm>
              <a:off x="3429000" y="976085"/>
              <a:ext cx="4404446" cy="400110"/>
            </a:xfrm>
            <a:prstGeom prst="rect">
              <a:avLst/>
            </a:prstGeom>
            <a:noFill/>
          </p:spPr>
          <p:txBody>
            <a:bodyPr wrap="none" rtlCol="0">
              <a:spAutoFit/>
            </a:bodyPr>
            <a:lstStyle/>
            <a:p>
              <a:r>
                <a:rPr lang="en-US" sz="2000" dirty="0" smtClean="0"/>
                <a:t>EQ-SANS Spallation Neutron Source</a:t>
              </a:r>
              <a:endParaRPr lang="en-US" sz="2000" dirty="0"/>
            </a:p>
          </p:txBody>
        </p:sp>
      </p:grpSp>
    </p:spTree>
    <p:extLst>
      <p:ext uri="{BB962C8B-B14F-4D97-AF65-F5344CB8AC3E}">
        <p14:creationId xmlns:p14="http://schemas.microsoft.com/office/powerpoint/2010/main" val="10226768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91600" cy="6836486"/>
          </a:xfrm>
        </p:spPr>
        <p:txBody>
          <a:bodyPr/>
          <a:lstStyle/>
          <a:p>
            <a:r>
              <a:rPr lang="en-US" dirty="0" smtClean="0"/>
              <a:t>TOF </a:t>
            </a:r>
            <a:br>
              <a:rPr lang="en-US" dirty="0" smtClean="0"/>
            </a:br>
            <a:r>
              <a:rPr lang="en-US" dirty="0" smtClean="0"/>
              <a:t>use of the neutron spectrum</a:t>
            </a:r>
            <a:br>
              <a:rPr lang="en-US" dirty="0" smtClean="0"/>
            </a:br>
            <a:r>
              <a:rPr lang="en-US" dirty="0" smtClean="0"/>
              <a:t>(Elastic scattering example)</a:t>
            </a:r>
            <a:r>
              <a:rPr lang="en-US" sz="800" dirty="0" smtClean="0"/>
              <a:t/>
            </a:r>
            <a:br>
              <a:rPr lang="en-US" sz="800" dirty="0" smtClean="0"/>
            </a:br>
            <a:r>
              <a:rPr lang="en-US" sz="800" dirty="0"/>
              <a:t/>
            </a:r>
            <a:br>
              <a:rPr lang="en-US" sz="800" dirty="0"/>
            </a:br>
            <a:r>
              <a:rPr lang="en-US" sz="800" dirty="0" smtClean="0"/>
              <a:t> </a:t>
            </a:r>
            <a:br>
              <a:rPr lang="en-US" sz="800" dirty="0" smtClean="0"/>
            </a:br>
            <a:r>
              <a:rPr lang="en-US" sz="800" dirty="0"/>
              <a:t/>
            </a:r>
            <a:br>
              <a:rPr lang="en-US" sz="800" dirty="0"/>
            </a:br>
            <a:r>
              <a:rPr lang="en-US" sz="800" dirty="0"/>
              <a:t/>
            </a:r>
            <a:br>
              <a:rPr lang="en-US" sz="800" dirty="0"/>
            </a:br>
            <a:r>
              <a:rPr lang="en-US" sz="800" dirty="0" smtClean="0"/>
              <a:t/>
            </a:r>
            <a:br>
              <a:rPr lang="en-US" sz="800" dirty="0" smtClean="0"/>
            </a:br>
            <a:r>
              <a:rPr lang="en-US" sz="800" dirty="0"/>
              <a:t/>
            </a:r>
            <a:br>
              <a:rPr lang="en-US" sz="800" dirty="0"/>
            </a:br>
            <a:r>
              <a:rPr lang="en-US" sz="800" dirty="0" smtClean="0"/>
              <a:t/>
            </a:r>
            <a:br>
              <a:rPr lang="en-US" sz="800" dirty="0" smtClean="0"/>
            </a:br>
            <a:r>
              <a:rPr lang="en-US" sz="800" dirty="0"/>
              <a:t/>
            </a:r>
            <a:br>
              <a:rPr lang="en-US" sz="800" dirty="0"/>
            </a:br>
            <a:r>
              <a:rPr lang="en-US" sz="800" dirty="0" smtClean="0"/>
              <a:t/>
            </a:r>
            <a:br>
              <a:rPr lang="en-US" sz="800" dirty="0" smtClean="0"/>
            </a:br>
            <a:r>
              <a:rPr lang="en-US" sz="800" dirty="0"/>
              <a:t/>
            </a:r>
            <a:br>
              <a:rPr lang="en-US" sz="800" dirty="0"/>
            </a:br>
            <a:r>
              <a:rPr lang="en-US" sz="800" dirty="0" smtClean="0"/>
              <a:t/>
            </a:r>
            <a:br>
              <a:rPr lang="en-US" sz="800" dirty="0" smtClean="0"/>
            </a:br>
            <a:r>
              <a:rPr lang="en-US" sz="800" dirty="0"/>
              <a:t/>
            </a:r>
            <a:br>
              <a:rPr lang="en-US" sz="800" dirty="0"/>
            </a:br>
            <a:r>
              <a:rPr lang="en-US" sz="800" dirty="0" smtClean="0"/>
              <a:t/>
            </a:r>
            <a:br>
              <a:rPr lang="en-US" sz="800" dirty="0" smtClean="0"/>
            </a:br>
            <a:r>
              <a:rPr lang="en-US" sz="800" dirty="0" smtClean="0"/>
              <a:t/>
            </a:r>
            <a:br>
              <a:rPr lang="en-US" sz="800" dirty="0" smtClean="0"/>
            </a:br>
            <a:r>
              <a:rPr lang="en-US" sz="800" dirty="0"/>
              <a:t/>
            </a:r>
            <a:br>
              <a:rPr lang="en-US" sz="800" dirty="0"/>
            </a:br>
            <a:r>
              <a:rPr lang="en-US" sz="800" dirty="0" smtClean="0"/>
              <a:t/>
            </a:r>
            <a:br>
              <a:rPr lang="en-US" sz="800" dirty="0" smtClean="0"/>
            </a:br>
            <a:r>
              <a:rPr lang="en-US" dirty="0"/>
              <a:t/>
            </a:r>
            <a:br>
              <a:rPr lang="en-US" dirty="0"/>
            </a:br>
            <a:r>
              <a:rPr lang="en-US" sz="2400" dirty="0" smtClean="0"/>
              <a:t>Use of </a:t>
            </a:r>
            <a:r>
              <a:rPr lang="en-US" sz="2400" dirty="0"/>
              <a:t>a wide spectral band a</a:t>
            </a:r>
            <a:r>
              <a:rPr lang="en-US" sz="2400" dirty="0" smtClean="0"/>
              <a:t>llows </a:t>
            </a:r>
            <a:br>
              <a:rPr lang="en-US" sz="2400" dirty="0" smtClean="0"/>
            </a:br>
            <a:r>
              <a:rPr lang="en-US" sz="2400" dirty="0" smtClean="0"/>
              <a:t>a wider </a:t>
            </a:r>
            <a:r>
              <a:rPr lang="en-US" sz="2400" dirty="0"/>
              <a:t>Q range </a:t>
            </a:r>
            <a:r>
              <a:rPr lang="en-US" sz="2400" dirty="0" smtClean="0"/>
              <a:t>to be accessed </a:t>
            </a:r>
            <a:r>
              <a:rPr lang="en-US" sz="2400" dirty="0"/>
              <a:t>in </a:t>
            </a:r>
            <a:r>
              <a:rPr lang="en-US" sz="2400" dirty="0" smtClean="0"/>
              <a:t>“one shot”:</a:t>
            </a:r>
            <a:r>
              <a:rPr lang="en-US" sz="2800" dirty="0"/>
              <a:t/>
            </a:r>
            <a:br>
              <a:rPr lang="en-US" sz="2800" dirty="0"/>
            </a:br>
            <a:r>
              <a:rPr lang="en-US" sz="2800" dirty="0" smtClean="0">
                <a:solidFill>
                  <a:srgbClr val="FF3300"/>
                </a:solidFill>
              </a:rPr>
              <a:t>“Time of Flight Gain”</a:t>
            </a:r>
            <a:r>
              <a:rPr lang="en-US" dirty="0" smtClean="0"/>
              <a:t/>
            </a:r>
            <a:br>
              <a:rPr lang="en-US" dirty="0" smtClean="0"/>
            </a:br>
            <a:r>
              <a:rPr lang="en-US" sz="2000" dirty="0" smtClean="0"/>
              <a:t>which often makes up for that lower integrated flux</a:t>
            </a:r>
            <a:br>
              <a:rPr lang="en-US" sz="2000" dirty="0" smtClean="0"/>
            </a:br>
            <a:r>
              <a:rPr lang="en-US" sz="2000" dirty="0" smtClean="0"/>
              <a:t>in generally wider </a:t>
            </a:r>
            <a:r>
              <a:rPr lang="en-US" sz="2000" dirty="0"/>
              <a:t>“survey” of Q (and E for inelastic)</a:t>
            </a:r>
            <a:r>
              <a:rPr lang="en-US" sz="1100" dirty="0"/>
              <a:t/>
            </a:r>
            <a:br>
              <a:rPr lang="en-US" sz="1100" dirty="0"/>
            </a:br>
            <a:r>
              <a:rPr lang="en-US" sz="1100" dirty="0" smtClean="0"/>
              <a:t/>
            </a:r>
            <a:br>
              <a:rPr lang="en-US" sz="1100" dirty="0" smtClean="0"/>
            </a:br>
            <a:r>
              <a:rPr lang="en-US" sz="2000" dirty="0" smtClean="0"/>
              <a:t>Caveats:</a:t>
            </a:r>
            <a:br>
              <a:rPr lang="en-US" sz="2000" dirty="0" smtClean="0"/>
            </a:br>
            <a:r>
              <a:rPr lang="en-US" sz="2000" dirty="0" smtClean="0"/>
              <a:t>“Frame overlap” – fast neutrons from later pulses catch slower ones from this</a:t>
            </a:r>
            <a:br>
              <a:rPr lang="en-US" sz="2000" dirty="0" smtClean="0"/>
            </a:br>
            <a:r>
              <a:rPr lang="en-US" sz="2000" dirty="0" smtClean="0"/>
              <a:t>                              solutions: frame choppers (usually a system thereof) </a:t>
            </a:r>
            <a:br>
              <a:rPr lang="en-US" sz="2000" dirty="0" smtClean="0"/>
            </a:br>
            <a:r>
              <a:rPr lang="en-US" sz="2000" dirty="0"/>
              <a:t> </a:t>
            </a:r>
            <a:r>
              <a:rPr lang="en-US" sz="2000" dirty="0" smtClean="0"/>
              <a:t>                                              and/or some long </a:t>
            </a:r>
            <a:r>
              <a:rPr lang="en-US" sz="2000" dirty="0" err="1" smtClean="0"/>
              <a:t>λ</a:t>
            </a:r>
            <a:r>
              <a:rPr lang="en-US" sz="2000" dirty="0" smtClean="0"/>
              <a:t> reflection filtering</a:t>
            </a:r>
            <a:br>
              <a:rPr lang="en-US" sz="2000" dirty="0" smtClean="0"/>
            </a:br>
            <a:r>
              <a:rPr lang="en-US" sz="2000" dirty="0"/>
              <a:t>	</a:t>
            </a:r>
            <a:r>
              <a:rPr lang="en-US" sz="2000" dirty="0" smtClean="0"/>
              <a:t>	 - often also need to shield from </a:t>
            </a:r>
            <a:r>
              <a:rPr lang="en-US" sz="2000" dirty="0" err="1" smtClean="0"/>
              <a:t>unmoderated</a:t>
            </a:r>
            <a:r>
              <a:rPr lang="en-US" sz="2000" dirty="0" smtClean="0"/>
              <a:t> fast neutron and 		     gamma flash of those succeeding pulses (“T-zero”)			</a:t>
            </a:r>
            <a:endParaRPr lang="en-US" sz="2000" dirty="0"/>
          </a:p>
        </p:txBody>
      </p:sp>
      <p:grpSp>
        <p:nvGrpSpPr>
          <p:cNvPr id="3" name="Group 2"/>
          <p:cNvGrpSpPr/>
          <p:nvPr/>
        </p:nvGrpSpPr>
        <p:grpSpPr>
          <a:xfrm>
            <a:off x="688626" y="-562266"/>
            <a:ext cx="8329856" cy="5486400"/>
            <a:chOff x="688626" y="990600"/>
            <a:chExt cx="8329856" cy="5486400"/>
          </a:xfrm>
        </p:grpSpPr>
        <p:sp>
          <p:nvSpPr>
            <p:cNvPr id="228" name="Rectangle 227"/>
            <p:cNvSpPr/>
            <p:nvPr/>
          </p:nvSpPr>
          <p:spPr>
            <a:xfrm>
              <a:off x="1842247" y="3491033"/>
              <a:ext cx="62753" cy="476618"/>
            </a:xfrm>
            <a:prstGeom prst="rect">
              <a:avLst/>
            </a:prstGeom>
            <a:gradFill>
              <a:gsLst>
                <a:gs pos="0">
                  <a:srgbClr val="A603AB"/>
                </a:gs>
                <a:gs pos="1000">
                  <a:srgbClr val="0819FB"/>
                </a:gs>
                <a:gs pos="35001">
                  <a:srgbClr val="1A8D48"/>
                </a:gs>
                <a:gs pos="52000">
                  <a:srgbClr val="FFFF00"/>
                </a:gs>
                <a:gs pos="73000">
                  <a:srgbClr val="EE3F17"/>
                </a:gs>
                <a:gs pos="88000">
                  <a:srgbClr val="E81766"/>
                </a:gs>
                <a:gs pos="100000">
                  <a:srgbClr val="A603AB"/>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9" name="Straight Connector 228"/>
            <p:cNvCxnSpPr>
              <a:stCxn id="241" idx="1"/>
            </p:cNvCxnSpPr>
            <p:nvPr/>
          </p:nvCxnSpPr>
          <p:spPr>
            <a:xfrm flipV="1">
              <a:off x="688626" y="3659089"/>
              <a:ext cx="7469256" cy="107721"/>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30" name="Rectangle 229"/>
            <p:cNvSpPr/>
            <p:nvPr/>
          </p:nvSpPr>
          <p:spPr>
            <a:xfrm rot="10800000">
              <a:off x="2407037" y="3498507"/>
              <a:ext cx="640963" cy="476618"/>
            </a:xfrm>
            <a:prstGeom prst="rect">
              <a:avLst/>
            </a:prstGeom>
            <a:gradFill>
              <a:gsLst>
                <a:gs pos="0">
                  <a:srgbClr val="A603AB"/>
                </a:gs>
                <a:gs pos="1000">
                  <a:srgbClr val="0819FB"/>
                </a:gs>
                <a:gs pos="35001">
                  <a:srgbClr val="1A8D48"/>
                </a:gs>
                <a:gs pos="52000">
                  <a:srgbClr val="FFFF00"/>
                </a:gs>
                <a:gs pos="73000">
                  <a:srgbClr val="EE3F17"/>
                </a:gs>
                <a:gs pos="88000">
                  <a:srgbClr val="E81766"/>
                </a:gs>
                <a:gs pos="100000">
                  <a:srgbClr val="A603AB"/>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Rectangle 230"/>
            <p:cNvSpPr/>
            <p:nvPr/>
          </p:nvSpPr>
          <p:spPr>
            <a:xfrm rot="10800000">
              <a:off x="3657600" y="3505200"/>
              <a:ext cx="1855699" cy="476618"/>
            </a:xfrm>
            <a:prstGeom prst="rect">
              <a:avLst/>
            </a:prstGeom>
            <a:gradFill>
              <a:gsLst>
                <a:gs pos="0">
                  <a:srgbClr val="A603AB"/>
                </a:gs>
                <a:gs pos="1000">
                  <a:srgbClr val="0819FB"/>
                </a:gs>
                <a:gs pos="35001">
                  <a:srgbClr val="1A8D48"/>
                </a:gs>
                <a:gs pos="52000">
                  <a:srgbClr val="FFFF00"/>
                </a:gs>
                <a:gs pos="73000">
                  <a:srgbClr val="EE3F17"/>
                </a:gs>
                <a:gs pos="88000">
                  <a:srgbClr val="E81766"/>
                </a:gs>
                <a:gs pos="100000">
                  <a:srgbClr val="A603AB"/>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2" name="Group 231"/>
            <p:cNvGrpSpPr/>
            <p:nvPr/>
          </p:nvGrpSpPr>
          <p:grpSpPr>
            <a:xfrm>
              <a:off x="5791189" y="3272142"/>
              <a:ext cx="914400" cy="914400"/>
              <a:chOff x="3039035" y="5244354"/>
              <a:chExt cx="914400" cy="914400"/>
            </a:xfrm>
          </p:grpSpPr>
          <p:sp>
            <p:nvSpPr>
              <p:cNvPr id="233" name="Oval 232"/>
              <p:cNvSpPr/>
              <p:nvPr/>
            </p:nvSpPr>
            <p:spPr>
              <a:xfrm>
                <a:off x="3039035" y="5244354"/>
                <a:ext cx="914400" cy="914400"/>
              </a:xfrm>
              <a:prstGeom prst="ellipse">
                <a:avLst/>
              </a:prstGeom>
              <a:solidFill>
                <a:srgbClr val="23E40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TextBox 233"/>
              <p:cNvSpPr txBox="1"/>
              <p:nvPr/>
            </p:nvSpPr>
            <p:spPr>
              <a:xfrm>
                <a:off x="3100132" y="5547665"/>
                <a:ext cx="822661" cy="307777"/>
              </a:xfrm>
              <a:prstGeom prst="rect">
                <a:avLst/>
              </a:prstGeom>
              <a:noFill/>
            </p:spPr>
            <p:txBody>
              <a:bodyPr wrap="none" rtlCol="0">
                <a:spAutoFit/>
              </a:bodyPr>
              <a:lstStyle/>
              <a:p>
                <a:r>
                  <a:rPr lang="en-US" sz="1400" b="1" dirty="0" smtClean="0"/>
                  <a:t>Sample</a:t>
                </a:r>
                <a:endParaRPr lang="en-US" sz="1400" b="1" dirty="0"/>
              </a:p>
            </p:txBody>
          </p:sp>
        </p:grpSp>
        <p:grpSp>
          <p:nvGrpSpPr>
            <p:cNvPr id="235" name="Group 234"/>
            <p:cNvGrpSpPr/>
            <p:nvPr/>
          </p:nvGrpSpPr>
          <p:grpSpPr>
            <a:xfrm>
              <a:off x="6454138" y="2647997"/>
              <a:ext cx="2046560" cy="2145768"/>
              <a:chOff x="6454138" y="2647997"/>
              <a:chExt cx="2046560" cy="2145768"/>
            </a:xfrm>
          </p:grpSpPr>
          <p:sp>
            <p:nvSpPr>
              <p:cNvPr id="236" name="Right Arrow 235"/>
              <p:cNvSpPr/>
              <p:nvPr/>
            </p:nvSpPr>
            <p:spPr>
              <a:xfrm>
                <a:off x="6813147" y="3523043"/>
                <a:ext cx="1687551" cy="412595"/>
              </a:xfrm>
              <a:prstGeom prst="rightArrow">
                <a:avLst/>
              </a:prstGeom>
              <a:gradFill>
                <a:gsLst>
                  <a:gs pos="0">
                    <a:srgbClr val="A603AB"/>
                  </a:gs>
                  <a:gs pos="1000">
                    <a:srgbClr val="0819FB"/>
                  </a:gs>
                  <a:gs pos="35001">
                    <a:srgbClr val="1A8D48"/>
                  </a:gs>
                  <a:gs pos="52000">
                    <a:srgbClr val="FFFF00"/>
                  </a:gs>
                  <a:gs pos="73000">
                    <a:srgbClr val="EE3F17"/>
                  </a:gs>
                  <a:gs pos="88000">
                    <a:srgbClr val="E81766"/>
                  </a:gs>
                  <a:gs pos="100000">
                    <a:srgbClr val="A603A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Right Arrow 236"/>
              <p:cNvSpPr/>
              <p:nvPr/>
            </p:nvSpPr>
            <p:spPr>
              <a:xfrm rot="2367383">
                <a:off x="6491791" y="4381170"/>
                <a:ext cx="1687551" cy="412595"/>
              </a:xfrm>
              <a:prstGeom prst="rightArrow">
                <a:avLst/>
              </a:prstGeom>
              <a:gradFill>
                <a:gsLst>
                  <a:gs pos="0">
                    <a:srgbClr val="A603AB"/>
                  </a:gs>
                  <a:gs pos="1000">
                    <a:srgbClr val="0819FB"/>
                  </a:gs>
                  <a:gs pos="35001">
                    <a:srgbClr val="1A8D48"/>
                  </a:gs>
                  <a:gs pos="52000">
                    <a:srgbClr val="FFFF00"/>
                  </a:gs>
                  <a:gs pos="73000">
                    <a:srgbClr val="EE3F17"/>
                  </a:gs>
                  <a:gs pos="88000">
                    <a:srgbClr val="E81766"/>
                  </a:gs>
                  <a:gs pos="100000">
                    <a:srgbClr val="A603A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Right Arrow 237"/>
              <p:cNvSpPr/>
              <p:nvPr/>
            </p:nvSpPr>
            <p:spPr>
              <a:xfrm rot="19048584">
                <a:off x="6454138" y="2647997"/>
                <a:ext cx="1687551" cy="412595"/>
              </a:xfrm>
              <a:prstGeom prst="rightArrow">
                <a:avLst/>
              </a:prstGeom>
              <a:gradFill>
                <a:gsLst>
                  <a:gs pos="0">
                    <a:srgbClr val="A603AB"/>
                  </a:gs>
                  <a:gs pos="1000">
                    <a:srgbClr val="0819FB"/>
                  </a:gs>
                  <a:gs pos="35001">
                    <a:srgbClr val="1A8D48"/>
                  </a:gs>
                  <a:gs pos="52000">
                    <a:srgbClr val="FFFF00"/>
                  </a:gs>
                  <a:gs pos="73000">
                    <a:srgbClr val="EE3F17"/>
                  </a:gs>
                  <a:gs pos="88000">
                    <a:srgbClr val="E81766"/>
                  </a:gs>
                  <a:gs pos="100000">
                    <a:srgbClr val="A603A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9" name="Block Arc 238"/>
            <p:cNvSpPr/>
            <p:nvPr/>
          </p:nvSpPr>
          <p:spPr>
            <a:xfrm rot="5400000">
              <a:off x="3532082" y="990600"/>
              <a:ext cx="5486400" cy="5486400"/>
            </a:xfrm>
            <a:prstGeom prst="blockArc">
              <a:avLst>
                <a:gd name="adj1" fmla="val 13106162"/>
                <a:gd name="adj2" fmla="val 19171979"/>
                <a:gd name="adj3" fmla="val 916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2" name="TextBox 241"/>
            <p:cNvSpPr txBox="1"/>
            <p:nvPr/>
          </p:nvSpPr>
          <p:spPr>
            <a:xfrm rot="5400000">
              <a:off x="8238549" y="3561991"/>
              <a:ext cx="1010213" cy="307777"/>
            </a:xfrm>
            <a:prstGeom prst="rect">
              <a:avLst/>
            </a:prstGeom>
            <a:noFill/>
          </p:spPr>
          <p:txBody>
            <a:bodyPr wrap="none" rtlCol="0">
              <a:spAutoFit/>
            </a:bodyPr>
            <a:lstStyle/>
            <a:p>
              <a:r>
                <a:rPr lang="en-US" sz="1400" b="1" dirty="0" smtClean="0">
                  <a:solidFill>
                    <a:schemeClr val="bg1"/>
                  </a:solidFill>
                </a:rPr>
                <a:t>Detectors</a:t>
              </a:r>
              <a:endParaRPr lang="en-US" sz="1400" b="1" dirty="0">
                <a:solidFill>
                  <a:schemeClr val="bg1"/>
                </a:solidFill>
              </a:endParaRPr>
            </a:p>
          </p:txBody>
        </p:sp>
        <p:cxnSp>
          <p:nvCxnSpPr>
            <p:cNvPr id="243" name="Straight Arrow Connector 242"/>
            <p:cNvCxnSpPr/>
            <p:nvPr/>
          </p:nvCxnSpPr>
          <p:spPr>
            <a:xfrm flipV="1">
              <a:off x="1541929" y="4143666"/>
              <a:ext cx="4249260" cy="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4" name="TextBox 243"/>
            <p:cNvSpPr txBox="1"/>
            <p:nvPr/>
          </p:nvSpPr>
          <p:spPr>
            <a:xfrm>
              <a:off x="3962400" y="4230046"/>
              <a:ext cx="2313454" cy="523220"/>
            </a:xfrm>
            <a:prstGeom prst="rect">
              <a:avLst/>
            </a:prstGeom>
            <a:noFill/>
          </p:spPr>
          <p:txBody>
            <a:bodyPr wrap="none" rtlCol="0">
              <a:spAutoFit/>
            </a:bodyPr>
            <a:lstStyle/>
            <a:p>
              <a:r>
                <a:rPr lang="en-US" sz="1400" b="1" dirty="0" smtClean="0"/>
                <a:t>Know Time and Distance </a:t>
              </a:r>
            </a:p>
            <a:p>
              <a:r>
                <a:rPr lang="en-US" sz="1400" b="1" dirty="0" smtClean="0"/>
                <a:t>Source-Sample-Detector</a:t>
              </a:r>
              <a:endParaRPr lang="en-US" sz="1400" b="1" dirty="0"/>
            </a:p>
          </p:txBody>
        </p:sp>
        <p:cxnSp>
          <p:nvCxnSpPr>
            <p:cNvPr id="245" name="Straight Arrow Connector 244"/>
            <p:cNvCxnSpPr/>
            <p:nvPr/>
          </p:nvCxnSpPr>
          <p:spPr>
            <a:xfrm>
              <a:off x="6324600" y="4296066"/>
              <a:ext cx="1295400" cy="121920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1" name="TextBox 240"/>
            <p:cNvSpPr txBox="1"/>
            <p:nvPr/>
          </p:nvSpPr>
          <p:spPr>
            <a:xfrm>
              <a:off x="688626" y="3505200"/>
              <a:ext cx="800219" cy="523220"/>
            </a:xfrm>
            <a:prstGeom prst="rect">
              <a:avLst/>
            </a:prstGeom>
            <a:noFill/>
          </p:spPr>
          <p:txBody>
            <a:bodyPr wrap="none" rtlCol="0">
              <a:spAutoFit/>
            </a:bodyPr>
            <a:lstStyle/>
            <a:p>
              <a:r>
                <a:rPr lang="en-US" sz="1400" b="1" dirty="0" smtClean="0">
                  <a:solidFill>
                    <a:schemeClr val="tx1">
                      <a:lumMod val="75000"/>
                      <a:lumOff val="25000"/>
                    </a:schemeClr>
                  </a:solidFill>
                </a:rPr>
                <a:t>Pulsed</a:t>
              </a:r>
            </a:p>
            <a:p>
              <a:r>
                <a:rPr lang="en-US" sz="1400" b="1" dirty="0" smtClean="0">
                  <a:solidFill>
                    <a:schemeClr val="tx1">
                      <a:lumMod val="75000"/>
                      <a:lumOff val="25000"/>
                    </a:schemeClr>
                  </a:solidFill>
                </a:rPr>
                <a:t>Source</a:t>
              </a:r>
              <a:endParaRPr lang="en-US" sz="1400" b="1" dirty="0">
                <a:solidFill>
                  <a:schemeClr val="tx1">
                    <a:lumMod val="75000"/>
                    <a:lumOff val="25000"/>
                  </a:schemeClr>
                </a:solidFill>
              </a:endParaRPr>
            </a:p>
          </p:txBody>
        </p:sp>
      </p:grpSp>
      <p:sp>
        <p:nvSpPr>
          <p:cNvPr id="22" name="Rectangle 21"/>
          <p:cNvSpPr>
            <a:spLocks noChangeAspect="1"/>
          </p:cNvSpPr>
          <p:nvPr/>
        </p:nvSpPr>
        <p:spPr>
          <a:xfrm>
            <a:off x="1631576" y="1918447"/>
            <a:ext cx="106680" cy="533400"/>
          </a:xfrm>
          <a:prstGeom prst="rect">
            <a:avLst/>
          </a:prstGeom>
          <a:solidFill>
            <a:schemeClr val="accent1">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Explosion 1 22"/>
          <p:cNvSpPr>
            <a:spLocks noChangeAspect="1"/>
          </p:cNvSpPr>
          <p:nvPr/>
        </p:nvSpPr>
        <p:spPr>
          <a:xfrm>
            <a:off x="586599" y="1740455"/>
            <a:ext cx="1004272" cy="946978"/>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827661" y="2633246"/>
            <a:ext cx="543939" cy="338554"/>
          </a:xfrm>
          <a:prstGeom prst="rect">
            <a:avLst/>
          </a:prstGeom>
        </p:spPr>
        <p:txBody>
          <a:bodyPr wrap="none">
            <a:spAutoFit/>
          </a:bodyPr>
          <a:lstStyle/>
          <a:p>
            <a:r>
              <a:rPr lang="en-US" sz="1600" dirty="0" smtClean="0"/>
              <a:t>T=0</a:t>
            </a:r>
            <a:endParaRPr lang="en-US" sz="1600" dirty="0"/>
          </a:p>
        </p:txBody>
      </p:sp>
    </p:spTree>
    <p:extLst>
      <p:ext uri="{BB962C8B-B14F-4D97-AF65-F5344CB8AC3E}">
        <p14:creationId xmlns:p14="http://schemas.microsoft.com/office/powerpoint/2010/main" val="4366489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84" y="24888"/>
            <a:ext cx="9271516" cy="888705"/>
          </a:xfrm>
        </p:spPr>
        <p:txBody>
          <a:bodyPr/>
          <a:lstStyle/>
          <a:p>
            <a:r>
              <a:rPr lang="en-US" dirty="0" smtClean="0"/>
              <a:t>Inelastic: Classic Inelastic Reactor Instrument </a:t>
            </a:r>
            <a:br>
              <a:rPr lang="en-US" dirty="0" smtClean="0"/>
            </a:br>
            <a:r>
              <a:rPr lang="en-US" dirty="0" smtClean="0"/>
              <a:t>“Triple </a:t>
            </a:r>
            <a:r>
              <a:rPr lang="en-US" dirty="0"/>
              <a:t>A</a:t>
            </a:r>
            <a:r>
              <a:rPr lang="en-US" dirty="0" smtClean="0"/>
              <a:t>xis Spectrometer” (</a:t>
            </a:r>
            <a:r>
              <a:rPr lang="en-US" dirty="0" err="1" smtClean="0"/>
              <a:t>Brockhouse</a:t>
            </a:r>
            <a:r>
              <a:rPr lang="en-US" dirty="0" smtClean="0"/>
              <a:t> 1955 …)</a:t>
            </a:r>
            <a:endParaRPr lang="en-US" dirty="0"/>
          </a:p>
        </p:txBody>
      </p:sp>
      <p:sp>
        <p:nvSpPr>
          <p:cNvPr id="4" name="Arc 3"/>
          <p:cNvSpPr/>
          <p:nvPr/>
        </p:nvSpPr>
        <p:spPr>
          <a:xfrm rot="1136552">
            <a:off x="5491541" y="3812179"/>
            <a:ext cx="386485" cy="1136506"/>
          </a:xfrm>
          <a:prstGeom prst="arc">
            <a:avLst>
              <a:gd name="adj1" fmla="val 16437806"/>
              <a:gd name="adj2" fmla="val 5166022"/>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Oval 4"/>
          <p:cNvSpPr/>
          <p:nvPr/>
        </p:nvSpPr>
        <p:spPr>
          <a:xfrm>
            <a:off x="255060" y="1809026"/>
            <a:ext cx="751780" cy="70557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249736" y="1997258"/>
            <a:ext cx="800219" cy="307777"/>
          </a:xfrm>
          <a:prstGeom prst="rect">
            <a:avLst/>
          </a:prstGeom>
          <a:noFill/>
        </p:spPr>
        <p:txBody>
          <a:bodyPr wrap="none" rtlCol="0">
            <a:spAutoFit/>
          </a:bodyPr>
          <a:lstStyle/>
          <a:p>
            <a:r>
              <a:rPr lang="en-US" sz="1400" b="1" dirty="0" smtClean="0">
                <a:solidFill>
                  <a:srgbClr val="000000"/>
                </a:solidFill>
              </a:rPr>
              <a:t>Source</a:t>
            </a:r>
            <a:endParaRPr lang="en-US" sz="1400" b="1" dirty="0">
              <a:solidFill>
                <a:srgbClr val="000000"/>
              </a:solidFill>
            </a:endParaRPr>
          </a:p>
        </p:txBody>
      </p:sp>
      <p:sp>
        <p:nvSpPr>
          <p:cNvPr id="7" name="Right Arrow 6"/>
          <p:cNvSpPr/>
          <p:nvPr/>
        </p:nvSpPr>
        <p:spPr>
          <a:xfrm>
            <a:off x="1103038" y="1935925"/>
            <a:ext cx="1687551" cy="412595"/>
          </a:xfrm>
          <a:prstGeom prst="rightArrow">
            <a:avLst/>
          </a:prstGeom>
          <a:gradFill>
            <a:gsLst>
              <a:gs pos="0">
                <a:srgbClr val="A603AB"/>
              </a:gs>
              <a:gs pos="1000">
                <a:srgbClr val="0819FB"/>
              </a:gs>
              <a:gs pos="35001">
                <a:srgbClr val="1A8D48"/>
              </a:gs>
              <a:gs pos="52000">
                <a:srgbClr val="FFFF00"/>
              </a:gs>
              <a:gs pos="73000">
                <a:srgbClr val="EE3F17"/>
              </a:gs>
              <a:gs pos="88000">
                <a:srgbClr val="E81766"/>
              </a:gs>
              <a:gs pos="100000">
                <a:srgbClr val="A603A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2895152">
            <a:off x="2774016" y="2687715"/>
            <a:ext cx="1687551" cy="41259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4214170" y="1947079"/>
            <a:ext cx="1687551" cy="412595"/>
          </a:xfrm>
          <a:prstGeom prst="rightArrow">
            <a:avLst/>
          </a:prstGeom>
          <a:gradFill>
            <a:gsLst>
              <a:gs pos="0">
                <a:srgbClr val="A603AB"/>
              </a:gs>
              <a:gs pos="1000">
                <a:srgbClr val="0819FB"/>
              </a:gs>
              <a:gs pos="35001">
                <a:srgbClr val="1A8D48"/>
              </a:gs>
              <a:gs pos="52000">
                <a:srgbClr val="FFFF00"/>
              </a:gs>
              <a:gs pos="73000">
                <a:srgbClr val="EE3F17"/>
              </a:gs>
              <a:gs pos="88000">
                <a:srgbClr val="E81766"/>
              </a:gs>
              <a:gs pos="100000">
                <a:srgbClr val="A603A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572629" y="2080627"/>
            <a:ext cx="45719" cy="1463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4061836" y="3445320"/>
            <a:ext cx="899532" cy="856527"/>
            <a:chOff x="4832195" y="5276644"/>
            <a:chExt cx="899532" cy="856527"/>
          </a:xfrm>
        </p:grpSpPr>
        <p:sp>
          <p:nvSpPr>
            <p:cNvPr id="12" name="Oval 11"/>
            <p:cNvSpPr/>
            <p:nvPr/>
          </p:nvSpPr>
          <p:spPr>
            <a:xfrm>
              <a:off x="4832195" y="5276644"/>
              <a:ext cx="899532" cy="856527"/>
            </a:xfrm>
            <a:prstGeom prst="ellipse">
              <a:avLst/>
            </a:prstGeom>
            <a:solidFill>
              <a:srgbClr val="23E40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909066" y="5551018"/>
              <a:ext cx="822661" cy="307777"/>
            </a:xfrm>
            <a:prstGeom prst="rect">
              <a:avLst/>
            </a:prstGeom>
            <a:noFill/>
          </p:spPr>
          <p:txBody>
            <a:bodyPr wrap="none" rtlCol="0">
              <a:spAutoFit/>
            </a:bodyPr>
            <a:lstStyle/>
            <a:p>
              <a:r>
                <a:rPr lang="en-US" sz="1400" b="1" dirty="0" smtClean="0"/>
                <a:t>Sample</a:t>
              </a:r>
              <a:endParaRPr lang="en-US" sz="1400" b="1" dirty="0"/>
            </a:p>
          </p:txBody>
        </p:sp>
      </p:grpSp>
      <p:sp>
        <p:nvSpPr>
          <p:cNvPr id="14" name="Right Arrow 13"/>
          <p:cNvSpPr/>
          <p:nvPr/>
        </p:nvSpPr>
        <p:spPr>
          <a:xfrm>
            <a:off x="5002251" y="3675195"/>
            <a:ext cx="1687551" cy="41259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rot="2895152">
            <a:off x="4616996" y="4715456"/>
            <a:ext cx="1687551" cy="41259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6775293" y="3432050"/>
            <a:ext cx="1236870" cy="921835"/>
            <a:chOff x="6775293" y="3850914"/>
            <a:chExt cx="1236870" cy="921835"/>
          </a:xfrm>
        </p:grpSpPr>
        <p:sp>
          <p:nvSpPr>
            <p:cNvPr id="17" name="Oval 16"/>
            <p:cNvSpPr/>
            <p:nvPr/>
          </p:nvSpPr>
          <p:spPr>
            <a:xfrm>
              <a:off x="6775293" y="3850914"/>
              <a:ext cx="936702" cy="921835"/>
            </a:xfrm>
            <a:prstGeom prst="ellipse">
              <a:avLst/>
            </a:prstGeom>
            <a:solidFill>
              <a:schemeClr val="accent1">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6812463" y="4159833"/>
              <a:ext cx="1199700" cy="307777"/>
            </a:xfrm>
            <a:prstGeom prst="rect">
              <a:avLst/>
            </a:prstGeom>
            <a:noFill/>
          </p:spPr>
          <p:txBody>
            <a:bodyPr wrap="square" rtlCol="0">
              <a:spAutoFit/>
            </a:bodyPr>
            <a:lstStyle/>
            <a:p>
              <a:r>
                <a:rPr lang="en-US" sz="1400" b="1" dirty="0" smtClean="0"/>
                <a:t>Detector</a:t>
              </a:r>
              <a:endParaRPr lang="en-US" sz="1400" b="1" dirty="0"/>
            </a:p>
          </p:txBody>
        </p:sp>
      </p:grpSp>
      <p:sp>
        <p:nvSpPr>
          <p:cNvPr id="19" name="TextBox 18"/>
          <p:cNvSpPr txBox="1"/>
          <p:nvPr/>
        </p:nvSpPr>
        <p:spPr>
          <a:xfrm>
            <a:off x="1140214" y="1787245"/>
            <a:ext cx="1385316" cy="307777"/>
          </a:xfrm>
          <a:prstGeom prst="rect">
            <a:avLst/>
          </a:prstGeom>
          <a:noFill/>
        </p:spPr>
        <p:txBody>
          <a:bodyPr wrap="none" rtlCol="0">
            <a:spAutoFit/>
          </a:bodyPr>
          <a:lstStyle/>
          <a:p>
            <a:r>
              <a:rPr lang="en-US" sz="1400" b="1" dirty="0" smtClean="0"/>
              <a:t>“White” Beam</a:t>
            </a:r>
            <a:endParaRPr lang="en-US" b="1" dirty="0"/>
          </a:p>
        </p:txBody>
      </p:sp>
      <p:sp>
        <p:nvSpPr>
          <p:cNvPr id="20" name="TextBox 19"/>
          <p:cNvSpPr txBox="1"/>
          <p:nvPr/>
        </p:nvSpPr>
        <p:spPr>
          <a:xfrm rot="2923224">
            <a:off x="2385871" y="2955032"/>
            <a:ext cx="2055371" cy="307777"/>
          </a:xfrm>
          <a:prstGeom prst="rect">
            <a:avLst/>
          </a:prstGeom>
          <a:noFill/>
        </p:spPr>
        <p:txBody>
          <a:bodyPr wrap="none" rtlCol="0">
            <a:spAutoFit/>
          </a:bodyPr>
          <a:lstStyle/>
          <a:p>
            <a:r>
              <a:rPr lang="en-US" sz="1400" b="1" dirty="0" smtClean="0"/>
              <a:t>Monochromatic Beam</a:t>
            </a:r>
            <a:endParaRPr lang="en-US" b="1" dirty="0"/>
          </a:p>
        </p:txBody>
      </p:sp>
      <p:sp>
        <p:nvSpPr>
          <p:cNvPr id="21" name="TextBox 20"/>
          <p:cNvSpPr txBox="1"/>
          <p:nvPr/>
        </p:nvSpPr>
        <p:spPr>
          <a:xfrm>
            <a:off x="4039195" y="1795416"/>
            <a:ext cx="1737720" cy="307777"/>
          </a:xfrm>
          <a:prstGeom prst="rect">
            <a:avLst/>
          </a:prstGeom>
          <a:noFill/>
        </p:spPr>
        <p:txBody>
          <a:bodyPr wrap="none" rtlCol="0">
            <a:spAutoFit/>
          </a:bodyPr>
          <a:lstStyle/>
          <a:p>
            <a:r>
              <a:rPr lang="en-US" sz="1400" b="1" dirty="0" smtClean="0"/>
              <a:t>Transmitted Beam</a:t>
            </a:r>
            <a:endParaRPr lang="en-US" b="1" dirty="0"/>
          </a:p>
        </p:txBody>
      </p:sp>
      <p:sp>
        <p:nvSpPr>
          <p:cNvPr id="22" name="TextBox 21"/>
          <p:cNvSpPr txBox="1"/>
          <p:nvPr/>
        </p:nvSpPr>
        <p:spPr>
          <a:xfrm>
            <a:off x="5002251" y="3514966"/>
            <a:ext cx="1539204" cy="307777"/>
          </a:xfrm>
          <a:prstGeom prst="rect">
            <a:avLst/>
          </a:prstGeom>
          <a:noFill/>
        </p:spPr>
        <p:txBody>
          <a:bodyPr wrap="none" rtlCol="0">
            <a:spAutoFit/>
          </a:bodyPr>
          <a:lstStyle/>
          <a:p>
            <a:r>
              <a:rPr lang="en-US" sz="1400" b="1" dirty="0" smtClean="0"/>
              <a:t>Scattered Beam</a:t>
            </a:r>
            <a:endParaRPr lang="en-US" b="1" dirty="0"/>
          </a:p>
        </p:txBody>
      </p:sp>
      <p:sp>
        <p:nvSpPr>
          <p:cNvPr id="23" name="TextBox 22"/>
          <p:cNvSpPr txBox="1"/>
          <p:nvPr/>
        </p:nvSpPr>
        <p:spPr>
          <a:xfrm>
            <a:off x="5830732" y="4248486"/>
            <a:ext cx="1059906" cy="523220"/>
          </a:xfrm>
          <a:prstGeom prst="rect">
            <a:avLst/>
          </a:prstGeom>
          <a:noFill/>
        </p:spPr>
        <p:txBody>
          <a:bodyPr wrap="none" rtlCol="0">
            <a:spAutoFit/>
          </a:bodyPr>
          <a:lstStyle/>
          <a:p>
            <a:r>
              <a:rPr lang="en-US" sz="1400" b="1" dirty="0" smtClean="0"/>
              <a:t>Scattering</a:t>
            </a:r>
          </a:p>
          <a:p>
            <a:r>
              <a:rPr lang="en-US" sz="1400" b="1" dirty="0" smtClean="0"/>
              <a:t>Angle</a:t>
            </a:r>
            <a:endParaRPr lang="en-US" b="1" dirty="0"/>
          </a:p>
        </p:txBody>
      </p:sp>
      <p:sp>
        <p:nvSpPr>
          <p:cNvPr id="24" name="TextBox 23"/>
          <p:cNvSpPr txBox="1"/>
          <p:nvPr/>
        </p:nvSpPr>
        <p:spPr>
          <a:xfrm>
            <a:off x="3230270" y="990600"/>
            <a:ext cx="1556836" cy="738664"/>
          </a:xfrm>
          <a:prstGeom prst="rect">
            <a:avLst/>
          </a:prstGeom>
          <a:noFill/>
        </p:spPr>
        <p:txBody>
          <a:bodyPr wrap="none" rtlCol="0">
            <a:spAutoFit/>
          </a:bodyPr>
          <a:lstStyle/>
          <a:p>
            <a:r>
              <a:rPr lang="en-US" sz="1400" b="1" dirty="0" smtClean="0"/>
              <a:t>Bragg</a:t>
            </a:r>
          </a:p>
          <a:p>
            <a:r>
              <a:rPr lang="en-US" sz="1400" b="1" dirty="0" err="1" smtClean="0"/>
              <a:t>Monochromator</a:t>
            </a:r>
            <a:endParaRPr lang="en-US" sz="1400" b="1" dirty="0" smtClean="0"/>
          </a:p>
          <a:p>
            <a:r>
              <a:rPr lang="en-US" sz="1400" b="1" dirty="0" smtClean="0"/>
              <a:t>Crystal</a:t>
            </a:r>
            <a:endParaRPr lang="en-US" b="1" dirty="0"/>
          </a:p>
        </p:txBody>
      </p:sp>
      <p:sp>
        <p:nvSpPr>
          <p:cNvPr id="25" name="TextBox 24"/>
          <p:cNvSpPr txBox="1"/>
          <p:nvPr/>
        </p:nvSpPr>
        <p:spPr>
          <a:xfrm rot="2916544">
            <a:off x="4334791" y="4781097"/>
            <a:ext cx="1737720" cy="307777"/>
          </a:xfrm>
          <a:prstGeom prst="rect">
            <a:avLst/>
          </a:prstGeom>
          <a:noFill/>
        </p:spPr>
        <p:txBody>
          <a:bodyPr wrap="none" rtlCol="0">
            <a:spAutoFit/>
          </a:bodyPr>
          <a:lstStyle/>
          <a:p>
            <a:r>
              <a:rPr lang="en-US" sz="1400" b="1" dirty="0" smtClean="0"/>
              <a:t>Transmitted Beam</a:t>
            </a:r>
            <a:endParaRPr lang="en-US" b="1" dirty="0"/>
          </a:p>
        </p:txBody>
      </p:sp>
      <p:sp>
        <p:nvSpPr>
          <p:cNvPr id="45" name="TextBox 44"/>
          <p:cNvSpPr txBox="1"/>
          <p:nvPr/>
        </p:nvSpPr>
        <p:spPr>
          <a:xfrm>
            <a:off x="3733800" y="2510135"/>
            <a:ext cx="428624" cy="461665"/>
          </a:xfrm>
          <a:prstGeom prst="rect">
            <a:avLst/>
          </a:prstGeom>
          <a:noFill/>
        </p:spPr>
        <p:txBody>
          <a:bodyPr wrap="none" rtlCol="0">
            <a:spAutoFit/>
          </a:bodyPr>
          <a:lstStyle/>
          <a:p>
            <a:r>
              <a:rPr lang="en-US" sz="2400" b="1" i="1" dirty="0" err="1" smtClean="0">
                <a:solidFill>
                  <a:srgbClr val="FF3300"/>
                </a:solidFill>
              </a:rPr>
              <a:t>k</a:t>
            </a:r>
            <a:r>
              <a:rPr lang="en-US" sz="2400" baseline="-25000" dirty="0" err="1" smtClean="0">
                <a:solidFill>
                  <a:srgbClr val="FF3300"/>
                </a:solidFill>
              </a:rPr>
              <a:t>i</a:t>
            </a:r>
            <a:endParaRPr lang="en-US" sz="2400" baseline="-25000" dirty="0">
              <a:solidFill>
                <a:srgbClr val="FF3300"/>
              </a:solidFill>
            </a:endParaRPr>
          </a:p>
        </p:txBody>
      </p:sp>
      <p:sp>
        <p:nvSpPr>
          <p:cNvPr id="46" name="TextBox 45"/>
          <p:cNvSpPr txBox="1"/>
          <p:nvPr/>
        </p:nvSpPr>
        <p:spPr>
          <a:xfrm>
            <a:off x="5422203" y="3916324"/>
            <a:ext cx="442701" cy="461665"/>
          </a:xfrm>
          <a:prstGeom prst="rect">
            <a:avLst/>
          </a:prstGeom>
          <a:noFill/>
        </p:spPr>
        <p:txBody>
          <a:bodyPr wrap="none" rtlCol="0">
            <a:spAutoFit/>
          </a:bodyPr>
          <a:lstStyle/>
          <a:p>
            <a:r>
              <a:rPr lang="en-US" sz="2400" b="1" i="1" dirty="0" err="1" smtClean="0">
                <a:solidFill>
                  <a:srgbClr val="00B274"/>
                </a:solidFill>
              </a:rPr>
              <a:t>k</a:t>
            </a:r>
            <a:r>
              <a:rPr lang="en-US" sz="2400" baseline="-25000" dirty="0" err="1">
                <a:solidFill>
                  <a:srgbClr val="00B274"/>
                </a:solidFill>
              </a:rPr>
              <a:t>f</a:t>
            </a:r>
            <a:endParaRPr lang="en-US" sz="2400" baseline="-25000" dirty="0">
              <a:solidFill>
                <a:srgbClr val="00B274"/>
              </a:solidFill>
            </a:endParaRPr>
          </a:p>
        </p:txBody>
      </p:sp>
      <p:grpSp>
        <p:nvGrpSpPr>
          <p:cNvPr id="47" name="Group 46"/>
          <p:cNvGrpSpPr/>
          <p:nvPr/>
        </p:nvGrpSpPr>
        <p:grpSpPr>
          <a:xfrm rot="20734537">
            <a:off x="2327808" y="1253129"/>
            <a:ext cx="1657814" cy="1278668"/>
            <a:chOff x="2756203" y="2839855"/>
            <a:chExt cx="1657814" cy="1278668"/>
          </a:xfrm>
        </p:grpSpPr>
        <p:sp>
          <p:nvSpPr>
            <p:cNvPr id="48" name="Rectangle 47"/>
            <p:cNvSpPr/>
            <p:nvPr/>
          </p:nvSpPr>
          <p:spPr>
            <a:xfrm rot="2478816">
              <a:off x="2756203" y="3225873"/>
              <a:ext cx="1657814" cy="507832"/>
            </a:xfrm>
            <a:prstGeom prst="rect">
              <a:avLst/>
            </a:prstGeom>
            <a:solidFill>
              <a:srgbClr val="92D05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Connector 48"/>
            <p:cNvCxnSpPr/>
            <p:nvPr/>
          </p:nvCxnSpPr>
          <p:spPr>
            <a:xfrm flipH="1" flipV="1">
              <a:off x="2877014" y="3048001"/>
              <a:ext cx="1211764" cy="10705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flipV="1">
              <a:off x="2969942" y="2947645"/>
              <a:ext cx="1211764" cy="10705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flipV="1">
              <a:off x="3055436" y="2839855"/>
              <a:ext cx="1211764" cy="10705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p:nvGrpSpPr>
        <p:grpSpPr>
          <a:xfrm>
            <a:off x="152400" y="2894429"/>
            <a:ext cx="9015654" cy="3695281"/>
            <a:chOff x="152400" y="2894429"/>
            <a:chExt cx="9015654" cy="3695281"/>
          </a:xfrm>
        </p:grpSpPr>
        <p:grpSp>
          <p:nvGrpSpPr>
            <p:cNvPr id="54" name="Group 53"/>
            <p:cNvGrpSpPr/>
            <p:nvPr/>
          </p:nvGrpSpPr>
          <p:grpSpPr>
            <a:xfrm>
              <a:off x="5002246" y="2894429"/>
              <a:ext cx="4165808" cy="3162801"/>
              <a:chOff x="5002246" y="2894429"/>
              <a:chExt cx="4165808" cy="3162801"/>
            </a:xfrm>
          </p:grpSpPr>
          <p:sp>
            <p:nvSpPr>
              <p:cNvPr id="30" name="TextBox 29"/>
              <p:cNvSpPr txBox="1"/>
              <p:nvPr/>
            </p:nvSpPr>
            <p:spPr>
              <a:xfrm>
                <a:off x="7968943" y="3370944"/>
                <a:ext cx="1199111" cy="523220"/>
              </a:xfrm>
              <a:prstGeom prst="rect">
                <a:avLst/>
              </a:prstGeom>
              <a:noFill/>
            </p:spPr>
            <p:txBody>
              <a:bodyPr wrap="none" rtlCol="0">
                <a:spAutoFit/>
              </a:bodyPr>
              <a:lstStyle/>
              <a:p>
                <a:r>
                  <a:rPr lang="en-US" sz="1400" b="1" dirty="0" smtClean="0"/>
                  <a:t>Transmitted</a:t>
                </a:r>
              </a:p>
              <a:p>
                <a:r>
                  <a:rPr lang="en-US" sz="1400" b="1" dirty="0" smtClean="0"/>
                  <a:t>Beam</a:t>
                </a:r>
                <a:endParaRPr lang="en-US" b="1" dirty="0"/>
              </a:p>
            </p:txBody>
          </p:sp>
          <p:sp>
            <p:nvSpPr>
              <p:cNvPr id="31" name="Right Arrow 30"/>
              <p:cNvSpPr/>
              <p:nvPr/>
            </p:nvSpPr>
            <p:spPr>
              <a:xfrm>
                <a:off x="7839041" y="3740969"/>
                <a:ext cx="1213058" cy="412595"/>
              </a:xfrm>
              <a:prstGeom prst="rightArrow">
                <a:avLst/>
              </a:prstGeom>
              <a:gradFill>
                <a:gsLst>
                  <a:gs pos="0">
                    <a:srgbClr val="A603AB"/>
                  </a:gs>
                  <a:gs pos="1000">
                    <a:srgbClr val="0819FB"/>
                  </a:gs>
                  <a:gs pos="35001">
                    <a:srgbClr val="1A8D48"/>
                  </a:gs>
                  <a:gs pos="52000">
                    <a:srgbClr val="FFFF00"/>
                  </a:gs>
                  <a:gs pos="73000">
                    <a:srgbClr val="EE3F17"/>
                  </a:gs>
                  <a:gs pos="88000">
                    <a:srgbClr val="E81766"/>
                  </a:gs>
                  <a:gs pos="100000">
                    <a:srgbClr val="A603A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8193796" y="3870412"/>
                <a:ext cx="45719" cy="1463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p:cNvGrpSpPr/>
              <p:nvPr/>
            </p:nvGrpSpPr>
            <p:grpSpPr>
              <a:xfrm>
                <a:off x="7815228" y="5135395"/>
                <a:ext cx="1236870" cy="921835"/>
                <a:chOff x="6775293" y="3850914"/>
                <a:chExt cx="1236870" cy="921835"/>
              </a:xfrm>
            </p:grpSpPr>
            <p:sp>
              <p:nvSpPr>
                <p:cNvPr id="43" name="Oval 42"/>
                <p:cNvSpPr/>
                <p:nvPr/>
              </p:nvSpPr>
              <p:spPr>
                <a:xfrm>
                  <a:off x="6775293" y="3850914"/>
                  <a:ext cx="936702" cy="921835"/>
                </a:xfrm>
                <a:prstGeom prst="ellipse">
                  <a:avLst/>
                </a:prstGeom>
                <a:solidFill>
                  <a:schemeClr val="accent1">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6812463" y="4159833"/>
                  <a:ext cx="1199700" cy="307777"/>
                </a:xfrm>
                <a:prstGeom prst="rect">
                  <a:avLst/>
                </a:prstGeom>
                <a:noFill/>
              </p:spPr>
              <p:txBody>
                <a:bodyPr wrap="square" rtlCol="0">
                  <a:spAutoFit/>
                </a:bodyPr>
                <a:lstStyle/>
                <a:p>
                  <a:r>
                    <a:rPr lang="en-US" sz="1400" b="1" dirty="0" smtClean="0"/>
                    <a:t>Detector</a:t>
                  </a:r>
                  <a:endParaRPr lang="en-US" sz="1400" b="1" dirty="0"/>
                </a:p>
              </p:txBody>
            </p:sp>
          </p:grpSp>
          <p:grpSp>
            <p:nvGrpSpPr>
              <p:cNvPr id="34" name="Group 33"/>
              <p:cNvGrpSpPr/>
              <p:nvPr/>
            </p:nvGrpSpPr>
            <p:grpSpPr>
              <a:xfrm rot="20734537">
                <a:off x="6155858" y="2963322"/>
                <a:ext cx="1657814" cy="1278668"/>
                <a:chOff x="2756203" y="2839855"/>
                <a:chExt cx="1657814" cy="1278668"/>
              </a:xfrm>
            </p:grpSpPr>
            <p:sp>
              <p:nvSpPr>
                <p:cNvPr id="39" name="Rectangle 38"/>
                <p:cNvSpPr/>
                <p:nvPr/>
              </p:nvSpPr>
              <p:spPr>
                <a:xfrm rot="2478816">
                  <a:off x="2756203" y="3225873"/>
                  <a:ext cx="1657814" cy="507832"/>
                </a:xfrm>
                <a:prstGeom prst="rect">
                  <a:avLst/>
                </a:prstGeom>
                <a:solidFill>
                  <a:srgbClr val="92D05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p:cNvCxnSpPr/>
                <p:nvPr/>
              </p:nvCxnSpPr>
              <p:spPr>
                <a:xfrm flipH="1" flipV="1">
                  <a:off x="2877014" y="3048001"/>
                  <a:ext cx="1211764" cy="10705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flipV="1">
                  <a:off x="2969942" y="2947645"/>
                  <a:ext cx="1211764" cy="10705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flipV="1">
                  <a:off x="3055436" y="2839855"/>
                  <a:ext cx="1211764" cy="10705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35" name="Right Arrow 34"/>
              <p:cNvSpPr/>
              <p:nvPr/>
            </p:nvSpPr>
            <p:spPr>
              <a:xfrm rot="2895152">
                <a:off x="6526536" y="4365816"/>
                <a:ext cx="1687551" cy="412595"/>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ight Arrow 35"/>
              <p:cNvSpPr/>
              <p:nvPr/>
            </p:nvSpPr>
            <p:spPr>
              <a:xfrm>
                <a:off x="5002246" y="3670830"/>
                <a:ext cx="1687551" cy="414000"/>
              </a:xfrm>
              <a:prstGeom prst="rightArrow">
                <a:avLst/>
              </a:prstGeom>
              <a:gradFill>
                <a:gsLst>
                  <a:gs pos="0">
                    <a:srgbClr val="A603AB"/>
                  </a:gs>
                  <a:gs pos="1000">
                    <a:srgbClr val="0819FB"/>
                  </a:gs>
                  <a:gs pos="35001">
                    <a:srgbClr val="1A8D48"/>
                  </a:gs>
                  <a:gs pos="52000">
                    <a:srgbClr val="FFFF00"/>
                  </a:gs>
                  <a:gs pos="73000">
                    <a:srgbClr val="EE3F17"/>
                  </a:gs>
                  <a:gs pos="88000">
                    <a:srgbClr val="E81766"/>
                  </a:gs>
                  <a:gs pos="100000">
                    <a:srgbClr val="A603A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p:cNvSpPr txBox="1"/>
              <p:nvPr/>
            </p:nvSpPr>
            <p:spPr>
              <a:xfrm>
                <a:off x="7012537" y="2894429"/>
                <a:ext cx="931665" cy="523220"/>
              </a:xfrm>
              <a:prstGeom prst="rect">
                <a:avLst/>
              </a:prstGeom>
              <a:noFill/>
            </p:spPr>
            <p:txBody>
              <a:bodyPr wrap="none" rtlCol="0">
                <a:spAutoFit/>
              </a:bodyPr>
              <a:lstStyle/>
              <a:p>
                <a:r>
                  <a:rPr lang="en-US" sz="1400" b="1" dirty="0" smtClean="0"/>
                  <a:t>Analyzer</a:t>
                </a:r>
              </a:p>
              <a:p>
                <a:r>
                  <a:rPr lang="en-US" sz="1400" b="1" dirty="0" smtClean="0"/>
                  <a:t>Crystal</a:t>
                </a:r>
                <a:endParaRPr lang="en-US" b="1" dirty="0"/>
              </a:p>
            </p:txBody>
          </p:sp>
        </p:grpSp>
        <p:sp>
          <p:nvSpPr>
            <p:cNvPr id="53" name="Title 1"/>
            <p:cNvSpPr txBox="1">
              <a:spLocks/>
            </p:cNvSpPr>
            <p:nvPr/>
          </p:nvSpPr>
          <p:spPr bwMode="auto">
            <a:xfrm>
              <a:off x="152400" y="5181632"/>
              <a:ext cx="8229600" cy="140807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l" rtl="0" eaLnBrk="0" fontAlgn="base" hangingPunct="0">
                <a:lnSpc>
                  <a:spcPct val="85000"/>
                </a:lnSpc>
                <a:spcBef>
                  <a:spcPct val="0"/>
                </a:spcBef>
                <a:spcAft>
                  <a:spcPct val="0"/>
                </a:spcAft>
                <a:defRPr sz="3000" b="0" i="0" kern="1200">
                  <a:solidFill>
                    <a:srgbClr val="3366FF"/>
                  </a:solidFill>
                  <a:latin typeface="Arial"/>
                  <a:ea typeface="+mj-ea"/>
                  <a:cs typeface="Arial"/>
                </a:defRPr>
              </a:lvl1pPr>
              <a:lvl2pPr algn="l" rtl="0" eaLnBrk="0" fontAlgn="base" hangingPunct="0">
                <a:lnSpc>
                  <a:spcPct val="85000"/>
                </a:lnSpc>
                <a:spcBef>
                  <a:spcPct val="0"/>
                </a:spcBef>
                <a:spcAft>
                  <a:spcPct val="0"/>
                </a:spcAft>
                <a:defRPr sz="3000">
                  <a:solidFill>
                    <a:srgbClr val="006C3A"/>
                  </a:solidFill>
                  <a:latin typeface="Arial Black" pitchFamily="34" charset="0"/>
                </a:defRPr>
              </a:lvl2pPr>
              <a:lvl3pPr algn="l" rtl="0" eaLnBrk="0" fontAlgn="base" hangingPunct="0">
                <a:lnSpc>
                  <a:spcPct val="85000"/>
                </a:lnSpc>
                <a:spcBef>
                  <a:spcPct val="0"/>
                </a:spcBef>
                <a:spcAft>
                  <a:spcPct val="0"/>
                </a:spcAft>
                <a:defRPr sz="3000">
                  <a:solidFill>
                    <a:srgbClr val="006C3A"/>
                  </a:solidFill>
                  <a:latin typeface="Arial Black" pitchFamily="34" charset="0"/>
                </a:defRPr>
              </a:lvl3pPr>
              <a:lvl4pPr algn="l" rtl="0" eaLnBrk="0" fontAlgn="base" hangingPunct="0">
                <a:lnSpc>
                  <a:spcPct val="85000"/>
                </a:lnSpc>
                <a:spcBef>
                  <a:spcPct val="0"/>
                </a:spcBef>
                <a:spcAft>
                  <a:spcPct val="0"/>
                </a:spcAft>
                <a:defRPr sz="3000">
                  <a:solidFill>
                    <a:srgbClr val="006C3A"/>
                  </a:solidFill>
                  <a:latin typeface="Arial Black" pitchFamily="34" charset="0"/>
                </a:defRPr>
              </a:lvl4pPr>
              <a:lvl5pPr algn="l" rtl="0" eaLnBrk="0" fontAlgn="base" hangingPunct="0">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r>
                <a:rPr lang="en-US" sz="2000" dirty="0" smtClean="0"/>
                <a:t>Momentum transfer   </a:t>
              </a:r>
              <a:r>
                <a:rPr lang="en-US" sz="2000" b="1" i="1" dirty="0" smtClean="0">
                  <a:solidFill>
                    <a:srgbClr val="000000"/>
                  </a:solidFill>
                </a:rPr>
                <a:t>Q</a:t>
              </a:r>
              <a:r>
                <a:rPr lang="en-US" sz="2000" dirty="0" smtClean="0">
                  <a:solidFill>
                    <a:srgbClr val="000000"/>
                  </a:solidFill>
                </a:rPr>
                <a:t> = </a:t>
              </a:r>
              <a:r>
                <a:rPr lang="en-US" sz="2000" b="1" i="1" dirty="0" err="1" smtClean="0">
                  <a:solidFill>
                    <a:srgbClr val="FF3300"/>
                  </a:solidFill>
                </a:rPr>
                <a:t>k</a:t>
              </a:r>
              <a:r>
                <a:rPr lang="en-US" sz="2000" i="1" baseline="-25000" dirty="0" err="1" smtClean="0">
                  <a:solidFill>
                    <a:srgbClr val="FF3300"/>
                  </a:solidFill>
                </a:rPr>
                <a:t>i</a:t>
              </a:r>
              <a:r>
                <a:rPr lang="en-US" sz="2000" dirty="0" smtClean="0">
                  <a:solidFill>
                    <a:srgbClr val="000000"/>
                  </a:solidFill>
                </a:rPr>
                <a:t> – </a:t>
              </a:r>
              <a:r>
                <a:rPr lang="en-US" sz="2000" b="1" i="1" dirty="0" err="1" smtClean="0">
                  <a:solidFill>
                    <a:schemeClr val="accent3"/>
                  </a:solidFill>
                </a:rPr>
                <a:t>k</a:t>
              </a:r>
              <a:r>
                <a:rPr lang="en-US" sz="2000" i="1" baseline="-25000" dirty="0" err="1" smtClean="0">
                  <a:solidFill>
                    <a:schemeClr val="accent3"/>
                  </a:solidFill>
                </a:rPr>
                <a:t>f</a:t>
              </a:r>
              <a:r>
                <a:rPr lang="en-US" sz="2000" dirty="0" smtClean="0">
                  <a:solidFill>
                    <a:schemeClr val="accent3"/>
                  </a:solidFill>
                </a:rPr>
                <a:t/>
              </a:r>
              <a:br>
                <a:rPr lang="en-US" sz="2000" dirty="0" smtClean="0">
                  <a:solidFill>
                    <a:schemeClr val="accent3"/>
                  </a:solidFill>
                </a:rPr>
              </a:br>
              <a:endParaRPr lang="en-US" sz="2000" dirty="0" smtClean="0">
                <a:solidFill>
                  <a:schemeClr val="accent3"/>
                </a:solidFill>
              </a:endParaRPr>
            </a:p>
            <a:p>
              <a:r>
                <a:rPr lang="en-US" sz="2000" dirty="0" smtClean="0"/>
                <a:t>Energy transfer   </a:t>
              </a:r>
              <a:r>
                <a:rPr lang="en-US" sz="2000" dirty="0" smtClean="0">
                  <a:solidFill>
                    <a:srgbClr val="000000"/>
                  </a:solidFill>
                </a:rPr>
                <a:t>E = </a:t>
              </a:r>
              <a:r>
                <a:rPr lang="en-US" sz="2000" dirty="0" err="1" smtClean="0">
                  <a:solidFill>
                    <a:srgbClr val="FF0000"/>
                  </a:solidFill>
                </a:rPr>
                <a:t>E</a:t>
              </a:r>
              <a:r>
                <a:rPr lang="en-US" sz="2000" baseline="-25000" dirty="0" err="1" smtClean="0">
                  <a:solidFill>
                    <a:srgbClr val="FF0000"/>
                  </a:solidFill>
                </a:rPr>
                <a:t>i</a:t>
              </a:r>
              <a:r>
                <a:rPr lang="en-US" sz="2000" dirty="0" smtClean="0">
                  <a:solidFill>
                    <a:srgbClr val="000000"/>
                  </a:solidFill>
                </a:rPr>
                <a:t> - </a:t>
              </a:r>
              <a:r>
                <a:rPr lang="en-US" sz="2000" dirty="0" err="1" smtClean="0">
                  <a:solidFill>
                    <a:schemeClr val="accent3"/>
                  </a:solidFill>
                </a:rPr>
                <a:t>E</a:t>
              </a:r>
              <a:r>
                <a:rPr lang="en-US" sz="2000" baseline="-25000" dirty="0" err="1" smtClean="0">
                  <a:solidFill>
                    <a:schemeClr val="accent3"/>
                  </a:solidFill>
                </a:rPr>
                <a:t>f</a:t>
              </a:r>
              <a:r>
                <a:rPr lang="en-US" sz="2000" dirty="0" smtClean="0">
                  <a:solidFill>
                    <a:srgbClr val="000000"/>
                  </a:solidFill>
                </a:rPr>
                <a:t> = (</a:t>
              </a:r>
              <a:r>
                <a:rPr lang="en-US" sz="2000" i="1" dirty="0" smtClean="0">
                  <a:solidFill>
                    <a:srgbClr val="000000"/>
                  </a:solidFill>
                </a:rPr>
                <a:t>h</a:t>
              </a:r>
              <a:r>
                <a:rPr lang="en-US" sz="2000" baseline="30000" dirty="0" smtClean="0">
                  <a:solidFill>
                    <a:srgbClr val="000000"/>
                  </a:solidFill>
                </a:rPr>
                <a:t>2</a:t>
              </a:r>
              <a:r>
                <a:rPr lang="en-US" sz="2000" dirty="0" smtClean="0">
                  <a:solidFill>
                    <a:srgbClr val="000000"/>
                  </a:solidFill>
                </a:rPr>
                <a:t>/2m</a:t>
              </a:r>
              <a:r>
                <a:rPr lang="en-US" sz="2000" baseline="-25000" dirty="0" smtClean="0">
                  <a:solidFill>
                    <a:srgbClr val="000000"/>
                  </a:solidFill>
                </a:rPr>
                <a:t>n</a:t>
              </a:r>
              <a:r>
                <a:rPr lang="en-US" sz="2000" dirty="0" smtClean="0">
                  <a:solidFill>
                    <a:srgbClr val="000000"/>
                  </a:solidFill>
                </a:rPr>
                <a:t>)(</a:t>
              </a:r>
              <a:r>
                <a:rPr lang="en-US" sz="2000" i="1" dirty="0" smtClean="0">
                  <a:solidFill>
                    <a:srgbClr val="FF3300"/>
                  </a:solidFill>
                </a:rPr>
                <a:t>k</a:t>
              </a:r>
              <a:r>
                <a:rPr lang="en-US" sz="2000" i="1" baseline="-25000" dirty="0" smtClean="0">
                  <a:solidFill>
                    <a:srgbClr val="FF3300"/>
                  </a:solidFill>
                </a:rPr>
                <a:t>i</a:t>
              </a:r>
              <a:r>
                <a:rPr lang="en-US" sz="2000" baseline="30000" dirty="0" smtClean="0">
                  <a:solidFill>
                    <a:srgbClr val="FF0000"/>
                  </a:solidFill>
                </a:rPr>
                <a:t>2</a:t>
              </a:r>
              <a:r>
                <a:rPr lang="en-US" sz="2000" dirty="0" smtClean="0">
                  <a:solidFill>
                    <a:srgbClr val="000000"/>
                  </a:solidFill>
                </a:rPr>
                <a:t>– </a:t>
              </a:r>
              <a:r>
                <a:rPr lang="en-US" sz="2000" i="1" dirty="0" smtClean="0">
                  <a:solidFill>
                    <a:schemeClr val="accent3"/>
                  </a:solidFill>
                </a:rPr>
                <a:t>k</a:t>
              </a:r>
              <a:r>
                <a:rPr lang="en-US" sz="2000" i="1" baseline="-25000" dirty="0" smtClean="0">
                  <a:solidFill>
                    <a:schemeClr val="accent3"/>
                  </a:solidFill>
                </a:rPr>
                <a:t>f</a:t>
              </a:r>
              <a:r>
                <a:rPr lang="en-US" sz="2000" baseline="30000" dirty="0" smtClean="0">
                  <a:solidFill>
                    <a:schemeClr val="accent3"/>
                  </a:solidFill>
                </a:rPr>
                <a:t>2</a:t>
              </a:r>
              <a:r>
                <a:rPr lang="en-US" sz="2000" dirty="0" smtClean="0">
                  <a:solidFill>
                    <a:schemeClr val="tx1"/>
                  </a:solidFill>
                </a:rPr>
                <a:t>)</a:t>
              </a:r>
            </a:p>
            <a:p>
              <a:endParaRPr lang="en-US" sz="2000" dirty="0" smtClean="0"/>
            </a:p>
            <a:p>
              <a:r>
                <a:rPr lang="en-US" sz="2000" dirty="0" smtClean="0"/>
                <a:t>Looks at a spot in (Q,E) – but you can scan closely where you want …  </a:t>
              </a:r>
              <a:endParaRPr lang="en-US" sz="2000" dirty="0"/>
            </a:p>
          </p:txBody>
        </p:sp>
      </p:grpSp>
      <p:sp>
        <p:nvSpPr>
          <p:cNvPr id="52" name="TextBox 51"/>
          <p:cNvSpPr txBox="1"/>
          <p:nvPr/>
        </p:nvSpPr>
        <p:spPr>
          <a:xfrm>
            <a:off x="5421496" y="3919055"/>
            <a:ext cx="442701" cy="461665"/>
          </a:xfrm>
          <a:prstGeom prst="rect">
            <a:avLst/>
          </a:prstGeom>
          <a:noFill/>
        </p:spPr>
        <p:txBody>
          <a:bodyPr wrap="none" rtlCol="0">
            <a:spAutoFit/>
          </a:bodyPr>
          <a:lstStyle/>
          <a:p>
            <a:r>
              <a:rPr lang="en-US" sz="2400" b="1" i="1" dirty="0" err="1" smtClean="0">
                <a:solidFill>
                  <a:srgbClr val="FF3300"/>
                </a:solidFill>
              </a:rPr>
              <a:t>k</a:t>
            </a:r>
            <a:r>
              <a:rPr lang="en-US" sz="2400" baseline="-25000" dirty="0" err="1" smtClean="0">
                <a:solidFill>
                  <a:srgbClr val="FF3300"/>
                </a:solidFill>
              </a:rPr>
              <a:t>f</a:t>
            </a:r>
            <a:endParaRPr lang="en-US" sz="2400" baseline="-25000" dirty="0">
              <a:solidFill>
                <a:srgbClr val="FF3300"/>
              </a:solidFill>
            </a:endParaRPr>
          </a:p>
        </p:txBody>
      </p:sp>
      <p:grpSp>
        <p:nvGrpSpPr>
          <p:cNvPr id="27" name="Group 26"/>
          <p:cNvGrpSpPr/>
          <p:nvPr/>
        </p:nvGrpSpPr>
        <p:grpSpPr>
          <a:xfrm>
            <a:off x="125986" y="2620337"/>
            <a:ext cx="3325695" cy="2617216"/>
            <a:chOff x="125986" y="2653412"/>
            <a:chExt cx="3325695" cy="2617216"/>
          </a:xfrm>
        </p:grpSpPr>
        <p:pic>
          <p:nvPicPr>
            <p:cNvPr id="3" name="Picture 2" descr="1993 Guthoff PRB 3Xcuts.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5986" y="2653412"/>
              <a:ext cx="3163443" cy="2617216"/>
            </a:xfrm>
            <a:prstGeom prst="rect">
              <a:avLst/>
            </a:prstGeom>
            <a:scene3d>
              <a:camera prst="orthographicFront">
                <a:rot lat="0" lon="0" rev="60000"/>
              </a:camera>
              <a:lightRig rig="threePt" dir="t"/>
            </a:scene3d>
          </p:spPr>
        </p:pic>
        <p:sp>
          <p:nvSpPr>
            <p:cNvPr id="26" name="TextBox 25"/>
            <p:cNvSpPr txBox="1"/>
            <p:nvPr/>
          </p:nvSpPr>
          <p:spPr>
            <a:xfrm>
              <a:off x="1792252" y="3715528"/>
              <a:ext cx="1659429" cy="246221"/>
            </a:xfrm>
            <a:prstGeom prst="rect">
              <a:avLst/>
            </a:prstGeom>
            <a:noFill/>
          </p:spPr>
          <p:txBody>
            <a:bodyPr wrap="none" rtlCol="0">
              <a:spAutoFit/>
            </a:bodyPr>
            <a:lstStyle/>
            <a:p>
              <a:r>
                <a:rPr lang="en-US" sz="1000" dirty="0" err="1" smtClean="0"/>
                <a:t>Guthoff</a:t>
              </a:r>
              <a:r>
                <a:rPr lang="en-US" sz="1000" dirty="0" smtClean="0"/>
                <a:t> et al., PRB (1993)</a:t>
              </a:r>
              <a:endParaRPr lang="en-US" sz="1000" dirty="0"/>
            </a:p>
          </p:txBody>
        </p:sp>
      </p:grpSp>
      <p:grpSp>
        <p:nvGrpSpPr>
          <p:cNvPr id="29" name="Group 28"/>
          <p:cNvGrpSpPr/>
          <p:nvPr/>
        </p:nvGrpSpPr>
        <p:grpSpPr>
          <a:xfrm>
            <a:off x="6372755" y="816048"/>
            <a:ext cx="2618845" cy="2133600"/>
            <a:chOff x="6372755" y="816048"/>
            <a:chExt cx="2618845" cy="2133600"/>
          </a:xfrm>
        </p:grpSpPr>
        <p:pic>
          <p:nvPicPr>
            <p:cNvPr id="56"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72755" y="816048"/>
              <a:ext cx="261884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p:cNvSpPr txBox="1"/>
            <p:nvPr/>
          </p:nvSpPr>
          <p:spPr>
            <a:xfrm>
              <a:off x="6400800" y="849868"/>
              <a:ext cx="1698715" cy="369332"/>
            </a:xfrm>
            <a:prstGeom prst="rect">
              <a:avLst/>
            </a:prstGeom>
            <a:noFill/>
          </p:spPr>
          <p:txBody>
            <a:bodyPr wrap="none" rtlCol="0">
              <a:spAutoFit/>
            </a:bodyPr>
            <a:lstStyle/>
            <a:p>
              <a:r>
                <a:rPr lang="en-US" dirty="0" smtClean="0">
                  <a:solidFill>
                    <a:schemeClr val="bg1"/>
                  </a:solidFill>
                </a:rPr>
                <a:t>2X Clinton Pile</a:t>
              </a:r>
              <a:endParaRPr lang="en-US" dirty="0">
                <a:solidFill>
                  <a:schemeClr val="bg1"/>
                </a:solidFill>
              </a:endParaRPr>
            </a:p>
          </p:txBody>
        </p:sp>
      </p:grpSp>
      <p:grpSp>
        <p:nvGrpSpPr>
          <p:cNvPr id="58" name="Group 57"/>
          <p:cNvGrpSpPr/>
          <p:nvPr/>
        </p:nvGrpSpPr>
        <p:grpSpPr>
          <a:xfrm>
            <a:off x="6400800" y="838200"/>
            <a:ext cx="2667000" cy="2086936"/>
            <a:chOff x="7086600" y="838200"/>
            <a:chExt cx="2667000" cy="2086936"/>
          </a:xfrm>
        </p:grpSpPr>
        <p:pic>
          <p:nvPicPr>
            <p:cNvPr id="38" name="Picture 3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86600" y="867736"/>
              <a:ext cx="2667000" cy="2057400"/>
            </a:xfrm>
            <a:prstGeom prst="rect">
              <a:avLst/>
            </a:prstGeom>
          </p:spPr>
        </p:pic>
        <p:sp>
          <p:nvSpPr>
            <p:cNvPr id="57" name="TextBox 56"/>
            <p:cNvSpPr txBox="1"/>
            <p:nvPr/>
          </p:nvSpPr>
          <p:spPr>
            <a:xfrm>
              <a:off x="7093680" y="838200"/>
              <a:ext cx="2292477" cy="369332"/>
            </a:xfrm>
            <a:prstGeom prst="rect">
              <a:avLst/>
            </a:prstGeom>
            <a:noFill/>
          </p:spPr>
          <p:txBody>
            <a:bodyPr wrap="none" rtlCol="0">
              <a:spAutoFit/>
            </a:bodyPr>
            <a:lstStyle/>
            <a:p>
              <a:r>
                <a:rPr lang="en-US" dirty="0" smtClean="0">
                  <a:solidFill>
                    <a:schemeClr val="bg1"/>
                  </a:solidFill>
                </a:rPr>
                <a:t>HB1-3X HFIR ORNL</a:t>
              </a:r>
              <a:endParaRPr lang="en-US" dirty="0">
                <a:solidFill>
                  <a:schemeClr val="bg1"/>
                </a:solidFill>
              </a:endParaRPr>
            </a:p>
          </p:txBody>
        </p:sp>
      </p:grpSp>
    </p:spTree>
    <p:extLst>
      <p:ext uri="{BB962C8B-B14F-4D97-AF65-F5344CB8AC3E}">
        <p14:creationId xmlns:p14="http://schemas.microsoft.com/office/powerpoint/2010/main" val="28276192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55"/>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16"/>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5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dissolve">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large.stanford.edu/courses/2009/ph204/liu1/images/f2big.gif"/>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074573" y="725716"/>
            <a:ext cx="2819400" cy="2198294"/>
          </a:xfrm>
          <a:prstGeom prst="rect">
            <a:avLst/>
          </a:prstGeom>
          <a:noFill/>
          <a:ln>
            <a:noFill/>
          </a:ln>
        </p:spPr>
      </p:pic>
      <p:pic>
        <p:nvPicPr>
          <p:cNvPr id="5" name="Picture 20" descr="C:\Documents and Settings\katsaraj\Desktop\chadwick.ti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0" y="752144"/>
            <a:ext cx="3351583" cy="5092936"/>
          </a:xfrm>
          <a:prstGeom prst="rect">
            <a:avLst/>
          </a:prstGeom>
          <a:noFill/>
          <a:ln w="12700">
            <a:noFill/>
            <a:miter lim="800000"/>
            <a:headEnd/>
            <a:tailEnd/>
          </a:ln>
        </p:spPr>
      </p:pic>
      <p:pic>
        <p:nvPicPr>
          <p:cNvPr id="6" name="Picture 3" descr="profjameschadwick"/>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943600" y="2885744"/>
            <a:ext cx="2417762" cy="2755900"/>
          </a:xfrm>
          <a:prstGeom prst="rect">
            <a:avLst/>
          </a:prstGeom>
          <a:noFill/>
          <a:ln w="12700">
            <a:solidFill>
              <a:schemeClr val="tx1"/>
            </a:solidFill>
            <a:miter lim="800000"/>
            <a:headEnd/>
            <a:tailEnd/>
          </a:ln>
          <a:effectLst/>
        </p:spPr>
      </p:pic>
      <p:pic>
        <p:nvPicPr>
          <p:cNvPr id="7" name="Picture 5"/>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639645" y="2362200"/>
            <a:ext cx="2608262" cy="1762125"/>
          </a:xfrm>
          <a:prstGeom prst="rect">
            <a:avLst/>
          </a:prstGeom>
          <a:noFill/>
          <a:ln w="19050">
            <a:noFill/>
            <a:miter lim="800000"/>
            <a:headEnd/>
            <a:tailEnd/>
          </a:ln>
          <a:effectLst>
            <a:softEdge rad="63500"/>
          </a:effectLst>
        </p:spPr>
      </p:pic>
      <p:pic>
        <p:nvPicPr>
          <p:cNvPr id="8" name="Picture 20" descr="C:\Documents and Settings\katsaraj\Desktop\chadwick.tif"/>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667000" y="4235326"/>
            <a:ext cx="3154363" cy="1317418"/>
          </a:xfrm>
          <a:prstGeom prst="rect">
            <a:avLst/>
          </a:prstGeom>
          <a:noFill/>
          <a:ln w="19050">
            <a:solidFill>
              <a:srgbClr val="C00000"/>
            </a:solidFill>
            <a:miter lim="800000"/>
            <a:headEnd/>
            <a:tailEnd/>
          </a:ln>
        </p:spPr>
      </p:pic>
      <p:sp>
        <p:nvSpPr>
          <p:cNvPr id="9" name="Rectangle 8"/>
          <p:cNvSpPr/>
          <p:nvPr/>
        </p:nvSpPr>
        <p:spPr>
          <a:xfrm>
            <a:off x="804620" y="4343400"/>
            <a:ext cx="1646566" cy="762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04800" y="254000"/>
            <a:ext cx="8229600" cy="496290"/>
          </a:xfrm>
        </p:spPr>
        <p:txBody>
          <a:bodyPr/>
          <a:lstStyle/>
          <a:p>
            <a:r>
              <a:rPr lang="en-US" dirty="0" smtClean="0"/>
              <a:t>Chadwick identifies the neutron - 1932 </a:t>
            </a:r>
            <a:endParaRPr lang="en-US" dirty="0"/>
          </a:p>
        </p:txBody>
      </p:sp>
      <p:sp>
        <p:nvSpPr>
          <p:cNvPr id="12" name="Rectangle 11"/>
          <p:cNvSpPr/>
          <p:nvPr/>
        </p:nvSpPr>
        <p:spPr>
          <a:xfrm>
            <a:off x="1676400" y="5932948"/>
            <a:ext cx="6699708" cy="369332"/>
          </a:xfrm>
          <a:prstGeom prst="rect">
            <a:avLst/>
          </a:prstGeom>
        </p:spPr>
        <p:txBody>
          <a:bodyPr wrap="none">
            <a:spAutoFit/>
          </a:bodyPr>
          <a:lstStyle/>
          <a:p>
            <a:r>
              <a:rPr lang="en-US" dirty="0" smtClean="0"/>
              <a:t>1935 Nobel </a:t>
            </a:r>
            <a:r>
              <a:rPr lang="en-US" dirty="0"/>
              <a:t>Prize in </a:t>
            </a:r>
            <a:r>
              <a:rPr lang="en-US" dirty="0" smtClean="0"/>
              <a:t>Physics  "</a:t>
            </a:r>
            <a:r>
              <a:rPr lang="en-US" dirty="0"/>
              <a:t>for the discovery of the </a:t>
            </a:r>
            <a:r>
              <a:rPr lang="en-US" dirty="0" smtClean="0"/>
              <a:t>neutron”</a:t>
            </a:r>
            <a:endParaRPr lang="en-US" dirty="0"/>
          </a:p>
        </p:txBody>
      </p:sp>
      <p:pic>
        <p:nvPicPr>
          <p:cNvPr id="13" name="Picture 12" descr="images.jpe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43000" y="5873292"/>
            <a:ext cx="527508" cy="52750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91600" cy="1281120"/>
          </a:xfrm>
        </p:spPr>
        <p:txBody>
          <a:bodyPr/>
          <a:lstStyle/>
          <a:p>
            <a:r>
              <a:rPr lang="en-US" dirty="0"/>
              <a:t>Inelastic example:</a:t>
            </a:r>
            <a:br>
              <a:rPr lang="en-US" dirty="0"/>
            </a:br>
            <a:r>
              <a:rPr lang="en-US" dirty="0" smtClean="0"/>
              <a:t>Simplified Pulsed Source Chopper Spectrometer</a:t>
            </a:r>
            <a:endParaRPr lang="en-US" dirty="0"/>
          </a:p>
        </p:txBody>
      </p:sp>
      <p:sp>
        <p:nvSpPr>
          <p:cNvPr id="4" name="Rectangle 3"/>
          <p:cNvSpPr/>
          <p:nvPr/>
        </p:nvSpPr>
        <p:spPr>
          <a:xfrm>
            <a:off x="1613642" y="3491033"/>
            <a:ext cx="62753" cy="476618"/>
          </a:xfrm>
          <a:prstGeom prst="rect">
            <a:avLst/>
          </a:prstGeom>
          <a:gradFill>
            <a:gsLst>
              <a:gs pos="0">
                <a:srgbClr val="A603AB"/>
              </a:gs>
              <a:gs pos="1000">
                <a:srgbClr val="0819FB"/>
              </a:gs>
              <a:gs pos="35001">
                <a:srgbClr val="1A8D48"/>
              </a:gs>
              <a:gs pos="52000">
                <a:srgbClr val="FFFF00"/>
              </a:gs>
              <a:gs pos="73000">
                <a:srgbClr val="EE3F17"/>
              </a:gs>
              <a:gs pos="88000">
                <a:srgbClr val="E81766"/>
              </a:gs>
              <a:gs pos="100000">
                <a:srgbClr val="A603AB"/>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a:stCxn id="18" idx="1"/>
          </p:cNvCxnSpPr>
          <p:nvPr/>
        </p:nvCxnSpPr>
        <p:spPr>
          <a:xfrm>
            <a:off x="688626" y="3734572"/>
            <a:ext cx="7469256"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rot="10800000">
            <a:off x="2214282" y="3498507"/>
            <a:ext cx="640963" cy="476618"/>
          </a:xfrm>
          <a:prstGeom prst="rect">
            <a:avLst/>
          </a:prstGeom>
          <a:gradFill>
            <a:gsLst>
              <a:gs pos="0">
                <a:srgbClr val="A603AB"/>
              </a:gs>
              <a:gs pos="1000">
                <a:srgbClr val="0819FB"/>
              </a:gs>
              <a:gs pos="35001">
                <a:srgbClr val="1A8D48"/>
              </a:gs>
              <a:gs pos="52000">
                <a:srgbClr val="FFFF00"/>
              </a:gs>
              <a:gs pos="73000">
                <a:srgbClr val="EE3F17"/>
              </a:gs>
              <a:gs pos="88000">
                <a:srgbClr val="E81766"/>
              </a:gs>
              <a:gs pos="100000">
                <a:srgbClr val="A603AB"/>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rot="10800000">
            <a:off x="3402101" y="3491690"/>
            <a:ext cx="1855699" cy="476618"/>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5791189" y="3272142"/>
            <a:ext cx="914400" cy="914400"/>
            <a:chOff x="3039035" y="5244354"/>
            <a:chExt cx="914400" cy="914400"/>
          </a:xfrm>
        </p:grpSpPr>
        <p:sp>
          <p:nvSpPr>
            <p:cNvPr id="9" name="Oval 8"/>
            <p:cNvSpPr/>
            <p:nvPr/>
          </p:nvSpPr>
          <p:spPr>
            <a:xfrm>
              <a:off x="3039035" y="5244354"/>
              <a:ext cx="914400" cy="914400"/>
            </a:xfrm>
            <a:prstGeom prst="ellipse">
              <a:avLst/>
            </a:prstGeom>
            <a:solidFill>
              <a:srgbClr val="23E40D"/>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100132" y="5547665"/>
              <a:ext cx="822661" cy="307777"/>
            </a:xfrm>
            <a:prstGeom prst="rect">
              <a:avLst/>
            </a:prstGeom>
            <a:noFill/>
          </p:spPr>
          <p:txBody>
            <a:bodyPr wrap="none" rtlCol="0">
              <a:spAutoFit/>
            </a:bodyPr>
            <a:lstStyle/>
            <a:p>
              <a:r>
                <a:rPr lang="en-US" sz="1400" b="1" dirty="0" smtClean="0"/>
                <a:t>Sample</a:t>
              </a:r>
              <a:endParaRPr lang="en-US" sz="1400" b="1" dirty="0"/>
            </a:p>
          </p:txBody>
        </p:sp>
      </p:grpSp>
      <p:sp>
        <p:nvSpPr>
          <p:cNvPr id="11" name="Right Arrow 10"/>
          <p:cNvSpPr/>
          <p:nvPr/>
        </p:nvSpPr>
        <p:spPr>
          <a:xfrm>
            <a:off x="6813147" y="3523043"/>
            <a:ext cx="1687551" cy="412595"/>
          </a:xfrm>
          <a:prstGeom prst="rightArrow">
            <a:avLst/>
          </a:prstGeom>
          <a:gradFill>
            <a:gsLst>
              <a:gs pos="0">
                <a:srgbClr val="A603AB"/>
              </a:gs>
              <a:gs pos="1000">
                <a:srgbClr val="0819FB"/>
              </a:gs>
              <a:gs pos="35001">
                <a:srgbClr val="1A8D48"/>
              </a:gs>
              <a:gs pos="52000">
                <a:srgbClr val="FFFF00"/>
              </a:gs>
              <a:gs pos="73000">
                <a:srgbClr val="EE3F17"/>
              </a:gs>
              <a:gs pos="88000">
                <a:srgbClr val="E81766"/>
              </a:gs>
              <a:gs pos="100000">
                <a:srgbClr val="A603A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rot="16986505">
            <a:off x="5703627" y="2189810"/>
            <a:ext cx="1687551" cy="412595"/>
          </a:xfrm>
          <a:prstGeom prst="rightArrow">
            <a:avLst/>
          </a:prstGeom>
          <a:gradFill>
            <a:gsLst>
              <a:gs pos="0">
                <a:srgbClr val="A603AB"/>
              </a:gs>
              <a:gs pos="1000">
                <a:srgbClr val="0819FB"/>
              </a:gs>
              <a:gs pos="35001">
                <a:srgbClr val="1A8D48"/>
              </a:gs>
              <a:gs pos="52000">
                <a:srgbClr val="FFFF00"/>
              </a:gs>
              <a:gs pos="73000">
                <a:srgbClr val="EE3F17"/>
              </a:gs>
              <a:gs pos="88000">
                <a:srgbClr val="E81766"/>
              </a:gs>
              <a:gs pos="100000">
                <a:srgbClr val="A603A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rot="2367383">
            <a:off x="6491791" y="4381170"/>
            <a:ext cx="1687551" cy="412595"/>
          </a:xfrm>
          <a:prstGeom prst="rightArrow">
            <a:avLst/>
          </a:prstGeom>
          <a:gradFill>
            <a:gsLst>
              <a:gs pos="0">
                <a:srgbClr val="A603AB"/>
              </a:gs>
              <a:gs pos="1000">
                <a:srgbClr val="0819FB"/>
              </a:gs>
              <a:gs pos="35001">
                <a:srgbClr val="1A8D48"/>
              </a:gs>
              <a:gs pos="52000">
                <a:srgbClr val="FFFF00"/>
              </a:gs>
              <a:gs pos="73000">
                <a:srgbClr val="EE3F17"/>
              </a:gs>
              <a:gs pos="88000">
                <a:srgbClr val="E81766"/>
              </a:gs>
              <a:gs pos="100000">
                <a:srgbClr val="A603A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rot="4169577">
            <a:off x="5785803" y="4832439"/>
            <a:ext cx="1687551" cy="412595"/>
          </a:xfrm>
          <a:prstGeom prst="rightArrow">
            <a:avLst/>
          </a:prstGeom>
          <a:gradFill>
            <a:gsLst>
              <a:gs pos="0">
                <a:srgbClr val="A603AB"/>
              </a:gs>
              <a:gs pos="1000">
                <a:srgbClr val="0819FB"/>
              </a:gs>
              <a:gs pos="35001">
                <a:srgbClr val="1A8D48"/>
              </a:gs>
              <a:gs pos="52000">
                <a:srgbClr val="FFFF00"/>
              </a:gs>
              <a:gs pos="73000">
                <a:srgbClr val="EE3F17"/>
              </a:gs>
              <a:gs pos="88000">
                <a:srgbClr val="E81766"/>
              </a:gs>
              <a:gs pos="100000">
                <a:srgbClr val="A603A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rot="19048584">
            <a:off x="6454138" y="2647997"/>
            <a:ext cx="1687551" cy="412595"/>
          </a:xfrm>
          <a:prstGeom prst="rightArrow">
            <a:avLst/>
          </a:prstGeom>
          <a:gradFill>
            <a:gsLst>
              <a:gs pos="0">
                <a:srgbClr val="A603AB"/>
              </a:gs>
              <a:gs pos="1000">
                <a:srgbClr val="0819FB"/>
              </a:gs>
              <a:gs pos="35001">
                <a:srgbClr val="1A8D48"/>
              </a:gs>
              <a:gs pos="52000">
                <a:srgbClr val="FFFF00"/>
              </a:gs>
              <a:gs pos="73000">
                <a:srgbClr val="EE3F17"/>
              </a:gs>
              <a:gs pos="88000">
                <a:srgbClr val="E81766"/>
              </a:gs>
              <a:gs pos="100000">
                <a:srgbClr val="A603A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Block Arc 15"/>
          <p:cNvSpPr/>
          <p:nvPr/>
        </p:nvSpPr>
        <p:spPr>
          <a:xfrm rot="5400000">
            <a:off x="3532082" y="990600"/>
            <a:ext cx="5486400" cy="5486400"/>
          </a:xfrm>
          <a:prstGeom prst="blockArc">
            <a:avLst>
              <a:gd name="adj1" fmla="val 10800000"/>
              <a:gd name="adj2" fmla="val 21140079"/>
              <a:gd name="adj3" fmla="val 916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p:cNvSpPr txBox="1"/>
          <p:nvPr/>
        </p:nvSpPr>
        <p:spPr>
          <a:xfrm>
            <a:off x="688626" y="3580683"/>
            <a:ext cx="792205" cy="307777"/>
          </a:xfrm>
          <a:prstGeom prst="rect">
            <a:avLst/>
          </a:prstGeom>
          <a:noFill/>
        </p:spPr>
        <p:txBody>
          <a:bodyPr wrap="none" rtlCol="0">
            <a:spAutoFit/>
          </a:bodyPr>
          <a:lstStyle/>
          <a:p>
            <a:r>
              <a:rPr lang="en-US" sz="1400" b="1" dirty="0" smtClean="0">
                <a:solidFill>
                  <a:schemeClr val="bg1"/>
                </a:solidFill>
              </a:rPr>
              <a:t>Source</a:t>
            </a:r>
            <a:endParaRPr lang="en-US" sz="1400" b="1" dirty="0">
              <a:solidFill>
                <a:schemeClr val="bg1"/>
              </a:solidFill>
            </a:endParaRPr>
          </a:p>
        </p:txBody>
      </p:sp>
      <p:sp>
        <p:nvSpPr>
          <p:cNvPr id="19" name="TextBox 18"/>
          <p:cNvSpPr txBox="1"/>
          <p:nvPr/>
        </p:nvSpPr>
        <p:spPr>
          <a:xfrm rot="5400000">
            <a:off x="8238549" y="3561991"/>
            <a:ext cx="1010213" cy="307777"/>
          </a:xfrm>
          <a:prstGeom prst="rect">
            <a:avLst/>
          </a:prstGeom>
          <a:noFill/>
        </p:spPr>
        <p:txBody>
          <a:bodyPr wrap="none" rtlCol="0">
            <a:spAutoFit/>
          </a:bodyPr>
          <a:lstStyle/>
          <a:p>
            <a:r>
              <a:rPr lang="en-US" sz="1400" b="1" dirty="0" smtClean="0">
                <a:solidFill>
                  <a:schemeClr val="bg1"/>
                </a:solidFill>
              </a:rPr>
              <a:t>Detectors</a:t>
            </a:r>
            <a:endParaRPr lang="en-US" sz="1400" b="1" dirty="0">
              <a:solidFill>
                <a:schemeClr val="bg1"/>
              </a:solidFill>
            </a:endParaRPr>
          </a:p>
        </p:txBody>
      </p:sp>
      <p:grpSp>
        <p:nvGrpSpPr>
          <p:cNvPr id="53" name="Group 52"/>
          <p:cNvGrpSpPr/>
          <p:nvPr/>
        </p:nvGrpSpPr>
        <p:grpSpPr>
          <a:xfrm>
            <a:off x="76199" y="4230231"/>
            <a:ext cx="6553201" cy="2414833"/>
            <a:chOff x="76199" y="4230231"/>
            <a:chExt cx="6553201" cy="2414833"/>
          </a:xfrm>
        </p:grpSpPr>
        <p:pic>
          <p:nvPicPr>
            <p:cNvPr id="30" name="Picture 29"/>
            <p:cNvPicPr>
              <a:picLocks noChangeAspect="1"/>
            </p:cNvPicPr>
            <p:nvPr/>
          </p:nvPicPr>
          <p:blipFill>
            <a:blip r:embed="rId3"/>
            <a:stretch>
              <a:fillRect/>
            </a:stretch>
          </p:blipFill>
          <p:spPr>
            <a:xfrm>
              <a:off x="76199" y="4242618"/>
              <a:ext cx="3657601" cy="2402446"/>
            </a:xfrm>
            <a:prstGeom prst="rect">
              <a:avLst/>
            </a:prstGeom>
            <a:ln>
              <a:noFill/>
            </a:ln>
          </p:spPr>
        </p:pic>
        <p:sp>
          <p:nvSpPr>
            <p:cNvPr id="31" name="Rectangle 30"/>
            <p:cNvSpPr/>
            <p:nvPr/>
          </p:nvSpPr>
          <p:spPr>
            <a:xfrm>
              <a:off x="3808045" y="4230231"/>
              <a:ext cx="2821355" cy="2246769"/>
            </a:xfrm>
            <a:prstGeom prst="rect">
              <a:avLst/>
            </a:prstGeom>
            <a:ln>
              <a:noFill/>
            </a:ln>
          </p:spPr>
          <p:txBody>
            <a:bodyPr wrap="none">
              <a:spAutoFit/>
            </a:bodyPr>
            <a:lstStyle/>
            <a:p>
              <a:r>
                <a:rPr lang="en-US" sz="2000" dirty="0" err="1">
                  <a:solidFill>
                    <a:srgbClr val="3366FF"/>
                  </a:solidFill>
                </a:rPr>
                <a:t>Monochromate</a:t>
              </a:r>
              <a:r>
                <a:rPr lang="en-US" sz="2000" dirty="0">
                  <a:solidFill>
                    <a:srgbClr val="3366FF"/>
                  </a:solidFill>
                </a:rPr>
                <a:t> </a:t>
              </a:r>
              <a:endParaRPr lang="en-US" sz="2000" dirty="0" smtClean="0">
                <a:solidFill>
                  <a:srgbClr val="3366FF"/>
                </a:solidFill>
              </a:endParaRPr>
            </a:p>
            <a:p>
              <a:r>
                <a:rPr lang="en-US" sz="2000" dirty="0" smtClean="0">
                  <a:solidFill>
                    <a:srgbClr val="3366FF"/>
                  </a:solidFill>
                </a:rPr>
                <a:t>incident </a:t>
              </a:r>
              <a:r>
                <a:rPr lang="en-US" sz="2000" dirty="0">
                  <a:solidFill>
                    <a:srgbClr val="3366FF"/>
                  </a:solidFill>
                </a:rPr>
                <a:t>beam </a:t>
              </a:r>
              <a:endParaRPr lang="en-US" sz="2000" dirty="0" smtClean="0">
                <a:solidFill>
                  <a:srgbClr val="3366FF"/>
                </a:solidFill>
              </a:endParaRPr>
            </a:p>
            <a:p>
              <a:r>
                <a:rPr lang="en-US" sz="2000" dirty="0" smtClean="0">
                  <a:solidFill>
                    <a:srgbClr val="3366FF"/>
                  </a:solidFill>
                </a:rPr>
                <a:t>(</a:t>
              </a:r>
              <a:r>
                <a:rPr lang="en-US" sz="2000" dirty="0">
                  <a:solidFill>
                    <a:srgbClr val="3366FF"/>
                  </a:solidFill>
                </a:rPr>
                <a:t>Constant </a:t>
              </a:r>
              <a:r>
                <a:rPr lang="en-US" sz="2000" i="1" dirty="0" err="1" smtClean="0">
                  <a:solidFill>
                    <a:srgbClr val="FF0000"/>
                  </a:solidFill>
                </a:rPr>
                <a:t>k</a:t>
              </a:r>
              <a:r>
                <a:rPr lang="en-US" sz="2000" i="1" baseline="-25000" dirty="0" err="1" smtClean="0">
                  <a:solidFill>
                    <a:srgbClr val="FF0000"/>
                  </a:solidFill>
                </a:rPr>
                <a:t>i</a:t>
              </a:r>
              <a:r>
                <a:rPr lang="en-US" sz="2000" dirty="0" smtClean="0">
                  <a:solidFill>
                    <a:srgbClr val="3366FF"/>
                  </a:solidFill>
                </a:rPr>
                <a:t>)</a:t>
              </a:r>
            </a:p>
            <a:p>
              <a:endParaRPr lang="en-US" sz="2000" dirty="0">
                <a:solidFill>
                  <a:srgbClr val="3366FF"/>
                </a:solidFill>
              </a:endParaRPr>
            </a:p>
            <a:p>
              <a:r>
                <a:rPr lang="en-US" sz="2000" dirty="0" smtClean="0">
                  <a:solidFill>
                    <a:srgbClr val="3366FF"/>
                  </a:solidFill>
                </a:rPr>
                <a:t>TOF data reduction</a:t>
              </a:r>
            </a:p>
            <a:p>
              <a:r>
                <a:rPr lang="en-US" sz="2000" dirty="0" smtClean="0">
                  <a:solidFill>
                    <a:srgbClr val="3366FF"/>
                  </a:solidFill>
                </a:rPr>
                <a:t>Wide swath of (</a:t>
              </a:r>
              <a:r>
                <a:rPr lang="en-US" sz="2000" b="1" i="1" dirty="0">
                  <a:solidFill>
                    <a:srgbClr val="3366FF"/>
                  </a:solidFill>
                </a:rPr>
                <a:t>Q</a:t>
              </a:r>
              <a:r>
                <a:rPr lang="en-US" sz="2000" dirty="0">
                  <a:solidFill>
                    <a:srgbClr val="3366FF"/>
                  </a:solidFill>
                </a:rPr>
                <a:t>,E</a:t>
              </a:r>
              <a:r>
                <a:rPr lang="en-US" sz="2000" dirty="0" smtClean="0">
                  <a:solidFill>
                    <a:srgbClr val="3366FF"/>
                  </a:solidFill>
                </a:rPr>
                <a:t>)</a:t>
              </a:r>
            </a:p>
            <a:p>
              <a:r>
                <a:rPr lang="en-US" sz="2000" dirty="0" smtClean="0">
                  <a:solidFill>
                    <a:srgbClr val="3366FF"/>
                  </a:solidFill>
                </a:rPr>
                <a:t>(data from ARCS-SNS)</a:t>
              </a:r>
              <a:endParaRPr lang="en-US" sz="2000" dirty="0">
                <a:solidFill>
                  <a:srgbClr val="3366FF"/>
                </a:solidFill>
              </a:endParaRPr>
            </a:p>
          </p:txBody>
        </p:sp>
      </p:grpSp>
      <p:grpSp>
        <p:nvGrpSpPr>
          <p:cNvPr id="25" name="Group 24"/>
          <p:cNvGrpSpPr/>
          <p:nvPr/>
        </p:nvGrpSpPr>
        <p:grpSpPr>
          <a:xfrm>
            <a:off x="3200400" y="1323141"/>
            <a:ext cx="1676395" cy="2715459"/>
            <a:chOff x="3200400" y="1295400"/>
            <a:chExt cx="1676395" cy="2715459"/>
          </a:xfrm>
        </p:grpSpPr>
        <p:sp>
          <p:nvSpPr>
            <p:cNvPr id="21" name="Flowchart: Direct Access Storage 20"/>
            <p:cNvSpPr/>
            <p:nvPr/>
          </p:nvSpPr>
          <p:spPr>
            <a:xfrm>
              <a:off x="3630664" y="3447820"/>
              <a:ext cx="815789" cy="563039"/>
            </a:xfrm>
            <a:prstGeom prst="flowChartMagneticDrum">
              <a:avLst/>
            </a:prstGeom>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814042" y="3457958"/>
              <a:ext cx="62753" cy="47661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3651555" y="2819400"/>
              <a:ext cx="920445" cy="523220"/>
            </a:xfrm>
            <a:prstGeom prst="rect">
              <a:avLst/>
            </a:prstGeom>
            <a:noFill/>
          </p:spPr>
          <p:txBody>
            <a:bodyPr wrap="none" rtlCol="0">
              <a:spAutoFit/>
            </a:bodyPr>
            <a:lstStyle/>
            <a:p>
              <a:r>
                <a:rPr lang="en-US" sz="1400" b="1" dirty="0" smtClean="0"/>
                <a:t>Fermi</a:t>
              </a:r>
            </a:p>
            <a:p>
              <a:r>
                <a:rPr lang="en-US" sz="1400" b="1" dirty="0" smtClean="0"/>
                <a:t>Chopper</a:t>
              </a:r>
              <a:endParaRPr lang="en-US" sz="1400" b="1" dirty="0"/>
            </a:p>
          </p:txBody>
        </p:sp>
        <p:grpSp>
          <p:nvGrpSpPr>
            <p:cNvPr id="41" name="Group 40"/>
            <p:cNvGrpSpPr>
              <a:grpSpLocks noChangeAspect="1"/>
            </p:cNvGrpSpPr>
            <p:nvPr/>
          </p:nvGrpSpPr>
          <p:grpSpPr>
            <a:xfrm>
              <a:off x="3200400" y="1295400"/>
              <a:ext cx="1510984" cy="1411807"/>
              <a:chOff x="5348867" y="1230220"/>
              <a:chExt cx="3021982" cy="2823614"/>
            </a:xfrm>
          </p:grpSpPr>
          <p:sp>
            <p:nvSpPr>
              <p:cNvPr id="42" name="Rectangle 41"/>
              <p:cNvSpPr/>
              <p:nvPr/>
            </p:nvSpPr>
            <p:spPr>
              <a:xfrm>
                <a:off x="5739161" y="1366892"/>
                <a:ext cx="2631688" cy="22609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5739161" y="2320208"/>
                <a:ext cx="2631688" cy="3783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6133170" y="1523503"/>
                <a:ext cx="1843669" cy="194774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Arc 44"/>
              <p:cNvSpPr/>
              <p:nvPr/>
            </p:nvSpPr>
            <p:spPr>
              <a:xfrm>
                <a:off x="5348867" y="1805819"/>
                <a:ext cx="1568605" cy="2248015"/>
              </a:xfrm>
              <a:prstGeom prst="arc">
                <a:avLst>
                  <a:gd name="adj1" fmla="val 16200000"/>
                  <a:gd name="adj2" fmla="val 2341192"/>
                </a:avLst>
              </a:prstGeom>
              <a:ln w="317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Arc 45"/>
              <p:cNvSpPr/>
              <p:nvPr/>
            </p:nvSpPr>
            <p:spPr>
              <a:xfrm>
                <a:off x="5501267" y="1764935"/>
                <a:ext cx="1568605" cy="2248015"/>
              </a:xfrm>
              <a:prstGeom prst="arc">
                <a:avLst>
                  <a:gd name="adj1" fmla="val 16200000"/>
                  <a:gd name="adj2" fmla="val 2632617"/>
                </a:avLst>
              </a:prstGeom>
              <a:ln w="317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Arc 46"/>
              <p:cNvSpPr/>
              <p:nvPr/>
            </p:nvSpPr>
            <p:spPr>
              <a:xfrm>
                <a:off x="5653667" y="1701749"/>
                <a:ext cx="1568605" cy="2248015"/>
              </a:xfrm>
              <a:prstGeom prst="arc">
                <a:avLst>
                  <a:gd name="adj1" fmla="val 16200000"/>
                  <a:gd name="adj2" fmla="val 2917022"/>
                </a:avLst>
              </a:prstGeom>
              <a:ln w="317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Arc 47"/>
              <p:cNvSpPr/>
              <p:nvPr/>
            </p:nvSpPr>
            <p:spPr>
              <a:xfrm>
                <a:off x="5806067" y="1645997"/>
                <a:ext cx="1568605" cy="2248015"/>
              </a:xfrm>
              <a:prstGeom prst="arc">
                <a:avLst>
                  <a:gd name="adj1" fmla="val 16200000"/>
                  <a:gd name="adj2" fmla="val 3021879"/>
                </a:avLst>
              </a:prstGeom>
              <a:ln w="317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Arc 48"/>
              <p:cNvSpPr/>
              <p:nvPr/>
            </p:nvSpPr>
            <p:spPr>
              <a:xfrm>
                <a:off x="5958467" y="1590245"/>
                <a:ext cx="1568605" cy="2248015"/>
              </a:xfrm>
              <a:prstGeom prst="arc">
                <a:avLst>
                  <a:gd name="adj1" fmla="val 16200000"/>
                  <a:gd name="adj2" fmla="val 3050795"/>
                </a:avLst>
              </a:prstGeom>
              <a:ln w="317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Arc 49"/>
              <p:cNvSpPr/>
              <p:nvPr/>
            </p:nvSpPr>
            <p:spPr>
              <a:xfrm>
                <a:off x="6110867" y="1549361"/>
                <a:ext cx="1568605" cy="2248015"/>
              </a:xfrm>
              <a:prstGeom prst="arc">
                <a:avLst>
                  <a:gd name="adj1" fmla="val 16200000"/>
                  <a:gd name="adj2" fmla="val 3005292"/>
                </a:avLst>
              </a:prstGeom>
              <a:ln w="317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Circular Arrow 50"/>
              <p:cNvSpPr/>
              <p:nvPr/>
            </p:nvSpPr>
            <p:spPr>
              <a:xfrm>
                <a:off x="5869258" y="1230220"/>
                <a:ext cx="2377440" cy="2377440"/>
              </a:xfrm>
              <a:prstGeom prst="circularArrow">
                <a:avLst>
                  <a:gd name="adj1" fmla="val 4688"/>
                  <a:gd name="adj2" fmla="val 1110414"/>
                  <a:gd name="adj3" fmla="val 20486525"/>
                  <a:gd name="adj4" fmla="val 11078125"/>
                  <a:gd name="adj5" fmla="val 8198"/>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8200" y="914400"/>
            <a:ext cx="1905000" cy="2286000"/>
          </a:xfrm>
          <a:prstGeom prst="rect">
            <a:avLst/>
          </a:prstGeom>
        </p:spPr>
      </p:pic>
      <p:sp>
        <p:nvSpPr>
          <p:cNvPr id="38" name="Explosion 1 37"/>
          <p:cNvSpPr>
            <a:spLocks noChangeAspect="1"/>
          </p:cNvSpPr>
          <p:nvPr/>
        </p:nvSpPr>
        <p:spPr>
          <a:xfrm>
            <a:off x="595928" y="3276600"/>
            <a:ext cx="1004272" cy="946978"/>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65016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7"/>
                                        </p:tgtEl>
                                      </p:cBhvr>
                                    </p:animEffect>
                                    <p:set>
                                      <p:cBhvr>
                                        <p:cTn id="7" dur="1" fill="hold">
                                          <p:stCondLst>
                                            <p:cond delay="999"/>
                                          </p:stCondLst>
                                        </p:cTn>
                                        <p:tgtEl>
                                          <p:spTgt spid="7"/>
                                        </p:tgtEl>
                                        <p:attrNameLst>
                                          <p:attrName>style.visibility</p:attrName>
                                        </p:attrNameLst>
                                      </p:cBhvr>
                                      <p:to>
                                        <p:strVal val="hidden"/>
                                      </p:to>
                                    </p:set>
                                  </p:childTnLst>
                                </p:cTn>
                              </p:par>
                              <p:par>
                                <p:cTn id="8" presetID="9"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dissolv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141344" y="3734572"/>
            <a:ext cx="7469256"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887940" y="3548325"/>
            <a:ext cx="381000" cy="381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6" name="Group 25"/>
          <p:cNvGrpSpPr/>
          <p:nvPr/>
        </p:nvGrpSpPr>
        <p:grpSpPr>
          <a:xfrm>
            <a:off x="5338740" y="1575474"/>
            <a:ext cx="3126945" cy="4365797"/>
            <a:chOff x="5338740" y="1575474"/>
            <a:chExt cx="3126945" cy="4365797"/>
          </a:xfrm>
        </p:grpSpPr>
        <p:sp>
          <p:nvSpPr>
            <p:cNvPr id="83" name="Right Arrow 82"/>
            <p:cNvSpPr/>
            <p:nvPr/>
          </p:nvSpPr>
          <p:spPr>
            <a:xfrm rot="6283694">
              <a:off x="4941142" y="2820719"/>
              <a:ext cx="2903085" cy="412595"/>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ight Arrow 83"/>
            <p:cNvSpPr/>
            <p:nvPr/>
          </p:nvSpPr>
          <p:spPr>
            <a:xfrm rot="15157978" flipV="1">
              <a:off x="4908991" y="4209576"/>
              <a:ext cx="3050795" cy="412595"/>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ight Arrow 84"/>
            <p:cNvSpPr/>
            <p:nvPr/>
          </p:nvSpPr>
          <p:spPr>
            <a:xfrm rot="8268693">
              <a:off x="5392407" y="3085634"/>
              <a:ext cx="2903085" cy="412595"/>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ight Arrow 85"/>
            <p:cNvSpPr/>
            <p:nvPr/>
          </p:nvSpPr>
          <p:spPr>
            <a:xfrm rot="13331307" flipV="1">
              <a:off x="5338740" y="3946504"/>
              <a:ext cx="3062502" cy="412595"/>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ight Arrow 86"/>
            <p:cNvSpPr/>
            <p:nvPr/>
          </p:nvSpPr>
          <p:spPr>
            <a:xfrm rot="10800000">
              <a:off x="5562600" y="3505200"/>
              <a:ext cx="2903085" cy="412595"/>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76200" y="76200"/>
            <a:ext cx="8991600" cy="2065950"/>
          </a:xfrm>
        </p:spPr>
        <p:txBody>
          <a:bodyPr/>
          <a:lstStyle/>
          <a:p>
            <a:r>
              <a:rPr lang="en-US" dirty="0"/>
              <a:t>Inelastic example:</a:t>
            </a:r>
            <a:br>
              <a:rPr lang="en-US" dirty="0"/>
            </a:br>
            <a:r>
              <a:rPr lang="en-US" dirty="0" smtClean="0"/>
              <a:t>Simplified Pulsed Source Spectrometer</a:t>
            </a:r>
            <a:br>
              <a:rPr lang="en-US" dirty="0" smtClean="0"/>
            </a:br>
            <a:r>
              <a:rPr lang="en-US" dirty="0"/>
              <a:t/>
            </a:r>
            <a:br>
              <a:rPr lang="en-US" dirty="0"/>
            </a:br>
            <a:r>
              <a:rPr lang="en-US" dirty="0" smtClean="0"/>
              <a:t>Indirect or Inverse </a:t>
            </a:r>
            <a:br>
              <a:rPr lang="en-US" dirty="0" smtClean="0"/>
            </a:br>
            <a:r>
              <a:rPr lang="en-US" dirty="0" smtClean="0"/>
              <a:t>Geometry TOF</a:t>
            </a:r>
            <a:endParaRPr lang="en-US" dirty="0"/>
          </a:p>
        </p:txBody>
      </p:sp>
      <p:grpSp>
        <p:nvGrpSpPr>
          <p:cNvPr id="8" name="Group 7"/>
          <p:cNvGrpSpPr/>
          <p:nvPr/>
        </p:nvGrpSpPr>
        <p:grpSpPr>
          <a:xfrm>
            <a:off x="5791189" y="3272142"/>
            <a:ext cx="914400" cy="914400"/>
            <a:chOff x="3039035" y="5244354"/>
            <a:chExt cx="914400" cy="914400"/>
          </a:xfrm>
        </p:grpSpPr>
        <p:sp>
          <p:nvSpPr>
            <p:cNvPr id="9" name="Oval 8"/>
            <p:cNvSpPr/>
            <p:nvPr/>
          </p:nvSpPr>
          <p:spPr>
            <a:xfrm>
              <a:off x="3039035" y="5244354"/>
              <a:ext cx="914400" cy="914400"/>
            </a:xfrm>
            <a:prstGeom prst="ellipse">
              <a:avLst/>
            </a:prstGeom>
            <a:solidFill>
              <a:srgbClr val="23E40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100132" y="5547665"/>
              <a:ext cx="822661" cy="307777"/>
            </a:xfrm>
            <a:prstGeom prst="rect">
              <a:avLst/>
            </a:prstGeom>
            <a:noFill/>
          </p:spPr>
          <p:txBody>
            <a:bodyPr wrap="none" rtlCol="0">
              <a:spAutoFit/>
            </a:bodyPr>
            <a:lstStyle/>
            <a:p>
              <a:r>
                <a:rPr lang="en-US" sz="1400" b="1" dirty="0" smtClean="0"/>
                <a:t>Sample</a:t>
              </a:r>
              <a:endParaRPr lang="en-US" sz="1400" b="1" dirty="0"/>
            </a:p>
          </p:txBody>
        </p:sp>
      </p:grpSp>
      <p:sp>
        <p:nvSpPr>
          <p:cNvPr id="16" name="Block Arc 15"/>
          <p:cNvSpPr/>
          <p:nvPr/>
        </p:nvSpPr>
        <p:spPr>
          <a:xfrm rot="5400000">
            <a:off x="3532082" y="990600"/>
            <a:ext cx="5486400" cy="5486400"/>
          </a:xfrm>
          <a:prstGeom prst="blockArc">
            <a:avLst>
              <a:gd name="adj1" fmla="val 10800000"/>
              <a:gd name="adj2" fmla="val 21140079"/>
              <a:gd name="adj3" fmla="val 916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TextBox 18"/>
          <p:cNvSpPr txBox="1"/>
          <p:nvPr/>
        </p:nvSpPr>
        <p:spPr>
          <a:xfrm rot="5400000">
            <a:off x="8238549" y="3561991"/>
            <a:ext cx="1010213" cy="307777"/>
          </a:xfrm>
          <a:prstGeom prst="rect">
            <a:avLst/>
          </a:prstGeom>
          <a:noFill/>
        </p:spPr>
        <p:txBody>
          <a:bodyPr wrap="none" rtlCol="0">
            <a:spAutoFit/>
          </a:bodyPr>
          <a:lstStyle/>
          <a:p>
            <a:r>
              <a:rPr lang="en-US" sz="1400" b="1" dirty="0" smtClean="0">
                <a:solidFill>
                  <a:schemeClr val="bg1"/>
                </a:solidFill>
              </a:rPr>
              <a:t>Detectors</a:t>
            </a:r>
            <a:endParaRPr lang="en-US" sz="1400" b="1" dirty="0">
              <a:solidFill>
                <a:schemeClr val="bg1"/>
              </a:solidFill>
            </a:endParaRPr>
          </a:p>
        </p:txBody>
      </p:sp>
      <p:grpSp>
        <p:nvGrpSpPr>
          <p:cNvPr id="24" name="Group 23"/>
          <p:cNvGrpSpPr/>
          <p:nvPr/>
        </p:nvGrpSpPr>
        <p:grpSpPr>
          <a:xfrm>
            <a:off x="595928" y="1770283"/>
            <a:ext cx="7678594" cy="3966933"/>
            <a:chOff x="595928" y="1770283"/>
            <a:chExt cx="7678594" cy="3966933"/>
          </a:xfrm>
        </p:grpSpPr>
        <p:sp>
          <p:nvSpPr>
            <p:cNvPr id="4" name="Rectangle 3"/>
            <p:cNvSpPr/>
            <p:nvPr/>
          </p:nvSpPr>
          <p:spPr>
            <a:xfrm>
              <a:off x="1689847" y="3491033"/>
              <a:ext cx="62753" cy="476618"/>
            </a:xfrm>
            <a:prstGeom prst="rect">
              <a:avLst/>
            </a:prstGeom>
            <a:gradFill>
              <a:gsLst>
                <a:gs pos="0">
                  <a:srgbClr val="A603AB"/>
                </a:gs>
                <a:gs pos="1000">
                  <a:srgbClr val="0819FB"/>
                </a:gs>
                <a:gs pos="35001">
                  <a:srgbClr val="1A8D48"/>
                </a:gs>
                <a:gs pos="52000">
                  <a:srgbClr val="FFFF00"/>
                </a:gs>
                <a:gs pos="73000">
                  <a:srgbClr val="EE3F17"/>
                </a:gs>
                <a:gs pos="88000">
                  <a:srgbClr val="E81766"/>
                </a:gs>
                <a:gs pos="100000">
                  <a:srgbClr val="A603AB"/>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rot="10800000">
              <a:off x="2214282" y="3498507"/>
              <a:ext cx="640963" cy="476618"/>
            </a:xfrm>
            <a:prstGeom prst="rect">
              <a:avLst/>
            </a:prstGeom>
            <a:gradFill>
              <a:gsLst>
                <a:gs pos="0">
                  <a:srgbClr val="A603AB"/>
                </a:gs>
                <a:gs pos="1000">
                  <a:srgbClr val="0819FB"/>
                </a:gs>
                <a:gs pos="35001">
                  <a:srgbClr val="1A8D48"/>
                </a:gs>
                <a:gs pos="52000">
                  <a:srgbClr val="FFFF00"/>
                </a:gs>
                <a:gs pos="73000">
                  <a:srgbClr val="EE3F17"/>
                </a:gs>
                <a:gs pos="88000">
                  <a:srgbClr val="E81766"/>
                </a:gs>
                <a:gs pos="100000">
                  <a:srgbClr val="A603AB"/>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rot="10800000">
              <a:off x="3402101" y="3491690"/>
              <a:ext cx="1855699" cy="476618"/>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6978522" y="3529635"/>
              <a:ext cx="1296000" cy="360000"/>
            </a:xfrm>
            <a:prstGeom prst="rightArrow">
              <a:avLst/>
            </a:prstGeom>
            <a:gradFill>
              <a:gsLst>
                <a:gs pos="0">
                  <a:srgbClr val="A603AB"/>
                </a:gs>
                <a:gs pos="1000">
                  <a:srgbClr val="0819FB"/>
                </a:gs>
                <a:gs pos="35001">
                  <a:srgbClr val="1A8D48"/>
                </a:gs>
                <a:gs pos="52000">
                  <a:srgbClr val="FFFF00"/>
                </a:gs>
                <a:gs pos="73000">
                  <a:srgbClr val="EE3F17"/>
                </a:gs>
                <a:gs pos="88000">
                  <a:srgbClr val="E81766"/>
                </a:gs>
                <a:gs pos="100000">
                  <a:srgbClr val="A603A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rot="17040000">
              <a:off x="5901861" y="2238283"/>
              <a:ext cx="1296000" cy="360000"/>
            </a:xfrm>
            <a:prstGeom prst="rightArrow">
              <a:avLst/>
            </a:prstGeom>
            <a:gradFill>
              <a:gsLst>
                <a:gs pos="0">
                  <a:srgbClr val="A603AB"/>
                </a:gs>
                <a:gs pos="1000">
                  <a:srgbClr val="0819FB"/>
                </a:gs>
                <a:gs pos="35001">
                  <a:srgbClr val="1A8D48"/>
                </a:gs>
                <a:gs pos="52000">
                  <a:srgbClr val="FFFF00"/>
                </a:gs>
                <a:gs pos="73000">
                  <a:srgbClr val="EE3F17"/>
                </a:gs>
                <a:gs pos="88000">
                  <a:srgbClr val="E81766"/>
                </a:gs>
                <a:gs pos="100000">
                  <a:srgbClr val="A603A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rot="2520000">
              <a:off x="6712522" y="4391112"/>
              <a:ext cx="1296000" cy="360000"/>
            </a:xfrm>
            <a:prstGeom prst="rightArrow">
              <a:avLst/>
            </a:prstGeom>
            <a:gradFill>
              <a:gsLst>
                <a:gs pos="0">
                  <a:srgbClr val="A603AB"/>
                </a:gs>
                <a:gs pos="1000">
                  <a:srgbClr val="0819FB"/>
                </a:gs>
                <a:gs pos="35001">
                  <a:srgbClr val="1A8D48"/>
                </a:gs>
                <a:gs pos="52000">
                  <a:srgbClr val="FFFF00"/>
                </a:gs>
                <a:gs pos="73000">
                  <a:srgbClr val="EE3F17"/>
                </a:gs>
                <a:gs pos="88000">
                  <a:srgbClr val="E81766"/>
                </a:gs>
                <a:gs pos="100000">
                  <a:srgbClr val="A603A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rot="4380000">
              <a:off x="6000808" y="4909216"/>
              <a:ext cx="1296000" cy="360000"/>
            </a:xfrm>
            <a:prstGeom prst="rightArrow">
              <a:avLst/>
            </a:prstGeom>
            <a:gradFill>
              <a:gsLst>
                <a:gs pos="0">
                  <a:srgbClr val="A603AB"/>
                </a:gs>
                <a:gs pos="1000">
                  <a:srgbClr val="0819FB"/>
                </a:gs>
                <a:gs pos="35001">
                  <a:srgbClr val="1A8D48"/>
                </a:gs>
                <a:gs pos="52000">
                  <a:srgbClr val="FFFF00"/>
                </a:gs>
                <a:gs pos="73000">
                  <a:srgbClr val="EE3F17"/>
                </a:gs>
                <a:gs pos="88000">
                  <a:srgbClr val="E81766"/>
                </a:gs>
                <a:gs pos="100000">
                  <a:srgbClr val="A603A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rot="19048584">
              <a:off x="6653228" y="2701241"/>
              <a:ext cx="1296000" cy="360000"/>
            </a:xfrm>
            <a:prstGeom prst="rightArrow">
              <a:avLst/>
            </a:prstGeom>
            <a:gradFill>
              <a:gsLst>
                <a:gs pos="0">
                  <a:srgbClr val="A603AB"/>
                </a:gs>
                <a:gs pos="1000">
                  <a:srgbClr val="0819FB"/>
                </a:gs>
                <a:gs pos="35001">
                  <a:srgbClr val="1A8D48"/>
                </a:gs>
                <a:gs pos="52000">
                  <a:srgbClr val="FFFF00"/>
                </a:gs>
                <a:gs pos="73000">
                  <a:srgbClr val="EE3F17"/>
                </a:gs>
                <a:gs pos="88000">
                  <a:srgbClr val="E81766"/>
                </a:gs>
                <a:gs pos="100000">
                  <a:srgbClr val="A603A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Explosion 1 37"/>
            <p:cNvSpPr>
              <a:spLocks noChangeAspect="1"/>
            </p:cNvSpPr>
            <p:nvPr/>
          </p:nvSpPr>
          <p:spPr>
            <a:xfrm>
              <a:off x="595928" y="3276600"/>
              <a:ext cx="1004272" cy="946978"/>
            </a:xfrm>
            <a:prstGeom prst="irregularSeal1">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6076730" y="689539"/>
            <a:ext cx="3314637" cy="6074718"/>
            <a:chOff x="6076730" y="689539"/>
            <a:chExt cx="3314637" cy="6074718"/>
          </a:xfrm>
        </p:grpSpPr>
        <p:grpSp>
          <p:nvGrpSpPr>
            <p:cNvPr id="40" name="Group 39"/>
            <p:cNvGrpSpPr/>
            <p:nvPr/>
          </p:nvGrpSpPr>
          <p:grpSpPr>
            <a:xfrm rot="20000151">
              <a:off x="6076730" y="689539"/>
              <a:ext cx="1657814" cy="1278668"/>
              <a:chOff x="2756203" y="2839855"/>
              <a:chExt cx="1657814" cy="1278668"/>
            </a:xfrm>
          </p:grpSpPr>
          <p:sp>
            <p:nvSpPr>
              <p:cNvPr id="52" name="Rectangle 51"/>
              <p:cNvSpPr/>
              <p:nvPr/>
            </p:nvSpPr>
            <p:spPr>
              <a:xfrm rot="2478816">
                <a:off x="2756203" y="3225873"/>
                <a:ext cx="1657814" cy="507832"/>
              </a:xfrm>
              <a:prstGeom prst="rect">
                <a:avLst/>
              </a:prstGeom>
              <a:solidFill>
                <a:srgbClr val="92D05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 name="Straight Connector 53"/>
              <p:cNvCxnSpPr/>
              <p:nvPr/>
            </p:nvCxnSpPr>
            <p:spPr>
              <a:xfrm flipH="1" flipV="1">
                <a:off x="2877014" y="3048001"/>
                <a:ext cx="1211764" cy="10705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flipV="1">
                <a:off x="2969942" y="2947645"/>
                <a:ext cx="1211764" cy="10705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flipV="1">
                <a:off x="3055436" y="2839855"/>
                <a:ext cx="1211764" cy="10705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p:nvGrpSpPr>
          <p:grpSpPr>
            <a:xfrm rot="485576">
              <a:off x="7320750" y="1481926"/>
              <a:ext cx="1657814" cy="1278668"/>
              <a:chOff x="2756203" y="2839855"/>
              <a:chExt cx="1657814" cy="1278668"/>
            </a:xfrm>
          </p:grpSpPr>
          <p:sp>
            <p:nvSpPr>
              <p:cNvPr id="59" name="Rectangle 58"/>
              <p:cNvSpPr/>
              <p:nvPr/>
            </p:nvSpPr>
            <p:spPr>
              <a:xfrm rot="2478816">
                <a:off x="2756203" y="3225873"/>
                <a:ext cx="1657814" cy="507832"/>
              </a:xfrm>
              <a:prstGeom prst="rect">
                <a:avLst/>
              </a:prstGeom>
              <a:solidFill>
                <a:srgbClr val="92D05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Straight Connector 59"/>
              <p:cNvCxnSpPr/>
              <p:nvPr/>
            </p:nvCxnSpPr>
            <p:spPr>
              <a:xfrm flipH="1" flipV="1">
                <a:off x="2877014" y="3048001"/>
                <a:ext cx="1211764" cy="10705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flipV="1">
                <a:off x="2969942" y="2947645"/>
                <a:ext cx="1211764" cy="10705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H="1" flipV="1">
                <a:off x="3055436" y="2839855"/>
                <a:ext cx="1211764" cy="10705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63" name="Group 62"/>
            <p:cNvGrpSpPr/>
            <p:nvPr/>
          </p:nvGrpSpPr>
          <p:grpSpPr>
            <a:xfrm rot="2897423">
              <a:off x="7923126" y="3085785"/>
              <a:ext cx="1657814" cy="1278668"/>
              <a:chOff x="2756203" y="2839855"/>
              <a:chExt cx="1657814" cy="1278668"/>
            </a:xfrm>
          </p:grpSpPr>
          <p:sp>
            <p:nvSpPr>
              <p:cNvPr id="64" name="Rectangle 63"/>
              <p:cNvSpPr/>
              <p:nvPr/>
            </p:nvSpPr>
            <p:spPr>
              <a:xfrm rot="2478816">
                <a:off x="2756203" y="3225873"/>
                <a:ext cx="1657814" cy="507832"/>
              </a:xfrm>
              <a:prstGeom prst="rect">
                <a:avLst/>
              </a:prstGeom>
              <a:solidFill>
                <a:srgbClr val="92D05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 name="Straight Connector 64"/>
              <p:cNvCxnSpPr/>
              <p:nvPr/>
            </p:nvCxnSpPr>
            <p:spPr>
              <a:xfrm flipH="1" flipV="1">
                <a:off x="2877014" y="3048001"/>
                <a:ext cx="1211764" cy="10705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H="1" flipV="1">
                <a:off x="2969942" y="2947645"/>
                <a:ext cx="1211764" cy="10705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H="1" flipV="1">
                <a:off x="3055436" y="2839855"/>
                <a:ext cx="1211764" cy="10705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73" name="Group 72"/>
            <p:cNvGrpSpPr/>
            <p:nvPr/>
          </p:nvGrpSpPr>
          <p:grpSpPr>
            <a:xfrm rot="1599849" flipV="1">
              <a:off x="6144430" y="5485589"/>
              <a:ext cx="1657814" cy="1278668"/>
              <a:chOff x="2756203" y="2839855"/>
              <a:chExt cx="1657814" cy="1278668"/>
            </a:xfrm>
          </p:grpSpPr>
          <p:sp>
            <p:nvSpPr>
              <p:cNvPr id="74" name="Rectangle 73"/>
              <p:cNvSpPr/>
              <p:nvPr/>
            </p:nvSpPr>
            <p:spPr>
              <a:xfrm rot="2478816">
                <a:off x="2756203" y="3225873"/>
                <a:ext cx="1657814" cy="507832"/>
              </a:xfrm>
              <a:prstGeom prst="rect">
                <a:avLst/>
              </a:prstGeom>
              <a:solidFill>
                <a:srgbClr val="92D05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5" name="Straight Connector 74"/>
              <p:cNvCxnSpPr/>
              <p:nvPr/>
            </p:nvCxnSpPr>
            <p:spPr>
              <a:xfrm flipH="1" flipV="1">
                <a:off x="2877014" y="3048001"/>
                <a:ext cx="1211764" cy="10705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H="1" flipV="1">
                <a:off x="2969942" y="2947645"/>
                <a:ext cx="1211764" cy="10705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H="1" flipV="1">
                <a:off x="3055436" y="2839855"/>
                <a:ext cx="1211764" cy="10705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78" name="Group 77"/>
            <p:cNvGrpSpPr/>
            <p:nvPr/>
          </p:nvGrpSpPr>
          <p:grpSpPr>
            <a:xfrm rot="20928519" flipV="1">
              <a:off x="7394496" y="4635833"/>
              <a:ext cx="1657814" cy="1278668"/>
              <a:chOff x="2756203" y="2839855"/>
              <a:chExt cx="1657814" cy="1278668"/>
            </a:xfrm>
          </p:grpSpPr>
          <p:sp>
            <p:nvSpPr>
              <p:cNvPr id="79" name="Rectangle 78"/>
              <p:cNvSpPr/>
              <p:nvPr/>
            </p:nvSpPr>
            <p:spPr>
              <a:xfrm rot="2478816">
                <a:off x="2756203" y="3225873"/>
                <a:ext cx="1657814" cy="507832"/>
              </a:xfrm>
              <a:prstGeom prst="rect">
                <a:avLst/>
              </a:prstGeom>
              <a:solidFill>
                <a:srgbClr val="92D05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0" name="Straight Connector 79"/>
              <p:cNvCxnSpPr/>
              <p:nvPr/>
            </p:nvCxnSpPr>
            <p:spPr>
              <a:xfrm flipH="1" flipV="1">
                <a:off x="2877014" y="3048001"/>
                <a:ext cx="1211764" cy="10705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H="1" flipV="1">
                <a:off x="2969942" y="2947645"/>
                <a:ext cx="1211764" cy="10705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H="1" flipV="1">
                <a:off x="3055436" y="2839855"/>
                <a:ext cx="1211764" cy="10705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grpSp>
      <p:grpSp>
        <p:nvGrpSpPr>
          <p:cNvPr id="27" name="Group 26"/>
          <p:cNvGrpSpPr/>
          <p:nvPr/>
        </p:nvGrpSpPr>
        <p:grpSpPr>
          <a:xfrm>
            <a:off x="5009587" y="2710425"/>
            <a:ext cx="2280675" cy="2139915"/>
            <a:chOff x="5009587" y="2710425"/>
            <a:chExt cx="2280675" cy="2139915"/>
          </a:xfrm>
        </p:grpSpPr>
        <p:sp>
          <p:nvSpPr>
            <p:cNvPr id="88" name="Block Arc 87"/>
            <p:cNvSpPr>
              <a:spLocks noChangeAspect="1"/>
            </p:cNvSpPr>
            <p:nvPr/>
          </p:nvSpPr>
          <p:spPr>
            <a:xfrm rot="16200000" flipH="1">
              <a:off x="5315158" y="2710425"/>
              <a:ext cx="1975104" cy="1975104"/>
            </a:xfrm>
            <a:prstGeom prst="blockArc">
              <a:avLst>
                <a:gd name="adj1" fmla="val 11152138"/>
                <a:gd name="adj2" fmla="val 21135373"/>
                <a:gd name="adj3" fmla="val 9578"/>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0" name="TextBox 89"/>
            <p:cNvSpPr txBox="1"/>
            <p:nvPr/>
          </p:nvSpPr>
          <p:spPr>
            <a:xfrm>
              <a:off x="5009587" y="4542563"/>
              <a:ext cx="1010213" cy="307777"/>
            </a:xfrm>
            <a:prstGeom prst="rect">
              <a:avLst/>
            </a:prstGeom>
            <a:noFill/>
          </p:spPr>
          <p:txBody>
            <a:bodyPr wrap="none" rtlCol="0">
              <a:spAutoFit/>
            </a:bodyPr>
            <a:lstStyle/>
            <a:p>
              <a:r>
                <a:rPr lang="en-US" sz="1400" b="1" dirty="0" smtClean="0">
                  <a:solidFill>
                    <a:schemeClr val="tx1">
                      <a:lumMod val="75000"/>
                      <a:lumOff val="25000"/>
                    </a:schemeClr>
                  </a:solidFill>
                </a:rPr>
                <a:t>Detectors</a:t>
              </a:r>
              <a:endParaRPr lang="en-US" sz="1400" b="1" dirty="0">
                <a:solidFill>
                  <a:schemeClr val="tx1">
                    <a:lumMod val="75000"/>
                    <a:lumOff val="25000"/>
                  </a:schemeClr>
                </a:solidFill>
              </a:endParaRPr>
            </a:p>
          </p:txBody>
        </p:sp>
      </p:grpSp>
      <p:sp>
        <p:nvSpPr>
          <p:cNvPr id="91" name="Rectangle 90"/>
          <p:cNvSpPr/>
          <p:nvPr/>
        </p:nvSpPr>
        <p:spPr>
          <a:xfrm>
            <a:off x="97964" y="2497442"/>
            <a:ext cx="5769436" cy="4154983"/>
          </a:xfrm>
          <a:prstGeom prst="rect">
            <a:avLst/>
          </a:prstGeom>
        </p:spPr>
        <p:txBody>
          <a:bodyPr wrap="none">
            <a:spAutoFit/>
          </a:bodyPr>
          <a:lstStyle/>
          <a:p>
            <a:r>
              <a:rPr lang="en-US" sz="2200" dirty="0" err="1" smtClean="0">
                <a:solidFill>
                  <a:srgbClr val="3366FF"/>
                </a:solidFill>
              </a:rPr>
              <a:t>Monochromate</a:t>
            </a:r>
            <a:r>
              <a:rPr lang="en-US" sz="2200" dirty="0" smtClean="0">
                <a:solidFill>
                  <a:srgbClr val="3366FF"/>
                </a:solidFill>
              </a:rPr>
              <a:t> scattered beam (Constant </a:t>
            </a:r>
            <a:r>
              <a:rPr lang="en-US" sz="2200" i="1" dirty="0" err="1" smtClean="0">
                <a:solidFill>
                  <a:schemeClr val="accent3"/>
                </a:solidFill>
              </a:rPr>
              <a:t>k</a:t>
            </a:r>
            <a:r>
              <a:rPr lang="en-US" sz="2200" i="1" baseline="-25000" dirty="0" err="1" smtClean="0">
                <a:solidFill>
                  <a:schemeClr val="accent3"/>
                </a:solidFill>
              </a:rPr>
              <a:t>f</a:t>
            </a:r>
            <a:r>
              <a:rPr lang="en-US" sz="2200" dirty="0" smtClean="0">
                <a:solidFill>
                  <a:srgbClr val="3366FF"/>
                </a:solidFill>
              </a:rPr>
              <a:t>)</a:t>
            </a:r>
          </a:p>
          <a:p>
            <a:r>
              <a:rPr lang="en-US" sz="2200" dirty="0" smtClean="0">
                <a:solidFill>
                  <a:srgbClr val="3366FF"/>
                </a:solidFill>
              </a:rPr>
              <a:t>Again TOF data reduction =&gt; S(</a:t>
            </a:r>
            <a:r>
              <a:rPr lang="en-US" sz="2200" b="1" i="1" dirty="0">
                <a:solidFill>
                  <a:srgbClr val="3366FF"/>
                </a:solidFill>
              </a:rPr>
              <a:t>Q</a:t>
            </a:r>
            <a:r>
              <a:rPr lang="en-US" sz="2200" dirty="0">
                <a:solidFill>
                  <a:srgbClr val="3366FF"/>
                </a:solidFill>
              </a:rPr>
              <a:t>,E</a:t>
            </a:r>
            <a:r>
              <a:rPr lang="en-US" sz="2200" dirty="0" smtClean="0">
                <a:solidFill>
                  <a:srgbClr val="3366FF"/>
                </a:solidFill>
              </a:rPr>
              <a:t>)</a:t>
            </a:r>
          </a:p>
          <a:p>
            <a:endParaRPr lang="en-US" sz="2200" dirty="0">
              <a:solidFill>
                <a:srgbClr val="3366FF"/>
              </a:solidFill>
            </a:endParaRPr>
          </a:p>
          <a:p>
            <a:endParaRPr lang="en-US" sz="2200" dirty="0" smtClean="0">
              <a:solidFill>
                <a:srgbClr val="3366FF"/>
              </a:solidFill>
            </a:endParaRPr>
          </a:p>
          <a:p>
            <a:endParaRPr lang="en-US" sz="2200" dirty="0">
              <a:solidFill>
                <a:srgbClr val="3366FF"/>
              </a:solidFill>
            </a:endParaRPr>
          </a:p>
          <a:p>
            <a:endParaRPr lang="en-US" sz="2200" dirty="0" smtClean="0">
              <a:solidFill>
                <a:srgbClr val="3366FF"/>
              </a:solidFill>
            </a:endParaRPr>
          </a:p>
          <a:p>
            <a:endParaRPr lang="en-US" sz="2200" dirty="0" smtClean="0">
              <a:solidFill>
                <a:srgbClr val="3366FF"/>
              </a:solidFill>
            </a:endParaRPr>
          </a:p>
          <a:p>
            <a:endParaRPr lang="en-US" sz="2200" dirty="0">
              <a:solidFill>
                <a:srgbClr val="3366FF"/>
              </a:solidFill>
            </a:endParaRPr>
          </a:p>
          <a:p>
            <a:endParaRPr lang="en-US" sz="2200" dirty="0" smtClean="0">
              <a:solidFill>
                <a:srgbClr val="3366FF"/>
              </a:solidFill>
            </a:endParaRPr>
          </a:p>
          <a:p>
            <a:endParaRPr lang="en-US" sz="2200" dirty="0" smtClean="0">
              <a:solidFill>
                <a:srgbClr val="3366FF"/>
              </a:solidFill>
            </a:endParaRPr>
          </a:p>
          <a:p>
            <a:endParaRPr lang="en-US" sz="2200" dirty="0">
              <a:solidFill>
                <a:srgbClr val="3366FF"/>
              </a:solidFill>
            </a:endParaRPr>
          </a:p>
          <a:p>
            <a:r>
              <a:rPr lang="en-US" sz="2200" dirty="0" smtClean="0">
                <a:solidFill>
                  <a:srgbClr val="3366FF"/>
                </a:solidFill>
              </a:rPr>
              <a:t>Example: BASIS-SNS  (</a:t>
            </a:r>
            <a:r>
              <a:rPr lang="en-US" sz="2200" dirty="0" err="1" smtClean="0">
                <a:solidFill>
                  <a:srgbClr val="3366FF"/>
                </a:solidFill>
              </a:rPr>
              <a:t>Herwig</a:t>
            </a:r>
            <a:r>
              <a:rPr lang="en-US" sz="2200" dirty="0" smtClean="0">
                <a:solidFill>
                  <a:srgbClr val="3366FF"/>
                </a:solidFill>
              </a:rPr>
              <a:t> lecture)</a:t>
            </a:r>
          </a:p>
        </p:txBody>
      </p:sp>
      <p:grpSp>
        <p:nvGrpSpPr>
          <p:cNvPr id="28" name="Group 27"/>
          <p:cNvGrpSpPr/>
          <p:nvPr/>
        </p:nvGrpSpPr>
        <p:grpSpPr>
          <a:xfrm>
            <a:off x="595928" y="3287147"/>
            <a:ext cx="3595071" cy="946978"/>
            <a:chOff x="595928" y="3280532"/>
            <a:chExt cx="3595071" cy="946978"/>
          </a:xfrm>
        </p:grpSpPr>
        <p:sp>
          <p:nvSpPr>
            <p:cNvPr id="92" name="Explosion 1 91"/>
            <p:cNvSpPr>
              <a:spLocks noChangeAspect="1"/>
            </p:cNvSpPr>
            <p:nvPr/>
          </p:nvSpPr>
          <p:spPr>
            <a:xfrm>
              <a:off x="595928" y="3280532"/>
              <a:ext cx="1004272" cy="946978"/>
            </a:xfrm>
            <a:prstGeom prst="irregularSeal1">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Rectangle 92"/>
            <p:cNvSpPr/>
            <p:nvPr/>
          </p:nvSpPr>
          <p:spPr>
            <a:xfrm rot="10800000">
              <a:off x="2819400" y="3485781"/>
              <a:ext cx="1371599" cy="476618"/>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8" name="TextBox 67"/>
          <p:cNvSpPr txBox="1"/>
          <p:nvPr/>
        </p:nvSpPr>
        <p:spPr>
          <a:xfrm>
            <a:off x="8001000" y="1143000"/>
            <a:ext cx="941283" cy="523220"/>
          </a:xfrm>
          <a:prstGeom prst="rect">
            <a:avLst/>
          </a:prstGeom>
          <a:noFill/>
        </p:spPr>
        <p:txBody>
          <a:bodyPr wrap="none" rtlCol="0">
            <a:spAutoFit/>
          </a:bodyPr>
          <a:lstStyle/>
          <a:p>
            <a:r>
              <a:rPr lang="en-US" sz="1400" b="1" dirty="0" smtClean="0"/>
              <a:t>Analyzer</a:t>
            </a:r>
          </a:p>
          <a:p>
            <a:r>
              <a:rPr lang="en-US" sz="1400" b="1" dirty="0" smtClean="0"/>
              <a:t>Crystals</a:t>
            </a:r>
            <a:endParaRPr lang="en-US" b="1" dirty="0"/>
          </a:p>
        </p:txBody>
      </p:sp>
      <p:sp>
        <p:nvSpPr>
          <p:cNvPr id="3" name="Rectangle 2"/>
          <p:cNvSpPr/>
          <p:nvPr/>
        </p:nvSpPr>
        <p:spPr>
          <a:xfrm>
            <a:off x="6023868" y="1948125"/>
            <a:ext cx="499437" cy="523220"/>
          </a:xfrm>
          <a:prstGeom prst="rect">
            <a:avLst/>
          </a:prstGeom>
        </p:spPr>
        <p:txBody>
          <a:bodyPr wrap="none">
            <a:spAutoFit/>
          </a:bodyPr>
          <a:lstStyle/>
          <a:p>
            <a:r>
              <a:rPr lang="en-US" sz="2800" i="1" dirty="0" err="1" smtClean="0">
                <a:solidFill>
                  <a:schemeClr val="accent3"/>
                </a:solidFill>
              </a:rPr>
              <a:t>k</a:t>
            </a:r>
            <a:r>
              <a:rPr lang="en-US" sz="2800" i="1" baseline="-25000" dirty="0" err="1" smtClean="0">
                <a:solidFill>
                  <a:schemeClr val="accent3"/>
                </a:solidFill>
              </a:rPr>
              <a:t>f</a:t>
            </a:r>
            <a:endParaRPr lang="en-US" sz="2800" dirty="0"/>
          </a:p>
        </p:txBody>
      </p:sp>
      <p:sp>
        <p:nvSpPr>
          <p:cNvPr id="69" name="Rectangle 68"/>
          <p:cNvSpPr/>
          <p:nvPr/>
        </p:nvSpPr>
        <p:spPr>
          <a:xfrm>
            <a:off x="781845" y="4202668"/>
            <a:ext cx="588848" cy="369332"/>
          </a:xfrm>
          <a:prstGeom prst="rect">
            <a:avLst/>
          </a:prstGeom>
        </p:spPr>
        <p:txBody>
          <a:bodyPr wrap="none">
            <a:spAutoFit/>
          </a:bodyPr>
          <a:lstStyle/>
          <a:p>
            <a:r>
              <a:rPr lang="en-US" dirty="0" smtClean="0"/>
              <a:t>T=0</a:t>
            </a:r>
            <a:endParaRPr lang="en-US" dirty="0"/>
          </a:p>
        </p:txBody>
      </p:sp>
      <p:pic>
        <p:nvPicPr>
          <p:cNvPr id="18" name="Picture 17" descr="QuasiE-waterdiffusioninmembranes.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9014" y="4015575"/>
            <a:ext cx="2727786" cy="2232825"/>
          </a:xfrm>
          <a:prstGeom prst="rect">
            <a:avLst/>
          </a:prstGeom>
        </p:spPr>
      </p:pic>
    </p:spTree>
    <p:extLst>
      <p:ext uri="{BB962C8B-B14F-4D97-AF65-F5344CB8AC3E}">
        <p14:creationId xmlns:p14="http://schemas.microsoft.com/office/powerpoint/2010/main" val="16531638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4"/>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9"/>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6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68" grpId="0"/>
      <p:bldP spid="3" grpId="0"/>
      <p:bldP spid="69" grpId="0"/>
      <p:bldP spid="69"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9067800" cy="496290"/>
          </a:xfrm>
        </p:spPr>
        <p:txBody>
          <a:bodyPr/>
          <a:lstStyle/>
          <a:p>
            <a:r>
              <a:rPr lang="en-US" dirty="0" smtClean="0"/>
              <a:t>Other Choppers: pulse selection, frame &amp; “T-zero”</a:t>
            </a:r>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86400" y="1295400"/>
            <a:ext cx="3400792" cy="4953000"/>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0" y="3680365"/>
            <a:ext cx="4038600" cy="2378904"/>
          </a:xfrm>
          <a:prstGeom prst="rect">
            <a:avLst/>
          </a:prstGeom>
          <a:scene3d>
            <a:camera prst="orthographicFront">
              <a:rot lat="0" lon="0" rev="21582000"/>
            </a:camera>
            <a:lightRig rig="threePt" dir="t"/>
          </a:scene3d>
        </p:spPr>
      </p:pic>
      <p:sp>
        <p:nvSpPr>
          <p:cNvPr id="7" name="Rectangle 6"/>
          <p:cNvSpPr/>
          <p:nvPr/>
        </p:nvSpPr>
        <p:spPr>
          <a:xfrm>
            <a:off x="725740" y="5983069"/>
            <a:ext cx="4572000" cy="646331"/>
          </a:xfrm>
          <a:prstGeom prst="rect">
            <a:avLst/>
          </a:prstGeom>
        </p:spPr>
        <p:txBody>
          <a:bodyPr>
            <a:spAutoFit/>
          </a:bodyPr>
          <a:lstStyle/>
          <a:p>
            <a:pPr eaLnBrk="0" hangingPunct="0"/>
            <a:r>
              <a:rPr lang="en-US" sz="1200" dirty="0" smtClean="0"/>
              <a:t>Path-time graph for butterfly frame chopper choosing second frame (16-32Å) frame SPEAR </a:t>
            </a:r>
            <a:r>
              <a:rPr lang="en-US" sz="1200" dirty="0" err="1" smtClean="0"/>
              <a:t>reflectometer</a:t>
            </a:r>
            <a:r>
              <a:rPr lang="en-US" sz="1200" dirty="0" smtClean="0"/>
              <a:t> (12.38m, 20Hz)</a:t>
            </a:r>
          </a:p>
          <a:p>
            <a:pPr marL="171450" indent="-171450" eaLnBrk="0" hangingPunct="0">
              <a:buFontTx/>
              <a:buChar char="-"/>
            </a:pPr>
            <a:r>
              <a:rPr lang="en-US" sz="1200" dirty="0" smtClean="0"/>
              <a:t>LANSCE Spallation Source, Los Alamos</a:t>
            </a:r>
          </a:p>
        </p:txBody>
      </p:sp>
      <p:pic>
        <p:nvPicPr>
          <p:cNvPr id="8" name="Content Placeholder 3"/>
          <p:cNvPicPr>
            <a:picLocks noGrp="1" noChangeAspect="1"/>
          </p:cNvPicPr>
          <p:nvPr>
            <p:ph idx="1"/>
          </p:nvPr>
        </p:nvPicPr>
        <p:blipFill>
          <a:blip r:embed="rId5" cstate="screen">
            <a:extLst>
              <a:ext uri="{28A0092B-C50C-407E-A947-70E740481C1C}">
                <a14:useLocalDpi xmlns:a14="http://schemas.microsoft.com/office/drawing/2010/main"/>
              </a:ext>
            </a:extLst>
          </a:blip>
          <a:stretch>
            <a:fillRect/>
          </a:stretch>
        </p:blipFill>
        <p:spPr>
          <a:xfrm>
            <a:off x="2209800" y="1143000"/>
            <a:ext cx="2760084" cy="2024062"/>
          </a:xfrm>
        </p:spPr>
      </p:pic>
      <p:sp>
        <p:nvSpPr>
          <p:cNvPr id="11" name="TextBox 10"/>
          <p:cNvSpPr txBox="1"/>
          <p:nvPr/>
        </p:nvSpPr>
        <p:spPr>
          <a:xfrm>
            <a:off x="754012" y="3408243"/>
            <a:ext cx="2943985" cy="276999"/>
          </a:xfrm>
          <a:prstGeom prst="rect">
            <a:avLst/>
          </a:prstGeom>
          <a:noFill/>
        </p:spPr>
        <p:txBody>
          <a:bodyPr wrap="none" rtlCol="0">
            <a:spAutoFit/>
          </a:bodyPr>
          <a:lstStyle/>
          <a:p>
            <a:r>
              <a:rPr lang="en-US" sz="1200" dirty="0" smtClean="0"/>
              <a:t>(Very Simple) TOF Path-Timing Diagram</a:t>
            </a:r>
            <a:endParaRPr lang="en-US" sz="1200" dirty="0"/>
          </a:p>
        </p:txBody>
      </p:sp>
      <p:grpSp>
        <p:nvGrpSpPr>
          <p:cNvPr id="25" name="Group 24"/>
          <p:cNvGrpSpPr/>
          <p:nvPr/>
        </p:nvGrpSpPr>
        <p:grpSpPr>
          <a:xfrm>
            <a:off x="152400" y="685800"/>
            <a:ext cx="2152650" cy="2366665"/>
            <a:chOff x="228600" y="685800"/>
            <a:chExt cx="2152650" cy="2366665"/>
          </a:xfrm>
        </p:grpSpPr>
        <p:pic>
          <p:nvPicPr>
            <p:cNvPr id="9" name="Picture 2"/>
            <p:cNvPicPr preferRelativeResize="0">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rot="5400000">
              <a:off x="351609" y="562791"/>
              <a:ext cx="1906632" cy="215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648366" y="2590800"/>
              <a:ext cx="1621658" cy="461665"/>
            </a:xfrm>
            <a:prstGeom prst="rect">
              <a:avLst/>
            </a:prstGeom>
            <a:noFill/>
          </p:spPr>
          <p:txBody>
            <a:bodyPr wrap="none" rtlCol="0">
              <a:spAutoFit/>
            </a:bodyPr>
            <a:lstStyle/>
            <a:p>
              <a:r>
                <a:rPr lang="en-US" sz="1200" dirty="0" smtClean="0"/>
                <a:t>Pulse and frame disc </a:t>
              </a:r>
            </a:p>
            <a:p>
              <a:r>
                <a:rPr lang="en-US" sz="1200" dirty="0"/>
                <a:t> </a:t>
              </a:r>
              <a:r>
                <a:rPr lang="en-US" sz="1200" dirty="0" smtClean="0"/>
                <a:t> choppers  - J-PARC</a:t>
              </a:r>
              <a:endParaRPr lang="en-US" sz="1200" dirty="0"/>
            </a:p>
          </p:txBody>
        </p:sp>
      </p:grpSp>
      <p:sp>
        <p:nvSpPr>
          <p:cNvPr id="23" name="Rectangle 22"/>
          <p:cNvSpPr/>
          <p:nvPr/>
        </p:nvSpPr>
        <p:spPr>
          <a:xfrm>
            <a:off x="5486400" y="649069"/>
            <a:ext cx="3352800" cy="646331"/>
          </a:xfrm>
          <a:prstGeom prst="rect">
            <a:avLst/>
          </a:prstGeom>
        </p:spPr>
        <p:txBody>
          <a:bodyPr wrap="square">
            <a:spAutoFit/>
          </a:bodyPr>
          <a:lstStyle/>
          <a:p>
            <a:pPr eaLnBrk="0" hangingPunct="0"/>
            <a:r>
              <a:rPr lang="en-US" sz="1200" dirty="0" smtClean="0"/>
              <a:t>T-zero choppers – Rotating heavy metal to </a:t>
            </a:r>
            <a:r>
              <a:rPr lang="en-US" sz="1200" dirty="0" err="1" smtClean="0"/>
              <a:t>supresss</a:t>
            </a:r>
            <a:r>
              <a:rPr lang="en-US" sz="1200" dirty="0" smtClean="0"/>
              <a:t> </a:t>
            </a:r>
            <a:r>
              <a:rPr lang="en-US" sz="1200" dirty="0">
                <a:latin typeface="Symbol" charset="2"/>
                <a:cs typeface="Symbol" charset="2"/>
              </a:rPr>
              <a:t>g</a:t>
            </a:r>
            <a:r>
              <a:rPr lang="en-US" sz="1200" dirty="0" smtClean="0"/>
              <a:t> and fast neutron “flash” when accelerator proton beam hits spallation target</a:t>
            </a:r>
          </a:p>
        </p:txBody>
      </p:sp>
      <p:sp>
        <p:nvSpPr>
          <p:cNvPr id="10" name="Rectangle 9"/>
          <p:cNvSpPr/>
          <p:nvPr/>
        </p:nvSpPr>
        <p:spPr>
          <a:xfrm>
            <a:off x="1047750" y="5105400"/>
            <a:ext cx="76200" cy="76200"/>
          </a:xfrm>
          <a:prstGeom prst="rect">
            <a:avLst/>
          </a:prstGeom>
          <a:solidFill>
            <a:srgbClr val="FF33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2095500" y="5105400"/>
            <a:ext cx="76200" cy="76200"/>
          </a:xfrm>
          <a:prstGeom prst="rect">
            <a:avLst/>
          </a:prstGeom>
          <a:solidFill>
            <a:srgbClr val="FF33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3169612" y="5105400"/>
            <a:ext cx="76200" cy="76200"/>
          </a:xfrm>
          <a:prstGeom prst="rect">
            <a:avLst/>
          </a:prstGeom>
          <a:solidFill>
            <a:srgbClr val="FF33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237182" y="5105400"/>
            <a:ext cx="76200" cy="76200"/>
          </a:xfrm>
          <a:prstGeom prst="rect">
            <a:avLst/>
          </a:prstGeom>
          <a:solidFill>
            <a:srgbClr val="FF33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Arrow Connector 4"/>
          <p:cNvCxnSpPr/>
          <p:nvPr/>
        </p:nvCxnSpPr>
        <p:spPr>
          <a:xfrm flipV="1">
            <a:off x="609600" y="4114800"/>
            <a:ext cx="0" cy="1524000"/>
          </a:xfrm>
          <a:prstGeom prst="straightConnector1">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rot="16200000">
            <a:off x="-845691" y="4579491"/>
            <a:ext cx="2365514" cy="369332"/>
          </a:xfrm>
          <a:prstGeom prst="rect">
            <a:avLst/>
          </a:prstGeom>
          <a:noFill/>
        </p:spPr>
        <p:txBody>
          <a:bodyPr wrap="none" rtlCol="0">
            <a:spAutoFit/>
          </a:bodyPr>
          <a:lstStyle/>
          <a:p>
            <a:r>
              <a:rPr lang="en-US" dirty="0" smtClean="0">
                <a:solidFill>
                  <a:srgbClr val="3366FF"/>
                </a:solidFill>
              </a:rPr>
              <a:t>Distance from source</a:t>
            </a:r>
            <a:endParaRPr lang="en-US" dirty="0">
              <a:solidFill>
                <a:srgbClr val="3366FF"/>
              </a:solidFill>
            </a:endParaRPr>
          </a:p>
        </p:txBody>
      </p:sp>
    </p:spTree>
    <p:extLst>
      <p:ext uri="{BB962C8B-B14F-4D97-AF65-F5344CB8AC3E}">
        <p14:creationId xmlns:p14="http://schemas.microsoft.com/office/powerpoint/2010/main" val="420180293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26465" y="1400905"/>
            <a:ext cx="4055535" cy="2895600"/>
          </a:xfrm>
          <a:prstGeom prst="rect">
            <a:avLst/>
          </a:prstGeom>
        </p:spPr>
      </p:pic>
      <p:sp>
        <p:nvSpPr>
          <p:cNvPr id="6" name="TextBox 5"/>
          <p:cNvSpPr txBox="1"/>
          <p:nvPr/>
        </p:nvSpPr>
        <p:spPr>
          <a:xfrm>
            <a:off x="76200" y="518548"/>
            <a:ext cx="4601632" cy="5970865"/>
          </a:xfrm>
          <a:prstGeom prst="rect">
            <a:avLst/>
          </a:prstGeom>
          <a:noFill/>
        </p:spPr>
        <p:txBody>
          <a:bodyPr wrap="square" rtlCol="0">
            <a:spAutoFit/>
          </a:bodyPr>
          <a:lstStyle/>
          <a:p>
            <a:pPr>
              <a:spcAft>
                <a:spcPts val="0"/>
              </a:spcAft>
              <a:buClr>
                <a:schemeClr val="tx2"/>
              </a:buClr>
            </a:pPr>
            <a:r>
              <a:rPr lang="en-US" sz="1900" dirty="0">
                <a:solidFill>
                  <a:srgbClr val="3366FF"/>
                </a:solidFill>
              </a:rPr>
              <a:t>~</a:t>
            </a:r>
            <a:r>
              <a:rPr lang="en-US" sz="1900" dirty="0" smtClean="0">
                <a:solidFill>
                  <a:srgbClr val="3366FF"/>
                </a:solidFill>
              </a:rPr>
              <a:t>75</a:t>
            </a:r>
            <a:r>
              <a:rPr lang="en-US" sz="1900" dirty="0">
                <a:solidFill>
                  <a:srgbClr val="3366FF"/>
                </a:solidFill>
              </a:rPr>
              <a:t>% </a:t>
            </a:r>
            <a:r>
              <a:rPr lang="en-US" sz="1900" dirty="0" smtClean="0">
                <a:solidFill>
                  <a:srgbClr val="3366FF"/>
                </a:solidFill>
              </a:rPr>
              <a:t>of detectors </a:t>
            </a:r>
            <a:r>
              <a:rPr lang="en-US" sz="1900" dirty="0">
                <a:solidFill>
                  <a:srgbClr val="3366FF"/>
                </a:solidFill>
              </a:rPr>
              <a:t>for neutron </a:t>
            </a:r>
            <a:r>
              <a:rPr lang="en-US" sz="1900" dirty="0" smtClean="0">
                <a:solidFill>
                  <a:srgbClr val="3366FF"/>
                </a:solidFill>
              </a:rPr>
              <a:t>scattering use </a:t>
            </a:r>
            <a:r>
              <a:rPr lang="en-US" sz="1900" baseline="30000" dirty="0" smtClean="0">
                <a:solidFill>
                  <a:srgbClr val="3366FF"/>
                </a:solidFill>
              </a:rPr>
              <a:t>3</a:t>
            </a:r>
            <a:r>
              <a:rPr lang="en-US" sz="1900" dirty="0" smtClean="0">
                <a:solidFill>
                  <a:srgbClr val="3366FF"/>
                </a:solidFill>
              </a:rPr>
              <a:t>He at ~3-20 </a:t>
            </a:r>
            <a:r>
              <a:rPr lang="en-US" sz="1900" dirty="0" err="1" smtClean="0">
                <a:solidFill>
                  <a:srgbClr val="3366FF"/>
                </a:solidFill>
              </a:rPr>
              <a:t>atm</a:t>
            </a:r>
            <a:r>
              <a:rPr lang="en-US" sz="1900" dirty="0">
                <a:solidFill>
                  <a:srgbClr val="3366FF"/>
                </a:solidFill>
              </a:rPr>
              <a:t> </a:t>
            </a:r>
            <a:r>
              <a:rPr lang="en-US" sz="1900" dirty="0" smtClean="0">
                <a:solidFill>
                  <a:srgbClr val="3366FF"/>
                </a:solidFill>
              </a:rPr>
              <a:t>(with something easier to ionize added).</a:t>
            </a:r>
            <a:endParaRPr lang="en-US" sz="1000" dirty="0" smtClean="0">
              <a:solidFill>
                <a:srgbClr val="3366FF"/>
              </a:solidFill>
            </a:endParaRPr>
          </a:p>
          <a:p>
            <a:pPr>
              <a:spcAft>
                <a:spcPts val="0"/>
              </a:spcAft>
              <a:buClr>
                <a:schemeClr val="tx2"/>
              </a:buClr>
            </a:pPr>
            <a:endParaRPr lang="en-US" sz="1000" dirty="0" smtClean="0">
              <a:solidFill>
                <a:srgbClr val="3366FF"/>
              </a:solidFill>
            </a:endParaRPr>
          </a:p>
          <a:p>
            <a:pPr>
              <a:spcAft>
                <a:spcPts val="0"/>
              </a:spcAft>
              <a:buClr>
                <a:schemeClr val="tx2"/>
              </a:buClr>
            </a:pPr>
            <a:r>
              <a:rPr lang="en-US" sz="1900" dirty="0" smtClean="0">
                <a:solidFill>
                  <a:srgbClr val="3366FF"/>
                </a:solidFill>
              </a:rPr>
              <a:t>“</a:t>
            </a:r>
            <a:r>
              <a:rPr lang="en-US" sz="1900" dirty="0">
                <a:solidFill>
                  <a:srgbClr val="3366FF"/>
                </a:solidFill>
              </a:rPr>
              <a:t>P</a:t>
            </a:r>
            <a:r>
              <a:rPr lang="en-US" sz="1900" dirty="0" smtClean="0">
                <a:solidFill>
                  <a:srgbClr val="3366FF"/>
                </a:solidFill>
              </a:rPr>
              <a:t>roportional counter”: energetic particles from n reaction ionize gas, HV (few kV) cascades e charge signal to anode.</a:t>
            </a:r>
            <a:endParaRPr lang="en-US" sz="1000" dirty="0" smtClean="0">
              <a:solidFill>
                <a:srgbClr val="3366FF"/>
              </a:solidFill>
            </a:endParaRPr>
          </a:p>
          <a:p>
            <a:pPr>
              <a:spcAft>
                <a:spcPts val="0"/>
              </a:spcAft>
              <a:buClr>
                <a:schemeClr val="tx2"/>
              </a:buClr>
            </a:pPr>
            <a:r>
              <a:rPr lang="en-US" sz="1000" dirty="0" smtClean="0">
                <a:solidFill>
                  <a:srgbClr val="3366FF"/>
                </a:solidFill>
              </a:rPr>
              <a:t> </a:t>
            </a:r>
          </a:p>
          <a:p>
            <a:pPr>
              <a:spcAft>
                <a:spcPts val="0"/>
              </a:spcAft>
              <a:buClr>
                <a:schemeClr val="tx2"/>
              </a:buClr>
            </a:pPr>
            <a:r>
              <a:rPr lang="en-US" sz="1900" dirty="0" smtClean="0">
                <a:solidFill>
                  <a:srgbClr val="3366FF"/>
                </a:solidFill>
              </a:rPr>
              <a:t>Usually cylindrical: collecting at V at </a:t>
            </a:r>
          </a:p>
          <a:p>
            <a:pPr>
              <a:spcAft>
                <a:spcPts val="0"/>
              </a:spcAft>
              <a:buClr>
                <a:schemeClr val="tx2"/>
              </a:buClr>
            </a:pPr>
            <a:r>
              <a:rPr lang="en-US" sz="1900" dirty="0" smtClean="0">
                <a:solidFill>
                  <a:srgbClr val="3366FF"/>
                </a:solidFill>
              </a:rPr>
              <a:t>both ends of anode gives position sensitivity, limit resolution ~few mm (charge track cloud size).</a:t>
            </a:r>
            <a:endParaRPr lang="en-US" sz="1000" dirty="0" smtClean="0">
              <a:solidFill>
                <a:srgbClr val="3366FF"/>
              </a:solidFill>
            </a:endParaRPr>
          </a:p>
          <a:p>
            <a:pPr>
              <a:spcAft>
                <a:spcPts val="0"/>
              </a:spcAft>
              <a:buClr>
                <a:schemeClr val="tx2"/>
              </a:buClr>
            </a:pPr>
            <a:endParaRPr lang="en-US" sz="1000" dirty="0">
              <a:solidFill>
                <a:srgbClr val="3366FF"/>
              </a:solidFill>
            </a:endParaRPr>
          </a:p>
          <a:p>
            <a:pPr>
              <a:spcAft>
                <a:spcPts val="0"/>
              </a:spcAft>
              <a:buClr>
                <a:schemeClr val="tx2"/>
              </a:buClr>
            </a:pPr>
            <a:r>
              <a:rPr lang="en-US" sz="1900" dirty="0" smtClean="0">
                <a:solidFill>
                  <a:srgbClr val="3366FF"/>
                </a:solidFill>
              </a:rPr>
              <a:t>These </a:t>
            </a:r>
            <a:r>
              <a:rPr lang="en-US" sz="1900" dirty="0">
                <a:solidFill>
                  <a:srgbClr val="3366FF"/>
                </a:solidFill>
              </a:rPr>
              <a:t>detectors are </a:t>
            </a:r>
            <a:r>
              <a:rPr lang="en-US" sz="1900" dirty="0" smtClean="0">
                <a:solidFill>
                  <a:srgbClr val="3366FF"/>
                </a:solidFill>
              </a:rPr>
              <a:t>efficient (usually ~90%+), stable</a:t>
            </a:r>
            <a:r>
              <a:rPr lang="en-US" sz="1900" dirty="0">
                <a:solidFill>
                  <a:srgbClr val="3366FF"/>
                </a:solidFill>
              </a:rPr>
              <a:t>, low noise, </a:t>
            </a:r>
            <a:r>
              <a:rPr lang="en-US" sz="1900" dirty="0" smtClean="0">
                <a:solidFill>
                  <a:srgbClr val="3366FF"/>
                </a:solidFill>
              </a:rPr>
              <a:t>and have </a:t>
            </a:r>
            <a:r>
              <a:rPr lang="en-US" sz="1900" u="sng" dirty="0" smtClean="0">
                <a:solidFill>
                  <a:srgbClr val="FF3300"/>
                </a:solidFill>
              </a:rPr>
              <a:t>excellent gamma discrimination</a:t>
            </a:r>
            <a:r>
              <a:rPr lang="en-US" sz="1900" dirty="0">
                <a:solidFill>
                  <a:srgbClr val="3366FF"/>
                </a:solidFill>
              </a:rPr>
              <a:t>, and good </a:t>
            </a:r>
            <a:r>
              <a:rPr lang="en-US" sz="1900" dirty="0" smtClean="0">
                <a:solidFill>
                  <a:srgbClr val="3366FF"/>
                </a:solidFill>
              </a:rPr>
              <a:t>timing (~</a:t>
            </a:r>
            <a:r>
              <a:rPr lang="en-US" sz="1900" dirty="0" err="1" smtClean="0">
                <a:solidFill>
                  <a:srgbClr val="3366FF"/>
                </a:solidFill>
              </a:rPr>
              <a:t>μs</a:t>
            </a:r>
            <a:r>
              <a:rPr lang="en-US" sz="1900" dirty="0" smtClean="0">
                <a:solidFill>
                  <a:srgbClr val="3366FF"/>
                </a:solidFill>
              </a:rPr>
              <a:t>) … but </a:t>
            </a:r>
            <a:r>
              <a:rPr lang="en-US" sz="1900" dirty="0">
                <a:solidFill>
                  <a:srgbClr val="3366FF"/>
                </a:solidFill>
              </a:rPr>
              <a:t>they </a:t>
            </a:r>
            <a:r>
              <a:rPr lang="en-US" sz="1900" dirty="0" smtClean="0">
                <a:solidFill>
                  <a:srgbClr val="3366FF"/>
                </a:solidFill>
              </a:rPr>
              <a:t>may soon become a thing of </a:t>
            </a:r>
            <a:r>
              <a:rPr lang="en-US" sz="1900" dirty="0">
                <a:solidFill>
                  <a:srgbClr val="3366FF"/>
                </a:solidFill>
              </a:rPr>
              <a:t>the </a:t>
            </a:r>
            <a:r>
              <a:rPr lang="en-US" sz="1900" dirty="0" smtClean="0">
                <a:solidFill>
                  <a:srgbClr val="3366FF"/>
                </a:solidFill>
              </a:rPr>
              <a:t>past.</a:t>
            </a:r>
            <a:endParaRPr lang="en-US" sz="1000" dirty="0" smtClean="0">
              <a:solidFill>
                <a:srgbClr val="3366FF"/>
              </a:solidFill>
            </a:endParaRPr>
          </a:p>
          <a:p>
            <a:pPr>
              <a:spcAft>
                <a:spcPts val="0"/>
              </a:spcAft>
              <a:buClr>
                <a:schemeClr val="tx2"/>
              </a:buClr>
            </a:pPr>
            <a:endParaRPr lang="en-US" sz="1000" dirty="0" smtClean="0">
              <a:solidFill>
                <a:srgbClr val="3366FF"/>
              </a:solidFill>
            </a:endParaRPr>
          </a:p>
          <a:p>
            <a:pPr>
              <a:spcAft>
                <a:spcPts val="0"/>
              </a:spcAft>
              <a:buClr>
                <a:schemeClr val="tx2"/>
              </a:buClr>
            </a:pPr>
            <a:r>
              <a:rPr lang="en-US" sz="1900" dirty="0" smtClean="0">
                <a:solidFill>
                  <a:srgbClr val="3366FF"/>
                </a:solidFill>
              </a:rPr>
              <a:t>BF</a:t>
            </a:r>
            <a:r>
              <a:rPr lang="en-US" sz="1900" baseline="-25000" dirty="0" smtClean="0">
                <a:solidFill>
                  <a:srgbClr val="3366FF"/>
                </a:solidFill>
              </a:rPr>
              <a:t>3 </a:t>
            </a:r>
            <a:r>
              <a:rPr lang="en-US" sz="1900" dirty="0" smtClean="0">
                <a:solidFill>
                  <a:srgbClr val="3366FF"/>
                </a:solidFill>
              </a:rPr>
              <a:t> (Shull and </a:t>
            </a:r>
            <a:r>
              <a:rPr lang="en-US" sz="1900" dirty="0" err="1" smtClean="0">
                <a:solidFill>
                  <a:srgbClr val="3366FF"/>
                </a:solidFill>
              </a:rPr>
              <a:t>Wollan</a:t>
            </a:r>
            <a:r>
              <a:rPr lang="en-US" sz="1900" dirty="0" smtClean="0">
                <a:solidFill>
                  <a:srgbClr val="3366FF"/>
                </a:solidFill>
              </a:rPr>
              <a:t> used it) or </a:t>
            </a:r>
            <a:r>
              <a:rPr lang="en-US" sz="1900" baseline="30000" dirty="0" smtClean="0">
                <a:solidFill>
                  <a:srgbClr val="3366FF"/>
                </a:solidFill>
              </a:rPr>
              <a:t>10</a:t>
            </a:r>
            <a:r>
              <a:rPr lang="en-US" sz="1900" dirty="0" smtClean="0">
                <a:solidFill>
                  <a:srgbClr val="3366FF"/>
                </a:solidFill>
              </a:rPr>
              <a:t>BF</a:t>
            </a:r>
            <a:r>
              <a:rPr lang="en-US" sz="1900" baseline="-25000" dirty="0" smtClean="0">
                <a:solidFill>
                  <a:srgbClr val="3366FF"/>
                </a:solidFill>
              </a:rPr>
              <a:t>3</a:t>
            </a:r>
            <a:r>
              <a:rPr lang="en-US" sz="1900" dirty="0" smtClean="0">
                <a:solidFill>
                  <a:srgbClr val="3366FF"/>
                </a:solidFill>
              </a:rPr>
              <a:t>, timing and resolution problems ... </a:t>
            </a:r>
            <a:endParaRPr lang="en-US" sz="1900" baseline="-25000" dirty="0">
              <a:solidFill>
                <a:srgbClr val="3366FF"/>
              </a:solidFill>
            </a:endParaRPr>
          </a:p>
        </p:txBody>
      </p:sp>
      <p:grpSp>
        <p:nvGrpSpPr>
          <p:cNvPr id="9" name="Group 8"/>
          <p:cNvGrpSpPr/>
          <p:nvPr/>
        </p:nvGrpSpPr>
        <p:grpSpPr>
          <a:xfrm>
            <a:off x="4334217" y="228600"/>
            <a:ext cx="4688759" cy="6260813"/>
            <a:chOff x="4334217" y="228600"/>
            <a:chExt cx="4688759" cy="6260813"/>
          </a:xfrm>
        </p:grpSpPr>
        <p:pic>
          <p:nvPicPr>
            <p:cNvPr id="4"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94620" y="1768474"/>
              <a:ext cx="3505200" cy="4673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908176" y="5843082"/>
              <a:ext cx="1980693" cy="646331"/>
            </a:xfrm>
            <a:prstGeom prst="rect">
              <a:avLst/>
            </a:prstGeom>
            <a:noFill/>
          </p:spPr>
          <p:txBody>
            <a:bodyPr wrap="none" rtlCol="0">
              <a:spAutoFit/>
            </a:bodyPr>
            <a:lstStyle/>
            <a:p>
              <a:r>
                <a:rPr lang="en-US" dirty="0" smtClean="0">
                  <a:solidFill>
                    <a:srgbClr val="00FFFF"/>
                  </a:solidFill>
                </a:rPr>
                <a:t>ARCS </a:t>
              </a:r>
              <a:r>
                <a:rPr lang="en-US" u="sng" dirty="0" smtClean="0">
                  <a:solidFill>
                    <a:srgbClr val="00FFFF"/>
                  </a:solidFill>
                </a:rPr>
                <a:t>Area</a:t>
              </a:r>
              <a:r>
                <a:rPr lang="en-US" dirty="0" smtClean="0">
                  <a:solidFill>
                    <a:srgbClr val="00FFFF"/>
                  </a:solidFill>
                </a:rPr>
                <a:t> Array</a:t>
              </a:r>
            </a:p>
            <a:p>
              <a:r>
                <a:rPr lang="en-US" dirty="0" smtClean="0">
                  <a:solidFill>
                    <a:srgbClr val="00FFFF"/>
                  </a:solidFill>
                </a:rPr>
                <a:t>930 </a:t>
              </a:r>
              <a:r>
                <a:rPr lang="en-US" baseline="30000" dirty="0" smtClean="0">
                  <a:solidFill>
                    <a:srgbClr val="00FFFF"/>
                  </a:solidFill>
                </a:rPr>
                <a:t>3</a:t>
              </a:r>
              <a:r>
                <a:rPr lang="en-US" dirty="0" smtClean="0">
                  <a:solidFill>
                    <a:srgbClr val="00FFFF"/>
                  </a:solidFill>
                </a:rPr>
                <a:t>He LPSD’s</a:t>
              </a:r>
              <a:endParaRPr lang="en-US" dirty="0">
                <a:solidFill>
                  <a:srgbClr val="00FFFF"/>
                </a:solidFill>
              </a:endParaRPr>
            </a:p>
          </p:txBody>
        </p:sp>
        <p:pic>
          <p:nvPicPr>
            <p:cNvPr id="8" name="Picture 7"/>
            <p:cNvPicPr>
              <a:picLocks noChangeAspect="1"/>
            </p:cNvPicPr>
            <p:nvPr/>
          </p:nvPicPr>
          <p:blipFill>
            <a:blip r:embed="rId5"/>
            <a:stretch>
              <a:fillRect/>
            </a:stretch>
          </p:blipFill>
          <p:spPr>
            <a:xfrm>
              <a:off x="4334217" y="228600"/>
              <a:ext cx="4688759" cy="3079748"/>
            </a:xfrm>
            <a:prstGeom prst="rect">
              <a:avLst/>
            </a:prstGeom>
          </p:spPr>
        </p:pic>
      </p:grpSp>
      <p:sp>
        <p:nvSpPr>
          <p:cNvPr id="2" name="Title 1"/>
          <p:cNvSpPr>
            <a:spLocks noGrp="1"/>
          </p:cNvSpPr>
          <p:nvPr>
            <p:ph type="title"/>
          </p:nvPr>
        </p:nvSpPr>
        <p:spPr>
          <a:xfrm>
            <a:off x="111125" y="76200"/>
            <a:ext cx="8880475" cy="484748"/>
          </a:xfrm>
        </p:spPr>
        <p:txBody>
          <a:bodyPr/>
          <a:lstStyle/>
          <a:p>
            <a:r>
              <a:rPr lang="en-US" dirty="0" smtClean="0"/>
              <a:t>High pressure gas detectors</a:t>
            </a:r>
            <a:endParaRPr lang="en-US" dirty="0"/>
          </a:p>
        </p:txBody>
      </p:sp>
    </p:spTree>
    <p:extLst>
      <p:ext uri="{BB962C8B-B14F-4D97-AF65-F5344CB8AC3E}">
        <p14:creationId xmlns:p14="http://schemas.microsoft.com/office/powerpoint/2010/main" val="27998499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125" y="177800"/>
            <a:ext cx="7661275" cy="496290"/>
          </a:xfrm>
        </p:spPr>
        <p:txBody>
          <a:bodyPr/>
          <a:lstStyle/>
          <a:p>
            <a:r>
              <a:rPr lang="en-US" dirty="0" smtClean="0"/>
              <a:t>Neutron scintillator detectors – 1</a:t>
            </a:r>
            <a:endParaRPr lang="en-US" dirty="0"/>
          </a:p>
        </p:txBody>
      </p:sp>
      <p:sp>
        <p:nvSpPr>
          <p:cNvPr id="7" name="TextBox 6"/>
          <p:cNvSpPr txBox="1"/>
          <p:nvPr/>
        </p:nvSpPr>
        <p:spPr>
          <a:xfrm>
            <a:off x="152400" y="685800"/>
            <a:ext cx="4800600" cy="5940088"/>
          </a:xfrm>
          <a:prstGeom prst="rect">
            <a:avLst/>
          </a:prstGeom>
          <a:noFill/>
        </p:spPr>
        <p:txBody>
          <a:bodyPr wrap="square" rtlCol="0">
            <a:spAutoFit/>
          </a:bodyPr>
          <a:lstStyle/>
          <a:p>
            <a:pPr>
              <a:spcAft>
                <a:spcPts val="0"/>
              </a:spcAft>
              <a:buClr>
                <a:schemeClr val="tx2"/>
              </a:buClr>
            </a:pPr>
            <a:r>
              <a:rPr lang="en-US" sz="2000" dirty="0" smtClean="0">
                <a:solidFill>
                  <a:srgbClr val="3366FF"/>
                </a:solidFill>
              </a:rPr>
              <a:t>Typically light is collected from a </a:t>
            </a:r>
            <a:r>
              <a:rPr lang="en-US" sz="2000" baseline="30000" dirty="0" smtClean="0">
                <a:solidFill>
                  <a:srgbClr val="3366FF"/>
                </a:solidFill>
              </a:rPr>
              <a:t>6</a:t>
            </a:r>
            <a:r>
              <a:rPr lang="en-US" sz="2000" dirty="0" smtClean="0">
                <a:solidFill>
                  <a:srgbClr val="3366FF"/>
                </a:solidFill>
              </a:rPr>
              <a:t>Li doped phosphor screens:  </a:t>
            </a:r>
            <a:r>
              <a:rPr lang="en-US" sz="2000" dirty="0" err="1" smtClean="0">
                <a:solidFill>
                  <a:srgbClr val="3366FF"/>
                </a:solidFill>
              </a:rPr>
              <a:t>ZnS</a:t>
            </a:r>
            <a:r>
              <a:rPr lang="en-US" sz="2000" dirty="0" smtClean="0">
                <a:solidFill>
                  <a:srgbClr val="3366FF"/>
                </a:solidFill>
              </a:rPr>
              <a:t> (opaque) or GS20 (clear)</a:t>
            </a:r>
            <a:endParaRPr lang="en-US" sz="1600" dirty="0" smtClean="0">
              <a:solidFill>
                <a:srgbClr val="3366FF"/>
              </a:solidFill>
            </a:endParaRPr>
          </a:p>
          <a:p>
            <a:pPr>
              <a:spcAft>
                <a:spcPts val="0"/>
              </a:spcAft>
              <a:buClr>
                <a:schemeClr val="tx2"/>
              </a:buClr>
            </a:pPr>
            <a:endParaRPr lang="en-US" sz="1600" dirty="0">
              <a:solidFill>
                <a:srgbClr val="3366FF"/>
              </a:solidFill>
            </a:endParaRPr>
          </a:p>
          <a:p>
            <a:pPr>
              <a:spcAft>
                <a:spcPts val="0"/>
              </a:spcAft>
              <a:buClr>
                <a:schemeClr val="tx2"/>
              </a:buClr>
            </a:pPr>
            <a:r>
              <a:rPr lang="en-US" sz="2000" dirty="0" smtClean="0">
                <a:solidFill>
                  <a:srgbClr val="3366FF"/>
                </a:solidFill>
              </a:rPr>
              <a:t>Can use traditional nuclear, HEP coincidence analysis technique: analysis of photomultiplier tube array signals (Anger Camera)    1mm x 1mm resolution &amp; very fast. </a:t>
            </a:r>
            <a:r>
              <a:rPr lang="en-US" sz="2000" dirty="0">
                <a:solidFill>
                  <a:srgbClr val="3366FF"/>
                </a:solidFill>
              </a:rPr>
              <a:t> </a:t>
            </a:r>
            <a:r>
              <a:rPr lang="en-US" sz="2000" dirty="0" smtClean="0">
                <a:solidFill>
                  <a:srgbClr val="3366FF"/>
                </a:solidFill>
              </a:rPr>
              <a:t>PM tubes gamma “sensitive”. Installed TOPAZ single </a:t>
            </a:r>
            <a:r>
              <a:rPr lang="en-US" sz="2000" dirty="0" err="1" smtClean="0">
                <a:solidFill>
                  <a:srgbClr val="3366FF"/>
                </a:solidFill>
              </a:rPr>
              <a:t>xtal</a:t>
            </a:r>
            <a:r>
              <a:rPr lang="en-US" sz="2000" dirty="0" smtClean="0">
                <a:solidFill>
                  <a:srgbClr val="3366FF"/>
                </a:solidFill>
              </a:rPr>
              <a:t>.</a:t>
            </a:r>
            <a:r>
              <a:rPr lang="en-US" sz="1200" dirty="0">
                <a:solidFill>
                  <a:srgbClr val="3366FF"/>
                </a:solidFill>
              </a:rPr>
              <a:t>	</a:t>
            </a:r>
            <a:endParaRPr lang="en-US" sz="1200" dirty="0" smtClean="0">
              <a:solidFill>
                <a:srgbClr val="3366FF"/>
              </a:solidFill>
            </a:endParaRPr>
          </a:p>
          <a:p>
            <a:pPr>
              <a:spcAft>
                <a:spcPts val="0"/>
              </a:spcAft>
              <a:buClr>
                <a:schemeClr val="tx2"/>
              </a:buClr>
            </a:pPr>
            <a:endParaRPr lang="en-US" sz="1200" dirty="0" smtClean="0">
              <a:solidFill>
                <a:srgbClr val="3366FF"/>
              </a:solidFill>
            </a:endParaRPr>
          </a:p>
          <a:p>
            <a:pPr>
              <a:spcAft>
                <a:spcPts val="0"/>
              </a:spcAft>
              <a:buClr>
                <a:schemeClr val="tx2"/>
              </a:buClr>
            </a:pPr>
            <a:r>
              <a:rPr lang="en-US" sz="2000" dirty="0" smtClean="0">
                <a:solidFill>
                  <a:srgbClr val="3366FF"/>
                </a:solidFill>
              </a:rPr>
              <a:t>New technique on two SNS diffraction machines (POWGEN, VULCAN) crossed layers of light shifting optical </a:t>
            </a:r>
            <a:r>
              <a:rPr lang="en-US" sz="2000" dirty="0" err="1" smtClean="0">
                <a:solidFill>
                  <a:srgbClr val="3366FF"/>
                </a:solidFill>
              </a:rPr>
              <a:t>fibres</a:t>
            </a:r>
            <a:r>
              <a:rPr lang="en-US" sz="2000" dirty="0" smtClean="0">
                <a:solidFill>
                  <a:srgbClr val="3366FF"/>
                </a:solidFill>
              </a:rPr>
              <a:t> which collect </a:t>
            </a:r>
            <a:r>
              <a:rPr lang="en-US" sz="2000" dirty="0" err="1" smtClean="0">
                <a:solidFill>
                  <a:srgbClr val="3366FF"/>
                </a:solidFill>
              </a:rPr>
              <a:t>ZnS</a:t>
            </a:r>
            <a:r>
              <a:rPr lang="en-US" sz="2000" dirty="0" smtClean="0">
                <a:solidFill>
                  <a:srgbClr val="3366FF"/>
                </a:solidFill>
              </a:rPr>
              <a:t> blue light convert to green to carry to optical detectors.  Resolution ~5mm x 60mm &amp; fast.  Efficiencies ~50-60%.</a:t>
            </a:r>
            <a:r>
              <a:rPr lang="en-US" sz="2000" dirty="0">
                <a:solidFill>
                  <a:srgbClr val="3366FF"/>
                </a:solidFill>
              </a:rPr>
              <a:t> </a:t>
            </a:r>
            <a:r>
              <a:rPr lang="en-US" sz="2000" dirty="0" smtClean="0">
                <a:solidFill>
                  <a:srgbClr val="3366FF"/>
                </a:solidFill>
              </a:rPr>
              <a:t> Gamma rejection of screens deemed “fair” …</a:t>
            </a:r>
            <a:endParaRPr lang="en-US" sz="2000" dirty="0">
              <a:solidFill>
                <a:srgbClr val="3366FF"/>
              </a:solidFill>
            </a:endParaRPr>
          </a:p>
        </p:txBody>
      </p:sp>
      <p:grpSp>
        <p:nvGrpSpPr>
          <p:cNvPr id="13" name="Group 12"/>
          <p:cNvGrpSpPr>
            <a:grpSpLocks/>
          </p:cNvGrpSpPr>
          <p:nvPr/>
        </p:nvGrpSpPr>
        <p:grpSpPr>
          <a:xfrm>
            <a:off x="5250784" y="3894834"/>
            <a:ext cx="3600000" cy="2520000"/>
            <a:chOff x="5029200" y="3360600"/>
            <a:chExt cx="3889200" cy="2956200"/>
          </a:xfrm>
        </p:grpSpPr>
        <p:pic>
          <p:nvPicPr>
            <p:cNvPr id="6" name="Picture 12" descr="PC090019"/>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29200" y="4876800"/>
              <a:ext cx="1908000" cy="1440000"/>
            </a:xfrm>
            <a:prstGeom prst="rect">
              <a:avLst/>
            </a:prstGeom>
            <a:noFill/>
          </p:spPr>
        </p:pic>
        <p:pic>
          <p:nvPicPr>
            <p:cNvPr id="10" name="Picture 4" descr="http://neutrons.ornl.gov/images/powgen/powgen1_800.jpg"/>
            <p:cNvPicPr>
              <a:picLocks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010400" y="4872543"/>
              <a:ext cx="1908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p:cNvPicPr>
            <p:nvPr/>
          </p:nvPicPr>
          <p:blipFill>
            <a:blip r:embed="rId5" cstate="screen">
              <a:extLst>
                <a:ext uri="{28A0092B-C50C-407E-A947-70E740481C1C}">
                  <a14:useLocalDpi xmlns:a14="http://schemas.microsoft.com/office/drawing/2010/main"/>
                </a:ext>
              </a:extLst>
            </a:blip>
            <a:stretch>
              <a:fillRect/>
            </a:stretch>
          </p:blipFill>
          <p:spPr>
            <a:xfrm>
              <a:off x="5029200" y="3360600"/>
              <a:ext cx="1908000" cy="1440000"/>
            </a:xfrm>
            <a:prstGeom prst="rect">
              <a:avLst/>
            </a:prstGeom>
          </p:spPr>
        </p:pic>
        <p:pic>
          <p:nvPicPr>
            <p:cNvPr id="12" name="Picture 11" descr="Detector_Product"/>
            <p:cNvPicPr/>
            <p:nvPr/>
          </p:nvPicPr>
          <p:blipFill>
            <a:blip r:embed="rId6" r:link="rId7" cstate="screen">
              <a:extLst>
                <a:ext uri="{28A0092B-C50C-407E-A947-70E740481C1C}">
                  <a14:useLocalDpi xmlns:a14="http://schemas.microsoft.com/office/drawing/2010/main"/>
                </a:ext>
              </a:extLst>
            </a:blip>
            <a:srcRect/>
            <a:stretch>
              <a:fillRect/>
            </a:stretch>
          </p:blipFill>
          <p:spPr bwMode="auto">
            <a:xfrm>
              <a:off x="7007400" y="3360600"/>
              <a:ext cx="1908000" cy="1440000"/>
            </a:xfrm>
            <a:prstGeom prst="rect">
              <a:avLst/>
            </a:prstGeom>
            <a:noFill/>
            <a:ln w="9525">
              <a:noFill/>
              <a:miter lim="800000"/>
              <a:headEnd/>
              <a:tailEnd/>
            </a:ln>
          </p:spPr>
        </p:pic>
      </p:grpSp>
      <p:sp>
        <p:nvSpPr>
          <p:cNvPr id="14" name="TextBox 13"/>
          <p:cNvSpPr txBox="1">
            <a:spLocks noChangeAspect="1"/>
          </p:cNvSpPr>
          <p:nvPr/>
        </p:nvSpPr>
        <p:spPr>
          <a:xfrm>
            <a:off x="5334000" y="3961016"/>
            <a:ext cx="826480" cy="193900"/>
          </a:xfrm>
          <a:prstGeom prst="rect">
            <a:avLst/>
          </a:prstGeom>
          <a:solidFill>
            <a:srgbClr val="FFFFFF"/>
          </a:solidFill>
        </p:spPr>
        <p:txBody>
          <a:bodyPr wrap="none" rtlCol="0">
            <a:spAutoFit/>
          </a:bodyPr>
          <a:lstStyle/>
          <a:p>
            <a:r>
              <a:rPr lang="en-US" sz="800" dirty="0" err="1" smtClean="0"/>
              <a:t>ZnS</a:t>
            </a:r>
            <a:r>
              <a:rPr lang="en-US" sz="800" dirty="0" smtClean="0"/>
              <a:t>\</a:t>
            </a:r>
            <a:r>
              <a:rPr lang="en-US" sz="800" baseline="30000" dirty="0" smtClean="0"/>
              <a:t>6</a:t>
            </a:r>
            <a:r>
              <a:rPr lang="en-US" sz="800" dirty="0" smtClean="0"/>
              <a:t>LiF screen</a:t>
            </a:r>
            <a:endParaRPr lang="en-US" sz="800" dirty="0"/>
          </a:p>
        </p:txBody>
      </p:sp>
      <p:grpSp>
        <p:nvGrpSpPr>
          <p:cNvPr id="22" name="Group 21"/>
          <p:cNvGrpSpPr>
            <a:grpSpLocks/>
          </p:cNvGrpSpPr>
          <p:nvPr/>
        </p:nvGrpSpPr>
        <p:grpSpPr>
          <a:xfrm>
            <a:off x="5249151" y="1061400"/>
            <a:ext cx="3600000" cy="2520000"/>
            <a:chOff x="5026200" y="76200"/>
            <a:chExt cx="3904280" cy="2964000"/>
          </a:xfrm>
        </p:grpSpPr>
        <p:pic>
          <p:nvPicPr>
            <p:cNvPr id="15" name="Picture 14"/>
            <p:cNvPicPr>
              <a:picLocks/>
            </p:cNvPicPr>
            <p:nvPr/>
          </p:nvPicPr>
          <p:blipFill>
            <a:blip r:embed="rId8" cstate="screen">
              <a:extLst>
                <a:ext uri="{28A0092B-C50C-407E-A947-70E740481C1C}">
                  <a14:useLocalDpi xmlns:a14="http://schemas.microsoft.com/office/drawing/2010/main"/>
                </a:ext>
              </a:extLst>
            </a:blip>
            <a:stretch>
              <a:fillRect/>
            </a:stretch>
          </p:blipFill>
          <p:spPr>
            <a:xfrm>
              <a:off x="5029200" y="76200"/>
              <a:ext cx="1908000" cy="1440000"/>
            </a:xfrm>
            <a:prstGeom prst="rect">
              <a:avLst/>
            </a:prstGeom>
          </p:spPr>
        </p:pic>
        <p:pic>
          <p:nvPicPr>
            <p:cNvPr id="18" name="Picture 17"/>
            <p:cNvPicPr>
              <a:picLocks/>
            </p:cNvPicPr>
            <p:nvPr/>
          </p:nvPicPr>
          <p:blipFill>
            <a:blip r:embed="rId9" cstate="screen">
              <a:extLst>
                <a:ext uri="{28A0092B-C50C-407E-A947-70E740481C1C}">
                  <a14:useLocalDpi xmlns:a14="http://schemas.microsoft.com/office/drawing/2010/main"/>
                </a:ext>
              </a:extLst>
            </a:blip>
            <a:stretch>
              <a:fillRect/>
            </a:stretch>
          </p:blipFill>
          <p:spPr>
            <a:xfrm>
              <a:off x="7022480" y="1593966"/>
              <a:ext cx="1908000" cy="1440000"/>
            </a:xfrm>
            <a:prstGeom prst="rect">
              <a:avLst/>
            </a:prstGeom>
          </p:spPr>
        </p:pic>
        <p:pic>
          <p:nvPicPr>
            <p:cNvPr id="19" name="Picture 5" descr="P4199307_13"/>
            <p:cNvPicPr>
              <a:picLocks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010400" y="76200"/>
              <a:ext cx="1908000" cy="1440000"/>
            </a:xfrm>
            <a:prstGeom prst="rect">
              <a:avLst/>
            </a:prstGeom>
            <a:noFill/>
          </p:spPr>
        </p:pic>
        <p:sp>
          <p:nvSpPr>
            <p:cNvPr id="20" name="TextBox 19"/>
            <p:cNvSpPr txBox="1"/>
            <p:nvPr/>
          </p:nvSpPr>
          <p:spPr>
            <a:xfrm>
              <a:off x="5105400" y="1174956"/>
              <a:ext cx="1532801" cy="251981"/>
            </a:xfrm>
            <a:prstGeom prst="rect">
              <a:avLst/>
            </a:prstGeom>
            <a:solidFill>
              <a:srgbClr val="FFFFFF"/>
            </a:solidFill>
          </p:spPr>
          <p:txBody>
            <a:bodyPr wrap="square" rtlCol="0">
              <a:spAutoFit/>
            </a:bodyPr>
            <a:lstStyle/>
            <a:p>
              <a:r>
                <a:rPr lang="en-US" sz="800" dirty="0" smtClean="0"/>
                <a:t>GS20\</a:t>
              </a:r>
              <a:r>
                <a:rPr lang="en-US" sz="800" baseline="30000" dirty="0" smtClean="0"/>
                <a:t>6</a:t>
              </a:r>
              <a:r>
                <a:rPr lang="en-US" sz="800" dirty="0" smtClean="0"/>
                <a:t>LiF laser inspection</a:t>
              </a:r>
              <a:endParaRPr lang="en-US" sz="800" dirty="0"/>
            </a:p>
          </p:txBody>
        </p:sp>
        <p:pic>
          <p:nvPicPr>
            <p:cNvPr id="21" name="Picture 20"/>
            <p:cNvPicPr/>
            <p:nvPr/>
          </p:nvPicPr>
          <p:blipFill>
            <a:blip r:embed="rId11" cstate="screen">
              <a:extLst>
                <a:ext uri="{28A0092B-C50C-407E-A947-70E740481C1C}">
                  <a14:useLocalDpi xmlns:a14="http://schemas.microsoft.com/office/drawing/2010/main"/>
                </a:ext>
              </a:extLst>
            </a:blip>
            <a:srcRect/>
            <a:stretch>
              <a:fillRect/>
            </a:stretch>
          </p:blipFill>
          <p:spPr bwMode="auto">
            <a:xfrm>
              <a:off x="5026200" y="1600200"/>
              <a:ext cx="1908000" cy="1440000"/>
            </a:xfrm>
            <a:prstGeom prst="rect">
              <a:avLst/>
            </a:prstGeom>
            <a:noFill/>
          </p:spPr>
        </p:pic>
      </p:grpSp>
    </p:spTree>
    <p:extLst>
      <p:ext uri="{BB962C8B-B14F-4D97-AF65-F5344CB8AC3E}">
        <p14:creationId xmlns:p14="http://schemas.microsoft.com/office/powerpoint/2010/main" val="53637133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7280275" cy="496290"/>
          </a:xfrm>
        </p:spPr>
        <p:txBody>
          <a:bodyPr/>
          <a:lstStyle/>
          <a:p>
            <a:r>
              <a:rPr lang="en-US" dirty="0" smtClean="0"/>
              <a:t>Neutron scintillator detectors – 2</a:t>
            </a:r>
            <a:endParaRPr lang="en-US" dirty="0"/>
          </a:p>
        </p:txBody>
      </p:sp>
      <p:sp>
        <p:nvSpPr>
          <p:cNvPr id="7" name="TextBox 6"/>
          <p:cNvSpPr txBox="1"/>
          <p:nvPr/>
        </p:nvSpPr>
        <p:spPr>
          <a:xfrm>
            <a:off x="152400" y="582209"/>
            <a:ext cx="5943600" cy="3532591"/>
          </a:xfrm>
          <a:prstGeom prst="rect">
            <a:avLst/>
          </a:prstGeom>
          <a:noFill/>
        </p:spPr>
        <p:txBody>
          <a:bodyPr wrap="square" rtlCol="0">
            <a:spAutoFit/>
          </a:bodyPr>
          <a:lstStyle/>
          <a:p>
            <a:pPr>
              <a:lnSpc>
                <a:spcPts val="2500"/>
              </a:lnSpc>
              <a:spcAft>
                <a:spcPts val="0"/>
              </a:spcAft>
              <a:buClr>
                <a:schemeClr val="tx2"/>
              </a:buClr>
            </a:pPr>
            <a:r>
              <a:rPr lang="en-US" sz="2000" dirty="0" smtClean="0">
                <a:solidFill>
                  <a:srgbClr val="3366FF"/>
                </a:solidFill>
              </a:rPr>
              <a:t>Neutron Radiography &amp; Imaging: CCD Camera views a phosphor screen – again usually </a:t>
            </a:r>
            <a:r>
              <a:rPr lang="en-US" sz="2000" baseline="30000" dirty="0" smtClean="0">
                <a:solidFill>
                  <a:srgbClr val="3366FF"/>
                </a:solidFill>
              </a:rPr>
              <a:t>6</a:t>
            </a:r>
            <a:r>
              <a:rPr lang="en-US" sz="2000" dirty="0" smtClean="0">
                <a:solidFill>
                  <a:srgbClr val="3366FF"/>
                </a:solidFill>
              </a:rPr>
              <a:t>Li/</a:t>
            </a:r>
            <a:r>
              <a:rPr lang="en-US" sz="2000" dirty="0" err="1" smtClean="0">
                <a:solidFill>
                  <a:srgbClr val="3366FF"/>
                </a:solidFill>
              </a:rPr>
              <a:t>ZnS</a:t>
            </a:r>
            <a:r>
              <a:rPr lang="en-US" sz="2000" dirty="0" smtClean="0">
                <a:solidFill>
                  <a:srgbClr val="3366FF"/>
                </a:solidFill>
              </a:rPr>
              <a:t>.  Sub mm resolution, but CCD/high-speed video readout is slower than neutron TOF requires. Gamma sensitive (at right the camera views the </a:t>
            </a:r>
            <a:r>
              <a:rPr lang="en-US" sz="2000" dirty="0" err="1" smtClean="0">
                <a:solidFill>
                  <a:srgbClr val="3366FF"/>
                </a:solidFill>
              </a:rPr>
              <a:t>ZnS</a:t>
            </a:r>
            <a:r>
              <a:rPr lang="en-US" sz="2000" dirty="0" smtClean="0">
                <a:solidFill>
                  <a:srgbClr val="3366FF"/>
                </a:solidFill>
              </a:rPr>
              <a:t> screen through right angle mirror reflection), sensitivity is fairly low, linearity is a problem (cameras are developed to human sensitivity which is logarithmic).  Tradeoff between resolution, efficiency,</a:t>
            </a:r>
            <a:r>
              <a:rPr lang="en-US" sz="2000" dirty="0" smtClean="0">
                <a:solidFill>
                  <a:srgbClr val="0000FF"/>
                </a:solidFill>
              </a:rPr>
              <a:t> </a:t>
            </a:r>
            <a:r>
              <a:rPr lang="en-US" sz="2400" dirty="0">
                <a:solidFill>
                  <a:srgbClr val="0000FF"/>
                </a:solidFill>
                <a:latin typeface="Symbol" charset="2"/>
                <a:cs typeface="Symbol" charset="2"/>
              </a:rPr>
              <a:t>g</a:t>
            </a:r>
            <a:r>
              <a:rPr lang="en-US" sz="2000" dirty="0" smtClean="0">
                <a:solidFill>
                  <a:srgbClr val="0000FF"/>
                </a:solidFill>
              </a:rPr>
              <a:t> </a:t>
            </a:r>
            <a:r>
              <a:rPr lang="en-US" sz="2000" dirty="0" smtClean="0">
                <a:solidFill>
                  <a:srgbClr val="3366FF"/>
                </a:solidFill>
              </a:rPr>
              <a:t>background and optics. </a:t>
            </a:r>
            <a:endParaRPr lang="en-US" sz="800" dirty="0" smtClean="0">
              <a:solidFill>
                <a:srgbClr val="3366FF"/>
              </a:solidFill>
            </a:endParaRPr>
          </a:p>
          <a:p>
            <a:pPr>
              <a:lnSpc>
                <a:spcPts val="2000"/>
              </a:lnSpc>
              <a:spcAft>
                <a:spcPts val="1200"/>
              </a:spcAft>
              <a:buClr>
                <a:schemeClr val="tx2"/>
              </a:buClr>
            </a:pPr>
            <a:r>
              <a:rPr lang="en-US" sz="800" dirty="0" smtClean="0">
                <a:solidFill>
                  <a:srgbClr val="3366FF"/>
                </a:solidFill>
              </a:rPr>
              <a:t> </a:t>
            </a:r>
            <a:endParaRPr lang="en-US" sz="2000" dirty="0" smtClean="0">
              <a:solidFill>
                <a:srgbClr val="3366FF"/>
              </a:solidFill>
            </a:endParaRPr>
          </a:p>
        </p:txBody>
      </p:sp>
      <p:grpSp>
        <p:nvGrpSpPr>
          <p:cNvPr id="4" name="Group 3"/>
          <p:cNvGrpSpPr>
            <a:grpSpLocks noChangeAspect="1"/>
          </p:cNvGrpSpPr>
          <p:nvPr/>
        </p:nvGrpSpPr>
        <p:grpSpPr>
          <a:xfrm>
            <a:off x="6220337" y="2482964"/>
            <a:ext cx="2880753" cy="1375862"/>
            <a:chOff x="4724400" y="3839393"/>
            <a:chExt cx="4364779" cy="2084726"/>
          </a:xfrm>
        </p:grpSpPr>
        <p:pic>
          <p:nvPicPr>
            <p:cNvPr id="8"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24400" y="3896038"/>
              <a:ext cx="4267200" cy="999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24400" y="4930523"/>
              <a:ext cx="4267200" cy="993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7614617" y="3839393"/>
              <a:ext cx="1459937" cy="410368"/>
            </a:xfrm>
            <a:prstGeom prst="rect">
              <a:avLst/>
            </a:prstGeom>
            <a:noFill/>
          </p:spPr>
          <p:txBody>
            <a:bodyPr wrap="none" rtlCol="0">
              <a:spAutoFit/>
            </a:bodyPr>
            <a:lstStyle/>
            <a:p>
              <a:r>
                <a:rPr lang="en-US" sz="1000" dirty="0" smtClean="0"/>
                <a:t>X-ray image</a:t>
              </a:r>
              <a:endParaRPr lang="en-US" sz="1000" dirty="0"/>
            </a:p>
          </p:txBody>
        </p:sp>
        <p:sp>
          <p:nvSpPr>
            <p:cNvPr id="12" name="TextBox 11"/>
            <p:cNvSpPr txBox="1"/>
            <p:nvPr/>
          </p:nvSpPr>
          <p:spPr>
            <a:xfrm>
              <a:off x="7367605" y="4872251"/>
              <a:ext cx="1721574" cy="410368"/>
            </a:xfrm>
            <a:prstGeom prst="rect">
              <a:avLst/>
            </a:prstGeom>
            <a:noFill/>
          </p:spPr>
          <p:txBody>
            <a:bodyPr wrap="none" rtlCol="0">
              <a:spAutoFit/>
            </a:bodyPr>
            <a:lstStyle/>
            <a:p>
              <a:r>
                <a:rPr lang="en-US" sz="1000" dirty="0" smtClean="0"/>
                <a:t>Neutron Image</a:t>
              </a:r>
              <a:endParaRPr lang="en-US" sz="1000" dirty="0"/>
            </a:p>
          </p:txBody>
        </p:sp>
      </p:grpSp>
      <p:sp>
        <p:nvSpPr>
          <p:cNvPr id="13" name="Rectangle 12"/>
          <p:cNvSpPr>
            <a:spLocks noChangeAspect="1"/>
          </p:cNvSpPr>
          <p:nvPr/>
        </p:nvSpPr>
        <p:spPr>
          <a:xfrm>
            <a:off x="6132763" y="2250915"/>
            <a:ext cx="2130198" cy="307777"/>
          </a:xfrm>
          <a:prstGeom prst="rect">
            <a:avLst/>
          </a:prstGeom>
        </p:spPr>
        <p:txBody>
          <a:bodyPr wrap="none">
            <a:spAutoFit/>
          </a:bodyPr>
          <a:lstStyle/>
          <a:p>
            <a:r>
              <a:rPr lang="en-US" sz="1400" dirty="0" smtClean="0">
                <a:solidFill>
                  <a:srgbClr val="3366FF"/>
                </a:solidFill>
              </a:rPr>
              <a:t>N </a:t>
            </a:r>
            <a:r>
              <a:rPr lang="en-US" sz="1400" dirty="0" err="1" smtClean="0">
                <a:solidFill>
                  <a:srgbClr val="3366FF"/>
                </a:solidFill>
              </a:rPr>
              <a:t>vs</a:t>
            </a:r>
            <a:r>
              <a:rPr lang="en-US" sz="1400" dirty="0" smtClean="0">
                <a:solidFill>
                  <a:srgbClr val="3366FF"/>
                </a:solidFill>
              </a:rPr>
              <a:t> X complementarity:</a:t>
            </a:r>
            <a:endParaRPr lang="en-US" sz="1400" dirty="0"/>
          </a:p>
        </p:txBody>
      </p:sp>
      <p:pic>
        <p:nvPicPr>
          <p:cNvPr id="14"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18918" r="24184"/>
          <a:stretch/>
        </p:blipFill>
        <p:spPr bwMode="auto">
          <a:xfrm>
            <a:off x="6781800" y="3962400"/>
            <a:ext cx="3612541"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p:nvSpPr>
        <p:spPr>
          <a:xfrm>
            <a:off x="5410200" y="3962400"/>
            <a:ext cx="1905000" cy="2590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10200" y="3962400"/>
            <a:ext cx="1828800" cy="2562116"/>
          </a:xfrm>
          <a:prstGeom prst="rect">
            <a:avLst/>
          </a:prstGeom>
        </p:spPr>
      </p:pic>
      <p:sp>
        <p:nvSpPr>
          <p:cNvPr id="16" name="Rectangle 15"/>
          <p:cNvSpPr/>
          <p:nvPr/>
        </p:nvSpPr>
        <p:spPr>
          <a:xfrm>
            <a:off x="9067800" y="3733800"/>
            <a:ext cx="1447800" cy="2590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7197880" y="6207285"/>
            <a:ext cx="1139329" cy="400110"/>
          </a:xfrm>
          <a:prstGeom prst="rect">
            <a:avLst/>
          </a:prstGeom>
          <a:noFill/>
        </p:spPr>
        <p:txBody>
          <a:bodyPr wrap="none" rtlCol="0">
            <a:spAutoFit/>
          </a:bodyPr>
          <a:lstStyle/>
          <a:p>
            <a:r>
              <a:rPr lang="en-US" sz="1000" dirty="0" smtClean="0"/>
              <a:t>IMAGINE - HFIR </a:t>
            </a:r>
          </a:p>
          <a:p>
            <a:r>
              <a:rPr lang="en-US" sz="1000" dirty="0" smtClean="0"/>
              <a:t>Protein </a:t>
            </a:r>
            <a:r>
              <a:rPr lang="en-US" sz="1000" dirty="0" err="1" smtClean="0"/>
              <a:t>Xtal</a:t>
            </a:r>
            <a:endParaRPr lang="en-US" sz="1000" dirty="0"/>
          </a:p>
        </p:txBody>
      </p:sp>
      <p:sp>
        <p:nvSpPr>
          <p:cNvPr id="5" name="Rectangle 4"/>
          <p:cNvSpPr/>
          <p:nvPr/>
        </p:nvSpPr>
        <p:spPr>
          <a:xfrm>
            <a:off x="152400" y="3886200"/>
            <a:ext cx="5181600" cy="2655000"/>
          </a:xfrm>
          <a:prstGeom prst="rect">
            <a:avLst/>
          </a:prstGeom>
        </p:spPr>
        <p:txBody>
          <a:bodyPr wrap="square">
            <a:spAutoFit/>
          </a:bodyPr>
          <a:lstStyle/>
          <a:p>
            <a:pPr>
              <a:lnSpc>
                <a:spcPts val="2500"/>
              </a:lnSpc>
              <a:spcAft>
                <a:spcPts val="0"/>
              </a:spcAft>
              <a:buClr>
                <a:schemeClr val="tx2"/>
              </a:buClr>
            </a:pPr>
            <a:r>
              <a:rPr lang="en-US" sz="2000" dirty="0">
                <a:solidFill>
                  <a:srgbClr val="3366FF"/>
                </a:solidFill>
              </a:rPr>
              <a:t>High resolution imaging and very high resolution diffraction: BaFBr:Eu</a:t>
            </a:r>
            <a:r>
              <a:rPr lang="en-US" sz="2000" baseline="30000" dirty="0">
                <a:solidFill>
                  <a:srgbClr val="3366FF"/>
                </a:solidFill>
              </a:rPr>
              <a:t>2+</a:t>
            </a:r>
            <a:r>
              <a:rPr lang="en-US" sz="2000" dirty="0">
                <a:solidFill>
                  <a:srgbClr val="3366FF"/>
                </a:solidFill>
              </a:rPr>
              <a:t> “storage phosphor” material for radiation imaging either doped with Gd</a:t>
            </a:r>
            <a:r>
              <a:rPr lang="en-US" sz="2000" baseline="-25000" dirty="0">
                <a:solidFill>
                  <a:srgbClr val="3366FF"/>
                </a:solidFill>
              </a:rPr>
              <a:t>2</a:t>
            </a:r>
            <a:r>
              <a:rPr lang="en-US" sz="2000" dirty="0">
                <a:solidFill>
                  <a:srgbClr val="3366FF"/>
                </a:solidFill>
              </a:rPr>
              <a:t>O</a:t>
            </a:r>
            <a:r>
              <a:rPr lang="en-US" sz="2000" baseline="-25000" dirty="0">
                <a:solidFill>
                  <a:srgbClr val="3366FF"/>
                </a:solidFill>
              </a:rPr>
              <a:t>3</a:t>
            </a:r>
            <a:r>
              <a:rPr lang="en-US" sz="2000" dirty="0">
                <a:solidFill>
                  <a:srgbClr val="3366FF"/>
                </a:solidFill>
              </a:rPr>
              <a:t> or a </a:t>
            </a:r>
            <a:r>
              <a:rPr lang="en-US" sz="2000" baseline="30000" dirty="0">
                <a:solidFill>
                  <a:srgbClr val="3366FF"/>
                </a:solidFill>
              </a:rPr>
              <a:t>6</a:t>
            </a:r>
            <a:r>
              <a:rPr lang="en-US" sz="2000" dirty="0">
                <a:solidFill>
                  <a:srgbClr val="3366FF"/>
                </a:solidFill>
              </a:rPr>
              <a:t>Li or </a:t>
            </a:r>
            <a:r>
              <a:rPr lang="en-US" sz="2000" baseline="30000" dirty="0">
                <a:solidFill>
                  <a:srgbClr val="3366FF"/>
                </a:solidFill>
              </a:rPr>
              <a:t>10</a:t>
            </a:r>
            <a:r>
              <a:rPr lang="en-US" sz="2000" dirty="0">
                <a:solidFill>
                  <a:srgbClr val="3366FF"/>
                </a:solidFill>
              </a:rPr>
              <a:t>B salt. Great resolution (&lt;100μm), </a:t>
            </a:r>
            <a:r>
              <a:rPr lang="en-US" sz="2000" u="sng" dirty="0">
                <a:solidFill>
                  <a:srgbClr val="3366FF"/>
                </a:solidFill>
              </a:rPr>
              <a:t>very</a:t>
            </a:r>
            <a:r>
              <a:rPr lang="en-US" sz="2000" dirty="0">
                <a:solidFill>
                  <a:srgbClr val="3366FF"/>
                </a:solidFill>
              </a:rPr>
              <a:t> slow readout </a:t>
            </a:r>
            <a:r>
              <a:rPr lang="en-US" sz="2000" dirty="0" smtClean="0">
                <a:solidFill>
                  <a:srgbClr val="3366FF"/>
                </a:solidFill>
              </a:rPr>
              <a:t>(by laser scan:  </a:t>
            </a:r>
            <a:r>
              <a:rPr lang="en-US" sz="2000" dirty="0">
                <a:solidFill>
                  <a:srgbClr val="3366FF"/>
                </a:solidFill>
              </a:rPr>
              <a:t>Photon Stimulated Luminescence).  </a:t>
            </a:r>
            <a:r>
              <a:rPr lang="en-US" sz="2000" dirty="0" smtClean="0">
                <a:solidFill>
                  <a:srgbClr val="3366FF"/>
                </a:solidFill>
              </a:rPr>
              <a:t>Dynamic range?  </a:t>
            </a:r>
            <a:r>
              <a:rPr lang="en-US" sz="2000" dirty="0">
                <a:solidFill>
                  <a:srgbClr val="3366FF"/>
                </a:solidFill>
              </a:rPr>
              <a:t>And </a:t>
            </a:r>
            <a:r>
              <a:rPr lang="en-US" sz="2000" dirty="0" smtClean="0">
                <a:solidFill>
                  <a:srgbClr val="3366FF"/>
                </a:solidFill>
              </a:rPr>
              <a:t>once again </a:t>
            </a:r>
            <a:r>
              <a:rPr lang="en-US" sz="2000" dirty="0">
                <a:solidFill>
                  <a:srgbClr val="0000FF"/>
                </a:solidFill>
                <a:latin typeface="Symbol" charset="2"/>
                <a:cs typeface="Symbol" charset="2"/>
              </a:rPr>
              <a:t>g</a:t>
            </a:r>
            <a:r>
              <a:rPr lang="en-US" sz="2000" dirty="0" smtClean="0">
                <a:solidFill>
                  <a:srgbClr val="3366FF"/>
                </a:solidFill>
              </a:rPr>
              <a:t> sensitivity is a problem. </a:t>
            </a:r>
            <a:endParaRPr lang="en-US" sz="2000" dirty="0">
              <a:solidFill>
                <a:srgbClr val="3366FF"/>
              </a:solidFill>
            </a:endParaRPr>
          </a:p>
        </p:txBody>
      </p:sp>
      <p:pic>
        <p:nvPicPr>
          <p:cNvPr id="9" name="Picture 8" descr="nCCD-Fleeneor.gif"/>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3200" y="381000"/>
            <a:ext cx="2438400" cy="1828800"/>
          </a:xfrm>
          <a:prstGeom prst="rect">
            <a:avLst/>
          </a:prstGeom>
        </p:spPr>
      </p:pic>
      <p:sp>
        <p:nvSpPr>
          <p:cNvPr id="20" name="TextBox 19"/>
          <p:cNvSpPr txBox="1"/>
          <p:nvPr/>
        </p:nvSpPr>
        <p:spPr>
          <a:xfrm>
            <a:off x="7766947" y="19842"/>
            <a:ext cx="1310775" cy="400110"/>
          </a:xfrm>
          <a:prstGeom prst="rect">
            <a:avLst/>
          </a:prstGeom>
          <a:noFill/>
        </p:spPr>
        <p:txBody>
          <a:bodyPr wrap="none" rtlCol="0">
            <a:spAutoFit/>
          </a:bodyPr>
          <a:lstStyle/>
          <a:p>
            <a:r>
              <a:rPr lang="en-US" sz="1000" dirty="0" smtClean="0"/>
              <a:t>M. </a:t>
            </a:r>
            <a:r>
              <a:rPr lang="en-US" sz="1000" dirty="0" err="1" smtClean="0"/>
              <a:t>Fleenor</a:t>
            </a:r>
            <a:r>
              <a:rPr lang="en-US" sz="1000" dirty="0" smtClean="0"/>
              <a:t> ORNL</a:t>
            </a:r>
          </a:p>
          <a:p>
            <a:r>
              <a:rPr lang="en-US" sz="1000" dirty="0" smtClean="0"/>
              <a:t>N Instrument Group</a:t>
            </a:r>
            <a:endParaRPr lang="en-US" sz="1000" dirty="0"/>
          </a:p>
        </p:txBody>
      </p:sp>
    </p:spTree>
    <p:extLst>
      <p:ext uri="{BB962C8B-B14F-4D97-AF65-F5344CB8AC3E}">
        <p14:creationId xmlns:p14="http://schemas.microsoft.com/office/powerpoint/2010/main" val="426200086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125" y="113310"/>
            <a:ext cx="8229600" cy="496290"/>
          </a:xfrm>
        </p:spPr>
        <p:txBody>
          <a:bodyPr/>
          <a:lstStyle/>
          <a:p>
            <a:r>
              <a:rPr lang="en-US" dirty="0" smtClean="0"/>
              <a:t>Neutron shielding &amp; beam shaping</a:t>
            </a:r>
            <a:endParaRPr lang="en-US" dirty="0"/>
          </a:p>
        </p:txBody>
      </p:sp>
      <p:sp>
        <p:nvSpPr>
          <p:cNvPr id="5" name="TextBox 4"/>
          <p:cNvSpPr txBox="1"/>
          <p:nvPr/>
        </p:nvSpPr>
        <p:spPr>
          <a:xfrm>
            <a:off x="76200" y="609600"/>
            <a:ext cx="9067800" cy="1261884"/>
          </a:xfrm>
          <a:prstGeom prst="rect">
            <a:avLst/>
          </a:prstGeom>
          <a:noFill/>
        </p:spPr>
        <p:txBody>
          <a:bodyPr wrap="square" rtlCol="0">
            <a:spAutoFit/>
          </a:bodyPr>
          <a:lstStyle/>
          <a:p>
            <a:pPr>
              <a:lnSpc>
                <a:spcPts val="2000"/>
              </a:lnSpc>
            </a:pPr>
            <a:r>
              <a:rPr lang="en-US" dirty="0" smtClean="0">
                <a:solidFill>
                  <a:srgbClr val="3366FF"/>
                </a:solidFill>
              </a:rPr>
              <a:t>For a good shielding, aperture, chopper, selector material we seek high cross section neutron nuclear reactions producing something more stoppable or less n </a:t>
            </a:r>
            <a:r>
              <a:rPr lang="en-US" dirty="0" err="1" smtClean="0">
                <a:solidFill>
                  <a:srgbClr val="3366FF"/>
                </a:solidFill>
              </a:rPr>
              <a:t>detectorable</a:t>
            </a:r>
            <a:r>
              <a:rPr lang="en-US" dirty="0" smtClean="0">
                <a:solidFill>
                  <a:srgbClr val="3366FF"/>
                </a:solidFill>
              </a:rPr>
              <a:t>: i.e. softer photons (weak </a:t>
            </a:r>
            <a:r>
              <a:rPr lang="en-US" sz="2400" dirty="0">
                <a:solidFill>
                  <a:srgbClr val="3366FF"/>
                </a:solidFill>
                <a:latin typeface="Symbol" charset="2"/>
                <a:cs typeface="Symbol" charset="2"/>
              </a:rPr>
              <a:t>g</a:t>
            </a:r>
            <a:r>
              <a:rPr lang="en-US" dirty="0" smtClean="0">
                <a:solidFill>
                  <a:srgbClr val="3366FF"/>
                </a:solidFill>
              </a:rPr>
              <a:t> or x-ray=&gt;</a:t>
            </a:r>
            <a:r>
              <a:rPr lang="en-US" dirty="0" err="1" smtClean="0">
                <a:solidFill>
                  <a:srgbClr val="3366FF"/>
                </a:solidFill>
              </a:rPr>
              <a:t>Pb</a:t>
            </a:r>
            <a:r>
              <a:rPr lang="en-US" dirty="0" smtClean="0">
                <a:solidFill>
                  <a:srgbClr val="3366FF"/>
                </a:solidFill>
              </a:rPr>
              <a:t>, steel, concrete) or charged particles (best)</a:t>
            </a:r>
            <a:endParaRPr lang="en-US" sz="800" dirty="0">
              <a:solidFill>
                <a:srgbClr val="3366FF"/>
              </a:solidFill>
            </a:endParaRPr>
          </a:p>
          <a:p>
            <a:endParaRPr lang="en-US" sz="800" dirty="0" smtClean="0">
              <a:solidFill>
                <a:srgbClr val="3366FF"/>
              </a:solidFill>
            </a:endParaRPr>
          </a:p>
          <a:p>
            <a:r>
              <a:rPr lang="en-US" dirty="0" smtClean="0">
                <a:solidFill>
                  <a:srgbClr val="3366FF"/>
                </a:solidFill>
              </a:rPr>
              <a:t>Some that have been used:</a:t>
            </a:r>
            <a:endParaRPr lang="en-US" dirty="0">
              <a:solidFill>
                <a:srgbClr val="3366FF"/>
              </a:solidFill>
            </a:endParaRPr>
          </a:p>
        </p:txBody>
      </p:sp>
      <p:sp>
        <p:nvSpPr>
          <p:cNvPr id="7" name="TextBox 6"/>
          <p:cNvSpPr txBox="1"/>
          <p:nvPr/>
        </p:nvSpPr>
        <p:spPr>
          <a:xfrm>
            <a:off x="152400" y="1905000"/>
            <a:ext cx="9144000" cy="3178648"/>
          </a:xfrm>
          <a:prstGeom prst="rect">
            <a:avLst/>
          </a:prstGeom>
          <a:noFill/>
        </p:spPr>
        <p:txBody>
          <a:bodyPr wrap="square" rtlCol="0">
            <a:spAutoFit/>
          </a:bodyPr>
          <a:lstStyle/>
          <a:p>
            <a:pPr>
              <a:lnSpc>
                <a:spcPts val="2000"/>
              </a:lnSpc>
            </a:pPr>
            <a:r>
              <a:rPr lang="en-US" sz="2000" dirty="0"/>
              <a:t>n + </a:t>
            </a:r>
            <a:r>
              <a:rPr lang="en-US" sz="2000" baseline="30000" dirty="0"/>
              <a:t>3</a:t>
            </a:r>
            <a:r>
              <a:rPr lang="en-US" sz="2000" dirty="0"/>
              <a:t>He → </a:t>
            </a:r>
            <a:r>
              <a:rPr lang="en-US" sz="2000" dirty="0" smtClean="0"/>
              <a:t>(</a:t>
            </a:r>
            <a:r>
              <a:rPr lang="en-US" sz="2000" baseline="30000" dirty="0" smtClean="0"/>
              <a:t>4</a:t>
            </a:r>
            <a:r>
              <a:rPr lang="en-US" sz="2000" dirty="0" smtClean="0"/>
              <a:t>He)* </a:t>
            </a:r>
            <a:r>
              <a:rPr lang="en-US" sz="2000" dirty="0"/>
              <a:t>→ </a:t>
            </a:r>
            <a:r>
              <a:rPr lang="en-US" sz="2000" baseline="30000" dirty="0" smtClean="0"/>
              <a:t>1</a:t>
            </a:r>
            <a:r>
              <a:rPr lang="en-US" sz="2000" dirty="0" smtClean="0"/>
              <a:t>H </a:t>
            </a:r>
            <a:r>
              <a:rPr lang="en-US" sz="2000" dirty="0"/>
              <a:t>+ </a:t>
            </a:r>
            <a:r>
              <a:rPr lang="en-US" sz="2000" baseline="30000" dirty="0"/>
              <a:t>3</a:t>
            </a:r>
            <a:r>
              <a:rPr lang="en-US" sz="2000" dirty="0"/>
              <a:t>H, </a:t>
            </a:r>
            <a:r>
              <a:rPr lang="en-US" sz="2000" dirty="0" smtClean="0"/>
              <a:t> Q=0.77MeV   (</a:t>
            </a:r>
            <a:r>
              <a:rPr lang="en-US" sz="2000" baseline="30000" dirty="0" smtClean="0"/>
              <a:t>3</a:t>
            </a:r>
            <a:r>
              <a:rPr lang="en-US" sz="2000" dirty="0" smtClean="0"/>
              <a:t>He~1.4x10</a:t>
            </a:r>
            <a:r>
              <a:rPr lang="en-US" sz="2000" baseline="30000" dirty="0"/>
              <a:t>-</a:t>
            </a:r>
            <a:r>
              <a:rPr lang="en-US" sz="2000" baseline="30000" dirty="0" smtClean="0"/>
              <a:t>4</a:t>
            </a:r>
            <a:r>
              <a:rPr lang="en-US" sz="2000" dirty="0" smtClean="0"/>
              <a:t>%)       </a:t>
            </a:r>
            <a:r>
              <a:rPr lang="en-US" sz="2000" dirty="0" err="1" smtClean="0">
                <a:latin typeface="Symbol" charset="2"/>
                <a:cs typeface="Symbol" charset="2"/>
              </a:rPr>
              <a:t>s</a:t>
            </a:r>
            <a:r>
              <a:rPr lang="en-US" sz="2000" baseline="-25000" dirty="0" err="1" smtClean="0">
                <a:latin typeface="Arial"/>
                <a:cs typeface="Arial"/>
              </a:rPr>
              <a:t>a</a:t>
            </a:r>
            <a:r>
              <a:rPr lang="en-US" sz="2000" dirty="0" smtClean="0"/>
              <a:t>= 5.33kb</a:t>
            </a:r>
          </a:p>
          <a:p>
            <a:pPr>
              <a:lnSpc>
                <a:spcPts val="2000"/>
              </a:lnSpc>
            </a:pPr>
            <a:r>
              <a:rPr lang="en-US" sz="2000" dirty="0" smtClean="0"/>
              <a:t> </a:t>
            </a:r>
            <a:endParaRPr lang="en-US" sz="2000" dirty="0"/>
          </a:p>
          <a:p>
            <a:pPr>
              <a:lnSpc>
                <a:spcPts val="2000"/>
              </a:lnSpc>
            </a:pPr>
            <a:r>
              <a:rPr lang="en-US" sz="2000" dirty="0"/>
              <a:t>n + </a:t>
            </a:r>
            <a:r>
              <a:rPr lang="en-US" sz="2000" baseline="30000" dirty="0"/>
              <a:t>6</a:t>
            </a:r>
            <a:r>
              <a:rPr lang="en-US" sz="2000" dirty="0"/>
              <a:t>Li </a:t>
            </a:r>
            <a:r>
              <a:rPr lang="en-US" sz="2000" dirty="0" smtClean="0"/>
              <a:t> →  (</a:t>
            </a:r>
            <a:r>
              <a:rPr lang="en-US" sz="2000" baseline="30000" dirty="0" smtClean="0"/>
              <a:t>7</a:t>
            </a:r>
            <a:r>
              <a:rPr lang="en-US" sz="2000" dirty="0" smtClean="0"/>
              <a:t>Li)* </a:t>
            </a:r>
            <a:r>
              <a:rPr lang="en-US" sz="2000" dirty="0"/>
              <a:t>→ </a:t>
            </a:r>
            <a:r>
              <a:rPr lang="en-US" sz="2000" baseline="30000" dirty="0"/>
              <a:t>4</a:t>
            </a:r>
            <a:r>
              <a:rPr lang="en-US" sz="2000" dirty="0"/>
              <a:t>He + </a:t>
            </a:r>
            <a:r>
              <a:rPr lang="en-US" sz="2000" baseline="30000" dirty="0"/>
              <a:t>3</a:t>
            </a:r>
            <a:r>
              <a:rPr lang="en-US" sz="2000" dirty="0"/>
              <a:t>H, </a:t>
            </a:r>
            <a:r>
              <a:rPr lang="en-US" sz="2000" dirty="0" smtClean="0"/>
              <a:t>Q = 4.8 MeV</a:t>
            </a:r>
            <a:r>
              <a:rPr lang="en-US" sz="2000" dirty="0"/>
              <a:t> </a:t>
            </a:r>
            <a:r>
              <a:rPr lang="en-US" sz="2000" dirty="0" smtClean="0"/>
              <a:t>     (</a:t>
            </a:r>
            <a:r>
              <a:rPr lang="en-US" sz="2000" baseline="30000" dirty="0" smtClean="0"/>
              <a:t>6</a:t>
            </a:r>
            <a:r>
              <a:rPr lang="en-US" sz="2000" dirty="0" smtClean="0"/>
              <a:t>Li~7.5%)		  </a:t>
            </a:r>
            <a:r>
              <a:rPr lang="en-US" sz="2000" dirty="0" err="1" smtClean="0">
                <a:latin typeface="Symbol" charset="2"/>
                <a:cs typeface="Symbol" charset="2"/>
              </a:rPr>
              <a:t>s</a:t>
            </a:r>
            <a:r>
              <a:rPr lang="en-US" sz="2000" baseline="-25000" dirty="0" err="1" smtClean="0">
                <a:latin typeface="Arial"/>
                <a:cs typeface="Arial"/>
              </a:rPr>
              <a:t>a</a:t>
            </a:r>
            <a:r>
              <a:rPr lang="en-US" sz="2000" dirty="0" smtClean="0"/>
              <a:t>= 0.94kb</a:t>
            </a:r>
          </a:p>
          <a:p>
            <a:pPr>
              <a:lnSpc>
                <a:spcPts val="2000"/>
              </a:lnSpc>
            </a:pPr>
            <a:endParaRPr lang="en-US" sz="2000" dirty="0" smtClean="0"/>
          </a:p>
          <a:p>
            <a:pPr>
              <a:lnSpc>
                <a:spcPts val="2000"/>
              </a:lnSpc>
            </a:pPr>
            <a:r>
              <a:rPr lang="en-US" sz="2000" dirty="0" smtClean="0"/>
              <a:t>n </a:t>
            </a:r>
            <a:r>
              <a:rPr lang="en-US" sz="2000" dirty="0"/>
              <a:t>+ </a:t>
            </a:r>
            <a:r>
              <a:rPr lang="en-US" sz="2000" baseline="30000" dirty="0"/>
              <a:t>10</a:t>
            </a:r>
            <a:r>
              <a:rPr lang="en-US" sz="2000" dirty="0"/>
              <a:t>B → </a:t>
            </a:r>
            <a:r>
              <a:rPr lang="en-US" sz="2000" dirty="0" smtClean="0"/>
              <a:t>(</a:t>
            </a:r>
            <a:r>
              <a:rPr lang="en-US" sz="2000" baseline="30000" dirty="0" smtClean="0"/>
              <a:t>11</a:t>
            </a:r>
            <a:r>
              <a:rPr lang="en-US" sz="2000" dirty="0" smtClean="0"/>
              <a:t>B</a:t>
            </a:r>
            <a:r>
              <a:rPr lang="en-US" sz="2000" dirty="0"/>
              <a:t>)* → (</a:t>
            </a:r>
            <a:r>
              <a:rPr lang="en-US" sz="2000" baseline="30000" dirty="0" smtClean="0"/>
              <a:t>7</a:t>
            </a:r>
            <a:r>
              <a:rPr lang="en-US" sz="2000" dirty="0" smtClean="0"/>
              <a:t>Li)* </a:t>
            </a:r>
            <a:r>
              <a:rPr lang="en-US" sz="2000" dirty="0"/>
              <a:t>+ </a:t>
            </a:r>
            <a:r>
              <a:rPr lang="en-US" sz="2000" baseline="30000" dirty="0"/>
              <a:t>4</a:t>
            </a:r>
            <a:r>
              <a:rPr lang="en-US" sz="2000" dirty="0"/>
              <a:t>He, Q = </a:t>
            </a:r>
            <a:r>
              <a:rPr lang="en-US" sz="2000" dirty="0" smtClean="0"/>
              <a:t>2.3 MeV 0.5MeV </a:t>
            </a:r>
            <a:r>
              <a:rPr lang="en-US" sz="2800" dirty="0">
                <a:latin typeface="Symbol" charset="2"/>
                <a:cs typeface="Symbol" charset="2"/>
              </a:rPr>
              <a:t>g</a:t>
            </a:r>
            <a:r>
              <a:rPr lang="en-US" sz="2000" dirty="0" smtClean="0"/>
              <a:t>, </a:t>
            </a:r>
            <a:r>
              <a:rPr lang="en-US" sz="2000" dirty="0"/>
              <a:t>94% </a:t>
            </a:r>
            <a:r>
              <a:rPr lang="en-US" sz="2000" dirty="0" smtClean="0"/>
              <a:t>branch</a:t>
            </a:r>
          </a:p>
          <a:p>
            <a:pPr>
              <a:lnSpc>
                <a:spcPts val="2000"/>
              </a:lnSpc>
            </a:pPr>
            <a:r>
              <a:rPr lang="en-US" sz="2000" dirty="0"/>
              <a:t> </a:t>
            </a:r>
            <a:r>
              <a:rPr lang="en-US" sz="2000" dirty="0" smtClean="0"/>
              <a:t>           → </a:t>
            </a:r>
            <a:r>
              <a:rPr lang="en-US" sz="2000" dirty="0"/>
              <a:t>7Li + 4He, Q = </a:t>
            </a:r>
            <a:r>
              <a:rPr lang="en-US" sz="2000" dirty="0" smtClean="0"/>
              <a:t>2.8 </a:t>
            </a:r>
            <a:r>
              <a:rPr lang="en-US" sz="2000" dirty="0"/>
              <a:t>MeV, 6% branch </a:t>
            </a:r>
            <a:r>
              <a:rPr lang="en-US" sz="2000" dirty="0" smtClean="0"/>
              <a:t>   (</a:t>
            </a:r>
            <a:r>
              <a:rPr lang="en-US" sz="2000" baseline="30000" dirty="0" smtClean="0"/>
              <a:t>10</a:t>
            </a:r>
            <a:r>
              <a:rPr lang="en-US" sz="2000" dirty="0" smtClean="0"/>
              <a:t>B~20%)</a:t>
            </a:r>
            <a:r>
              <a:rPr lang="en-US" sz="2000" dirty="0">
                <a:latin typeface="Symbol" charset="2"/>
                <a:cs typeface="Symbol" charset="2"/>
              </a:rPr>
              <a:t> </a:t>
            </a:r>
            <a:r>
              <a:rPr lang="en-US" sz="2000" dirty="0" smtClean="0">
                <a:latin typeface="Symbol" charset="2"/>
                <a:cs typeface="Symbol" charset="2"/>
              </a:rPr>
              <a:t>            </a:t>
            </a:r>
            <a:r>
              <a:rPr lang="en-US" sz="2000" dirty="0" err="1" smtClean="0">
                <a:latin typeface="Symbol" charset="2"/>
                <a:cs typeface="Symbol" charset="2"/>
              </a:rPr>
              <a:t>s</a:t>
            </a:r>
            <a:r>
              <a:rPr lang="en-US" sz="2000" baseline="-25000" dirty="0" err="1" smtClean="0">
                <a:latin typeface="Arial"/>
                <a:cs typeface="Arial"/>
              </a:rPr>
              <a:t>a</a:t>
            </a:r>
            <a:r>
              <a:rPr lang="en-US" sz="2000" dirty="0" smtClean="0"/>
              <a:t>= 3.84kb</a:t>
            </a:r>
            <a:endParaRPr lang="en-US" sz="2000" dirty="0"/>
          </a:p>
          <a:p>
            <a:pPr>
              <a:lnSpc>
                <a:spcPts val="2000"/>
              </a:lnSpc>
            </a:pPr>
            <a:endParaRPr lang="en-US" sz="2000" dirty="0"/>
          </a:p>
          <a:p>
            <a:pPr>
              <a:lnSpc>
                <a:spcPts val="2000"/>
              </a:lnSpc>
            </a:pPr>
            <a:r>
              <a:rPr lang="en-US" sz="2000" dirty="0"/>
              <a:t>n + </a:t>
            </a:r>
            <a:r>
              <a:rPr lang="en-US" sz="2000" baseline="30000" dirty="0"/>
              <a:t>113</a:t>
            </a:r>
            <a:r>
              <a:rPr lang="en-US" sz="2000" dirty="0"/>
              <a:t>Cd → (</a:t>
            </a:r>
            <a:r>
              <a:rPr lang="en-US" sz="2000" baseline="30000" dirty="0"/>
              <a:t>114</a:t>
            </a:r>
            <a:r>
              <a:rPr lang="en-US" sz="2000" dirty="0"/>
              <a:t>Cd)* → </a:t>
            </a:r>
            <a:r>
              <a:rPr lang="en-US" sz="2000" baseline="30000" dirty="0"/>
              <a:t>114</a:t>
            </a:r>
            <a:r>
              <a:rPr lang="en-US" sz="2000" dirty="0"/>
              <a:t>Cd + </a:t>
            </a:r>
            <a:r>
              <a:rPr lang="en-US" sz="2800" dirty="0">
                <a:latin typeface="Symbol" charset="2"/>
                <a:cs typeface="Symbol" charset="2"/>
              </a:rPr>
              <a:t>g</a:t>
            </a:r>
            <a:r>
              <a:rPr lang="en-US" sz="2000" dirty="0" smtClean="0"/>
              <a:t>, Q~8MeV     (</a:t>
            </a:r>
            <a:r>
              <a:rPr lang="en-US" sz="2000" baseline="30000" dirty="0" smtClean="0"/>
              <a:t>113</a:t>
            </a:r>
            <a:r>
              <a:rPr lang="en-US" sz="2000" dirty="0" smtClean="0"/>
              <a:t>Cd~12%)           </a:t>
            </a:r>
            <a:r>
              <a:rPr lang="en-US" sz="2000" dirty="0" err="1" smtClean="0">
                <a:latin typeface="Symbol" charset="2"/>
                <a:cs typeface="Symbol" charset="2"/>
              </a:rPr>
              <a:t>s</a:t>
            </a:r>
            <a:r>
              <a:rPr lang="en-US" sz="2000" baseline="-25000" dirty="0" err="1" smtClean="0">
                <a:latin typeface="Arial"/>
                <a:cs typeface="Arial"/>
              </a:rPr>
              <a:t>a</a:t>
            </a:r>
            <a:r>
              <a:rPr lang="en-US" sz="2000" dirty="0" smtClean="0"/>
              <a:t>= 21kb</a:t>
            </a:r>
            <a:r>
              <a:rPr lang="en-US" sz="2000" dirty="0"/>
              <a:t/>
            </a:r>
            <a:br>
              <a:rPr lang="en-US" sz="2000" dirty="0"/>
            </a:br>
            <a:endParaRPr lang="en-US" sz="2000" dirty="0" smtClean="0"/>
          </a:p>
          <a:p>
            <a:pPr>
              <a:lnSpc>
                <a:spcPts val="2000"/>
              </a:lnSpc>
            </a:pPr>
            <a:r>
              <a:rPr lang="en-US" sz="2000" dirty="0" smtClean="0"/>
              <a:t>n </a:t>
            </a:r>
            <a:r>
              <a:rPr lang="en-US" sz="2000" dirty="0"/>
              <a:t>+ </a:t>
            </a:r>
            <a:r>
              <a:rPr lang="en-US" sz="2000" baseline="30000" dirty="0"/>
              <a:t>157</a:t>
            </a:r>
            <a:r>
              <a:rPr lang="en-US" sz="2000" dirty="0"/>
              <a:t>Gd → (</a:t>
            </a:r>
            <a:r>
              <a:rPr lang="en-US" sz="2000" baseline="30000" dirty="0"/>
              <a:t>158</a:t>
            </a:r>
            <a:r>
              <a:rPr lang="en-US" sz="2000" dirty="0"/>
              <a:t>Gd)* → </a:t>
            </a:r>
            <a:r>
              <a:rPr lang="en-US" sz="2000" baseline="30000" dirty="0"/>
              <a:t>158</a:t>
            </a:r>
            <a:r>
              <a:rPr lang="en-US" sz="2000" dirty="0"/>
              <a:t>Gd + </a:t>
            </a:r>
            <a:r>
              <a:rPr lang="en-US" sz="2800" dirty="0">
                <a:latin typeface="Symbol" charset="2"/>
                <a:cs typeface="Symbol" charset="2"/>
              </a:rPr>
              <a:t>g</a:t>
            </a:r>
            <a:r>
              <a:rPr lang="en-US" sz="2000" dirty="0" smtClean="0"/>
              <a:t>, Q~8MeV</a:t>
            </a:r>
            <a:r>
              <a:rPr lang="en-US" sz="2000" dirty="0"/>
              <a:t> </a:t>
            </a:r>
            <a:r>
              <a:rPr lang="en-US" sz="2000" dirty="0" smtClean="0"/>
              <a:t>   (</a:t>
            </a:r>
            <a:r>
              <a:rPr lang="en-US" sz="2000" baseline="30000" dirty="0" smtClean="0"/>
              <a:t>157</a:t>
            </a:r>
            <a:r>
              <a:rPr lang="en-US" sz="2000" dirty="0" smtClean="0"/>
              <a:t>Gd~16%)            </a:t>
            </a:r>
            <a:r>
              <a:rPr lang="en-US" sz="2000" dirty="0" err="1" smtClean="0">
                <a:latin typeface="Symbol" charset="2"/>
                <a:cs typeface="Symbol" charset="2"/>
              </a:rPr>
              <a:t>s</a:t>
            </a:r>
            <a:r>
              <a:rPr lang="en-US" sz="2000" baseline="-25000" dirty="0" err="1" smtClean="0">
                <a:latin typeface="Arial"/>
                <a:cs typeface="Arial"/>
              </a:rPr>
              <a:t>a</a:t>
            </a:r>
            <a:r>
              <a:rPr lang="en-US" sz="2000" dirty="0" smtClean="0"/>
              <a:t>= 255kb </a:t>
            </a:r>
          </a:p>
          <a:p>
            <a:pPr>
              <a:lnSpc>
                <a:spcPts val="2000"/>
              </a:lnSpc>
            </a:pPr>
            <a:endParaRPr lang="en-US" sz="2000" dirty="0"/>
          </a:p>
          <a:p>
            <a:pPr>
              <a:lnSpc>
                <a:spcPts val="2000"/>
              </a:lnSpc>
            </a:pPr>
            <a:r>
              <a:rPr lang="en-US" sz="2000" dirty="0" smtClean="0"/>
              <a:t>n </a:t>
            </a:r>
            <a:r>
              <a:rPr lang="en-US" sz="2000" dirty="0"/>
              <a:t>+ </a:t>
            </a:r>
            <a:r>
              <a:rPr lang="en-US" sz="2000" baseline="30000" dirty="0"/>
              <a:t>235</a:t>
            </a:r>
            <a:r>
              <a:rPr lang="en-US" sz="2000" dirty="0"/>
              <a:t>U → (</a:t>
            </a:r>
            <a:r>
              <a:rPr lang="en-US" sz="2000" baseline="30000" dirty="0"/>
              <a:t>236</a:t>
            </a:r>
            <a:r>
              <a:rPr lang="en-US" sz="2000" dirty="0"/>
              <a:t>U)* → (fission fragments), </a:t>
            </a:r>
            <a:r>
              <a:rPr lang="en-US" sz="2000" dirty="0" smtClean="0"/>
              <a:t>Q~200 MeV (</a:t>
            </a:r>
            <a:r>
              <a:rPr lang="en-US" sz="2000" baseline="30000" dirty="0" smtClean="0"/>
              <a:t>235</a:t>
            </a:r>
            <a:r>
              <a:rPr lang="en-US" sz="2000" dirty="0" smtClean="0"/>
              <a:t>U~0.7%) </a:t>
            </a:r>
            <a:r>
              <a:rPr lang="en-US" sz="2000" dirty="0" err="1" smtClean="0">
                <a:latin typeface="Symbol" charset="2"/>
                <a:cs typeface="Symbol" charset="2"/>
              </a:rPr>
              <a:t>s</a:t>
            </a:r>
            <a:r>
              <a:rPr lang="en-US" sz="2000" baseline="-25000" dirty="0" err="1" smtClean="0">
                <a:latin typeface="Arial"/>
                <a:cs typeface="Arial"/>
              </a:rPr>
              <a:t>a</a:t>
            </a:r>
            <a:r>
              <a:rPr lang="en-US" sz="2000" dirty="0" smtClean="0"/>
              <a:t>= 0.68kb </a:t>
            </a:r>
            <a:endParaRPr lang="en-US" sz="2000" dirty="0"/>
          </a:p>
        </p:txBody>
      </p:sp>
      <p:sp>
        <p:nvSpPr>
          <p:cNvPr id="8" name="TextBox 7"/>
          <p:cNvSpPr txBox="1"/>
          <p:nvPr/>
        </p:nvSpPr>
        <p:spPr>
          <a:xfrm>
            <a:off x="-76200" y="5044507"/>
            <a:ext cx="6629400" cy="615553"/>
          </a:xfrm>
          <a:prstGeom prst="rect">
            <a:avLst/>
          </a:prstGeom>
          <a:noFill/>
        </p:spPr>
        <p:txBody>
          <a:bodyPr wrap="square" rtlCol="0">
            <a:spAutoFit/>
          </a:bodyPr>
          <a:lstStyle/>
          <a:p>
            <a:pPr algn="ctr"/>
            <a:r>
              <a:rPr lang="en-US" dirty="0" smtClean="0">
                <a:solidFill>
                  <a:srgbClr val="3366FF"/>
                </a:solidFill>
              </a:rPr>
              <a:t>Cross sections better for slower/colder</a:t>
            </a:r>
            <a:r>
              <a:rPr lang="en-US" dirty="0">
                <a:solidFill>
                  <a:srgbClr val="3366FF"/>
                </a:solidFill>
              </a:rPr>
              <a:t> </a:t>
            </a:r>
            <a:r>
              <a:rPr lang="en-US" dirty="0" smtClean="0">
                <a:solidFill>
                  <a:srgbClr val="3366FF"/>
                </a:solidFill>
              </a:rPr>
              <a:t>neutrons</a:t>
            </a:r>
          </a:p>
          <a:p>
            <a:pPr algn="ctr"/>
            <a:r>
              <a:rPr lang="en-US" dirty="0" smtClean="0">
                <a:solidFill>
                  <a:srgbClr val="3366FF"/>
                </a:solidFill>
              </a:rPr>
              <a:t>So mixing in moderator can help, e.g. </a:t>
            </a:r>
            <a:r>
              <a:rPr lang="en-US" baseline="30000" dirty="0" smtClean="0">
                <a:solidFill>
                  <a:srgbClr val="3366FF"/>
                </a:solidFill>
              </a:rPr>
              <a:t>6</a:t>
            </a:r>
            <a:r>
              <a:rPr lang="en-US" dirty="0" smtClean="0">
                <a:solidFill>
                  <a:srgbClr val="3366FF"/>
                </a:solidFill>
              </a:rPr>
              <a:t>Li-poly,</a:t>
            </a:r>
            <a:r>
              <a:rPr lang="en-US" baseline="30000" dirty="0" smtClean="0">
                <a:solidFill>
                  <a:srgbClr val="3366FF"/>
                </a:solidFill>
              </a:rPr>
              <a:t>10</a:t>
            </a:r>
            <a:r>
              <a:rPr lang="en-US" dirty="0" smtClean="0">
                <a:solidFill>
                  <a:srgbClr val="3366FF"/>
                </a:solidFill>
              </a:rPr>
              <a:t>B-poly, Borax</a:t>
            </a:r>
            <a:endParaRPr lang="en-US" sz="200" dirty="0" smtClean="0">
              <a:solidFill>
                <a:srgbClr val="3366FF"/>
              </a:solidFill>
            </a:endParaRPr>
          </a:p>
          <a:p>
            <a:pPr algn="ctr"/>
            <a:endParaRPr lang="en-US" sz="200" dirty="0" smtClean="0">
              <a:solidFill>
                <a:srgbClr val="3366FF"/>
              </a:solidFill>
            </a:endParaRPr>
          </a:p>
        </p:txBody>
      </p:sp>
      <p:sp>
        <p:nvSpPr>
          <p:cNvPr id="9" name="Rectangle 8"/>
          <p:cNvSpPr/>
          <p:nvPr/>
        </p:nvSpPr>
        <p:spPr>
          <a:xfrm>
            <a:off x="6397365" y="5242329"/>
            <a:ext cx="2667000" cy="348813"/>
          </a:xfrm>
          <a:prstGeom prst="rect">
            <a:avLst/>
          </a:prstGeom>
        </p:spPr>
        <p:txBody>
          <a:bodyPr wrap="square">
            <a:spAutoFit/>
          </a:bodyPr>
          <a:lstStyle/>
          <a:p>
            <a:pPr>
              <a:lnSpc>
                <a:spcPts val="2000"/>
              </a:lnSpc>
            </a:pPr>
            <a:r>
              <a:rPr lang="en-US" sz="2400" dirty="0" err="1">
                <a:latin typeface="Symbol" charset="2"/>
                <a:cs typeface="Symbol" charset="2"/>
              </a:rPr>
              <a:t>s</a:t>
            </a:r>
            <a:r>
              <a:rPr lang="en-US" sz="2400" baseline="-25000" dirty="0" err="1">
                <a:latin typeface="Arial"/>
                <a:cs typeface="Arial"/>
              </a:rPr>
              <a:t>a</a:t>
            </a:r>
            <a:r>
              <a:rPr lang="en-US" sz="2400" dirty="0">
                <a:latin typeface="Symbol" charset="2"/>
                <a:cs typeface="Symbol" charset="2"/>
              </a:rPr>
              <a:t> </a:t>
            </a:r>
            <a:r>
              <a:rPr lang="en-US" sz="2400" dirty="0" smtClean="0"/>
              <a:t>~ 1/v ~ </a:t>
            </a:r>
            <a:r>
              <a:rPr lang="en-US" sz="2400" dirty="0" smtClean="0">
                <a:latin typeface="Symbol" charset="2"/>
                <a:cs typeface="Symbol" charset="2"/>
              </a:rPr>
              <a:t>l ~ 1/</a:t>
            </a:r>
            <a:r>
              <a:rPr lang="en-US" sz="2400" dirty="0" smtClean="0">
                <a:latin typeface="Symbol" charset="2"/>
                <a:cs typeface="Symbol" charset="2"/>
                <a:sym typeface="Symbol"/>
              </a:rPr>
              <a:t></a:t>
            </a:r>
            <a:r>
              <a:rPr lang="en-US" sz="2400" dirty="0" smtClean="0">
                <a:latin typeface="Symbol" charset="2"/>
                <a:cs typeface="Symbol" charset="2"/>
              </a:rPr>
              <a:t>T </a:t>
            </a:r>
            <a:endParaRPr lang="en-US" sz="2400" dirty="0">
              <a:latin typeface="Symbol" charset="2"/>
              <a:cs typeface="Symbol" charset="2"/>
            </a:endParaRPr>
          </a:p>
        </p:txBody>
      </p:sp>
      <p:sp>
        <p:nvSpPr>
          <p:cNvPr id="11" name="Rounded Rectangle 10"/>
          <p:cNvSpPr/>
          <p:nvPr/>
        </p:nvSpPr>
        <p:spPr>
          <a:xfrm>
            <a:off x="76200" y="2362200"/>
            <a:ext cx="8991600" cy="2209800"/>
          </a:xfrm>
          <a:prstGeom prst="roundRect">
            <a:avLst/>
          </a:prstGeom>
          <a:noFill/>
          <a:ln w="635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0" y="5719374"/>
            <a:ext cx="9144000" cy="707886"/>
          </a:xfrm>
          <a:prstGeom prst="rect">
            <a:avLst/>
          </a:prstGeom>
        </p:spPr>
        <p:txBody>
          <a:bodyPr wrap="square">
            <a:spAutoFit/>
          </a:bodyPr>
          <a:lstStyle/>
          <a:p>
            <a:pPr algn="ctr"/>
            <a:r>
              <a:rPr lang="en-US" dirty="0" smtClean="0">
                <a:solidFill>
                  <a:srgbClr val="3366FF"/>
                </a:solidFill>
              </a:rPr>
              <a:t>Also useful: sandwiching </a:t>
            </a:r>
            <a:r>
              <a:rPr lang="en-US" dirty="0">
                <a:solidFill>
                  <a:srgbClr val="3366FF"/>
                </a:solidFill>
              </a:rPr>
              <a:t>of “better” </a:t>
            </a:r>
            <a:r>
              <a:rPr lang="en-US" dirty="0" smtClean="0">
                <a:solidFill>
                  <a:srgbClr val="3366FF"/>
                </a:solidFill>
              </a:rPr>
              <a:t>(high </a:t>
            </a:r>
            <a:r>
              <a:rPr lang="en-US" dirty="0" err="1" smtClean="0">
                <a:solidFill>
                  <a:srgbClr val="3366FF"/>
                </a:solidFill>
                <a:latin typeface="Symbol" charset="2"/>
                <a:cs typeface="Symbol" charset="2"/>
              </a:rPr>
              <a:t>s</a:t>
            </a:r>
            <a:r>
              <a:rPr lang="en-US" baseline="-25000" dirty="0" err="1" smtClean="0">
                <a:solidFill>
                  <a:srgbClr val="3366FF"/>
                </a:solidFill>
                <a:latin typeface="Arial"/>
                <a:cs typeface="Arial"/>
              </a:rPr>
              <a:t>a</a:t>
            </a:r>
            <a:r>
              <a:rPr lang="en-US" baseline="-25000" dirty="0" smtClean="0">
                <a:solidFill>
                  <a:srgbClr val="3366FF"/>
                </a:solidFill>
                <a:latin typeface="Arial"/>
                <a:cs typeface="Arial"/>
              </a:rPr>
              <a:t> </a:t>
            </a:r>
            <a:r>
              <a:rPr lang="en-US" dirty="0" smtClean="0">
                <a:solidFill>
                  <a:srgbClr val="3366FF"/>
                </a:solidFill>
                <a:latin typeface="Arial"/>
                <a:cs typeface="Arial"/>
              </a:rPr>
              <a:t>low </a:t>
            </a:r>
            <a:r>
              <a:rPr lang="en-US" sz="2000" dirty="0" smtClean="0">
                <a:solidFill>
                  <a:srgbClr val="3366FF"/>
                </a:solidFill>
                <a:latin typeface="Symbol" charset="2"/>
                <a:cs typeface="Symbol" charset="2"/>
              </a:rPr>
              <a:t>g</a:t>
            </a:r>
            <a:r>
              <a:rPr lang="en-US" dirty="0" smtClean="0">
                <a:solidFill>
                  <a:srgbClr val="3366FF"/>
                </a:solidFill>
                <a:latin typeface="Symbol" charset="2"/>
                <a:cs typeface="Symbol" charset="2"/>
              </a:rPr>
              <a:t> </a:t>
            </a:r>
            <a:r>
              <a:rPr lang="en-US" dirty="0" smtClean="0">
                <a:solidFill>
                  <a:srgbClr val="3366FF"/>
                </a:solidFill>
              </a:rPr>
              <a:t>but expensive) in </a:t>
            </a:r>
            <a:r>
              <a:rPr lang="en-US" dirty="0">
                <a:solidFill>
                  <a:srgbClr val="3366FF"/>
                </a:solidFill>
              </a:rPr>
              <a:t>front of </a:t>
            </a:r>
            <a:endParaRPr lang="en-US" dirty="0" smtClean="0">
              <a:solidFill>
                <a:srgbClr val="3366FF"/>
              </a:solidFill>
            </a:endParaRPr>
          </a:p>
          <a:p>
            <a:pPr algn="ctr"/>
            <a:r>
              <a:rPr lang="en-US" dirty="0" smtClean="0">
                <a:solidFill>
                  <a:srgbClr val="3366FF"/>
                </a:solidFill>
              </a:rPr>
              <a:t>“</a:t>
            </a:r>
            <a:r>
              <a:rPr lang="en-US" dirty="0">
                <a:solidFill>
                  <a:srgbClr val="3366FF"/>
                </a:solidFill>
              </a:rPr>
              <a:t>worse” </a:t>
            </a:r>
            <a:r>
              <a:rPr lang="en-US" dirty="0" smtClean="0">
                <a:solidFill>
                  <a:srgbClr val="3366FF"/>
                </a:solidFill>
              </a:rPr>
              <a:t>(lower </a:t>
            </a:r>
            <a:r>
              <a:rPr lang="en-US" dirty="0" err="1" smtClean="0">
                <a:solidFill>
                  <a:srgbClr val="3366FF"/>
                </a:solidFill>
                <a:latin typeface="Symbol" charset="2"/>
                <a:cs typeface="Symbol" charset="2"/>
              </a:rPr>
              <a:t>s</a:t>
            </a:r>
            <a:r>
              <a:rPr lang="en-US" baseline="-25000" dirty="0" err="1" smtClean="0">
                <a:solidFill>
                  <a:srgbClr val="3366FF"/>
                </a:solidFill>
                <a:latin typeface="Arial"/>
                <a:cs typeface="Arial"/>
              </a:rPr>
              <a:t>a</a:t>
            </a:r>
            <a:r>
              <a:rPr lang="en-US" baseline="-25000" dirty="0" smtClean="0">
                <a:solidFill>
                  <a:srgbClr val="3366FF"/>
                </a:solidFill>
                <a:latin typeface="Arial"/>
                <a:cs typeface="Arial"/>
              </a:rPr>
              <a:t> </a:t>
            </a:r>
            <a:r>
              <a:rPr lang="en-US" dirty="0" smtClean="0">
                <a:solidFill>
                  <a:srgbClr val="3366FF"/>
                </a:solidFill>
                <a:latin typeface="Arial"/>
                <a:cs typeface="Arial"/>
              </a:rPr>
              <a:t>higher </a:t>
            </a:r>
            <a:r>
              <a:rPr lang="en-US" sz="2000" dirty="0">
                <a:solidFill>
                  <a:srgbClr val="3366FF"/>
                </a:solidFill>
                <a:latin typeface="Symbol" charset="2"/>
                <a:cs typeface="Symbol" charset="2"/>
              </a:rPr>
              <a:t>g</a:t>
            </a:r>
            <a:r>
              <a:rPr lang="en-US" dirty="0">
                <a:solidFill>
                  <a:srgbClr val="3366FF"/>
                </a:solidFill>
                <a:latin typeface="Symbol" charset="2"/>
                <a:cs typeface="Symbol" charset="2"/>
              </a:rPr>
              <a:t> </a:t>
            </a:r>
            <a:r>
              <a:rPr lang="en-US" dirty="0">
                <a:solidFill>
                  <a:srgbClr val="3366FF"/>
                </a:solidFill>
              </a:rPr>
              <a:t>but </a:t>
            </a:r>
            <a:r>
              <a:rPr lang="en-US" dirty="0" smtClean="0">
                <a:solidFill>
                  <a:srgbClr val="3366FF"/>
                </a:solidFill>
              </a:rPr>
              <a:t>cheap or structurally convenient) – i.e. 6Li-poly//B-Al//Cd </a:t>
            </a:r>
            <a:endParaRPr lang="en-US" dirty="0">
              <a:solidFill>
                <a:srgbClr val="3366FF"/>
              </a:solidFill>
            </a:endParaRPr>
          </a:p>
        </p:txBody>
      </p:sp>
    </p:spTree>
    <p:extLst>
      <p:ext uri="{BB962C8B-B14F-4D97-AF65-F5344CB8AC3E}">
        <p14:creationId xmlns:p14="http://schemas.microsoft.com/office/powerpoint/2010/main" val="31661245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24" y="76200"/>
            <a:ext cx="9032876" cy="496290"/>
          </a:xfrm>
        </p:spPr>
        <p:txBody>
          <a:bodyPr/>
          <a:lstStyle/>
          <a:p>
            <a:r>
              <a:rPr lang="en-US" dirty="0" smtClean="0"/>
              <a:t>Incident </a:t>
            </a:r>
            <a:r>
              <a:rPr lang="en-US" dirty="0"/>
              <a:t>b</a:t>
            </a:r>
            <a:r>
              <a:rPr lang="en-US" dirty="0" smtClean="0"/>
              <a:t>eam monitoring</a:t>
            </a:r>
            <a:endParaRPr lang="en-US" dirty="0"/>
          </a:p>
        </p:txBody>
      </p:sp>
      <p:sp>
        <p:nvSpPr>
          <p:cNvPr id="4" name="Rectangle 3"/>
          <p:cNvSpPr/>
          <p:nvPr/>
        </p:nvSpPr>
        <p:spPr>
          <a:xfrm>
            <a:off x="64145" y="482594"/>
            <a:ext cx="9372600" cy="1523494"/>
          </a:xfrm>
          <a:prstGeom prst="rect">
            <a:avLst/>
          </a:prstGeom>
        </p:spPr>
        <p:txBody>
          <a:bodyPr wrap="square">
            <a:spAutoFit/>
          </a:bodyPr>
          <a:lstStyle/>
          <a:p>
            <a:r>
              <a:rPr lang="en-US" sz="2300" dirty="0">
                <a:solidFill>
                  <a:srgbClr val="3366FF"/>
                </a:solidFill>
              </a:rPr>
              <a:t>When absolute scattering power </a:t>
            </a:r>
            <a:r>
              <a:rPr lang="en-US" sz="2300" dirty="0" smtClean="0">
                <a:solidFill>
                  <a:srgbClr val="3366FF"/>
                </a:solidFill>
              </a:rPr>
              <a:t>matters </a:t>
            </a:r>
            <a:r>
              <a:rPr lang="en-US" sz="2300" dirty="0">
                <a:solidFill>
                  <a:srgbClr val="3366FF"/>
                </a:solidFill>
              </a:rPr>
              <a:t>(</a:t>
            </a:r>
            <a:r>
              <a:rPr lang="en-US" sz="2300" dirty="0" smtClean="0">
                <a:solidFill>
                  <a:srgbClr val="3366FF"/>
                </a:solidFill>
              </a:rPr>
              <a:t>SANS, </a:t>
            </a:r>
            <a:r>
              <a:rPr lang="en-US" sz="2300" dirty="0" err="1" smtClean="0">
                <a:solidFill>
                  <a:srgbClr val="3366FF"/>
                </a:solidFill>
              </a:rPr>
              <a:t>NReflectivity</a:t>
            </a:r>
            <a:r>
              <a:rPr lang="en-US" sz="2300" dirty="0" smtClean="0">
                <a:solidFill>
                  <a:srgbClr val="3366FF"/>
                </a:solidFill>
              </a:rPr>
              <a:t> …)</a:t>
            </a:r>
            <a:r>
              <a:rPr lang="en-US" sz="2300" dirty="0">
                <a:solidFill>
                  <a:srgbClr val="3366FF"/>
                </a:solidFill>
              </a:rPr>
              <a:t/>
            </a:r>
            <a:br>
              <a:rPr lang="en-US" sz="2300" dirty="0">
                <a:solidFill>
                  <a:srgbClr val="3366FF"/>
                </a:solidFill>
              </a:rPr>
            </a:br>
            <a:r>
              <a:rPr lang="en-US" sz="2300" dirty="0">
                <a:solidFill>
                  <a:srgbClr val="3366FF"/>
                </a:solidFill>
              </a:rPr>
              <a:t>or </a:t>
            </a:r>
            <a:r>
              <a:rPr lang="en-US" sz="2300" dirty="0" smtClean="0">
                <a:solidFill>
                  <a:srgbClr val="3366FF"/>
                </a:solidFill>
              </a:rPr>
              <a:t>relative </a:t>
            </a:r>
            <a:r>
              <a:rPr lang="en-US" sz="2300" dirty="0">
                <a:solidFill>
                  <a:srgbClr val="3366FF"/>
                </a:solidFill>
              </a:rPr>
              <a:t>normalization between scans </a:t>
            </a:r>
            <a:r>
              <a:rPr lang="en-US" sz="2300" dirty="0" smtClean="0">
                <a:solidFill>
                  <a:srgbClr val="3366FF"/>
                </a:solidFill>
              </a:rPr>
              <a:t>does (i.e. nearly always)</a:t>
            </a:r>
            <a:endParaRPr lang="en-US" sz="2300" dirty="0">
              <a:solidFill>
                <a:srgbClr val="3366FF"/>
              </a:solidFill>
            </a:endParaRPr>
          </a:p>
          <a:p>
            <a:pPr marL="342900" indent="-342900">
              <a:buFont typeface="Symbol" charset="0"/>
              <a:buChar char=""/>
            </a:pPr>
            <a:r>
              <a:rPr lang="en-US" sz="2300" dirty="0" smtClean="0">
                <a:solidFill>
                  <a:srgbClr val="3366FF"/>
                </a:solidFill>
              </a:rPr>
              <a:t>Low efficiency (&lt;0.1%) transmission detectors in pre-sample path*</a:t>
            </a:r>
          </a:p>
          <a:p>
            <a:endParaRPr lang="en-US" sz="2400" dirty="0">
              <a:solidFill>
                <a:srgbClr val="3366FF"/>
              </a:solidFill>
            </a:endParaRPr>
          </a:p>
        </p:txBody>
      </p:sp>
      <p:sp>
        <p:nvSpPr>
          <p:cNvPr id="6" name="TextBox 5"/>
          <p:cNvSpPr txBox="1"/>
          <p:nvPr/>
        </p:nvSpPr>
        <p:spPr>
          <a:xfrm>
            <a:off x="152400" y="1523232"/>
            <a:ext cx="9144000" cy="1477328"/>
          </a:xfrm>
          <a:prstGeom prst="rect">
            <a:avLst/>
          </a:prstGeom>
          <a:noFill/>
        </p:spPr>
        <p:txBody>
          <a:bodyPr wrap="square" rtlCol="0">
            <a:spAutoFit/>
          </a:bodyPr>
          <a:lstStyle/>
          <a:p>
            <a:pPr>
              <a:lnSpc>
                <a:spcPts val="2400"/>
              </a:lnSpc>
            </a:pPr>
            <a:r>
              <a:rPr lang="en-US" sz="2000" dirty="0" smtClean="0"/>
              <a:t>n </a:t>
            </a:r>
            <a:r>
              <a:rPr lang="en-US" sz="2000" dirty="0"/>
              <a:t>+ </a:t>
            </a:r>
            <a:r>
              <a:rPr lang="en-US" sz="2000" baseline="30000" dirty="0"/>
              <a:t>3</a:t>
            </a:r>
            <a:r>
              <a:rPr lang="en-US" sz="2000" dirty="0"/>
              <a:t>He →</a:t>
            </a:r>
            <a:r>
              <a:rPr lang="en-US" sz="2000" dirty="0" smtClean="0"/>
              <a:t>(</a:t>
            </a:r>
            <a:r>
              <a:rPr lang="en-US" sz="2000" baseline="30000" dirty="0" smtClean="0"/>
              <a:t>4</a:t>
            </a:r>
            <a:r>
              <a:rPr lang="en-US" sz="2000" dirty="0" smtClean="0"/>
              <a:t>He)</a:t>
            </a:r>
            <a:r>
              <a:rPr lang="en-US" sz="2000" dirty="0"/>
              <a:t>* →  </a:t>
            </a:r>
            <a:r>
              <a:rPr lang="en-US" sz="2000" baseline="30000" dirty="0" smtClean="0"/>
              <a:t>3</a:t>
            </a:r>
            <a:r>
              <a:rPr lang="en-US" sz="2000" dirty="0" smtClean="0"/>
              <a:t>H </a:t>
            </a:r>
            <a:r>
              <a:rPr lang="en-US" sz="2000" dirty="0"/>
              <a:t>+ </a:t>
            </a:r>
            <a:r>
              <a:rPr lang="en-US" sz="2000" baseline="30000" dirty="0"/>
              <a:t>1</a:t>
            </a:r>
            <a:r>
              <a:rPr lang="en-US" sz="2000" dirty="0" smtClean="0"/>
              <a:t>H</a:t>
            </a:r>
            <a:r>
              <a:rPr lang="en-US" sz="2000" dirty="0"/>
              <a:t>, </a:t>
            </a:r>
            <a:r>
              <a:rPr lang="en-US" sz="2000" dirty="0" smtClean="0"/>
              <a:t> Q=0.77MeV   (</a:t>
            </a:r>
            <a:r>
              <a:rPr lang="en-US" sz="2000" baseline="30000" dirty="0" smtClean="0"/>
              <a:t>3</a:t>
            </a:r>
            <a:r>
              <a:rPr lang="en-US" sz="2000" dirty="0" smtClean="0"/>
              <a:t>He~1.4x10</a:t>
            </a:r>
            <a:r>
              <a:rPr lang="en-US" sz="2000" baseline="30000" dirty="0"/>
              <a:t>-</a:t>
            </a:r>
            <a:r>
              <a:rPr lang="en-US" sz="2000" baseline="30000" dirty="0" smtClean="0"/>
              <a:t>4</a:t>
            </a:r>
            <a:r>
              <a:rPr lang="en-US" sz="2000" dirty="0" smtClean="0"/>
              <a:t>%)        </a:t>
            </a:r>
            <a:r>
              <a:rPr lang="en-US" sz="2000" dirty="0" err="1" smtClean="0">
                <a:latin typeface="Symbol" charset="2"/>
                <a:cs typeface="Symbol" charset="2"/>
              </a:rPr>
              <a:t>s</a:t>
            </a:r>
            <a:r>
              <a:rPr lang="en-US" sz="2000" baseline="-25000" dirty="0" err="1" smtClean="0">
                <a:latin typeface="Arial"/>
                <a:cs typeface="Arial"/>
              </a:rPr>
              <a:t>a</a:t>
            </a:r>
            <a:r>
              <a:rPr lang="en-US" sz="2000" dirty="0" smtClean="0"/>
              <a:t>= 5.33kb</a:t>
            </a:r>
            <a:endParaRPr lang="en-US" sz="400" dirty="0" smtClean="0"/>
          </a:p>
          <a:p>
            <a:r>
              <a:rPr lang="en-US" sz="2000" dirty="0" smtClean="0"/>
              <a:t>n </a:t>
            </a:r>
            <a:r>
              <a:rPr lang="en-US" sz="2000" dirty="0"/>
              <a:t>+ </a:t>
            </a:r>
            <a:r>
              <a:rPr lang="en-US" sz="2000" baseline="30000" dirty="0" smtClean="0"/>
              <a:t>14</a:t>
            </a:r>
            <a:r>
              <a:rPr lang="en-US" sz="2000" dirty="0"/>
              <a:t>N</a:t>
            </a:r>
            <a:r>
              <a:rPr lang="en-US" sz="2000" dirty="0" smtClean="0"/>
              <a:t> →  (</a:t>
            </a:r>
            <a:r>
              <a:rPr lang="en-US" sz="2000" baseline="30000" dirty="0" smtClean="0"/>
              <a:t>15</a:t>
            </a:r>
            <a:r>
              <a:rPr lang="en-US" sz="2000" dirty="0" smtClean="0"/>
              <a:t>N)* </a:t>
            </a:r>
            <a:r>
              <a:rPr lang="en-US" sz="2000" dirty="0"/>
              <a:t>→ </a:t>
            </a:r>
            <a:r>
              <a:rPr lang="en-US" sz="2000" baseline="30000" dirty="0" smtClean="0"/>
              <a:t>14</a:t>
            </a:r>
            <a:r>
              <a:rPr lang="en-US" sz="2000" dirty="0" smtClean="0"/>
              <a:t>C </a:t>
            </a:r>
            <a:r>
              <a:rPr lang="en-US" sz="2000" dirty="0"/>
              <a:t>+ </a:t>
            </a:r>
            <a:r>
              <a:rPr lang="en-US" sz="2000" baseline="30000" dirty="0"/>
              <a:t>1</a:t>
            </a:r>
            <a:r>
              <a:rPr lang="en-US" sz="2000" dirty="0" smtClean="0"/>
              <a:t>H</a:t>
            </a:r>
            <a:r>
              <a:rPr lang="en-US" sz="2000" dirty="0"/>
              <a:t>, </a:t>
            </a:r>
            <a:r>
              <a:rPr lang="en-US" sz="2000" dirty="0" smtClean="0"/>
              <a:t>Q = 0.63 MeV</a:t>
            </a:r>
            <a:r>
              <a:rPr lang="en-US" sz="2000" dirty="0"/>
              <a:t> </a:t>
            </a:r>
            <a:r>
              <a:rPr lang="en-US" sz="2000" dirty="0" smtClean="0"/>
              <a:t>      (</a:t>
            </a:r>
            <a:r>
              <a:rPr lang="en-US" sz="2000" baseline="30000" dirty="0"/>
              <a:t>14</a:t>
            </a:r>
            <a:r>
              <a:rPr lang="en-US" sz="2000" dirty="0"/>
              <a:t>N~</a:t>
            </a:r>
            <a:r>
              <a:rPr lang="en-US" sz="2000" dirty="0" smtClean="0"/>
              <a:t>99.6%)</a:t>
            </a:r>
            <a:r>
              <a:rPr lang="en-US" sz="2000" dirty="0"/>
              <a:t>	</a:t>
            </a:r>
            <a:r>
              <a:rPr lang="en-US" sz="2000" dirty="0" smtClean="0"/>
              <a:t>  </a:t>
            </a:r>
            <a:r>
              <a:rPr lang="en-US" sz="2000" dirty="0" err="1" smtClean="0">
                <a:latin typeface="Symbol" charset="2"/>
                <a:cs typeface="Symbol" charset="2"/>
              </a:rPr>
              <a:t>s</a:t>
            </a:r>
            <a:r>
              <a:rPr lang="en-US" sz="2000" baseline="-25000" dirty="0" err="1" smtClean="0">
                <a:latin typeface="Arial"/>
                <a:cs typeface="Arial"/>
              </a:rPr>
              <a:t>a</a:t>
            </a:r>
            <a:r>
              <a:rPr lang="en-US" sz="2000" dirty="0" smtClean="0"/>
              <a:t>= 1.9 b</a:t>
            </a:r>
          </a:p>
          <a:p>
            <a:pPr algn="ctr"/>
            <a:r>
              <a:rPr lang="en-US" sz="2000" dirty="0"/>
              <a:t>(so can just use normal </a:t>
            </a:r>
            <a:r>
              <a:rPr lang="en-US" sz="2000" dirty="0" smtClean="0"/>
              <a:t>He or N</a:t>
            </a:r>
            <a:r>
              <a:rPr lang="en-US" sz="2000" baseline="-25000" dirty="0" smtClean="0"/>
              <a:t>2</a:t>
            </a:r>
            <a:r>
              <a:rPr lang="en-US" sz="2000" dirty="0" smtClean="0"/>
              <a:t> in a gas detector </a:t>
            </a:r>
            <a:r>
              <a:rPr lang="en-US" sz="2000" dirty="0"/>
              <a:t>…</a:t>
            </a:r>
            <a:r>
              <a:rPr lang="en-US" sz="2000" dirty="0" smtClean="0"/>
              <a:t>)</a:t>
            </a:r>
            <a:endParaRPr lang="en-US" sz="800" dirty="0" smtClean="0"/>
          </a:p>
          <a:p>
            <a:pPr algn="ctr"/>
            <a:endParaRPr lang="en-US" sz="800" dirty="0" smtClean="0"/>
          </a:p>
          <a:p>
            <a:r>
              <a:rPr lang="en-US" sz="2000" dirty="0" smtClean="0"/>
              <a:t>n </a:t>
            </a:r>
            <a:r>
              <a:rPr lang="en-US" sz="2000" dirty="0"/>
              <a:t>+ </a:t>
            </a:r>
            <a:r>
              <a:rPr lang="en-US" sz="2000" baseline="30000" dirty="0"/>
              <a:t>235</a:t>
            </a:r>
            <a:r>
              <a:rPr lang="en-US" sz="2000" dirty="0"/>
              <a:t>U → (</a:t>
            </a:r>
            <a:r>
              <a:rPr lang="en-US" sz="2000" baseline="30000" dirty="0"/>
              <a:t>236</a:t>
            </a:r>
            <a:r>
              <a:rPr lang="en-US" sz="2000" dirty="0"/>
              <a:t>U)* → (fission fragments), Q~200 MeV (</a:t>
            </a:r>
            <a:r>
              <a:rPr lang="en-US" sz="2000" baseline="30000" dirty="0"/>
              <a:t>235</a:t>
            </a:r>
            <a:r>
              <a:rPr lang="en-US" sz="2000" dirty="0"/>
              <a:t>U~0.7%) </a:t>
            </a:r>
            <a:r>
              <a:rPr lang="en-US" sz="2000" dirty="0" err="1">
                <a:latin typeface="Symbol" charset="2"/>
                <a:cs typeface="Symbol" charset="2"/>
              </a:rPr>
              <a:t>s</a:t>
            </a:r>
            <a:r>
              <a:rPr lang="en-US" sz="2000" baseline="-25000" dirty="0" err="1">
                <a:latin typeface="Arial"/>
                <a:cs typeface="Arial"/>
              </a:rPr>
              <a:t>a</a:t>
            </a:r>
            <a:r>
              <a:rPr lang="en-US" sz="2000" dirty="0"/>
              <a:t>= 0.68kb </a:t>
            </a:r>
          </a:p>
        </p:txBody>
      </p:sp>
      <p:sp>
        <p:nvSpPr>
          <p:cNvPr id="10" name="Rectangle 9"/>
          <p:cNvSpPr/>
          <p:nvPr/>
        </p:nvSpPr>
        <p:spPr>
          <a:xfrm>
            <a:off x="2388632" y="2921256"/>
            <a:ext cx="4406770" cy="1015663"/>
          </a:xfrm>
          <a:prstGeom prst="rect">
            <a:avLst/>
          </a:prstGeom>
        </p:spPr>
        <p:txBody>
          <a:bodyPr wrap="square">
            <a:spAutoFit/>
          </a:bodyPr>
          <a:lstStyle/>
          <a:p>
            <a:r>
              <a:rPr lang="en-US" sz="2000" dirty="0" smtClean="0">
                <a:solidFill>
                  <a:srgbClr val="3366FF"/>
                </a:solidFill>
              </a:rPr>
              <a:t>Reactor power stable ~%, but n flux rises as fuel burns.  Accelerator operation is somewhat spottier:</a:t>
            </a:r>
            <a:endParaRPr lang="en-US" sz="2000" dirty="0"/>
          </a:p>
        </p:txBody>
      </p:sp>
      <p:grpSp>
        <p:nvGrpSpPr>
          <p:cNvPr id="14" name="Group 13"/>
          <p:cNvGrpSpPr/>
          <p:nvPr/>
        </p:nvGrpSpPr>
        <p:grpSpPr>
          <a:xfrm>
            <a:off x="85500" y="3124200"/>
            <a:ext cx="2200500" cy="3215789"/>
            <a:chOff x="85500" y="3200400"/>
            <a:chExt cx="2200500" cy="3215789"/>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0" y="3200400"/>
              <a:ext cx="2133600" cy="2944767"/>
            </a:xfrm>
            <a:prstGeom prst="rect">
              <a:avLst/>
            </a:prstGeom>
          </p:spPr>
        </p:pic>
        <p:sp>
          <p:nvSpPr>
            <p:cNvPr id="11" name="Rectangle 10"/>
            <p:cNvSpPr/>
            <p:nvPr/>
          </p:nvSpPr>
          <p:spPr>
            <a:xfrm>
              <a:off x="85500" y="6077634"/>
              <a:ext cx="1982049" cy="338555"/>
            </a:xfrm>
            <a:prstGeom prst="rect">
              <a:avLst/>
            </a:prstGeom>
          </p:spPr>
          <p:txBody>
            <a:bodyPr wrap="none">
              <a:spAutoFit/>
            </a:bodyPr>
            <a:lstStyle/>
            <a:p>
              <a:r>
                <a:rPr lang="en-US" sz="1400" dirty="0" smtClean="0"/>
                <a:t>He monitor ORDELA Inc.</a:t>
              </a:r>
              <a:endParaRPr lang="en-US" sz="1400" dirty="0"/>
            </a:p>
          </p:txBody>
        </p:sp>
      </p:grpSp>
      <p:grpSp>
        <p:nvGrpSpPr>
          <p:cNvPr id="13" name="Group 12"/>
          <p:cNvGrpSpPr/>
          <p:nvPr/>
        </p:nvGrpSpPr>
        <p:grpSpPr>
          <a:xfrm>
            <a:off x="6552426" y="3090446"/>
            <a:ext cx="2515374" cy="2776954"/>
            <a:chOff x="6552426" y="3200400"/>
            <a:chExt cx="2515374" cy="2776954"/>
          </a:xfrm>
        </p:grpSpPr>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16065" y="3200400"/>
              <a:ext cx="2451735" cy="2514600"/>
            </a:xfrm>
            <a:prstGeom prst="rect">
              <a:avLst/>
            </a:prstGeom>
          </p:spPr>
        </p:pic>
        <p:sp>
          <p:nvSpPr>
            <p:cNvPr id="12" name="Rectangle 11"/>
            <p:cNvSpPr/>
            <p:nvPr/>
          </p:nvSpPr>
          <p:spPr>
            <a:xfrm>
              <a:off x="6552426" y="5638800"/>
              <a:ext cx="1575772" cy="338554"/>
            </a:xfrm>
            <a:prstGeom prst="rect">
              <a:avLst/>
            </a:prstGeom>
          </p:spPr>
          <p:txBody>
            <a:bodyPr wrap="none">
              <a:spAutoFit/>
            </a:bodyPr>
            <a:lstStyle/>
            <a:p>
              <a:r>
                <a:rPr lang="en-US" sz="1600" dirty="0" smtClean="0"/>
                <a:t>Fission monitor</a:t>
              </a:r>
              <a:endParaRPr lang="en-US" sz="1600" dirty="0"/>
            </a:p>
          </p:txBody>
        </p:sp>
      </p:grpSp>
      <p:sp>
        <p:nvSpPr>
          <p:cNvPr id="15" name="Rectangle 14"/>
          <p:cNvSpPr/>
          <p:nvPr/>
        </p:nvSpPr>
        <p:spPr>
          <a:xfrm>
            <a:off x="6494748" y="5704776"/>
            <a:ext cx="1984187" cy="830997"/>
          </a:xfrm>
          <a:prstGeom prst="rect">
            <a:avLst/>
          </a:prstGeom>
        </p:spPr>
        <p:txBody>
          <a:bodyPr wrap="none">
            <a:spAutoFit/>
          </a:bodyPr>
          <a:lstStyle/>
          <a:p>
            <a:pPr algn="ctr"/>
            <a:r>
              <a:rPr lang="en-US" sz="2800" dirty="0" smtClean="0">
                <a:solidFill>
                  <a:srgbClr val="FF3300"/>
                </a:solidFill>
                <a:latin typeface="Symbol" charset="2"/>
                <a:cs typeface="Symbol" charset="2"/>
              </a:rPr>
              <a:t>* g</a:t>
            </a:r>
            <a:r>
              <a:rPr lang="en-US" sz="2000" dirty="0" smtClean="0">
                <a:solidFill>
                  <a:srgbClr val="FF3300"/>
                </a:solidFill>
              </a:rPr>
              <a:t> insensitivity</a:t>
            </a:r>
          </a:p>
          <a:p>
            <a:pPr algn="ctr"/>
            <a:r>
              <a:rPr lang="en-US" sz="2000" dirty="0" smtClean="0">
                <a:solidFill>
                  <a:srgbClr val="FF3300"/>
                </a:solidFill>
              </a:rPr>
              <a:t>a must here</a:t>
            </a:r>
            <a:endParaRPr lang="en-US" sz="2000" dirty="0">
              <a:solidFill>
                <a:srgbClr val="FF3300"/>
              </a:solidFill>
            </a:endParaRPr>
          </a:p>
        </p:txBody>
      </p:sp>
      <p:grpSp>
        <p:nvGrpSpPr>
          <p:cNvPr id="17" name="Group 16"/>
          <p:cNvGrpSpPr/>
          <p:nvPr/>
        </p:nvGrpSpPr>
        <p:grpSpPr>
          <a:xfrm>
            <a:off x="2448255" y="3899028"/>
            <a:ext cx="3991032" cy="2908499"/>
            <a:chOff x="2448255" y="3899028"/>
            <a:chExt cx="3991032" cy="2908499"/>
          </a:xfrm>
        </p:grpSpPr>
        <p:pic>
          <p:nvPicPr>
            <p:cNvPr id="9" name="Picture 8"/>
            <p:cNvPicPr>
              <a:picLocks noChangeAspect="1"/>
            </p:cNvPicPr>
            <p:nvPr/>
          </p:nvPicPr>
          <p:blipFill>
            <a:blip r:embed="rId5"/>
            <a:stretch>
              <a:fillRect/>
            </a:stretch>
          </p:blipFill>
          <p:spPr>
            <a:xfrm>
              <a:off x="2514600" y="3899028"/>
              <a:ext cx="3924687" cy="2696487"/>
            </a:xfrm>
            <a:prstGeom prst="rect">
              <a:avLst/>
            </a:prstGeom>
          </p:spPr>
        </p:pic>
        <p:sp>
          <p:nvSpPr>
            <p:cNvPr id="16" name="Rectangle 15"/>
            <p:cNvSpPr/>
            <p:nvPr/>
          </p:nvSpPr>
          <p:spPr>
            <a:xfrm>
              <a:off x="2448255" y="6530528"/>
              <a:ext cx="1133919" cy="276999"/>
            </a:xfrm>
            <a:prstGeom prst="rect">
              <a:avLst/>
            </a:prstGeom>
          </p:spPr>
          <p:txBody>
            <a:bodyPr wrap="none">
              <a:spAutoFit/>
            </a:bodyPr>
            <a:lstStyle/>
            <a:p>
              <a:r>
                <a:rPr lang="en-US" sz="1200" dirty="0" smtClean="0"/>
                <a:t>SNS P&amp;E </a:t>
              </a:r>
              <a:r>
                <a:rPr lang="en-US" sz="1200" dirty="0" err="1" smtClean="0"/>
                <a:t>vs</a:t>
              </a:r>
              <a:r>
                <a:rPr lang="en-US" sz="1200" dirty="0" smtClean="0"/>
                <a:t> t</a:t>
              </a:r>
              <a:endParaRPr lang="en-US" sz="1200" dirty="0"/>
            </a:p>
          </p:txBody>
        </p:sp>
      </p:grpSp>
    </p:spTree>
    <p:extLst>
      <p:ext uri="{BB962C8B-B14F-4D97-AF65-F5344CB8AC3E}">
        <p14:creationId xmlns:p14="http://schemas.microsoft.com/office/powerpoint/2010/main" val="289770131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125" y="152400"/>
            <a:ext cx="8229600" cy="496290"/>
          </a:xfrm>
        </p:spPr>
        <p:txBody>
          <a:bodyPr/>
          <a:lstStyle/>
          <a:p>
            <a:r>
              <a:rPr lang="en-US" dirty="0" smtClean="0"/>
              <a:t>Neutron transport</a:t>
            </a:r>
            <a:endParaRPr lang="en-US" dirty="0"/>
          </a:p>
        </p:txBody>
      </p:sp>
      <p:pic>
        <p:nvPicPr>
          <p:cNvPr id="6" name="Picture 4" descr="http://www.swissneutronics.ch/typo3temp/pics/cc2f7beb6c.pn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b="-2778"/>
          <a:stretch/>
        </p:blipFill>
        <p:spPr bwMode="auto">
          <a:xfrm>
            <a:off x="76200" y="3419850"/>
            <a:ext cx="3810000" cy="2667000"/>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5" descr="http://swissneutronics.macbook-pro.orbit5/clear.gif"/>
          <p:cNvSpPr>
            <a:spLocks noChangeAspect="1" noChangeArrowheads="1"/>
          </p:cNvSpPr>
          <p:nvPr/>
        </p:nvSpPr>
        <p:spPr bwMode="auto">
          <a:xfrm>
            <a:off x="370158" y="4128866"/>
            <a:ext cx="45719" cy="22859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152400" y="5866824"/>
            <a:ext cx="3733799" cy="584776"/>
          </a:xfrm>
          <a:prstGeom prst="rect">
            <a:avLst/>
          </a:prstGeom>
          <a:noFill/>
        </p:spPr>
        <p:txBody>
          <a:bodyPr wrap="square" rtlCol="0">
            <a:spAutoFit/>
          </a:bodyPr>
          <a:lstStyle/>
          <a:p>
            <a:r>
              <a:rPr lang="en-US" sz="1600" dirty="0" smtClean="0"/>
              <a:t>Convention for guide mirror angles </a:t>
            </a:r>
          </a:p>
          <a:p>
            <a:r>
              <a:rPr lang="en-US" sz="1600" dirty="0" smtClean="0"/>
              <a:t>m=0.1 </a:t>
            </a:r>
            <a:r>
              <a:rPr lang="en-US" sz="1600" dirty="0" err="1" smtClean="0"/>
              <a:t>deg</a:t>
            </a:r>
            <a:r>
              <a:rPr lang="en-US" sz="1600" dirty="0" smtClean="0"/>
              <a:t>/</a:t>
            </a:r>
            <a:r>
              <a:rPr lang="en-US" sz="1600" dirty="0" err="1" smtClean="0"/>
              <a:t>Å</a:t>
            </a:r>
            <a:r>
              <a:rPr lang="en-US" sz="1600" dirty="0" smtClean="0"/>
              <a:t> angle, i.e. relative to </a:t>
            </a:r>
            <a:r>
              <a:rPr lang="en-US" sz="1600" i="1" dirty="0" err="1" smtClean="0"/>
              <a:t>θ</a:t>
            </a:r>
            <a:r>
              <a:rPr lang="en-US" sz="1600" i="1" baseline="-25000" dirty="0" err="1" smtClean="0"/>
              <a:t>c</a:t>
            </a:r>
            <a:r>
              <a:rPr lang="en-US" sz="1600" i="1" baseline="-25000" dirty="0" smtClean="0"/>
              <a:t> </a:t>
            </a:r>
            <a:r>
              <a:rPr lang="en-US" sz="1600" dirty="0" smtClean="0"/>
              <a:t>Ni</a:t>
            </a:r>
            <a:endParaRPr lang="en-US" sz="1600" dirty="0"/>
          </a:p>
        </p:txBody>
      </p:sp>
      <p:pic>
        <p:nvPicPr>
          <p:cNvPr id="9" name="Picture 7" descr="BL04 a&amp;b in casi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89895" y="3434618"/>
            <a:ext cx="2088000" cy="2520000"/>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8" descr="http://swissneutronics.macbook-pro.orbit5/clear.gif"/>
          <p:cNvSpPr>
            <a:spLocks noChangeAspect="1" noChangeArrowheads="1"/>
          </p:cNvSpPr>
          <p:nvPr/>
        </p:nvSpPr>
        <p:spPr bwMode="auto">
          <a:xfrm>
            <a:off x="370158" y="3680457"/>
            <a:ext cx="45719" cy="22859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extBox 10"/>
          <p:cNvSpPr txBox="1"/>
          <p:nvPr/>
        </p:nvSpPr>
        <p:spPr>
          <a:xfrm>
            <a:off x="6843231" y="5907833"/>
            <a:ext cx="2378012" cy="461665"/>
          </a:xfrm>
          <a:prstGeom prst="rect">
            <a:avLst/>
          </a:prstGeom>
          <a:noFill/>
        </p:spPr>
        <p:txBody>
          <a:bodyPr wrap="none" rtlCol="0">
            <a:spAutoFit/>
          </a:bodyPr>
          <a:lstStyle/>
          <a:p>
            <a:r>
              <a:rPr lang="en-US" sz="1200" dirty="0" smtClean="0"/>
              <a:t>Multichannel </a:t>
            </a:r>
            <a:r>
              <a:rPr lang="en-US" sz="1200" b="1" u="sng" dirty="0" smtClean="0"/>
              <a:t>Curved</a:t>
            </a:r>
            <a:r>
              <a:rPr lang="en-US" sz="1200" dirty="0" smtClean="0"/>
              <a:t> Guide</a:t>
            </a:r>
          </a:p>
          <a:p>
            <a:r>
              <a:rPr lang="en-US" sz="1200" i="1" dirty="0"/>
              <a:t>Fabricated by Swiss </a:t>
            </a:r>
            <a:r>
              <a:rPr lang="en-US" sz="1200" i="1" dirty="0" err="1" smtClean="0"/>
              <a:t>Neutronics</a:t>
            </a:r>
            <a:endParaRPr lang="en-US" sz="1200" i="1" dirty="0"/>
          </a:p>
        </p:txBody>
      </p:sp>
      <p:pic>
        <p:nvPicPr>
          <p:cNvPr id="12" name="Picture 10" descr="HRPD @ ISIS"/>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835400" y="3437994"/>
            <a:ext cx="2978182" cy="2520000"/>
          </a:xfrm>
          <a:prstGeom prst="rect">
            <a:avLst/>
          </a:prstGeom>
          <a:noFill/>
          <a:extLst>
            <a:ext uri="{909E8E84-426E-40dd-AFC4-6F175D3DCCD1}">
              <a14:hiddenFill xmlns:a14="http://schemas.microsoft.com/office/drawing/2010/main">
                <a:solidFill>
                  <a:srgbClr val="FFFFFF"/>
                </a:solidFill>
              </a14:hiddenFill>
            </a:ext>
          </a:extLst>
        </p:spPr>
      </p:pic>
      <p:sp>
        <p:nvSpPr>
          <p:cNvPr id="13" name="AutoShape 11" descr="http://swissneutronics.macbook-pro.orbit5/clear.gif"/>
          <p:cNvSpPr>
            <a:spLocks noChangeAspect="1" noChangeArrowheads="1"/>
          </p:cNvSpPr>
          <p:nvPr/>
        </p:nvSpPr>
        <p:spPr bwMode="auto">
          <a:xfrm>
            <a:off x="370158" y="3909057"/>
            <a:ext cx="45719" cy="22859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TextBox 13"/>
          <p:cNvSpPr txBox="1"/>
          <p:nvPr/>
        </p:nvSpPr>
        <p:spPr>
          <a:xfrm>
            <a:off x="3733799" y="5934450"/>
            <a:ext cx="3276600" cy="276999"/>
          </a:xfrm>
          <a:prstGeom prst="rect">
            <a:avLst/>
          </a:prstGeom>
          <a:noFill/>
        </p:spPr>
        <p:txBody>
          <a:bodyPr wrap="square" rtlCol="0">
            <a:spAutoFit/>
          </a:bodyPr>
          <a:lstStyle/>
          <a:p>
            <a:r>
              <a:rPr lang="en-US" sz="1200" dirty="0" smtClean="0"/>
              <a:t>Guide Installation at ISIS UK</a:t>
            </a:r>
            <a:endParaRPr lang="en-US" sz="1200" dirty="0"/>
          </a:p>
        </p:txBody>
      </p:sp>
      <p:sp>
        <p:nvSpPr>
          <p:cNvPr id="15" name="TextBox 14"/>
          <p:cNvSpPr txBox="1"/>
          <p:nvPr/>
        </p:nvSpPr>
        <p:spPr>
          <a:xfrm>
            <a:off x="152400" y="584200"/>
            <a:ext cx="8991600" cy="3416320"/>
          </a:xfrm>
          <a:prstGeom prst="rect">
            <a:avLst/>
          </a:prstGeom>
          <a:noFill/>
        </p:spPr>
        <p:txBody>
          <a:bodyPr wrap="square" rtlCol="0">
            <a:spAutoFit/>
          </a:bodyPr>
          <a:lstStyle/>
          <a:p>
            <a:pPr>
              <a:spcAft>
                <a:spcPts val="0"/>
              </a:spcAft>
              <a:buClr>
                <a:schemeClr val="tx2"/>
              </a:buClr>
            </a:pPr>
            <a:r>
              <a:rPr lang="en-US" sz="2000" dirty="0" smtClean="0">
                <a:solidFill>
                  <a:srgbClr val="3366FF"/>
                </a:solidFill>
              </a:rPr>
              <a:t>The penetrating power of neutrons can make this relatively easy.  Thermal neutrons can go a long way in dry air (&lt;10% loss/m for 4Å neutrons). Long flight paths and “get lost” tubes for transmitted beams do require vacuum.</a:t>
            </a:r>
            <a:endParaRPr lang="en-US" sz="800" dirty="0" smtClean="0">
              <a:solidFill>
                <a:srgbClr val="3366FF"/>
              </a:solidFill>
            </a:endParaRPr>
          </a:p>
          <a:p>
            <a:pPr>
              <a:spcAft>
                <a:spcPts val="0"/>
              </a:spcAft>
              <a:buClr>
                <a:schemeClr val="tx2"/>
              </a:buClr>
            </a:pPr>
            <a:endParaRPr lang="en-US" sz="800" dirty="0" smtClean="0">
              <a:solidFill>
                <a:srgbClr val="3366FF"/>
              </a:solidFill>
            </a:endParaRPr>
          </a:p>
          <a:p>
            <a:pPr>
              <a:spcAft>
                <a:spcPts val="0"/>
              </a:spcAft>
              <a:buClr>
                <a:schemeClr val="tx2"/>
              </a:buClr>
            </a:pPr>
            <a:r>
              <a:rPr lang="en-US" sz="2000" dirty="0" smtClean="0">
                <a:solidFill>
                  <a:srgbClr val="3366FF"/>
                </a:solidFill>
              </a:rPr>
              <a:t>Windows:  </a:t>
            </a:r>
            <a:r>
              <a:rPr lang="en-US" sz="2000" dirty="0" err="1" smtClean="0">
                <a:solidFill>
                  <a:srgbClr val="3366FF"/>
                </a:solidFill>
              </a:rPr>
              <a:t>Aluminium</a:t>
            </a:r>
            <a:r>
              <a:rPr lang="en-US" sz="2000" dirty="0" smtClean="0">
                <a:solidFill>
                  <a:srgbClr val="3366FF"/>
                </a:solidFill>
              </a:rPr>
              <a:t>, Quartz, Sapphire &amp; Silicon all have good thermal neutron transmission.  Single crystals of the last three can be used to avoid losses due to Bragg scattering.  Diamond is also good, and soon affordable?</a:t>
            </a:r>
            <a:endParaRPr lang="en-US" sz="800" dirty="0" smtClean="0">
              <a:solidFill>
                <a:srgbClr val="3366FF"/>
              </a:solidFill>
            </a:endParaRPr>
          </a:p>
          <a:p>
            <a:pPr>
              <a:spcAft>
                <a:spcPts val="0"/>
              </a:spcAft>
              <a:buClr>
                <a:schemeClr val="tx2"/>
              </a:buClr>
            </a:pPr>
            <a:endParaRPr lang="en-US" sz="800" dirty="0" smtClean="0">
              <a:solidFill>
                <a:srgbClr val="3366FF"/>
              </a:solidFill>
            </a:endParaRPr>
          </a:p>
          <a:p>
            <a:pPr>
              <a:spcAft>
                <a:spcPts val="0"/>
              </a:spcAft>
              <a:buClr>
                <a:schemeClr val="tx2"/>
              </a:buClr>
            </a:pPr>
            <a:r>
              <a:rPr lang="en-US" sz="2000" dirty="0" smtClean="0">
                <a:solidFill>
                  <a:srgbClr val="3366FF"/>
                </a:solidFill>
              </a:rPr>
              <a:t>To transport neutrons a long way from the source (to lower background or just get space) we can use total external reflection in evacuated “neutron guides”:</a:t>
            </a:r>
          </a:p>
          <a:p>
            <a:pPr>
              <a:spcAft>
                <a:spcPts val="0"/>
              </a:spcAft>
              <a:buClr>
                <a:schemeClr val="tx2"/>
              </a:buClr>
            </a:pPr>
            <a:endParaRPr lang="en-US" sz="2000" dirty="0" smtClean="0">
              <a:solidFill>
                <a:srgbClr val="3366FF"/>
              </a:solidFill>
            </a:endParaRPr>
          </a:p>
          <a:p>
            <a:pPr>
              <a:spcAft>
                <a:spcPts val="0"/>
              </a:spcAft>
              <a:buClr>
                <a:schemeClr val="tx2"/>
              </a:buClr>
            </a:pPr>
            <a:r>
              <a:rPr lang="en-US" sz="2000" dirty="0" smtClean="0">
                <a:solidFill>
                  <a:srgbClr val="3366FF"/>
                </a:solidFill>
              </a:rPr>
              <a:t> </a:t>
            </a:r>
          </a:p>
        </p:txBody>
      </p:sp>
      <p:sp>
        <p:nvSpPr>
          <p:cNvPr id="3" name="TextBox 2"/>
          <p:cNvSpPr txBox="1"/>
          <p:nvPr/>
        </p:nvSpPr>
        <p:spPr>
          <a:xfrm>
            <a:off x="7414632" y="5562600"/>
            <a:ext cx="1593518" cy="369332"/>
          </a:xfrm>
          <a:prstGeom prst="rect">
            <a:avLst/>
          </a:prstGeom>
          <a:noFill/>
        </p:spPr>
        <p:txBody>
          <a:bodyPr wrap="none" rtlCol="0">
            <a:spAutoFit/>
          </a:bodyPr>
          <a:lstStyle/>
          <a:p>
            <a:r>
              <a:rPr lang="en-US" dirty="0" smtClean="0">
                <a:solidFill>
                  <a:srgbClr val="CCFFCC"/>
                </a:solidFill>
              </a:rPr>
              <a:t>R~2W/</a:t>
            </a:r>
            <a:r>
              <a:rPr lang="en-US" dirty="0" err="1" smtClean="0">
                <a:solidFill>
                  <a:srgbClr val="CCFFCC"/>
                </a:solidFill>
              </a:rPr>
              <a:t>θ</a:t>
            </a:r>
            <a:r>
              <a:rPr lang="en-US" baseline="-25000" dirty="0" err="1" smtClean="0">
                <a:solidFill>
                  <a:srgbClr val="CCFFCC"/>
                </a:solidFill>
              </a:rPr>
              <a:t>c</a:t>
            </a:r>
            <a:r>
              <a:rPr lang="en-US" dirty="0" smtClean="0">
                <a:solidFill>
                  <a:srgbClr val="CCFFCC"/>
                </a:solidFill>
              </a:rPr>
              <a:t>[</a:t>
            </a:r>
            <a:r>
              <a:rPr lang="en-US" dirty="0" err="1" smtClean="0">
                <a:solidFill>
                  <a:srgbClr val="CCFFCC"/>
                </a:solidFill>
              </a:rPr>
              <a:t>λ</a:t>
            </a:r>
            <a:r>
              <a:rPr lang="en-US" baseline="-25000" dirty="0" err="1" smtClean="0">
                <a:solidFill>
                  <a:srgbClr val="CCFFCC"/>
                </a:solidFill>
              </a:rPr>
              <a:t>min</a:t>
            </a:r>
            <a:r>
              <a:rPr lang="en-US" dirty="0" smtClean="0">
                <a:solidFill>
                  <a:srgbClr val="CCFFCC"/>
                </a:solidFill>
              </a:rPr>
              <a:t>]</a:t>
            </a:r>
            <a:endParaRPr lang="en-US" dirty="0">
              <a:solidFill>
                <a:srgbClr val="CCFFCC"/>
              </a:solidFill>
            </a:endParaRPr>
          </a:p>
        </p:txBody>
      </p:sp>
      <p:sp>
        <p:nvSpPr>
          <p:cNvPr id="16" name="TextBox 15"/>
          <p:cNvSpPr txBox="1"/>
          <p:nvPr/>
        </p:nvSpPr>
        <p:spPr>
          <a:xfrm>
            <a:off x="8245088" y="5507697"/>
            <a:ext cx="270251" cy="276999"/>
          </a:xfrm>
          <a:prstGeom prst="rect">
            <a:avLst/>
          </a:prstGeom>
          <a:noFill/>
        </p:spPr>
        <p:txBody>
          <a:bodyPr wrap="none" rtlCol="0">
            <a:spAutoFit/>
          </a:bodyPr>
          <a:lstStyle/>
          <a:p>
            <a:r>
              <a:rPr lang="en-US" sz="1200" dirty="0" smtClean="0">
                <a:solidFill>
                  <a:srgbClr val="CCFFCC"/>
                </a:solidFill>
              </a:rPr>
              <a:t>2</a:t>
            </a:r>
            <a:endParaRPr lang="en-US" sz="1200" dirty="0">
              <a:solidFill>
                <a:srgbClr val="CCFFCC"/>
              </a:solidFill>
            </a:endParaRPr>
          </a:p>
        </p:txBody>
      </p:sp>
    </p:spTree>
    <p:extLst>
      <p:ext uri="{BB962C8B-B14F-4D97-AF65-F5344CB8AC3E}">
        <p14:creationId xmlns:p14="http://schemas.microsoft.com/office/powerpoint/2010/main" val="21656246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9032875" cy="496290"/>
          </a:xfrm>
        </p:spPr>
        <p:txBody>
          <a:bodyPr/>
          <a:lstStyle/>
          <a:p>
            <a:r>
              <a:rPr lang="en-US" dirty="0" smtClean="0"/>
              <a:t>Selecting</a:t>
            </a:r>
            <a:r>
              <a:rPr lang="en-US" dirty="0"/>
              <a:t>/</a:t>
            </a:r>
            <a:r>
              <a:rPr lang="en-US" dirty="0" smtClean="0"/>
              <a:t>Analyzing &amp; Manipulating Neutron Spin</a:t>
            </a:r>
            <a:endParaRPr lang="en-US" dirty="0"/>
          </a:p>
        </p:txBody>
      </p:sp>
      <p:grpSp>
        <p:nvGrpSpPr>
          <p:cNvPr id="3" name="Group 2"/>
          <p:cNvGrpSpPr/>
          <p:nvPr/>
        </p:nvGrpSpPr>
        <p:grpSpPr>
          <a:xfrm>
            <a:off x="76200" y="971490"/>
            <a:ext cx="8991600" cy="2533709"/>
            <a:chOff x="76200" y="513132"/>
            <a:chExt cx="8991600" cy="2687267"/>
          </a:xfrm>
        </p:grpSpPr>
        <p:grpSp>
          <p:nvGrpSpPr>
            <p:cNvPr id="83" name="Group 82"/>
            <p:cNvGrpSpPr/>
            <p:nvPr/>
          </p:nvGrpSpPr>
          <p:grpSpPr>
            <a:xfrm>
              <a:off x="228600" y="939462"/>
              <a:ext cx="8686800" cy="2260937"/>
              <a:chOff x="-36513" y="914400"/>
              <a:chExt cx="9180513" cy="3190875"/>
            </a:xfrm>
          </p:grpSpPr>
          <p:pic>
            <p:nvPicPr>
              <p:cNvPr id="38" name="Picture 4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43213" y="950912"/>
                <a:ext cx="2811462" cy="146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39" name="Group 38"/>
              <p:cNvGrpSpPr/>
              <p:nvPr/>
            </p:nvGrpSpPr>
            <p:grpSpPr>
              <a:xfrm>
                <a:off x="-36513" y="1716087"/>
                <a:ext cx="2838451" cy="2362200"/>
                <a:chOff x="-36513" y="3546475"/>
                <a:chExt cx="2838451" cy="2362200"/>
              </a:xfrm>
            </p:grpSpPr>
            <p:sp>
              <p:nvSpPr>
                <p:cNvPr id="40" name="Line 5"/>
                <p:cNvSpPr>
                  <a:spLocks noChangeAspect="1" noChangeShapeType="1"/>
                </p:cNvSpPr>
                <p:nvPr/>
              </p:nvSpPr>
              <p:spPr bwMode="auto">
                <a:xfrm rot="2432917">
                  <a:off x="2743200" y="5522913"/>
                  <a:ext cx="14288" cy="2286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390468" tIns="195236" rIns="390468" bIns="195236">
                  <a:spAutoFit/>
                </a:bodyPr>
                <a:lstStyle/>
                <a:p>
                  <a:endParaRPr lang="en-US"/>
                </a:p>
              </p:txBody>
            </p:sp>
            <p:grpSp>
              <p:nvGrpSpPr>
                <p:cNvPr id="41" name="Group 9"/>
                <p:cNvGrpSpPr>
                  <a:grpSpLocks noChangeAspect="1"/>
                </p:cNvGrpSpPr>
                <p:nvPr/>
              </p:nvGrpSpPr>
              <p:grpSpPr bwMode="auto">
                <a:xfrm>
                  <a:off x="288925" y="4492625"/>
                  <a:ext cx="1870075" cy="1217613"/>
                  <a:chOff x="1286" y="6731"/>
                  <a:chExt cx="1703" cy="1151"/>
                </a:xfrm>
              </p:grpSpPr>
              <p:sp>
                <p:nvSpPr>
                  <p:cNvPr id="62" name="Rectangle 10"/>
                  <p:cNvSpPr>
                    <a:spLocks noChangeAspect="1" noChangeArrowheads="1"/>
                  </p:cNvSpPr>
                  <p:nvPr/>
                </p:nvSpPr>
                <p:spPr bwMode="auto">
                  <a:xfrm>
                    <a:off x="1286" y="7832"/>
                    <a:ext cx="1694" cy="50"/>
                  </a:xfrm>
                  <a:prstGeom prst="rect">
                    <a:avLst/>
                  </a:prstGeom>
                  <a:solidFill>
                    <a:schemeClr val="accent1"/>
                  </a:solidFill>
                  <a:ln>
                    <a:noFill/>
                  </a:ln>
                  <a:effectLst/>
                  <a:scene3d>
                    <a:camera prst="legacyObliqueTopRight">
                      <a:rot lat="600000" lon="300000" rev="0"/>
                    </a:camera>
                    <a:lightRig rig="legacyFlat4" dir="t"/>
                  </a:scene3d>
                  <a:sp3d extrusionH="887400" prstMaterial="legacyMatte">
                    <a:bevelT w="13500" h="13500" prst="angle"/>
                    <a:bevelB w="13500" h="13500" prst="angle"/>
                    <a:extrusionClr>
                      <a:schemeClr val="accent1"/>
                    </a:extrusionClr>
                  </a:sp3d>
                  <a:extLst>
                    <a:ext uri="{91240B29-F687-4f45-9708-019B960494DF}">
                      <a14:hiddenLine xmlns:a14="http://schemas.microsoft.com/office/drawing/2010/main" w="12700">
                        <a:no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390468" tIns="195236" rIns="390468" bIns="195236">
                    <a:spAutoFit/>
                    <a:flatTx/>
                  </a:bodyPr>
                  <a:lstStyle/>
                  <a:p>
                    <a:endParaRPr lang="en-US"/>
                  </a:p>
                </p:txBody>
              </p:sp>
              <p:sp>
                <p:nvSpPr>
                  <p:cNvPr id="63" name="Rectangle 11"/>
                  <p:cNvSpPr>
                    <a:spLocks noChangeAspect="1" noChangeArrowheads="1"/>
                  </p:cNvSpPr>
                  <p:nvPr/>
                </p:nvSpPr>
                <p:spPr bwMode="auto">
                  <a:xfrm>
                    <a:off x="1286" y="7774"/>
                    <a:ext cx="1692" cy="52"/>
                  </a:xfrm>
                  <a:prstGeom prst="rect">
                    <a:avLst/>
                  </a:prstGeom>
                  <a:solidFill>
                    <a:schemeClr val="bg1"/>
                  </a:solidFill>
                  <a:ln>
                    <a:noFill/>
                  </a:ln>
                  <a:effectLst/>
                  <a:scene3d>
                    <a:camera prst="legacyObliqueTopRight">
                      <a:rot lat="600000" lon="300000" rev="0"/>
                    </a:camera>
                    <a:lightRig rig="legacyFlat4" dir="t"/>
                  </a:scene3d>
                  <a:sp3d extrusionH="887400" prstMaterial="legacyMatte">
                    <a:bevelT w="13500" h="13500" prst="angle"/>
                    <a:bevelB w="13500" h="13500" prst="angle"/>
                    <a:extrusionClr>
                      <a:schemeClr val="bg1"/>
                    </a:extrusionClr>
                  </a:sp3d>
                  <a:extLst>
                    <a:ext uri="{91240B29-F687-4f45-9708-019B960494DF}">
                      <a14:hiddenLine xmlns:a14="http://schemas.microsoft.com/office/drawing/2010/main" w="12700">
                        <a:no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390468" tIns="195236" rIns="390468" bIns="195236">
                    <a:spAutoFit/>
                    <a:flatTx/>
                  </a:bodyPr>
                  <a:lstStyle/>
                  <a:p>
                    <a:endParaRPr lang="en-US"/>
                  </a:p>
                </p:txBody>
              </p:sp>
              <p:sp>
                <p:nvSpPr>
                  <p:cNvPr id="64" name="Rectangle 12"/>
                  <p:cNvSpPr>
                    <a:spLocks noChangeAspect="1" noChangeArrowheads="1"/>
                  </p:cNvSpPr>
                  <p:nvPr/>
                </p:nvSpPr>
                <p:spPr bwMode="auto">
                  <a:xfrm>
                    <a:off x="1287" y="7697"/>
                    <a:ext cx="1696" cy="68"/>
                  </a:xfrm>
                  <a:prstGeom prst="rect">
                    <a:avLst/>
                  </a:prstGeom>
                  <a:solidFill>
                    <a:schemeClr val="accent1"/>
                  </a:solidFill>
                  <a:ln>
                    <a:noFill/>
                  </a:ln>
                  <a:effectLst/>
                  <a:scene3d>
                    <a:camera prst="legacyObliqueTopRight">
                      <a:rot lat="600000" lon="300000" rev="0"/>
                    </a:camera>
                    <a:lightRig rig="legacyFlat4" dir="t"/>
                  </a:scene3d>
                  <a:sp3d extrusionH="887400" prstMaterial="legacyMatte">
                    <a:bevelT w="13500" h="13500" prst="angle"/>
                    <a:bevelB w="13500" h="13500" prst="angle"/>
                    <a:extrusionClr>
                      <a:schemeClr val="accent1"/>
                    </a:extrusionClr>
                  </a:sp3d>
                  <a:extLst>
                    <a:ext uri="{91240B29-F687-4f45-9708-019B960494DF}">
                      <a14:hiddenLine xmlns:a14="http://schemas.microsoft.com/office/drawing/2010/main" w="12700">
                        <a:no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390468" tIns="195236" rIns="390468" bIns="195236">
                    <a:spAutoFit/>
                    <a:flatTx/>
                  </a:bodyPr>
                  <a:lstStyle/>
                  <a:p>
                    <a:endParaRPr lang="en-US"/>
                  </a:p>
                </p:txBody>
              </p:sp>
              <p:sp>
                <p:nvSpPr>
                  <p:cNvPr id="65" name="Rectangle 13"/>
                  <p:cNvSpPr>
                    <a:spLocks noChangeAspect="1" noChangeArrowheads="1"/>
                  </p:cNvSpPr>
                  <p:nvPr/>
                </p:nvSpPr>
                <p:spPr bwMode="auto">
                  <a:xfrm>
                    <a:off x="1290" y="7624"/>
                    <a:ext cx="1693" cy="69"/>
                  </a:xfrm>
                  <a:prstGeom prst="rect">
                    <a:avLst/>
                  </a:prstGeom>
                  <a:solidFill>
                    <a:schemeClr val="bg1"/>
                  </a:solidFill>
                  <a:ln>
                    <a:noFill/>
                  </a:ln>
                  <a:effectLst/>
                  <a:scene3d>
                    <a:camera prst="legacyObliqueTopRight">
                      <a:rot lat="600000" lon="300000" rev="0"/>
                    </a:camera>
                    <a:lightRig rig="legacyFlat4" dir="t"/>
                  </a:scene3d>
                  <a:sp3d extrusionH="887400" prstMaterial="legacyMatte">
                    <a:bevelT w="13500" h="13500" prst="angle"/>
                    <a:bevelB w="13500" h="13500" prst="angle"/>
                    <a:extrusionClr>
                      <a:schemeClr val="bg1"/>
                    </a:extrusionClr>
                  </a:sp3d>
                  <a:extLst>
                    <a:ext uri="{91240B29-F687-4f45-9708-019B960494DF}">
                      <a14:hiddenLine xmlns:a14="http://schemas.microsoft.com/office/drawing/2010/main" w="12700">
                        <a:no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390468" tIns="195236" rIns="390468" bIns="195236">
                    <a:spAutoFit/>
                    <a:flatTx/>
                  </a:bodyPr>
                  <a:lstStyle/>
                  <a:p>
                    <a:endParaRPr lang="en-US"/>
                  </a:p>
                </p:txBody>
              </p:sp>
              <p:sp>
                <p:nvSpPr>
                  <p:cNvPr id="66" name="Rectangle 14"/>
                  <p:cNvSpPr>
                    <a:spLocks noChangeAspect="1" noChangeArrowheads="1"/>
                  </p:cNvSpPr>
                  <p:nvPr/>
                </p:nvSpPr>
                <p:spPr bwMode="auto">
                  <a:xfrm>
                    <a:off x="1296" y="7526"/>
                    <a:ext cx="1693" cy="104"/>
                  </a:xfrm>
                  <a:prstGeom prst="rect">
                    <a:avLst/>
                  </a:prstGeom>
                  <a:solidFill>
                    <a:schemeClr val="accent1"/>
                  </a:solidFill>
                  <a:ln>
                    <a:noFill/>
                  </a:ln>
                  <a:effectLst/>
                  <a:scene3d>
                    <a:camera prst="legacyObliqueTopRight">
                      <a:rot lat="600000" lon="300000" rev="0"/>
                    </a:camera>
                    <a:lightRig rig="legacyFlat4" dir="t"/>
                  </a:scene3d>
                  <a:sp3d extrusionH="887400" prstMaterial="legacyMatte">
                    <a:bevelT w="13500" h="13500" prst="angle"/>
                    <a:bevelB w="13500" h="13500" prst="angle"/>
                    <a:extrusionClr>
                      <a:schemeClr val="accent1"/>
                    </a:extrusionClr>
                  </a:sp3d>
                  <a:extLst>
                    <a:ext uri="{91240B29-F687-4f45-9708-019B960494DF}">
                      <a14:hiddenLine xmlns:a14="http://schemas.microsoft.com/office/drawing/2010/main" w="12700">
                        <a:no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390468" tIns="195236" rIns="390468" bIns="195236">
                    <a:spAutoFit/>
                    <a:flatTx/>
                  </a:bodyPr>
                  <a:lstStyle/>
                  <a:p>
                    <a:endParaRPr lang="en-US"/>
                  </a:p>
                </p:txBody>
              </p:sp>
              <p:sp>
                <p:nvSpPr>
                  <p:cNvPr id="67" name="Rectangle 15"/>
                  <p:cNvSpPr>
                    <a:spLocks noChangeAspect="1" noChangeArrowheads="1"/>
                  </p:cNvSpPr>
                  <p:nvPr/>
                </p:nvSpPr>
                <p:spPr bwMode="auto">
                  <a:xfrm>
                    <a:off x="1290" y="7451"/>
                    <a:ext cx="1693" cy="78"/>
                  </a:xfrm>
                  <a:prstGeom prst="rect">
                    <a:avLst/>
                  </a:prstGeom>
                  <a:solidFill>
                    <a:schemeClr val="bg1"/>
                  </a:solidFill>
                  <a:ln>
                    <a:noFill/>
                  </a:ln>
                  <a:effectLst/>
                  <a:scene3d>
                    <a:camera prst="legacyObliqueTopRight">
                      <a:rot lat="600000" lon="300000" rev="0"/>
                    </a:camera>
                    <a:lightRig rig="legacyFlat4" dir="t"/>
                  </a:scene3d>
                  <a:sp3d extrusionH="887400" prstMaterial="legacyMatte">
                    <a:bevelT w="13500" h="13500" prst="angle"/>
                    <a:bevelB w="13500" h="13500" prst="angle"/>
                    <a:extrusionClr>
                      <a:schemeClr val="bg1"/>
                    </a:extrusionClr>
                  </a:sp3d>
                  <a:extLst>
                    <a:ext uri="{91240B29-F687-4f45-9708-019B960494DF}">
                      <a14:hiddenLine xmlns:a14="http://schemas.microsoft.com/office/drawing/2010/main" w="12700">
                        <a:no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390468" tIns="195236" rIns="390468" bIns="195236">
                    <a:spAutoFit/>
                    <a:flatTx/>
                  </a:bodyPr>
                  <a:lstStyle/>
                  <a:p>
                    <a:endParaRPr lang="en-US"/>
                  </a:p>
                </p:txBody>
              </p:sp>
              <p:sp>
                <p:nvSpPr>
                  <p:cNvPr id="68" name="Rectangle 16"/>
                  <p:cNvSpPr>
                    <a:spLocks noChangeAspect="1" noChangeArrowheads="1"/>
                  </p:cNvSpPr>
                  <p:nvPr/>
                </p:nvSpPr>
                <p:spPr bwMode="auto">
                  <a:xfrm>
                    <a:off x="1290" y="7327"/>
                    <a:ext cx="1693" cy="111"/>
                  </a:xfrm>
                  <a:prstGeom prst="rect">
                    <a:avLst/>
                  </a:prstGeom>
                  <a:solidFill>
                    <a:schemeClr val="accent1"/>
                  </a:solidFill>
                  <a:ln>
                    <a:noFill/>
                  </a:ln>
                  <a:effectLst/>
                  <a:scene3d>
                    <a:camera prst="legacyObliqueTopRight">
                      <a:rot lat="600000" lon="300000" rev="0"/>
                    </a:camera>
                    <a:lightRig rig="legacyFlat4" dir="t"/>
                  </a:scene3d>
                  <a:sp3d extrusionH="887400" prstMaterial="legacyMatte">
                    <a:bevelT w="13500" h="13500" prst="angle"/>
                    <a:bevelB w="13500" h="13500" prst="angle"/>
                    <a:extrusionClr>
                      <a:schemeClr val="accent1"/>
                    </a:extrusionClr>
                  </a:sp3d>
                  <a:extLst>
                    <a:ext uri="{91240B29-F687-4f45-9708-019B960494DF}">
                      <a14:hiddenLine xmlns:a14="http://schemas.microsoft.com/office/drawing/2010/main" w="12700">
                        <a:no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390468" tIns="195236" rIns="390468" bIns="195236">
                    <a:spAutoFit/>
                    <a:flatTx/>
                  </a:bodyPr>
                  <a:lstStyle/>
                  <a:p>
                    <a:endParaRPr lang="en-US"/>
                  </a:p>
                </p:txBody>
              </p:sp>
              <p:sp>
                <p:nvSpPr>
                  <p:cNvPr id="69" name="Rectangle 17"/>
                  <p:cNvSpPr>
                    <a:spLocks noChangeAspect="1" noChangeArrowheads="1"/>
                  </p:cNvSpPr>
                  <p:nvPr/>
                </p:nvSpPr>
                <p:spPr bwMode="auto">
                  <a:xfrm>
                    <a:off x="1290" y="7205"/>
                    <a:ext cx="1693" cy="144"/>
                  </a:xfrm>
                  <a:prstGeom prst="rect">
                    <a:avLst/>
                  </a:prstGeom>
                  <a:solidFill>
                    <a:schemeClr val="bg1"/>
                  </a:solidFill>
                  <a:ln w="12700">
                    <a:miter lim="800000"/>
                    <a:headEnd/>
                    <a:tailEnd/>
                  </a:ln>
                  <a:effectLst/>
                  <a:scene3d>
                    <a:camera prst="legacyObliqueTopRight">
                      <a:rot lat="600000" lon="300000" rev="0"/>
                    </a:camera>
                    <a:lightRig rig="legacyFlat4" dir="t"/>
                  </a:scene3d>
                  <a:sp3d extrusionH="887400" prstMaterial="legacyMatte">
                    <a:bevelT w="13500" h="13500" prst="angle"/>
                    <a:bevelB w="13500" h="13500" prst="angle"/>
                    <a:extrusionClr>
                      <a:schemeClr val="bg1"/>
                    </a:extrusion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390468" tIns="195236" rIns="390468" bIns="195236">
                    <a:spAutoFit/>
                    <a:flatTx/>
                  </a:bodyPr>
                  <a:lstStyle/>
                  <a:p>
                    <a:endParaRPr lang="en-US"/>
                  </a:p>
                </p:txBody>
              </p:sp>
              <p:sp>
                <p:nvSpPr>
                  <p:cNvPr id="70" name="Rectangle 18"/>
                  <p:cNvSpPr>
                    <a:spLocks noChangeAspect="1" noChangeArrowheads="1"/>
                  </p:cNvSpPr>
                  <p:nvPr/>
                </p:nvSpPr>
                <p:spPr bwMode="auto">
                  <a:xfrm>
                    <a:off x="1290" y="7054"/>
                    <a:ext cx="1693" cy="139"/>
                  </a:xfrm>
                  <a:prstGeom prst="rect">
                    <a:avLst/>
                  </a:prstGeom>
                  <a:solidFill>
                    <a:schemeClr val="accent1"/>
                  </a:solidFill>
                  <a:ln w="12700">
                    <a:miter lim="800000"/>
                    <a:headEnd/>
                    <a:tailEnd/>
                  </a:ln>
                  <a:effectLst/>
                  <a:scene3d>
                    <a:camera prst="legacyObliqueTopRight">
                      <a:rot lat="600000" lon="300000" rev="0"/>
                    </a:camera>
                    <a:lightRig rig="legacyFlat4" dir="t"/>
                  </a:scene3d>
                  <a:sp3d extrusionH="887400" prstMaterial="legacyMatte">
                    <a:bevelT w="13500" h="13500" prst="angle"/>
                    <a:bevelB w="13500" h="13500" prst="angle"/>
                    <a:extrusionClr>
                      <a:schemeClr val="accent1"/>
                    </a:extrusion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390468" tIns="195236" rIns="390468" bIns="195236">
                    <a:spAutoFit/>
                    <a:flatTx/>
                  </a:bodyPr>
                  <a:lstStyle/>
                  <a:p>
                    <a:endParaRPr lang="en-US"/>
                  </a:p>
                </p:txBody>
              </p:sp>
              <p:sp>
                <p:nvSpPr>
                  <p:cNvPr id="71" name="Rectangle 19"/>
                  <p:cNvSpPr>
                    <a:spLocks noChangeAspect="1" noChangeArrowheads="1"/>
                  </p:cNvSpPr>
                  <p:nvPr/>
                </p:nvSpPr>
                <p:spPr bwMode="auto">
                  <a:xfrm>
                    <a:off x="1290" y="6889"/>
                    <a:ext cx="1693" cy="147"/>
                  </a:xfrm>
                  <a:prstGeom prst="rect">
                    <a:avLst/>
                  </a:prstGeom>
                  <a:solidFill>
                    <a:schemeClr val="bg1"/>
                  </a:solidFill>
                  <a:ln>
                    <a:noFill/>
                  </a:ln>
                  <a:effectLst/>
                  <a:scene3d>
                    <a:camera prst="legacyObliqueTopRight">
                      <a:rot lat="600000" lon="300000" rev="0"/>
                    </a:camera>
                    <a:lightRig rig="legacyFlat4" dir="t"/>
                  </a:scene3d>
                  <a:sp3d extrusionH="887400" prstMaterial="legacyMatte">
                    <a:bevelT w="13500" h="13500" prst="angle"/>
                    <a:bevelB w="13500" h="13500" prst="angle"/>
                    <a:extrusionClr>
                      <a:schemeClr val="bg1"/>
                    </a:extrusionClr>
                  </a:sp3d>
                  <a:extLst>
                    <a:ext uri="{91240B29-F687-4f45-9708-019B960494DF}">
                      <a14:hiddenLine xmlns:a14="http://schemas.microsoft.com/office/drawing/2010/main" w="12700">
                        <a:no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390468" tIns="195236" rIns="390468" bIns="195236">
                    <a:spAutoFit/>
                    <a:flatTx/>
                  </a:bodyPr>
                  <a:lstStyle/>
                  <a:p>
                    <a:endParaRPr lang="en-US"/>
                  </a:p>
                </p:txBody>
              </p:sp>
              <p:sp>
                <p:nvSpPr>
                  <p:cNvPr id="72" name="Rectangle 20"/>
                  <p:cNvSpPr>
                    <a:spLocks noChangeAspect="1" noChangeArrowheads="1"/>
                  </p:cNvSpPr>
                  <p:nvPr/>
                </p:nvSpPr>
                <p:spPr bwMode="auto">
                  <a:xfrm>
                    <a:off x="1290" y="6731"/>
                    <a:ext cx="1693" cy="147"/>
                  </a:xfrm>
                  <a:prstGeom prst="rect">
                    <a:avLst/>
                  </a:prstGeom>
                  <a:solidFill>
                    <a:schemeClr val="accent1"/>
                  </a:solidFill>
                  <a:ln>
                    <a:noFill/>
                  </a:ln>
                  <a:effectLst/>
                  <a:scene3d>
                    <a:camera prst="legacyObliqueTopRight">
                      <a:rot lat="600000" lon="300000" rev="0"/>
                    </a:camera>
                    <a:lightRig rig="legacyFlat4" dir="t"/>
                  </a:scene3d>
                  <a:sp3d extrusionH="887400" prstMaterial="legacyMatte">
                    <a:bevelT w="13500" h="13500" prst="angle"/>
                    <a:bevelB w="13500" h="13500" prst="angle"/>
                    <a:extrusionClr>
                      <a:schemeClr val="accent1"/>
                    </a:extrusionClr>
                  </a:sp3d>
                  <a:extLst>
                    <a:ext uri="{91240B29-F687-4f45-9708-019B960494DF}">
                      <a14:hiddenLine xmlns:a14="http://schemas.microsoft.com/office/drawing/2010/main" w="12700">
                        <a:no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390468" tIns="195236" rIns="390468" bIns="195236">
                    <a:spAutoFit/>
                    <a:flatTx/>
                  </a:bodyPr>
                  <a:lstStyle/>
                  <a:p>
                    <a:endParaRPr lang="en-US"/>
                  </a:p>
                </p:txBody>
              </p:sp>
            </p:grpSp>
            <p:sp>
              <p:nvSpPr>
                <p:cNvPr id="42" name="Line 21"/>
                <p:cNvSpPr>
                  <a:spLocks noChangeAspect="1" noChangeShapeType="1"/>
                </p:cNvSpPr>
                <p:nvPr/>
              </p:nvSpPr>
              <p:spPr bwMode="auto">
                <a:xfrm flipV="1">
                  <a:off x="2184400" y="4659313"/>
                  <a:ext cx="195263" cy="222250"/>
                </a:xfrm>
                <a:prstGeom prst="line">
                  <a:avLst/>
                </a:prstGeom>
                <a:noFill/>
                <a:ln w="28575">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390468" tIns="195236" rIns="390468" bIns="195236">
                  <a:spAutoFit/>
                </a:bodyPr>
                <a:lstStyle/>
                <a:p>
                  <a:endParaRPr lang="en-US"/>
                </a:p>
              </p:txBody>
            </p:sp>
            <p:sp>
              <p:nvSpPr>
                <p:cNvPr id="43" name="Line 22"/>
                <p:cNvSpPr>
                  <a:spLocks noChangeAspect="1" noChangeShapeType="1"/>
                </p:cNvSpPr>
                <p:nvPr/>
              </p:nvSpPr>
              <p:spPr bwMode="auto">
                <a:xfrm flipV="1">
                  <a:off x="2146300" y="4965700"/>
                  <a:ext cx="196850" cy="222250"/>
                </a:xfrm>
                <a:prstGeom prst="line">
                  <a:avLst/>
                </a:prstGeom>
                <a:noFill/>
                <a:ln w="28575">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390468" tIns="195236" rIns="390468" bIns="195236">
                  <a:spAutoFit/>
                </a:bodyPr>
                <a:lstStyle/>
                <a:p>
                  <a:endParaRPr lang="en-US"/>
                </a:p>
              </p:txBody>
            </p:sp>
            <p:sp>
              <p:nvSpPr>
                <p:cNvPr id="44" name="Line 23"/>
                <p:cNvSpPr>
                  <a:spLocks noChangeAspect="1" noChangeShapeType="1"/>
                </p:cNvSpPr>
                <p:nvPr/>
              </p:nvSpPr>
              <p:spPr bwMode="auto">
                <a:xfrm flipV="1">
                  <a:off x="2192338" y="5129213"/>
                  <a:ext cx="196850" cy="222250"/>
                </a:xfrm>
                <a:prstGeom prst="line">
                  <a:avLst/>
                </a:prstGeom>
                <a:noFill/>
                <a:ln w="28575">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390468" tIns="195236" rIns="390468" bIns="195236">
                  <a:spAutoFit/>
                </a:bodyPr>
                <a:lstStyle/>
                <a:p>
                  <a:endParaRPr lang="en-US"/>
                </a:p>
              </p:txBody>
            </p:sp>
            <p:sp>
              <p:nvSpPr>
                <p:cNvPr id="45" name="Line 24"/>
                <p:cNvSpPr>
                  <a:spLocks noChangeAspect="1" noChangeShapeType="1"/>
                </p:cNvSpPr>
                <p:nvPr/>
              </p:nvSpPr>
              <p:spPr bwMode="auto">
                <a:xfrm flipV="1">
                  <a:off x="2208213" y="5260975"/>
                  <a:ext cx="196850" cy="222250"/>
                </a:xfrm>
                <a:prstGeom prst="line">
                  <a:avLst/>
                </a:prstGeom>
                <a:noFill/>
                <a:ln w="28575">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390468" tIns="195236" rIns="390468" bIns="195236">
                  <a:spAutoFit/>
                </a:bodyPr>
                <a:lstStyle/>
                <a:p>
                  <a:endParaRPr lang="en-US"/>
                </a:p>
              </p:txBody>
            </p:sp>
            <p:grpSp>
              <p:nvGrpSpPr>
                <p:cNvPr id="46" name="Group 25"/>
                <p:cNvGrpSpPr>
                  <a:grpSpLocks noChangeAspect="1"/>
                </p:cNvGrpSpPr>
                <p:nvPr/>
              </p:nvGrpSpPr>
              <p:grpSpPr bwMode="auto">
                <a:xfrm>
                  <a:off x="1392238" y="4406900"/>
                  <a:ext cx="1409700" cy="1501775"/>
                  <a:chOff x="1238" y="1536"/>
                  <a:chExt cx="1285" cy="1419"/>
                </a:xfrm>
              </p:grpSpPr>
              <p:sp>
                <p:nvSpPr>
                  <p:cNvPr id="60" name="Line 26"/>
                  <p:cNvSpPr>
                    <a:spLocks noChangeAspect="1" noChangeShapeType="1"/>
                  </p:cNvSpPr>
                  <p:nvPr/>
                </p:nvSpPr>
                <p:spPr bwMode="auto">
                  <a:xfrm>
                    <a:off x="2134" y="2519"/>
                    <a:ext cx="389" cy="436"/>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390468" tIns="195236" rIns="390468" bIns="195236">
                    <a:spAutoFit/>
                  </a:bodyPr>
                  <a:lstStyle/>
                  <a:p>
                    <a:endParaRPr lang="en-US"/>
                  </a:p>
                </p:txBody>
              </p:sp>
              <p:sp>
                <p:nvSpPr>
                  <p:cNvPr id="61" name="Line 27"/>
                  <p:cNvSpPr>
                    <a:spLocks noChangeAspect="1" noChangeShapeType="1"/>
                  </p:cNvSpPr>
                  <p:nvPr/>
                </p:nvSpPr>
                <p:spPr bwMode="auto">
                  <a:xfrm>
                    <a:off x="1238" y="1536"/>
                    <a:ext cx="896" cy="986"/>
                  </a:xfrm>
                  <a:prstGeom prst="line">
                    <a:avLst/>
                  </a:prstGeom>
                  <a:noFill/>
                  <a:ln w="28575" cap="rnd">
                    <a:solidFill>
                      <a:schemeClr val="accent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390468" tIns="195236" rIns="390468" bIns="195236">
                    <a:spAutoFit/>
                  </a:bodyPr>
                  <a:lstStyle/>
                  <a:p>
                    <a:endParaRPr lang="en-US"/>
                  </a:p>
                </p:txBody>
              </p:sp>
            </p:grpSp>
            <p:sp>
              <p:nvSpPr>
                <p:cNvPr id="47" name="Rectangle 28"/>
                <p:cNvSpPr>
                  <a:spLocks noChangeAspect="1" noChangeArrowheads="1"/>
                </p:cNvSpPr>
                <p:nvPr/>
              </p:nvSpPr>
              <p:spPr bwMode="auto">
                <a:xfrm>
                  <a:off x="247650" y="3546475"/>
                  <a:ext cx="1857375" cy="984250"/>
                </a:xfrm>
                <a:prstGeom prst="rect">
                  <a:avLst/>
                </a:prstGeom>
                <a:solidFill>
                  <a:schemeClr val="bg1">
                    <a:alpha val="50000"/>
                  </a:schemeClr>
                </a:solidFill>
                <a:ln>
                  <a:noFill/>
                </a:ln>
                <a:effectLst/>
                <a:scene3d>
                  <a:camera prst="legacyObliqueTopRight">
                    <a:rot lat="600000" lon="300000" rev="0"/>
                  </a:camera>
                  <a:lightRig rig="legacyFlat3" dir="b"/>
                </a:scene3d>
                <a:sp3d extrusionH="887400" prstMaterial="legacyMatte">
                  <a:bevelT w="13500" h="13500" prst="angle"/>
                  <a:bevelB w="13500" h="13500" prst="angle"/>
                  <a:extrusionClr>
                    <a:schemeClr val="bg1"/>
                  </a:extrusionClr>
                </a:sp3d>
                <a:extLst>
                  <a:ext uri="{91240B29-F687-4f45-9708-019B960494DF}">
                    <a14:hiddenLine xmlns:a14="http://schemas.microsoft.com/office/drawing/2010/main" w="12700">
                      <a:no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390468" tIns="195236" rIns="390468" bIns="195236">
                  <a:spAutoFit/>
                  <a:flatTx/>
                </a:bodyPr>
                <a:lstStyle/>
                <a:p>
                  <a:endParaRPr lang="en-US"/>
                </a:p>
              </p:txBody>
            </p:sp>
            <p:grpSp>
              <p:nvGrpSpPr>
                <p:cNvPr id="48" name="Group 29"/>
                <p:cNvGrpSpPr>
                  <a:grpSpLocks noChangeAspect="1"/>
                </p:cNvGrpSpPr>
                <p:nvPr/>
              </p:nvGrpSpPr>
              <p:grpSpPr bwMode="auto">
                <a:xfrm rot="2987467">
                  <a:off x="1002506" y="3642520"/>
                  <a:ext cx="123825" cy="277812"/>
                  <a:chOff x="144" y="1012"/>
                  <a:chExt cx="117" cy="183"/>
                </a:xfrm>
              </p:grpSpPr>
              <p:sp>
                <p:nvSpPr>
                  <p:cNvPr id="58" name="Line 30"/>
                  <p:cNvSpPr>
                    <a:spLocks noChangeAspect="1" noChangeShapeType="1"/>
                  </p:cNvSpPr>
                  <p:nvPr/>
                </p:nvSpPr>
                <p:spPr bwMode="auto">
                  <a:xfrm>
                    <a:off x="261" y="1012"/>
                    <a:ext cx="0" cy="183"/>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390468" tIns="195236" rIns="390468" bIns="195236">
                    <a:spAutoFit/>
                  </a:bodyPr>
                  <a:lstStyle/>
                  <a:p>
                    <a:endParaRPr lang="en-US"/>
                  </a:p>
                </p:txBody>
              </p:sp>
              <p:sp>
                <p:nvSpPr>
                  <p:cNvPr id="59" name="Line 31"/>
                  <p:cNvSpPr>
                    <a:spLocks noChangeAspect="1" noChangeShapeType="1"/>
                  </p:cNvSpPr>
                  <p:nvPr/>
                </p:nvSpPr>
                <p:spPr bwMode="auto">
                  <a:xfrm flipH="1" flipV="1">
                    <a:off x="144" y="1015"/>
                    <a:ext cx="5" cy="161"/>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390468" tIns="195236" rIns="390468" bIns="195236">
                    <a:spAutoFit/>
                  </a:bodyPr>
                  <a:lstStyle/>
                  <a:p>
                    <a:endParaRPr lang="en-US"/>
                  </a:p>
                </p:txBody>
              </p:sp>
            </p:grpSp>
            <p:sp>
              <p:nvSpPr>
                <p:cNvPr id="49" name="Line 32"/>
                <p:cNvSpPr>
                  <a:spLocks noChangeAspect="1" noChangeShapeType="1"/>
                </p:cNvSpPr>
                <p:nvPr/>
              </p:nvSpPr>
              <p:spPr bwMode="auto">
                <a:xfrm rot="3399937" flipH="1" flipV="1">
                  <a:off x="1986757" y="3777456"/>
                  <a:ext cx="12700" cy="265113"/>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390468" tIns="195236" rIns="390468" bIns="195236">
                  <a:spAutoFit/>
                </a:bodyPr>
                <a:lstStyle/>
                <a:p>
                  <a:endParaRPr lang="en-US"/>
                </a:p>
              </p:txBody>
            </p:sp>
            <p:sp>
              <p:nvSpPr>
                <p:cNvPr id="50" name="Line 33"/>
                <p:cNvSpPr>
                  <a:spLocks noChangeAspect="1" noChangeShapeType="1"/>
                </p:cNvSpPr>
                <p:nvPr/>
              </p:nvSpPr>
              <p:spPr bwMode="auto">
                <a:xfrm flipV="1">
                  <a:off x="2160588" y="4324350"/>
                  <a:ext cx="196850" cy="222250"/>
                </a:xfrm>
                <a:prstGeom prst="line">
                  <a:avLst/>
                </a:prstGeom>
                <a:noFill/>
                <a:ln w="28575">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390468" tIns="195236" rIns="390468" bIns="195236">
                  <a:spAutoFit/>
                </a:bodyPr>
                <a:lstStyle/>
                <a:p>
                  <a:endParaRPr lang="en-US"/>
                </a:p>
              </p:txBody>
            </p:sp>
            <p:grpSp>
              <p:nvGrpSpPr>
                <p:cNvPr id="51" name="Group 34"/>
                <p:cNvGrpSpPr>
                  <a:grpSpLocks noChangeAspect="1"/>
                </p:cNvGrpSpPr>
                <p:nvPr/>
              </p:nvGrpSpPr>
              <p:grpSpPr bwMode="auto">
                <a:xfrm>
                  <a:off x="871538" y="3824288"/>
                  <a:ext cx="1001712" cy="581025"/>
                  <a:chOff x="763" y="985"/>
                  <a:chExt cx="913" cy="549"/>
                </a:xfrm>
              </p:grpSpPr>
              <p:sp>
                <p:nvSpPr>
                  <p:cNvPr id="56" name="Line 35"/>
                  <p:cNvSpPr>
                    <a:spLocks noChangeAspect="1" noChangeShapeType="1"/>
                  </p:cNvSpPr>
                  <p:nvPr/>
                </p:nvSpPr>
                <p:spPr bwMode="auto">
                  <a:xfrm>
                    <a:off x="763" y="985"/>
                    <a:ext cx="484" cy="549"/>
                  </a:xfrm>
                  <a:prstGeom prst="line">
                    <a:avLst/>
                  </a:prstGeom>
                  <a:noFill/>
                  <a:ln w="28575">
                    <a:solidFill>
                      <a:srgbClr val="FF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390468" tIns="195236" rIns="390468" bIns="195236">
                    <a:spAutoFit/>
                  </a:bodyPr>
                  <a:lstStyle/>
                  <a:p>
                    <a:endParaRPr lang="en-US"/>
                  </a:p>
                </p:txBody>
              </p:sp>
              <p:sp>
                <p:nvSpPr>
                  <p:cNvPr id="57" name="Line 36"/>
                  <p:cNvSpPr>
                    <a:spLocks noChangeAspect="1" noChangeShapeType="1"/>
                  </p:cNvSpPr>
                  <p:nvPr/>
                </p:nvSpPr>
                <p:spPr bwMode="auto">
                  <a:xfrm flipV="1">
                    <a:off x="1236" y="1041"/>
                    <a:ext cx="440" cy="487"/>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390468" tIns="195236" rIns="390468" bIns="195236">
                    <a:spAutoFit/>
                  </a:bodyPr>
                  <a:lstStyle/>
                  <a:p>
                    <a:endParaRPr lang="en-US"/>
                  </a:p>
                </p:txBody>
              </p:sp>
            </p:grpSp>
            <p:sp>
              <p:nvSpPr>
                <p:cNvPr id="52" name="Text Box 37"/>
                <p:cNvSpPr txBox="1">
                  <a:spLocks noChangeAspect="1" noChangeArrowheads="1"/>
                </p:cNvSpPr>
                <p:nvPr/>
              </p:nvSpPr>
              <p:spPr bwMode="auto">
                <a:xfrm>
                  <a:off x="-22225" y="4545013"/>
                  <a:ext cx="1016000"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390468" tIns="195236" rIns="390468" bIns="195236">
                  <a:spAutoFit/>
                </a:bodyPr>
                <a:lstStyle>
                  <a:lvl1pPr defTabSz="1314450">
                    <a:defRPr sz="2400">
                      <a:solidFill>
                        <a:schemeClr val="tx1"/>
                      </a:solidFill>
                      <a:latin typeface="Arial" charset="0"/>
                      <a:ea typeface="ＭＳ Ｐゴシック" charset="0"/>
                    </a:defRPr>
                  </a:lvl1pPr>
                  <a:lvl2pPr marL="657225" defTabSz="1314450">
                    <a:defRPr sz="2400">
                      <a:solidFill>
                        <a:schemeClr val="tx1"/>
                      </a:solidFill>
                      <a:latin typeface="Arial" charset="0"/>
                      <a:ea typeface="ＭＳ Ｐゴシック" charset="0"/>
                    </a:defRPr>
                  </a:lvl2pPr>
                  <a:lvl3pPr marL="1314450" defTabSz="1314450">
                    <a:defRPr sz="2400">
                      <a:solidFill>
                        <a:schemeClr val="tx1"/>
                      </a:solidFill>
                      <a:latin typeface="Arial" charset="0"/>
                      <a:ea typeface="ＭＳ Ｐゴシック" charset="0"/>
                    </a:defRPr>
                  </a:lvl3pPr>
                  <a:lvl4pPr marL="1971675" defTabSz="1314450">
                    <a:defRPr sz="2400">
                      <a:solidFill>
                        <a:schemeClr val="tx1"/>
                      </a:solidFill>
                      <a:latin typeface="Arial" charset="0"/>
                      <a:ea typeface="ＭＳ Ｐゴシック" charset="0"/>
                    </a:defRPr>
                  </a:lvl4pPr>
                  <a:lvl5pPr marL="2628900" defTabSz="1314450">
                    <a:defRPr sz="2400">
                      <a:solidFill>
                        <a:schemeClr val="tx1"/>
                      </a:solidFill>
                      <a:latin typeface="Arial" charset="0"/>
                      <a:ea typeface="ＭＳ Ｐゴシック" charset="0"/>
                    </a:defRPr>
                  </a:lvl5pPr>
                  <a:lvl6pPr marL="3086100" defTabSz="1314450" eaLnBrk="0" fontAlgn="base" hangingPunct="0">
                    <a:spcBef>
                      <a:spcPct val="0"/>
                    </a:spcBef>
                    <a:spcAft>
                      <a:spcPct val="0"/>
                    </a:spcAft>
                    <a:defRPr sz="2400">
                      <a:solidFill>
                        <a:schemeClr val="tx1"/>
                      </a:solidFill>
                      <a:latin typeface="Arial" charset="0"/>
                      <a:ea typeface="ＭＳ Ｐゴシック" charset="0"/>
                    </a:defRPr>
                  </a:lvl6pPr>
                  <a:lvl7pPr marL="3543300" defTabSz="1314450" eaLnBrk="0" fontAlgn="base" hangingPunct="0">
                    <a:spcBef>
                      <a:spcPct val="0"/>
                    </a:spcBef>
                    <a:spcAft>
                      <a:spcPct val="0"/>
                    </a:spcAft>
                    <a:defRPr sz="2400">
                      <a:solidFill>
                        <a:schemeClr val="tx1"/>
                      </a:solidFill>
                      <a:latin typeface="Arial" charset="0"/>
                      <a:ea typeface="ＭＳ Ｐゴシック" charset="0"/>
                    </a:defRPr>
                  </a:lvl7pPr>
                  <a:lvl8pPr marL="4000500" defTabSz="1314450" eaLnBrk="0" fontAlgn="base" hangingPunct="0">
                    <a:spcBef>
                      <a:spcPct val="0"/>
                    </a:spcBef>
                    <a:spcAft>
                      <a:spcPct val="0"/>
                    </a:spcAft>
                    <a:defRPr sz="2400">
                      <a:solidFill>
                        <a:schemeClr val="tx1"/>
                      </a:solidFill>
                      <a:latin typeface="Arial" charset="0"/>
                      <a:ea typeface="ＭＳ Ｐゴシック" charset="0"/>
                    </a:defRPr>
                  </a:lvl8pPr>
                  <a:lvl9pPr marL="4457700" defTabSz="131445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AU" sz="1600">
                      <a:latin typeface="Comic Sans MS" charset="0"/>
                    </a:rPr>
                    <a:t>Fe</a:t>
                  </a:r>
                </a:p>
              </p:txBody>
            </p:sp>
            <p:sp>
              <p:nvSpPr>
                <p:cNvPr id="53" name="Text Box 38"/>
                <p:cNvSpPr txBox="1">
                  <a:spLocks noChangeAspect="1" noChangeArrowheads="1"/>
                </p:cNvSpPr>
                <p:nvPr/>
              </p:nvSpPr>
              <p:spPr bwMode="auto">
                <a:xfrm>
                  <a:off x="-36513" y="4378325"/>
                  <a:ext cx="979488"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390468" tIns="195236" rIns="390468" bIns="195236">
                  <a:spAutoFit/>
                </a:bodyPr>
                <a:lstStyle>
                  <a:lvl1pPr defTabSz="1314450">
                    <a:defRPr sz="2400">
                      <a:solidFill>
                        <a:schemeClr val="tx1"/>
                      </a:solidFill>
                      <a:latin typeface="Arial" charset="0"/>
                      <a:ea typeface="ＭＳ Ｐゴシック" charset="0"/>
                    </a:defRPr>
                  </a:lvl1pPr>
                  <a:lvl2pPr marL="657225" defTabSz="1314450">
                    <a:defRPr sz="2400">
                      <a:solidFill>
                        <a:schemeClr val="tx1"/>
                      </a:solidFill>
                      <a:latin typeface="Arial" charset="0"/>
                      <a:ea typeface="ＭＳ Ｐゴシック" charset="0"/>
                    </a:defRPr>
                  </a:lvl2pPr>
                  <a:lvl3pPr marL="1314450" defTabSz="1314450">
                    <a:defRPr sz="2400">
                      <a:solidFill>
                        <a:schemeClr val="tx1"/>
                      </a:solidFill>
                      <a:latin typeface="Arial" charset="0"/>
                      <a:ea typeface="ＭＳ Ｐゴシック" charset="0"/>
                    </a:defRPr>
                  </a:lvl3pPr>
                  <a:lvl4pPr marL="1971675" defTabSz="1314450">
                    <a:defRPr sz="2400">
                      <a:solidFill>
                        <a:schemeClr val="tx1"/>
                      </a:solidFill>
                      <a:latin typeface="Arial" charset="0"/>
                      <a:ea typeface="ＭＳ Ｐゴシック" charset="0"/>
                    </a:defRPr>
                  </a:lvl4pPr>
                  <a:lvl5pPr marL="2628900" defTabSz="1314450">
                    <a:defRPr sz="2400">
                      <a:solidFill>
                        <a:schemeClr val="tx1"/>
                      </a:solidFill>
                      <a:latin typeface="Arial" charset="0"/>
                      <a:ea typeface="ＭＳ Ｐゴシック" charset="0"/>
                    </a:defRPr>
                  </a:lvl5pPr>
                  <a:lvl6pPr marL="3086100" defTabSz="1314450" eaLnBrk="0" fontAlgn="base" hangingPunct="0">
                    <a:spcBef>
                      <a:spcPct val="0"/>
                    </a:spcBef>
                    <a:spcAft>
                      <a:spcPct val="0"/>
                    </a:spcAft>
                    <a:defRPr sz="2400">
                      <a:solidFill>
                        <a:schemeClr val="tx1"/>
                      </a:solidFill>
                      <a:latin typeface="Arial" charset="0"/>
                      <a:ea typeface="ＭＳ Ｐゴシック" charset="0"/>
                    </a:defRPr>
                  </a:lvl6pPr>
                  <a:lvl7pPr marL="3543300" defTabSz="1314450" eaLnBrk="0" fontAlgn="base" hangingPunct="0">
                    <a:spcBef>
                      <a:spcPct val="0"/>
                    </a:spcBef>
                    <a:spcAft>
                      <a:spcPct val="0"/>
                    </a:spcAft>
                    <a:defRPr sz="2400">
                      <a:solidFill>
                        <a:schemeClr val="tx1"/>
                      </a:solidFill>
                      <a:latin typeface="Arial" charset="0"/>
                      <a:ea typeface="ＭＳ Ｐゴシック" charset="0"/>
                    </a:defRPr>
                  </a:lvl7pPr>
                  <a:lvl8pPr marL="4000500" defTabSz="1314450" eaLnBrk="0" fontAlgn="base" hangingPunct="0">
                    <a:spcBef>
                      <a:spcPct val="0"/>
                    </a:spcBef>
                    <a:spcAft>
                      <a:spcPct val="0"/>
                    </a:spcAft>
                    <a:defRPr sz="2400">
                      <a:solidFill>
                        <a:schemeClr val="tx1"/>
                      </a:solidFill>
                      <a:latin typeface="Arial" charset="0"/>
                      <a:ea typeface="ＭＳ Ｐゴシック" charset="0"/>
                    </a:defRPr>
                  </a:lvl8pPr>
                  <a:lvl9pPr marL="4457700" defTabSz="131445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AU" sz="1600">
                      <a:latin typeface="Comic Sans MS" charset="0"/>
                    </a:rPr>
                    <a:t>Si</a:t>
                  </a:r>
                </a:p>
              </p:txBody>
            </p:sp>
            <p:sp>
              <p:nvSpPr>
                <p:cNvPr id="54" name="Text Box 39"/>
                <p:cNvSpPr txBox="1">
                  <a:spLocks noChangeAspect="1" noChangeArrowheads="1"/>
                </p:cNvSpPr>
                <p:nvPr/>
              </p:nvSpPr>
              <p:spPr bwMode="auto">
                <a:xfrm>
                  <a:off x="-7938" y="4732338"/>
                  <a:ext cx="979488"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390468" tIns="195236" rIns="390468" bIns="195236">
                  <a:spAutoFit/>
                </a:bodyPr>
                <a:lstStyle>
                  <a:lvl1pPr defTabSz="1314450">
                    <a:defRPr sz="2400">
                      <a:solidFill>
                        <a:schemeClr val="tx1"/>
                      </a:solidFill>
                      <a:latin typeface="Arial" charset="0"/>
                      <a:ea typeface="ＭＳ Ｐゴシック" charset="0"/>
                    </a:defRPr>
                  </a:lvl1pPr>
                  <a:lvl2pPr marL="657225" defTabSz="1314450">
                    <a:defRPr sz="2400">
                      <a:solidFill>
                        <a:schemeClr val="tx1"/>
                      </a:solidFill>
                      <a:latin typeface="Arial" charset="0"/>
                      <a:ea typeface="ＭＳ Ｐゴシック" charset="0"/>
                    </a:defRPr>
                  </a:lvl2pPr>
                  <a:lvl3pPr marL="1314450" defTabSz="1314450">
                    <a:defRPr sz="2400">
                      <a:solidFill>
                        <a:schemeClr val="tx1"/>
                      </a:solidFill>
                      <a:latin typeface="Arial" charset="0"/>
                      <a:ea typeface="ＭＳ Ｐゴシック" charset="0"/>
                    </a:defRPr>
                  </a:lvl3pPr>
                  <a:lvl4pPr marL="1971675" defTabSz="1314450">
                    <a:defRPr sz="2400">
                      <a:solidFill>
                        <a:schemeClr val="tx1"/>
                      </a:solidFill>
                      <a:latin typeface="Arial" charset="0"/>
                      <a:ea typeface="ＭＳ Ｐゴシック" charset="0"/>
                    </a:defRPr>
                  </a:lvl4pPr>
                  <a:lvl5pPr marL="2628900" defTabSz="1314450">
                    <a:defRPr sz="2400">
                      <a:solidFill>
                        <a:schemeClr val="tx1"/>
                      </a:solidFill>
                      <a:latin typeface="Arial" charset="0"/>
                      <a:ea typeface="ＭＳ Ｐゴシック" charset="0"/>
                    </a:defRPr>
                  </a:lvl5pPr>
                  <a:lvl6pPr marL="3086100" defTabSz="1314450" eaLnBrk="0" fontAlgn="base" hangingPunct="0">
                    <a:spcBef>
                      <a:spcPct val="0"/>
                    </a:spcBef>
                    <a:spcAft>
                      <a:spcPct val="0"/>
                    </a:spcAft>
                    <a:defRPr sz="2400">
                      <a:solidFill>
                        <a:schemeClr val="tx1"/>
                      </a:solidFill>
                      <a:latin typeface="Arial" charset="0"/>
                      <a:ea typeface="ＭＳ Ｐゴシック" charset="0"/>
                    </a:defRPr>
                  </a:lvl6pPr>
                  <a:lvl7pPr marL="3543300" defTabSz="1314450" eaLnBrk="0" fontAlgn="base" hangingPunct="0">
                    <a:spcBef>
                      <a:spcPct val="0"/>
                    </a:spcBef>
                    <a:spcAft>
                      <a:spcPct val="0"/>
                    </a:spcAft>
                    <a:defRPr sz="2400">
                      <a:solidFill>
                        <a:schemeClr val="tx1"/>
                      </a:solidFill>
                      <a:latin typeface="Arial" charset="0"/>
                      <a:ea typeface="ＭＳ Ｐゴシック" charset="0"/>
                    </a:defRPr>
                  </a:lvl7pPr>
                  <a:lvl8pPr marL="4000500" defTabSz="1314450" eaLnBrk="0" fontAlgn="base" hangingPunct="0">
                    <a:spcBef>
                      <a:spcPct val="0"/>
                    </a:spcBef>
                    <a:spcAft>
                      <a:spcPct val="0"/>
                    </a:spcAft>
                    <a:defRPr sz="2400">
                      <a:solidFill>
                        <a:schemeClr val="tx1"/>
                      </a:solidFill>
                      <a:latin typeface="Arial" charset="0"/>
                      <a:ea typeface="ＭＳ Ｐゴシック" charset="0"/>
                    </a:defRPr>
                  </a:lvl8pPr>
                  <a:lvl9pPr marL="4457700" defTabSz="131445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AU" sz="1600">
                      <a:latin typeface="Comic Sans MS" charset="0"/>
                    </a:rPr>
                    <a:t>Si</a:t>
                  </a:r>
                </a:p>
              </p:txBody>
            </p:sp>
            <p:sp>
              <p:nvSpPr>
                <p:cNvPr id="55" name="Text Box 48"/>
                <p:cNvSpPr txBox="1">
                  <a:spLocks noChangeArrowheads="1"/>
                </p:cNvSpPr>
                <p:nvPr/>
              </p:nvSpPr>
              <p:spPr bwMode="auto">
                <a:xfrm>
                  <a:off x="952500" y="4064000"/>
                  <a:ext cx="1223963" cy="55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31446" tIns="65724" rIns="131446" bIns="65724">
                  <a:spAutoFit/>
                </a:bodyPr>
                <a:lstStyle>
                  <a:lvl1pPr defTabSz="1314450">
                    <a:defRPr sz="2400">
                      <a:solidFill>
                        <a:schemeClr val="tx1"/>
                      </a:solidFill>
                      <a:latin typeface="Arial" charset="0"/>
                      <a:ea typeface="ＭＳ Ｐゴシック" charset="0"/>
                    </a:defRPr>
                  </a:lvl1pPr>
                  <a:lvl2pPr marL="657225" defTabSz="1314450">
                    <a:defRPr sz="2400">
                      <a:solidFill>
                        <a:schemeClr val="tx1"/>
                      </a:solidFill>
                      <a:latin typeface="Arial" charset="0"/>
                      <a:ea typeface="ＭＳ Ｐゴシック" charset="0"/>
                    </a:defRPr>
                  </a:lvl2pPr>
                  <a:lvl3pPr marL="1314450" defTabSz="1314450">
                    <a:defRPr sz="2400">
                      <a:solidFill>
                        <a:schemeClr val="tx1"/>
                      </a:solidFill>
                      <a:latin typeface="Arial" charset="0"/>
                      <a:ea typeface="ＭＳ Ｐゴシック" charset="0"/>
                    </a:defRPr>
                  </a:lvl3pPr>
                  <a:lvl4pPr marL="1971675" defTabSz="1314450">
                    <a:defRPr sz="2400">
                      <a:solidFill>
                        <a:schemeClr val="tx1"/>
                      </a:solidFill>
                      <a:latin typeface="Arial" charset="0"/>
                      <a:ea typeface="ＭＳ Ｐゴシック" charset="0"/>
                    </a:defRPr>
                  </a:lvl4pPr>
                  <a:lvl5pPr marL="2628900" defTabSz="1314450">
                    <a:defRPr sz="2400">
                      <a:solidFill>
                        <a:schemeClr val="tx1"/>
                      </a:solidFill>
                      <a:latin typeface="Arial" charset="0"/>
                      <a:ea typeface="ＭＳ Ｐゴシック" charset="0"/>
                    </a:defRPr>
                  </a:lvl5pPr>
                  <a:lvl6pPr marL="3086100" defTabSz="1314450" eaLnBrk="0" fontAlgn="base" hangingPunct="0">
                    <a:spcBef>
                      <a:spcPct val="0"/>
                    </a:spcBef>
                    <a:spcAft>
                      <a:spcPct val="0"/>
                    </a:spcAft>
                    <a:defRPr sz="2400">
                      <a:solidFill>
                        <a:schemeClr val="tx1"/>
                      </a:solidFill>
                      <a:latin typeface="Arial" charset="0"/>
                      <a:ea typeface="ＭＳ Ｐゴシック" charset="0"/>
                    </a:defRPr>
                  </a:lvl6pPr>
                  <a:lvl7pPr marL="3543300" defTabSz="1314450" eaLnBrk="0" fontAlgn="base" hangingPunct="0">
                    <a:spcBef>
                      <a:spcPct val="0"/>
                    </a:spcBef>
                    <a:spcAft>
                      <a:spcPct val="0"/>
                    </a:spcAft>
                    <a:defRPr sz="2400">
                      <a:solidFill>
                        <a:schemeClr val="tx1"/>
                      </a:solidFill>
                      <a:latin typeface="Arial" charset="0"/>
                      <a:ea typeface="ＭＳ Ｐゴシック" charset="0"/>
                    </a:defRPr>
                  </a:lvl7pPr>
                  <a:lvl8pPr marL="4000500" defTabSz="1314450" eaLnBrk="0" fontAlgn="base" hangingPunct="0">
                    <a:spcBef>
                      <a:spcPct val="0"/>
                    </a:spcBef>
                    <a:spcAft>
                      <a:spcPct val="0"/>
                    </a:spcAft>
                    <a:defRPr sz="2400">
                      <a:solidFill>
                        <a:schemeClr val="tx1"/>
                      </a:solidFill>
                      <a:latin typeface="Arial" charset="0"/>
                      <a:ea typeface="ＭＳ Ｐゴシック" charset="0"/>
                    </a:defRPr>
                  </a:lvl8pPr>
                  <a:lvl9pPr marL="4457700" defTabSz="1314450" eaLnBrk="0" fontAlgn="base" hangingPunct="0">
                    <a:spcBef>
                      <a:spcPct val="0"/>
                    </a:spcBef>
                    <a:spcAft>
                      <a:spcPct val="0"/>
                    </a:spcAft>
                    <a:defRPr sz="2400">
                      <a:solidFill>
                        <a:schemeClr val="tx1"/>
                      </a:solidFill>
                      <a:latin typeface="Arial" charset="0"/>
                      <a:ea typeface="ＭＳ Ｐゴシック" charset="0"/>
                    </a:defRPr>
                  </a:lvl9pPr>
                </a:lstStyle>
                <a:p>
                  <a:pPr algn="ctr">
                    <a:buFontTx/>
                    <a:buChar char="•"/>
                  </a:pPr>
                  <a:r>
                    <a:rPr lang="en-AU" sz="2800" dirty="0">
                      <a:latin typeface="Comic Sans MS" charset="0"/>
                    </a:rPr>
                    <a:t> with</a:t>
                  </a:r>
                </a:p>
              </p:txBody>
            </p:sp>
          </p:grpSp>
          <p:sp>
            <p:nvSpPr>
              <p:cNvPr id="73" name="Line 51"/>
              <p:cNvSpPr>
                <a:spLocks noChangeShapeType="1"/>
              </p:cNvSpPr>
              <p:nvPr/>
            </p:nvSpPr>
            <p:spPr bwMode="auto">
              <a:xfrm flipH="1" flipV="1">
                <a:off x="5029200" y="1128712"/>
                <a:ext cx="0" cy="757238"/>
              </a:xfrm>
              <a:prstGeom prst="line">
                <a:avLst/>
              </a:prstGeom>
              <a:noFill/>
              <a:ln w="28575">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31446" tIns="65724" rIns="131446" bIns="65724">
                <a:spAutoFit/>
              </a:bodyPr>
              <a:lstStyle/>
              <a:p>
                <a:endParaRPr lang="en-US"/>
              </a:p>
            </p:txBody>
          </p:sp>
          <p:sp>
            <p:nvSpPr>
              <p:cNvPr id="74" name="Text Box 52"/>
              <p:cNvSpPr txBox="1">
                <a:spLocks noChangeArrowheads="1"/>
              </p:cNvSpPr>
              <p:nvPr/>
            </p:nvSpPr>
            <p:spPr bwMode="auto">
              <a:xfrm>
                <a:off x="4930775" y="1308100"/>
                <a:ext cx="455613"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31446" tIns="65724" rIns="131446" bIns="65724">
                <a:spAutoFit/>
              </a:bodyPr>
              <a:lstStyle>
                <a:lvl1pPr defTabSz="1314450">
                  <a:defRPr sz="2400">
                    <a:solidFill>
                      <a:schemeClr val="tx1"/>
                    </a:solidFill>
                    <a:latin typeface="Arial" charset="0"/>
                    <a:ea typeface="ＭＳ Ｐゴシック" charset="0"/>
                  </a:defRPr>
                </a:lvl1pPr>
                <a:lvl2pPr marL="657225" defTabSz="1314450">
                  <a:defRPr sz="2400">
                    <a:solidFill>
                      <a:schemeClr val="tx1"/>
                    </a:solidFill>
                    <a:latin typeface="Arial" charset="0"/>
                    <a:ea typeface="ＭＳ Ｐゴシック" charset="0"/>
                  </a:defRPr>
                </a:lvl2pPr>
                <a:lvl3pPr marL="1314450" defTabSz="1314450">
                  <a:defRPr sz="2400">
                    <a:solidFill>
                      <a:schemeClr val="tx1"/>
                    </a:solidFill>
                    <a:latin typeface="Arial" charset="0"/>
                    <a:ea typeface="ＭＳ Ｐゴシック" charset="0"/>
                  </a:defRPr>
                </a:lvl3pPr>
                <a:lvl4pPr marL="1971675" defTabSz="1314450">
                  <a:defRPr sz="2400">
                    <a:solidFill>
                      <a:schemeClr val="tx1"/>
                    </a:solidFill>
                    <a:latin typeface="Arial" charset="0"/>
                    <a:ea typeface="ＭＳ Ｐゴシック" charset="0"/>
                  </a:defRPr>
                </a:lvl4pPr>
                <a:lvl5pPr marL="2628900" defTabSz="1314450">
                  <a:defRPr sz="2400">
                    <a:solidFill>
                      <a:schemeClr val="tx1"/>
                    </a:solidFill>
                    <a:latin typeface="Arial" charset="0"/>
                    <a:ea typeface="ＭＳ Ｐゴシック" charset="0"/>
                  </a:defRPr>
                </a:lvl5pPr>
                <a:lvl6pPr marL="3086100" defTabSz="1314450" eaLnBrk="0" fontAlgn="base" hangingPunct="0">
                  <a:spcBef>
                    <a:spcPct val="0"/>
                  </a:spcBef>
                  <a:spcAft>
                    <a:spcPct val="0"/>
                  </a:spcAft>
                  <a:defRPr sz="2400">
                    <a:solidFill>
                      <a:schemeClr val="tx1"/>
                    </a:solidFill>
                    <a:latin typeface="Arial" charset="0"/>
                    <a:ea typeface="ＭＳ Ｐゴシック" charset="0"/>
                  </a:defRPr>
                </a:lvl6pPr>
                <a:lvl7pPr marL="3543300" defTabSz="1314450" eaLnBrk="0" fontAlgn="base" hangingPunct="0">
                  <a:spcBef>
                    <a:spcPct val="0"/>
                  </a:spcBef>
                  <a:spcAft>
                    <a:spcPct val="0"/>
                  </a:spcAft>
                  <a:defRPr sz="2400">
                    <a:solidFill>
                      <a:schemeClr val="tx1"/>
                    </a:solidFill>
                    <a:latin typeface="Arial" charset="0"/>
                    <a:ea typeface="ＭＳ Ｐゴシック" charset="0"/>
                  </a:defRPr>
                </a:lvl7pPr>
                <a:lvl8pPr marL="4000500" defTabSz="1314450" eaLnBrk="0" fontAlgn="base" hangingPunct="0">
                  <a:spcBef>
                    <a:spcPct val="0"/>
                  </a:spcBef>
                  <a:spcAft>
                    <a:spcPct val="0"/>
                  </a:spcAft>
                  <a:defRPr sz="2400">
                    <a:solidFill>
                      <a:schemeClr val="tx1"/>
                    </a:solidFill>
                    <a:latin typeface="Arial" charset="0"/>
                    <a:ea typeface="ＭＳ Ｐゴシック" charset="0"/>
                  </a:defRPr>
                </a:lvl8pPr>
                <a:lvl9pPr marL="4457700" defTabSz="131445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AU" b="1">
                    <a:solidFill>
                      <a:srgbClr val="FF9900"/>
                    </a:solidFill>
                    <a:latin typeface="Comic Sans MS" charset="0"/>
                  </a:rPr>
                  <a:t>B</a:t>
                </a:r>
                <a:endParaRPr lang="en-AU">
                  <a:latin typeface="Comic Sans MS" charset="0"/>
                </a:endParaRPr>
              </a:p>
            </p:txBody>
          </p:sp>
          <p:sp>
            <p:nvSpPr>
              <p:cNvPr id="75" name="Line 53"/>
              <p:cNvSpPr>
                <a:spLocks noChangeShapeType="1"/>
              </p:cNvSpPr>
              <p:nvPr/>
            </p:nvSpPr>
            <p:spPr bwMode="auto">
              <a:xfrm flipH="1">
                <a:off x="4859338" y="1489075"/>
                <a:ext cx="7937" cy="163512"/>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31446" tIns="65724" rIns="131446" bIns="65724">
                <a:spAutoFit/>
              </a:bodyPr>
              <a:lstStyle/>
              <a:p>
                <a:endParaRPr lang="en-US"/>
              </a:p>
            </p:txBody>
          </p:sp>
          <p:pic>
            <p:nvPicPr>
              <p:cNvPr id="76" name="Picture 5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36863" y="2643187"/>
                <a:ext cx="2814637" cy="146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8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7" name="AutoShape 56"/>
              <p:cNvSpPr>
                <a:spLocks noChangeAspect="1" noChangeArrowheads="1"/>
              </p:cNvSpPr>
              <p:nvPr/>
            </p:nvSpPr>
            <p:spPr bwMode="auto">
              <a:xfrm>
                <a:off x="5662613" y="1166812"/>
                <a:ext cx="385762" cy="762000"/>
              </a:xfrm>
              <a:prstGeom prst="rightArrow">
                <a:avLst>
                  <a:gd name="adj1" fmla="val 45741"/>
                  <a:gd name="adj2" fmla="val 33694"/>
                </a:avLst>
              </a:prstGeom>
              <a:gradFill rotWithShape="0">
                <a:gsLst>
                  <a:gs pos="0">
                    <a:srgbClr val="FF0000">
                      <a:gamma/>
                      <a:tint val="20000"/>
                      <a:invGamma/>
                    </a:srgbClr>
                  </a:gs>
                  <a:gs pos="100000">
                    <a:srgbClr val="FF0000"/>
                  </a:gs>
                </a:gsLst>
                <a:lin ang="0" scaled="1"/>
              </a:gradFill>
              <a:ln>
                <a:noFill/>
              </a:ln>
              <a:effectLst/>
              <a:extLst>
                <a:ext uri="{91240B29-F687-4f45-9708-019B960494DF}">
                  <a14:hiddenLine xmlns:a14="http://schemas.microsoft.com/office/drawing/2010/main" w="38100">
                    <a:solidFill>
                      <a:srgbClr val="008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8" name="AutoShape 57"/>
              <p:cNvSpPr>
                <a:spLocks noChangeAspect="1" noChangeArrowheads="1"/>
              </p:cNvSpPr>
              <p:nvPr/>
            </p:nvSpPr>
            <p:spPr bwMode="auto">
              <a:xfrm>
                <a:off x="5651500" y="2930525"/>
                <a:ext cx="385763" cy="763587"/>
              </a:xfrm>
              <a:prstGeom prst="rightArrow">
                <a:avLst>
                  <a:gd name="adj1" fmla="val 45741"/>
                  <a:gd name="adj2" fmla="val 33694"/>
                </a:avLst>
              </a:prstGeom>
              <a:gradFill rotWithShape="0">
                <a:gsLst>
                  <a:gs pos="0">
                    <a:srgbClr val="3000FE">
                      <a:gamma/>
                      <a:tint val="20000"/>
                      <a:invGamma/>
                    </a:srgbClr>
                  </a:gs>
                  <a:gs pos="100000">
                    <a:srgbClr val="3000FE"/>
                  </a:gs>
                </a:gsLst>
                <a:lin ang="0" scaled="1"/>
              </a:gradFill>
              <a:ln>
                <a:noFill/>
              </a:ln>
              <a:effectLst/>
              <a:extLst>
                <a:ext uri="{91240B29-F687-4f45-9708-019B960494DF}">
                  <a14:hiddenLine xmlns:a14="http://schemas.microsoft.com/office/drawing/2010/main" w="38100">
                    <a:solidFill>
                      <a:srgbClr val="008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9" name="Line 58"/>
              <p:cNvSpPr>
                <a:spLocks noChangeShapeType="1"/>
              </p:cNvSpPr>
              <p:nvPr/>
            </p:nvSpPr>
            <p:spPr bwMode="auto">
              <a:xfrm flipH="1" flipV="1">
                <a:off x="4987925" y="2859087"/>
                <a:ext cx="0" cy="757238"/>
              </a:xfrm>
              <a:prstGeom prst="line">
                <a:avLst/>
              </a:prstGeom>
              <a:noFill/>
              <a:ln w="28575">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31446" tIns="65724" rIns="131446" bIns="65724">
                <a:spAutoFit/>
              </a:bodyPr>
              <a:lstStyle/>
              <a:p>
                <a:endParaRPr lang="en-US"/>
              </a:p>
            </p:txBody>
          </p:sp>
          <p:sp>
            <p:nvSpPr>
              <p:cNvPr id="80" name="Text Box 59"/>
              <p:cNvSpPr txBox="1">
                <a:spLocks noChangeArrowheads="1"/>
              </p:cNvSpPr>
              <p:nvPr/>
            </p:nvSpPr>
            <p:spPr bwMode="auto">
              <a:xfrm>
                <a:off x="4889500" y="3038475"/>
                <a:ext cx="455613"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31446" tIns="65724" rIns="131446" bIns="65724">
                <a:spAutoFit/>
              </a:bodyPr>
              <a:lstStyle>
                <a:lvl1pPr defTabSz="1314450">
                  <a:defRPr sz="2400">
                    <a:solidFill>
                      <a:schemeClr val="tx1"/>
                    </a:solidFill>
                    <a:latin typeface="Arial" charset="0"/>
                    <a:ea typeface="ＭＳ Ｐゴシック" charset="0"/>
                  </a:defRPr>
                </a:lvl1pPr>
                <a:lvl2pPr marL="657225" defTabSz="1314450">
                  <a:defRPr sz="2400">
                    <a:solidFill>
                      <a:schemeClr val="tx1"/>
                    </a:solidFill>
                    <a:latin typeface="Arial" charset="0"/>
                    <a:ea typeface="ＭＳ Ｐゴシック" charset="0"/>
                  </a:defRPr>
                </a:lvl2pPr>
                <a:lvl3pPr marL="1314450" defTabSz="1314450">
                  <a:defRPr sz="2400">
                    <a:solidFill>
                      <a:schemeClr val="tx1"/>
                    </a:solidFill>
                    <a:latin typeface="Arial" charset="0"/>
                    <a:ea typeface="ＭＳ Ｐゴシック" charset="0"/>
                  </a:defRPr>
                </a:lvl3pPr>
                <a:lvl4pPr marL="1971675" defTabSz="1314450">
                  <a:defRPr sz="2400">
                    <a:solidFill>
                      <a:schemeClr val="tx1"/>
                    </a:solidFill>
                    <a:latin typeface="Arial" charset="0"/>
                    <a:ea typeface="ＭＳ Ｐゴシック" charset="0"/>
                  </a:defRPr>
                </a:lvl4pPr>
                <a:lvl5pPr marL="2628900" defTabSz="1314450">
                  <a:defRPr sz="2400">
                    <a:solidFill>
                      <a:schemeClr val="tx1"/>
                    </a:solidFill>
                    <a:latin typeface="Arial" charset="0"/>
                    <a:ea typeface="ＭＳ Ｐゴシック" charset="0"/>
                  </a:defRPr>
                </a:lvl5pPr>
                <a:lvl6pPr marL="3086100" defTabSz="1314450" eaLnBrk="0" fontAlgn="base" hangingPunct="0">
                  <a:spcBef>
                    <a:spcPct val="0"/>
                  </a:spcBef>
                  <a:spcAft>
                    <a:spcPct val="0"/>
                  </a:spcAft>
                  <a:defRPr sz="2400">
                    <a:solidFill>
                      <a:schemeClr val="tx1"/>
                    </a:solidFill>
                    <a:latin typeface="Arial" charset="0"/>
                    <a:ea typeface="ＭＳ Ｐゴシック" charset="0"/>
                  </a:defRPr>
                </a:lvl6pPr>
                <a:lvl7pPr marL="3543300" defTabSz="1314450" eaLnBrk="0" fontAlgn="base" hangingPunct="0">
                  <a:spcBef>
                    <a:spcPct val="0"/>
                  </a:spcBef>
                  <a:spcAft>
                    <a:spcPct val="0"/>
                  </a:spcAft>
                  <a:defRPr sz="2400">
                    <a:solidFill>
                      <a:schemeClr val="tx1"/>
                    </a:solidFill>
                    <a:latin typeface="Arial" charset="0"/>
                    <a:ea typeface="ＭＳ Ｐゴシック" charset="0"/>
                  </a:defRPr>
                </a:lvl7pPr>
                <a:lvl8pPr marL="4000500" defTabSz="1314450" eaLnBrk="0" fontAlgn="base" hangingPunct="0">
                  <a:spcBef>
                    <a:spcPct val="0"/>
                  </a:spcBef>
                  <a:spcAft>
                    <a:spcPct val="0"/>
                  </a:spcAft>
                  <a:defRPr sz="2400">
                    <a:solidFill>
                      <a:schemeClr val="tx1"/>
                    </a:solidFill>
                    <a:latin typeface="Arial" charset="0"/>
                    <a:ea typeface="ＭＳ Ｐゴシック" charset="0"/>
                  </a:defRPr>
                </a:lvl8pPr>
                <a:lvl9pPr marL="4457700" defTabSz="131445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AU" b="1">
                    <a:solidFill>
                      <a:srgbClr val="FF9900"/>
                    </a:solidFill>
                    <a:latin typeface="Comic Sans MS" charset="0"/>
                  </a:rPr>
                  <a:t>B</a:t>
                </a:r>
                <a:endParaRPr lang="en-AU">
                  <a:latin typeface="Comic Sans MS" charset="0"/>
                </a:endParaRPr>
              </a:p>
            </p:txBody>
          </p:sp>
          <p:sp>
            <p:nvSpPr>
              <p:cNvPr id="81" name="Line 60"/>
              <p:cNvSpPr>
                <a:spLocks noChangeShapeType="1"/>
              </p:cNvSpPr>
              <p:nvPr/>
            </p:nvSpPr>
            <p:spPr bwMode="auto">
              <a:xfrm flipH="1">
                <a:off x="4818063" y="3219450"/>
                <a:ext cx="7937" cy="163512"/>
              </a:xfrm>
              <a:prstGeom prst="line">
                <a:avLst/>
              </a:prstGeom>
              <a:noFill/>
              <a:ln w="2857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31446" tIns="65724" rIns="131446" bIns="65724">
                <a:spAutoFit/>
              </a:bodyPr>
              <a:lstStyle/>
              <a:p>
                <a:endParaRPr lang="en-US"/>
              </a:p>
            </p:txBody>
          </p:sp>
          <p:pic>
            <p:nvPicPr>
              <p:cNvPr id="82" name="Picture 62"/>
              <p:cNvPicPr>
                <a:picLocks noChangeAspect="1" noChangeArrowheads="1"/>
              </p:cNvPicPr>
              <p:nvPr/>
            </p:nvPicPr>
            <p:blipFill>
              <a:blip r:embed="rId5" cstate="screen">
                <a:extLst>
                  <a:ext uri="{28A0092B-C50C-407E-A947-70E740481C1C}">
                    <a14:useLocalDpi xmlns:a14="http://schemas.microsoft.com/office/drawing/2010/main"/>
                  </a:ext>
                </a:extLst>
              </a:blip>
              <a:srcRect r="4266"/>
              <a:stretch>
                <a:fillRect/>
              </a:stretch>
            </p:blipFill>
            <p:spPr bwMode="auto">
              <a:xfrm>
                <a:off x="5759450" y="914400"/>
                <a:ext cx="3384550" cy="289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sp>
          <p:nvSpPr>
            <p:cNvPr id="84" name="TextBox 83"/>
            <p:cNvSpPr txBox="1"/>
            <p:nvPr/>
          </p:nvSpPr>
          <p:spPr>
            <a:xfrm>
              <a:off x="76200" y="513132"/>
              <a:ext cx="8991600" cy="424359"/>
            </a:xfrm>
            <a:prstGeom prst="rect">
              <a:avLst/>
            </a:prstGeom>
            <a:noFill/>
          </p:spPr>
          <p:txBody>
            <a:bodyPr wrap="square" rtlCol="0">
              <a:spAutoFit/>
            </a:bodyPr>
            <a:lstStyle/>
            <a:p>
              <a:pPr>
                <a:spcAft>
                  <a:spcPts val="0"/>
                </a:spcAft>
                <a:buClr>
                  <a:schemeClr val="tx2"/>
                </a:buClr>
              </a:pPr>
              <a:r>
                <a:rPr lang="en-US" sz="2000" dirty="0" smtClean="0">
                  <a:solidFill>
                    <a:srgbClr val="3366FF"/>
                  </a:solidFill>
                </a:rPr>
                <a:t>Neutron spin </a:t>
              </a:r>
              <a:r>
                <a:rPr lang="en-US" sz="2000" dirty="0">
                  <a:solidFill>
                    <a:srgbClr val="3366FF"/>
                  </a:solidFill>
                </a:rPr>
                <a:t>p</a:t>
              </a:r>
              <a:r>
                <a:rPr lang="en-US" sz="2000" dirty="0" smtClean="0">
                  <a:solidFill>
                    <a:srgbClr val="3366FF"/>
                  </a:solidFill>
                </a:rPr>
                <a:t>olarizing </a:t>
              </a:r>
              <a:r>
                <a:rPr lang="en-US" sz="2000" dirty="0" err="1" smtClean="0">
                  <a:solidFill>
                    <a:srgbClr val="3366FF"/>
                  </a:solidFill>
                </a:rPr>
                <a:t>Supermirrors</a:t>
              </a:r>
              <a:r>
                <a:rPr lang="en-US" sz="2000" dirty="0" smtClean="0">
                  <a:solidFill>
                    <a:srgbClr val="3366FF"/>
                  </a:solidFill>
                </a:rPr>
                <a:t>:</a:t>
              </a:r>
            </a:p>
          </p:txBody>
        </p:sp>
      </p:grpSp>
      <p:grpSp>
        <p:nvGrpSpPr>
          <p:cNvPr id="4" name="Group 3"/>
          <p:cNvGrpSpPr/>
          <p:nvPr/>
        </p:nvGrpSpPr>
        <p:grpSpPr>
          <a:xfrm>
            <a:off x="76200" y="3625010"/>
            <a:ext cx="3200400" cy="2775789"/>
            <a:chOff x="76200" y="3352800"/>
            <a:chExt cx="3200400" cy="3048000"/>
          </a:xfrm>
        </p:grpSpPr>
        <p:pic>
          <p:nvPicPr>
            <p:cNvPr id="85" name="Picture 4" descr="http://www.swissneutronics.ch/typo3temp/pics/8ad27b3137.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29323" y="3810000"/>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86" name="AutoShape 9" descr="http://swissneutronics.macbook-pro.orbit5/clear.gif"/>
            <p:cNvSpPr>
              <a:spLocks noChangeAspect="1" noChangeArrowheads="1"/>
            </p:cNvSpPr>
            <p:nvPr/>
          </p:nvSpPr>
          <p:spPr bwMode="auto">
            <a:xfrm>
              <a:off x="381000" y="5052201"/>
              <a:ext cx="9525" cy="476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TextBox 86"/>
            <p:cNvSpPr txBox="1"/>
            <p:nvPr/>
          </p:nvSpPr>
          <p:spPr>
            <a:xfrm>
              <a:off x="370053" y="5754469"/>
              <a:ext cx="2361381" cy="646331"/>
            </a:xfrm>
            <a:prstGeom prst="rect">
              <a:avLst/>
            </a:prstGeom>
            <a:noFill/>
          </p:spPr>
          <p:txBody>
            <a:bodyPr wrap="none" rtlCol="0">
              <a:spAutoFit/>
            </a:bodyPr>
            <a:lstStyle/>
            <a:p>
              <a:pPr algn="ctr"/>
              <a:r>
                <a:rPr lang="en-US" dirty="0" err="1" smtClean="0"/>
                <a:t>Heusler</a:t>
              </a:r>
              <a:r>
                <a:rPr lang="en-US" dirty="0" smtClean="0"/>
                <a:t> AlCu</a:t>
              </a:r>
              <a:r>
                <a:rPr lang="en-US" baseline="-25000" dirty="0" smtClean="0"/>
                <a:t>2</a:t>
              </a:r>
              <a:r>
                <a:rPr lang="en-US" dirty="0" smtClean="0"/>
                <a:t>Mn </a:t>
              </a:r>
              <a:r>
                <a:rPr lang="en-US" dirty="0" err="1" smtClean="0"/>
                <a:t>xtal</a:t>
              </a:r>
              <a:endParaRPr lang="en-US" dirty="0"/>
            </a:p>
            <a:p>
              <a:pPr algn="ctr"/>
              <a:r>
                <a:rPr lang="en-US" dirty="0"/>
                <a:t>i</a:t>
              </a:r>
              <a:r>
                <a:rPr lang="en-US" dirty="0" smtClean="0"/>
                <a:t>n B field yoke</a:t>
              </a:r>
              <a:endParaRPr lang="en-US" dirty="0"/>
            </a:p>
          </p:txBody>
        </p:sp>
        <p:sp>
          <p:nvSpPr>
            <p:cNvPr id="88" name="TextBox 87"/>
            <p:cNvSpPr txBox="1"/>
            <p:nvPr/>
          </p:nvSpPr>
          <p:spPr>
            <a:xfrm>
              <a:off x="76200" y="3352800"/>
              <a:ext cx="3200400" cy="400110"/>
            </a:xfrm>
            <a:prstGeom prst="rect">
              <a:avLst/>
            </a:prstGeom>
            <a:noFill/>
          </p:spPr>
          <p:txBody>
            <a:bodyPr wrap="square" rtlCol="0">
              <a:spAutoFit/>
            </a:bodyPr>
            <a:lstStyle/>
            <a:p>
              <a:pPr>
                <a:spcAft>
                  <a:spcPts val="0"/>
                </a:spcAft>
                <a:buClr>
                  <a:schemeClr val="tx2"/>
                </a:buClr>
              </a:pPr>
              <a:r>
                <a:rPr lang="en-US" sz="2000" dirty="0" smtClean="0">
                  <a:solidFill>
                    <a:srgbClr val="3366FF"/>
                  </a:solidFill>
                </a:rPr>
                <a:t>Polarizing Bragg reflection</a:t>
              </a:r>
            </a:p>
          </p:txBody>
        </p:sp>
      </p:grpSp>
      <p:grpSp>
        <p:nvGrpSpPr>
          <p:cNvPr id="6" name="Group 5"/>
          <p:cNvGrpSpPr/>
          <p:nvPr/>
        </p:nvGrpSpPr>
        <p:grpSpPr>
          <a:xfrm>
            <a:off x="3276600" y="3657600"/>
            <a:ext cx="2810519" cy="2898576"/>
            <a:chOff x="3276600" y="3373349"/>
            <a:chExt cx="2810519" cy="3182828"/>
          </a:xfrm>
        </p:grpSpPr>
        <p:grpSp>
          <p:nvGrpSpPr>
            <p:cNvPr id="89" name="Group 60"/>
            <p:cNvGrpSpPr/>
            <p:nvPr/>
          </p:nvGrpSpPr>
          <p:grpSpPr>
            <a:xfrm>
              <a:off x="3343919" y="3783357"/>
              <a:ext cx="2743200" cy="762000"/>
              <a:chOff x="549430" y="5257801"/>
              <a:chExt cx="3641570" cy="873443"/>
            </a:xfrm>
          </p:grpSpPr>
          <p:sp>
            <p:nvSpPr>
              <p:cNvPr id="90" name="Can 89"/>
              <p:cNvSpPr/>
              <p:nvPr/>
            </p:nvSpPr>
            <p:spPr>
              <a:xfrm rot="5400000">
                <a:off x="2084257" y="5132258"/>
                <a:ext cx="533400" cy="784485"/>
              </a:xfrm>
              <a:prstGeom prst="ca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ight Arrow 90"/>
              <p:cNvSpPr/>
              <p:nvPr/>
            </p:nvSpPr>
            <p:spPr>
              <a:xfrm>
                <a:off x="609600" y="5257801"/>
                <a:ext cx="1295400" cy="533400"/>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ight Arrow 91"/>
              <p:cNvSpPr/>
              <p:nvPr/>
            </p:nvSpPr>
            <p:spPr>
              <a:xfrm>
                <a:off x="2895600" y="5257801"/>
                <a:ext cx="1295400" cy="533400"/>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3" name="Straight Arrow Connector 92"/>
              <p:cNvCxnSpPr/>
              <p:nvPr/>
            </p:nvCxnSpPr>
            <p:spPr>
              <a:xfrm rot="5400000">
                <a:off x="1486694" y="5523707"/>
                <a:ext cx="228600" cy="1588"/>
              </a:xfrm>
              <a:prstGeom prst="straightConnector1">
                <a:avLst/>
              </a:prstGeom>
              <a:ln w="25400">
                <a:solidFill>
                  <a:schemeClr val="bg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p:nvPr/>
            </p:nvCxnSpPr>
            <p:spPr>
              <a:xfrm rot="5400000">
                <a:off x="1334294" y="5523707"/>
                <a:ext cx="228600" cy="1588"/>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p:nvPr/>
            </p:nvCxnSpPr>
            <p:spPr>
              <a:xfrm rot="5400000">
                <a:off x="723106" y="5523707"/>
                <a:ext cx="228600" cy="1588"/>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rot="5400000">
                <a:off x="1639094" y="5523707"/>
                <a:ext cx="228600" cy="1588"/>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rot="5400000">
                <a:off x="1029494" y="5523707"/>
                <a:ext cx="228600" cy="1588"/>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p:nvPr/>
            </p:nvCxnSpPr>
            <p:spPr>
              <a:xfrm rot="5400000">
                <a:off x="2858294" y="5523707"/>
                <a:ext cx="228600" cy="1588"/>
              </a:xfrm>
              <a:prstGeom prst="straightConnector1">
                <a:avLst/>
              </a:prstGeom>
              <a:ln w="25400">
                <a:solidFill>
                  <a:schemeClr val="bg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p:nvPr/>
            </p:nvCxnSpPr>
            <p:spPr>
              <a:xfrm rot="5400000">
                <a:off x="1181894" y="5523707"/>
                <a:ext cx="228600" cy="1588"/>
              </a:xfrm>
              <a:prstGeom prst="straightConnector1">
                <a:avLst/>
              </a:prstGeom>
              <a:ln w="25400">
                <a:solidFill>
                  <a:schemeClr val="bg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p:nvPr/>
            </p:nvCxnSpPr>
            <p:spPr>
              <a:xfrm rot="5400000">
                <a:off x="877094" y="5523707"/>
                <a:ext cx="228600" cy="1588"/>
              </a:xfrm>
              <a:prstGeom prst="straightConnector1">
                <a:avLst/>
              </a:prstGeom>
              <a:ln w="25400">
                <a:solidFill>
                  <a:schemeClr val="bg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rot="5400000">
                <a:off x="572294" y="5523707"/>
                <a:ext cx="228600" cy="1588"/>
              </a:xfrm>
              <a:prstGeom prst="straightConnector1">
                <a:avLst/>
              </a:prstGeom>
              <a:ln w="25400">
                <a:solidFill>
                  <a:schemeClr val="bg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rot="5400000">
                <a:off x="3772694" y="5523707"/>
                <a:ext cx="228600" cy="1588"/>
              </a:xfrm>
              <a:prstGeom prst="straightConnector1">
                <a:avLst/>
              </a:prstGeom>
              <a:ln w="25400">
                <a:solidFill>
                  <a:schemeClr val="bg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rot="5400000">
                <a:off x="3467894" y="5523707"/>
                <a:ext cx="228600" cy="1588"/>
              </a:xfrm>
              <a:prstGeom prst="straightConnector1">
                <a:avLst/>
              </a:prstGeom>
              <a:ln w="25400">
                <a:solidFill>
                  <a:schemeClr val="bg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rot="5400000">
                <a:off x="3163094" y="5523707"/>
                <a:ext cx="228600" cy="1588"/>
              </a:xfrm>
              <a:prstGeom prst="straightConnector1">
                <a:avLst/>
              </a:prstGeom>
              <a:ln w="25400">
                <a:solidFill>
                  <a:schemeClr val="bg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05" name="TextBox 104"/>
              <p:cNvSpPr txBox="1"/>
              <p:nvPr/>
            </p:nvSpPr>
            <p:spPr>
              <a:xfrm>
                <a:off x="1951194" y="5361802"/>
                <a:ext cx="700833" cy="292388"/>
              </a:xfrm>
              <a:prstGeom prst="rect">
                <a:avLst/>
              </a:prstGeom>
              <a:noFill/>
            </p:spPr>
            <p:txBody>
              <a:bodyPr wrap="none" rtlCol="0">
                <a:spAutoFit/>
              </a:bodyPr>
              <a:lstStyle/>
              <a:p>
                <a:r>
                  <a:rPr lang="en-US" sz="1300" b="1" baseline="30000" dirty="0" smtClean="0">
                    <a:latin typeface="Arial Narrow" pitchFamily="34" charset="0"/>
                  </a:rPr>
                  <a:t>3</a:t>
                </a:r>
                <a:r>
                  <a:rPr lang="en-US" sz="1300" b="1" dirty="0" smtClean="0">
                    <a:latin typeface="Arial Narrow" pitchFamily="34" charset="0"/>
                  </a:rPr>
                  <a:t>He Cell</a:t>
                </a:r>
                <a:endParaRPr lang="en-US" sz="1300" b="1" dirty="0">
                  <a:latin typeface="Arial Narrow" pitchFamily="34" charset="0"/>
                </a:endParaRPr>
              </a:p>
            </p:txBody>
          </p:sp>
          <p:sp>
            <p:nvSpPr>
              <p:cNvPr id="106" name="TextBox 105"/>
              <p:cNvSpPr txBox="1"/>
              <p:nvPr/>
            </p:nvSpPr>
            <p:spPr>
              <a:xfrm>
                <a:off x="549430" y="5638801"/>
                <a:ext cx="1117614" cy="492443"/>
              </a:xfrm>
              <a:prstGeom prst="rect">
                <a:avLst/>
              </a:prstGeom>
              <a:noFill/>
            </p:spPr>
            <p:txBody>
              <a:bodyPr wrap="none" rtlCol="0">
                <a:spAutoFit/>
              </a:bodyPr>
              <a:lstStyle/>
              <a:p>
                <a:pPr algn="ctr"/>
                <a:r>
                  <a:rPr lang="en-US" sz="1300" b="1" dirty="0" err="1" smtClean="0">
                    <a:latin typeface="Arial Narrow" pitchFamily="34" charset="0"/>
                  </a:rPr>
                  <a:t>Unpolarized</a:t>
                </a:r>
                <a:r>
                  <a:rPr lang="en-US" sz="1300" b="1" dirty="0" smtClean="0">
                    <a:latin typeface="Arial Narrow" pitchFamily="34" charset="0"/>
                  </a:rPr>
                  <a:t> </a:t>
                </a:r>
              </a:p>
              <a:p>
                <a:pPr algn="ctr"/>
                <a:r>
                  <a:rPr lang="en-US" sz="1300" b="1" dirty="0" smtClean="0">
                    <a:latin typeface="Arial Narrow" pitchFamily="34" charset="0"/>
                  </a:rPr>
                  <a:t>Neutron Beam</a:t>
                </a:r>
                <a:endParaRPr lang="en-US" sz="1300" b="1" dirty="0">
                  <a:latin typeface="Arial Narrow" pitchFamily="34" charset="0"/>
                </a:endParaRPr>
              </a:p>
            </p:txBody>
          </p:sp>
          <p:sp>
            <p:nvSpPr>
              <p:cNvPr id="107" name="TextBox 106"/>
              <p:cNvSpPr txBox="1"/>
              <p:nvPr/>
            </p:nvSpPr>
            <p:spPr>
              <a:xfrm>
                <a:off x="2828756" y="5638801"/>
                <a:ext cx="1117614" cy="492443"/>
              </a:xfrm>
              <a:prstGeom prst="rect">
                <a:avLst/>
              </a:prstGeom>
              <a:noFill/>
            </p:spPr>
            <p:txBody>
              <a:bodyPr wrap="none" rtlCol="0">
                <a:spAutoFit/>
              </a:bodyPr>
              <a:lstStyle/>
              <a:p>
                <a:pPr algn="ctr"/>
                <a:r>
                  <a:rPr lang="en-US" sz="1300" b="1" dirty="0" smtClean="0">
                    <a:latin typeface="Arial Narrow" pitchFamily="34" charset="0"/>
                  </a:rPr>
                  <a:t>Polarized </a:t>
                </a:r>
              </a:p>
              <a:p>
                <a:pPr algn="ctr"/>
                <a:r>
                  <a:rPr lang="en-US" sz="1300" b="1" dirty="0" smtClean="0">
                    <a:latin typeface="Arial Narrow" pitchFamily="34" charset="0"/>
                  </a:rPr>
                  <a:t>Neutron Beam</a:t>
                </a:r>
                <a:endParaRPr lang="en-US" sz="1300" b="1" dirty="0">
                  <a:latin typeface="Arial Narrow" pitchFamily="34" charset="0"/>
                </a:endParaRPr>
              </a:p>
            </p:txBody>
          </p:sp>
        </p:grpSp>
        <p:pic>
          <p:nvPicPr>
            <p:cNvPr id="109" name="Picture 10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429000" y="4572000"/>
              <a:ext cx="2362200" cy="1693257"/>
            </a:xfrm>
            <a:prstGeom prst="rect">
              <a:avLst/>
            </a:prstGeom>
          </p:spPr>
        </p:pic>
        <p:sp>
          <p:nvSpPr>
            <p:cNvPr id="110" name="Rectangle 109"/>
            <p:cNvSpPr/>
            <p:nvPr/>
          </p:nvSpPr>
          <p:spPr>
            <a:xfrm>
              <a:off x="3276600" y="6248400"/>
              <a:ext cx="2667000" cy="307777"/>
            </a:xfrm>
            <a:prstGeom prst="rect">
              <a:avLst/>
            </a:prstGeom>
          </p:spPr>
          <p:txBody>
            <a:bodyPr wrap="square">
              <a:spAutoFit/>
            </a:bodyPr>
            <a:lstStyle/>
            <a:p>
              <a:pPr algn="ctr"/>
              <a:r>
                <a:rPr lang="en-US" sz="1400" dirty="0" err="1" smtClean="0">
                  <a:latin typeface="Arial Narrow" pitchFamily="34" charset="0"/>
                </a:rPr>
                <a:t>Xtal</a:t>
              </a:r>
              <a:r>
                <a:rPr lang="en-US" sz="1400" dirty="0" smtClean="0">
                  <a:latin typeface="Arial Narrow" pitchFamily="34" charset="0"/>
                </a:rPr>
                <a:t> Si windowed 3He cell (D17 – ILL)</a:t>
              </a:r>
              <a:endParaRPr lang="en-US" sz="1400" dirty="0">
                <a:latin typeface="Arial Narrow" pitchFamily="34" charset="0"/>
              </a:endParaRPr>
            </a:p>
          </p:txBody>
        </p:sp>
        <p:sp>
          <p:nvSpPr>
            <p:cNvPr id="5" name="Rectangle 4"/>
            <p:cNvSpPr/>
            <p:nvPr/>
          </p:nvSpPr>
          <p:spPr>
            <a:xfrm>
              <a:off x="3276600" y="3373349"/>
              <a:ext cx="2514600" cy="369332"/>
            </a:xfrm>
            <a:prstGeom prst="rect">
              <a:avLst/>
            </a:prstGeom>
          </p:spPr>
          <p:txBody>
            <a:bodyPr wrap="square">
              <a:spAutoFit/>
            </a:bodyPr>
            <a:lstStyle/>
            <a:p>
              <a:pPr>
                <a:spcAft>
                  <a:spcPts val="0"/>
                </a:spcAft>
                <a:buClr>
                  <a:schemeClr val="tx2"/>
                </a:buClr>
              </a:pPr>
              <a:r>
                <a:rPr lang="en-US" baseline="30000" dirty="0" smtClean="0">
                  <a:solidFill>
                    <a:srgbClr val="3366FF"/>
                  </a:solidFill>
                </a:rPr>
                <a:t>3</a:t>
              </a:r>
              <a:r>
                <a:rPr lang="en-US" dirty="0" smtClean="0">
                  <a:solidFill>
                    <a:srgbClr val="3366FF"/>
                  </a:solidFill>
                </a:rPr>
                <a:t>He spin polarized cell</a:t>
              </a:r>
              <a:endParaRPr lang="en-US" dirty="0">
                <a:solidFill>
                  <a:srgbClr val="3366FF"/>
                </a:solidFill>
              </a:endParaRPr>
            </a:p>
          </p:txBody>
        </p:sp>
      </p:grpSp>
      <p:grpSp>
        <p:nvGrpSpPr>
          <p:cNvPr id="8" name="Group 7"/>
          <p:cNvGrpSpPr/>
          <p:nvPr/>
        </p:nvGrpSpPr>
        <p:grpSpPr>
          <a:xfrm>
            <a:off x="6324600" y="3646485"/>
            <a:ext cx="2895600" cy="2904214"/>
            <a:chOff x="6324600" y="3361681"/>
            <a:chExt cx="2895600" cy="3189019"/>
          </a:xfrm>
        </p:grpSpPr>
        <p:pic>
          <p:nvPicPr>
            <p:cNvPr id="108" name="Picture 10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324600" y="4343400"/>
              <a:ext cx="2895600" cy="1676400"/>
            </a:xfrm>
            <a:prstGeom prst="rect">
              <a:avLst/>
            </a:prstGeom>
          </p:spPr>
        </p:pic>
        <p:sp>
          <p:nvSpPr>
            <p:cNvPr id="111" name="Rectangle 110"/>
            <p:cNvSpPr/>
            <p:nvPr/>
          </p:nvSpPr>
          <p:spPr>
            <a:xfrm>
              <a:off x="6400800" y="3657600"/>
              <a:ext cx="2667000" cy="2893100"/>
            </a:xfrm>
            <a:prstGeom prst="rect">
              <a:avLst/>
            </a:prstGeom>
          </p:spPr>
          <p:txBody>
            <a:bodyPr wrap="square">
              <a:spAutoFit/>
            </a:bodyPr>
            <a:lstStyle/>
            <a:p>
              <a:pPr algn="ctr"/>
              <a:r>
                <a:rPr lang="en-US" sz="1400" dirty="0" smtClean="0">
                  <a:latin typeface="Arial Narrow" pitchFamily="34" charset="0"/>
                </a:rPr>
                <a:t>Non-adiabatic 90° B change</a:t>
              </a:r>
            </a:p>
            <a:p>
              <a:pPr algn="ctr"/>
              <a:r>
                <a:rPr lang="en-US" sz="1400" dirty="0" smtClean="0">
                  <a:latin typeface="Arial Narrow" pitchFamily="34" charset="0"/>
                </a:rPr>
                <a:t>Neutron </a:t>
              </a:r>
              <a:r>
                <a:rPr lang="en-US" sz="1400" dirty="0" err="1" smtClean="0">
                  <a:latin typeface="Arial Narrow" pitchFamily="34" charset="0"/>
                </a:rPr>
                <a:t>Larmor</a:t>
              </a:r>
              <a:r>
                <a:rPr lang="en-US" sz="1400" dirty="0" smtClean="0">
                  <a:latin typeface="Arial Narrow" pitchFamily="34" charset="0"/>
                </a:rPr>
                <a:t> precession</a:t>
              </a:r>
            </a:p>
            <a:p>
              <a:pPr algn="ctr"/>
              <a:r>
                <a:rPr lang="en-US" sz="1400" dirty="0" smtClean="0">
                  <a:latin typeface="Arial Narrow" pitchFamily="34" charset="0"/>
                </a:rPr>
                <a:t>2.91 kHz/G</a:t>
              </a:r>
            </a:p>
            <a:p>
              <a:pPr algn="ctr"/>
              <a:endParaRPr lang="en-US" sz="1400" dirty="0">
                <a:latin typeface="Arial Narrow" pitchFamily="34" charset="0"/>
              </a:endParaRPr>
            </a:p>
            <a:p>
              <a:pPr algn="ctr"/>
              <a:endParaRPr lang="en-US" sz="1400" dirty="0" smtClean="0">
                <a:latin typeface="Arial Narrow" pitchFamily="34" charset="0"/>
              </a:endParaRPr>
            </a:p>
            <a:p>
              <a:pPr algn="ctr"/>
              <a:endParaRPr lang="en-US" sz="1400" dirty="0">
                <a:latin typeface="Arial Narrow" pitchFamily="34" charset="0"/>
              </a:endParaRPr>
            </a:p>
            <a:p>
              <a:pPr algn="ctr"/>
              <a:endParaRPr lang="en-US" sz="1400" dirty="0" smtClean="0">
                <a:latin typeface="Arial Narrow" pitchFamily="34" charset="0"/>
              </a:endParaRPr>
            </a:p>
            <a:p>
              <a:pPr algn="ctr"/>
              <a:endParaRPr lang="en-US" sz="1400" dirty="0">
                <a:latin typeface="Arial Narrow" pitchFamily="34" charset="0"/>
              </a:endParaRPr>
            </a:p>
            <a:p>
              <a:pPr algn="ctr"/>
              <a:endParaRPr lang="en-US" sz="1400" dirty="0" smtClean="0">
                <a:latin typeface="Arial Narrow" pitchFamily="34" charset="0"/>
              </a:endParaRPr>
            </a:p>
            <a:p>
              <a:pPr algn="ctr"/>
              <a:endParaRPr lang="en-US" sz="1400" dirty="0" smtClean="0">
                <a:latin typeface="Arial Narrow" pitchFamily="34" charset="0"/>
              </a:endParaRPr>
            </a:p>
            <a:p>
              <a:pPr algn="ctr"/>
              <a:endParaRPr lang="en-US" sz="1400" dirty="0">
                <a:latin typeface="Arial Narrow" pitchFamily="34" charset="0"/>
              </a:endParaRPr>
            </a:p>
            <a:p>
              <a:pPr algn="ctr"/>
              <a:r>
                <a:rPr lang="en-US" sz="1400" dirty="0" smtClean="0">
                  <a:latin typeface="Arial Narrow" pitchFamily="34" charset="0"/>
                </a:rPr>
                <a:t>17 G-cm will “</a:t>
              </a:r>
              <a:r>
                <a:rPr lang="en-US" sz="1400" dirty="0" smtClean="0">
                  <a:latin typeface="Lucida Grande"/>
                  <a:ea typeface="Lucida Grande"/>
                  <a:cs typeface="Lucida Grande"/>
                </a:rPr>
                <a:t>π</a:t>
              </a:r>
              <a:r>
                <a:rPr lang="en-US" sz="1400" dirty="0">
                  <a:latin typeface="Arial Narrow" pitchFamily="34" charset="0"/>
                </a:rPr>
                <a:t>-</a:t>
              </a:r>
              <a:r>
                <a:rPr lang="en-US" sz="1400" dirty="0" smtClean="0">
                  <a:latin typeface="Arial Narrow" pitchFamily="34" charset="0"/>
                </a:rPr>
                <a:t>flip” a 4Å neutron</a:t>
              </a:r>
            </a:p>
            <a:p>
              <a:pPr algn="ctr"/>
              <a:r>
                <a:rPr lang="en-US" sz="1400" dirty="0">
                  <a:latin typeface="Arial Narrow" pitchFamily="34" charset="0"/>
                </a:rPr>
                <a:t>p</a:t>
              </a:r>
              <a:r>
                <a:rPr lang="en-US" sz="1400" dirty="0" smtClean="0">
                  <a:latin typeface="Arial Narrow" pitchFamily="34" charset="0"/>
                </a:rPr>
                <a:t>assing through the coil</a:t>
              </a:r>
            </a:p>
          </p:txBody>
        </p:sp>
        <p:sp>
          <p:nvSpPr>
            <p:cNvPr id="7" name="Rectangle 6"/>
            <p:cNvSpPr/>
            <p:nvPr/>
          </p:nvSpPr>
          <p:spPr>
            <a:xfrm>
              <a:off x="6743006" y="3361681"/>
              <a:ext cx="2134681" cy="369332"/>
            </a:xfrm>
            <a:prstGeom prst="rect">
              <a:avLst/>
            </a:prstGeom>
          </p:spPr>
          <p:txBody>
            <a:bodyPr wrap="none">
              <a:spAutoFit/>
            </a:bodyPr>
            <a:lstStyle/>
            <a:p>
              <a:r>
                <a:rPr lang="en-US" dirty="0">
                  <a:solidFill>
                    <a:srgbClr val="3366FF"/>
                  </a:solidFill>
                </a:rPr>
                <a:t> </a:t>
              </a:r>
              <a:r>
                <a:rPr lang="en-US" dirty="0" err="1">
                  <a:solidFill>
                    <a:srgbClr val="3366FF"/>
                  </a:solidFill>
                </a:rPr>
                <a:t>Mezei</a:t>
              </a:r>
              <a:r>
                <a:rPr lang="en-US" dirty="0">
                  <a:solidFill>
                    <a:srgbClr val="3366FF"/>
                  </a:solidFill>
                </a:rPr>
                <a:t> </a:t>
              </a:r>
              <a:r>
                <a:rPr lang="en-US" dirty="0" smtClean="0">
                  <a:solidFill>
                    <a:srgbClr val="3366FF"/>
                  </a:solidFill>
                </a:rPr>
                <a:t>type Flipper</a:t>
              </a:r>
              <a:endParaRPr lang="en-US" dirty="0"/>
            </a:p>
          </p:txBody>
        </p:sp>
      </p:grpSp>
      <p:sp>
        <p:nvSpPr>
          <p:cNvPr id="112" name="Rectangle 111"/>
          <p:cNvSpPr/>
          <p:nvPr/>
        </p:nvSpPr>
        <p:spPr>
          <a:xfrm>
            <a:off x="0" y="533400"/>
            <a:ext cx="8667757" cy="400110"/>
          </a:xfrm>
          <a:prstGeom prst="rect">
            <a:avLst/>
          </a:prstGeom>
        </p:spPr>
        <p:txBody>
          <a:bodyPr wrap="none">
            <a:spAutoFit/>
          </a:bodyPr>
          <a:lstStyle/>
          <a:p>
            <a:r>
              <a:rPr lang="en-US" dirty="0">
                <a:solidFill>
                  <a:srgbClr val="3366FF"/>
                </a:solidFill>
              </a:rPr>
              <a:t> </a:t>
            </a:r>
            <a:r>
              <a:rPr lang="en-US" b="1" dirty="0" smtClean="0">
                <a:solidFill>
                  <a:srgbClr val="3366FF"/>
                </a:solidFill>
              </a:rPr>
              <a:t>Polarized </a:t>
            </a:r>
            <a:r>
              <a:rPr lang="en-US" sz="2000" b="1" dirty="0" smtClean="0">
                <a:solidFill>
                  <a:srgbClr val="3366FF"/>
                </a:solidFill>
              </a:rPr>
              <a:t>neutrons</a:t>
            </a:r>
            <a:r>
              <a:rPr lang="en-US" sz="2000" dirty="0" smtClean="0">
                <a:solidFill>
                  <a:srgbClr val="3366FF"/>
                </a:solidFill>
              </a:rPr>
              <a:t>, mirrors, interface </a:t>
            </a:r>
            <a:r>
              <a:rPr lang="en-US" sz="2000" b="1" dirty="0" smtClean="0">
                <a:solidFill>
                  <a:srgbClr val="3366FF"/>
                </a:solidFill>
              </a:rPr>
              <a:t>reflectivity</a:t>
            </a:r>
            <a:r>
              <a:rPr lang="en-US" sz="2000" dirty="0" smtClean="0">
                <a:solidFill>
                  <a:srgbClr val="3366FF"/>
                </a:solidFill>
              </a:rPr>
              <a:t> … (</a:t>
            </a:r>
            <a:r>
              <a:rPr lang="en-US" sz="2000" dirty="0" err="1" smtClean="0">
                <a:solidFill>
                  <a:srgbClr val="3366FF"/>
                </a:solidFill>
              </a:rPr>
              <a:t>Majkrak</a:t>
            </a:r>
            <a:r>
              <a:rPr lang="en-US" sz="2000" dirty="0" smtClean="0">
                <a:solidFill>
                  <a:srgbClr val="3366FF"/>
                </a:solidFill>
              </a:rPr>
              <a:t> and </a:t>
            </a:r>
            <a:r>
              <a:rPr lang="en-US" sz="2000" dirty="0" err="1" smtClean="0">
                <a:solidFill>
                  <a:srgbClr val="3366FF"/>
                </a:solidFill>
              </a:rPr>
              <a:t>Gaulin</a:t>
            </a:r>
            <a:r>
              <a:rPr lang="en-US" sz="2000" dirty="0" smtClean="0">
                <a:solidFill>
                  <a:srgbClr val="3366FF"/>
                </a:solidFill>
              </a:rPr>
              <a:t>)</a:t>
            </a:r>
            <a:endParaRPr lang="en-US" dirty="0"/>
          </a:p>
        </p:txBody>
      </p:sp>
    </p:spTree>
    <p:extLst>
      <p:ext uri="{BB962C8B-B14F-4D97-AF65-F5344CB8AC3E}">
        <p14:creationId xmlns:p14="http://schemas.microsoft.com/office/powerpoint/2010/main" val="16252150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Properties of the Neutron</a:t>
            </a:r>
          </a:p>
        </p:txBody>
      </p:sp>
      <p:sp>
        <p:nvSpPr>
          <p:cNvPr id="12" name="Oval 11"/>
          <p:cNvSpPr/>
          <p:nvPr/>
        </p:nvSpPr>
        <p:spPr>
          <a:xfrm>
            <a:off x="152400" y="914400"/>
            <a:ext cx="4038600" cy="990600"/>
          </a:xfrm>
          <a:prstGeom prst="ellipse">
            <a:avLst/>
          </a:prstGeom>
          <a:noFill/>
          <a:ln w="57150" cmpd="sng">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304800" y="1143000"/>
            <a:ext cx="4572000" cy="4647427"/>
          </a:xfrm>
          <a:prstGeom prst="rect">
            <a:avLst/>
          </a:prstGeom>
          <a:noFill/>
        </p:spPr>
        <p:txBody>
          <a:bodyPr wrap="square" rtlCol="0">
            <a:spAutoFit/>
          </a:bodyPr>
          <a:lstStyle/>
          <a:p>
            <a:r>
              <a:rPr lang="en-US" dirty="0" smtClean="0"/>
              <a:t>Neutrons </a:t>
            </a:r>
            <a:r>
              <a:rPr lang="en-US" dirty="0"/>
              <a:t>are </a:t>
            </a:r>
            <a:r>
              <a:rPr lang="en-US" b="1" dirty="0">
                <a:solidFill>
                  <a:srgbClr val="FF0000"/>
                </a:solidFill>
              </a:rPr>
              <a:t>NEUTRAL</a:t>
            </a:r>
            <a:r>
              <a:rPr lang="en-US" b="1" dirty="0"/>
              <a:t> </a:t>
            </a:r>
            <a:r>
              <a:rPr lang="en-US" dirty="0" smtClean="0"/>
              <a:t>particles</a:t>
            </a:r>
          </a:p>
          <a:p>
            <a:r>
              <a:rPr lang="en-US" sz="1600" b="1" dirty="0" smtClean="0">
                <a:solidFill>
                  <a:schemeClr val="accent5">
                    <a:lumMod val="75000"/>
                  </a:schemeClr>
                </a:solidFill>
              </a:rPr>
              <a:t>They are </a:t>
            </a:r>
            <a:r>
              <a:rPr lang="en-US" sz="1600" b="1" dirty="0">
                <a:solidFill>
                  <a:schemeClr val="accent5">
                    <a:lumMod val="75000"/>
                  </a:schemeClr>
                </a:solidFill>
              </a:rPr>
              <a:t>highly </a:t>
            </a:r>
            <a:r>
              <a:rPr lang="en-US" sz="1600" b="1" dirty="0" smtClean="0">
                <a:solidFill>
                  <a:schemeClr val="accent5">
                    <a:lumMod val="75000"/>
                  </a:schemeClr>
                </a:solidFill>
              </a:rPr>
              <a:t>penetrating:</a:t>
            </a:r>
            <a:endParaRPr lang="en-US" sz="1600" b="1" dirty="0">
              <a:solidFill>
                <a:schemeClr val="accent5">
                  <a:lumMod val="75000"/>
                </a:schemeClr>
              </a:solidFill>
            </a:endParaRPr>
          </a:p>
          <a:p>
            <a:pPr marL="285750" indent="-285750">
              <a:buFont typeface="Arial" pitchFamily="34" charset="0"/>
              <a:buChar char="•"/>
            </a:pPr>
            <a:r>
              <a:rPr lang="en-US" sz="1600" b="1" dirty="0">
                <a:solidFill>
                  <a:schemeClr val="accent5">
                    <a:lumMod val="75000"/>
                  </a:schemeClr>
                </a:solidFill>
              </a:rPr>
              <a:t>can be used as nondestructive </a:t>
            </a:r>
            <a:r>
              <a:rPr lang="en-US" sz="1600" b="1" dirty="0" smtClean="0">
                <a:solidFill>
                  <a:schemeClr val="accent5">
                    <a:lumMod val="75000"/>
                  </a:schemeClr>
                </a:solidFill>
              </a:rPr>
              <a:t>probes </a:t>
            </a:r>
          </a:p>
          <a:p>
            <a:pPr marL="285750" indent="-285750">
              <a:buFont typeface="Arial" pitchFamily="34" charset="0"/>
              <a:buChar char="•"/>
            </a:pPr>
            <a:r>
              <a:rPr lang="en-US" sz="1600" b="1" dirty="0" smtClean="0">
                <a:solidFill>
                  <a:schemeClr val="accent5">
                    <a:lumMod val="75000"/>
                  </a:schemeClr>
                </a:solidFill>
              </a:rPr>
              <a:t>can </a:t>
            </a:r>
            <a:r>
              <a:rPr lang="en-US" sz="1600" b="1" dirty="0">
                <a:solidFill>
                  <a:schemeClr val="accent5">
                    <a:lumMod val="75000"/>
                  </a:schemeClr>
                </a:solidFill>
              </a:rPr>
              <a:t>be used to study samples in severe </a:t>
            </a:r>
            <a:r>
              <a:rPr lang="en-US" sz="1600" b="1" dirty="0" smtClean="0">
                <a:solidFill>
                  <a:schemeClr val="accent5">
                    <a:lumMod val="75000"/>
                  </a:schemeClr>
                </a:solidFill>
              </a:rPr>
              <a:t>environments</a:t>
            </a:r>
          </a:p>
          <a:p>
            <a:endParaRPr lang="en-US" sz="1600" dirty="0"/>
          </a:p>
          <a:p>
            <a:r>
              <a:rPr lang="en-US" dirty="0"/>
              <a:t>Neutrons have a </a:t>
            </a:r>
            <a:r>
              <a:rPr lang="en-US" b="1" dirty="0">
                <a:solidFill>
                  <a:srgbClr val="FF0000"/>
                </a:solidFill>
              </a:rPr>
              <a:t>MAGNETIC</a:t>
            </a:r>
            <a:r>
              <a:rPr lang="en-US" b="1" dirty="0"/>
              <a:t> </a:t>
            </a:r>
            <a:r>
              <a:rPr lang="en-US" dirty="0" smtClean="0"/>
              <a:t>moment</a:t>
            </a:r>
          </a:p>
          <a:p>
            <a:r>
              <a:rPr lang="en-US" sz="1600" b="1" dirty="0" smtClean="0">
                <a:solidFill>
                  <a:schemeClr val="accent5">
                    <a:lumMod val="75000"/>
                  </a:schemeClr>
                </a:solidFill>
              </a:rPr>
              <a:t>They </a:t>
            </a:r>
            <a:r>
              <a:rPr lang="en-US" sz="1600" b="1" dirty="0">
                <a:solidFill>
                  <a:schemeClr val="accent5">
                    <a:lumMod val="75000"/>
                  </a:schemeClr>
                </a:solidFill>
              </a:rPr>
              <a:t>can be used </a:t>
            </a:r>
            <a:r>
              <a:rPr lang="en-US" sz="1600" b="1" dirty="0" smtClean="0">
                <a:solidFill>
                  <a:schemeClr val="accent5">
                    <a:lumMod val="75000"/>
                  </a:schemeClr>
                </a:solidFill>
              </a:rPr>
              <a:t>to:</a:t>
            </a:r>
            <a:endParaRPr lang="en-US" sz="1600" b="1" dirty="0">
              <a:solidFill>
                <a:schemeClr val="accent5">
                  <a:lumMod val="75000"/>
                </a:schemeClr>
              </a:solidFill>
            </a:endParaRPr>
          </a:p>
          <a:p>
            <a:pPr marL="285750" indent="-285750">
              <a:buFont typeface="Arial" pitchFamily="34" charset="0"/>
              <a:buChar char="•"/>
            </a:pPr>
            <a:r>
              <a:rPr lang="en-US" sz="1600" b="1" dirty="0">
                <a:solidFill>
                  <a:schemeClr val="accent5">
                    <a:lumMod val="75000"/>
                  </a:schemeClr>
                </a:solidFill>
              </a:rPr>
              <a:t>study microscopic magnetic </a:t>
            </a:r>
            <a:r>
              <a:rPr lang="en-US" sz="1600" b="1" dirty="0" smtClean="0">
                <a:solidFill>
                  <a:schemeClr val="accent5">
                    <a:lumMod val="75000"/>
                  </a:schemeClr>
                </a:solidFill>
              </a:rPr>
              <a:t>structure</a:t>
            </a:r>
            <a:endParaRPr lang="en-US" sz="1600" b="1" dirty="0">
              <a:solidFill>
                <a:schemeClr val="accent5">
                  <a:lumMod val="75000"/>
                </a:schemeClr>
              </a:solidFill>
            </a:endParaRPr>
          </a:p>
          <a:p>
            <a:pPr marL="285750" indent="-285750">
              <a:buFont typeface="Arial" pitchFamily="34" charset="0"/>
              <a:buChar char="•"/>
            </a:pPr>
            <a:r>
              <a:rPr lang="en-US" sz="1600" b="1" dirty="0">
                <a:solidFill>
                  <a:schemeClr val="accent5">
                    <a:lumMod val="75000"/>
                  </a:schemeClr>
                </a:solidFill>
              </a:rPr>
              <a:t>study magnetic </a:t>
            </a:r>
            <a:r>
              <a:rPr lang="en-US" sz="1600" b="1" dirty="0" smtClean="0">
                <a:solidFill>
                  <a:schemeClr val="accent5">
                    <a:lumMod val="75000"/>
                  </a:schemeClr>
                </a:solidFill>
              </a:rPr>
              <a:t>fluctuations</a:t>
            </a:r>
            <a:endParaRPr lang="en-US" sz="1600" b="1" dirty="0">
              <a:solidFill>
                <a:schemeClr val="accent5">
                  <a:lumMod val="75000"/>
                </a:schemeClr>
              </a:solidFill>
            </a:endParaRPr>
          </a:p>
          <a:p>
            <a:pPr marL="285750" indent="-285750">
              <a:buFont typeface="Arial" pitchFamily="34" charset="0"/>
              <a:buChar char="•"/>
            </a:pPr>
            <a:r>
              <a:rPr lang="en-US" sz="1600" b="1" dirty="0">
                <a:solidFill>
                  <a:schemeClr val="accent5">
                    <a:lumMod val="75000"/>
                  </a:schemeClr>
                </a:solidFill>
              </a:rPr>
              <a:t>develop magnetic </a:t>
            </a:r>
            <a:r>
              <a:rPr lang="en-US" sz="1600" b="1" dirty="0" smtClean="0">
                <a:solidFill>
                  <a:schemeClr val="accent5">
                    <a:lumMod val="75000"/>
                  </a:schemeClr>
                </a:solidFill>
              </a:rPr>
              <a:t>materials</a:t>
            </a:r>
          </a:p>
          <a:p>
            <a:endParaRPr lang="en-US" dirty="0"/>
          </a:p>
          <a:p>
            <a:r>
              <a:rPr lang="en-US" dirty="0"/>
              <a:t>Neutrons have </a:t>
            </a:r>
            <a:r>
              <a:rPr lang="en-US" b="1" dirty="0" smtClean="0">
                <a:solidFill>
                  <a:srgbClr val="FF0000"/>
                </a:solidFill>
              </a:rPr>
              <a:t>SPIN</a:t>
            </a:r>
            <a:endParaRPr lang="en-US" dirty="0" smtClean="0">
              <a:solidFill>
                <a:srgbClr val="FF0000"/>
              </a:solidFill>
            </a:endParaRPr>
          </a:p>
          <a:p>
            <a:r>
              <a:rPr lang="en-US" sz="1600" b="1" dirty="0" smtClean="0">
                <a:solidFill>
                  <a:schemeClr val="accent5">
                    <a:lumMod val="75000"/>
                  </a:schemeClr>
                </a:solidFill>
              </a:rPr>
              <a:t>They </a:t>
            </a:r>
            <a:r>
              <a:rPr lang="en-US" sz="1600" b="1" dirty="0">
                <a:solidFill>
                  <a:schemeClr val="accent5">
                    <a:lumMod val="75000"/>
                  </a:schemeClr>
                </a:solidFill>
              </a:rPr>
              <a:t>can </a:t>
            </a:r>
            <a:r>
              <a:rPr lang="en-US" sz="1600" b="1" dirty="0" smtClean="0">
                <a:solidFill>
                  <a:schemeClr val="accent5">
                    <a:lumMod val="75000"/>
                  </a:schemeClr>
                </a:solidFill>
              </a:rPr>
              <a:t>be:</a:t>
            </a:r>
            <a:endParaRPr lang="en-US" sz="1600" b="1" dirty="0">
              <a:solidFill>
                <a:schemeClr val="accent5">
                  <a:lumMod val="75000"/>
                </a:schemeClr>
              </a:solidFill>
            </a:endParaRPr>
          </a:p>
          <a:p>
            <a:pPr marL="285750" indent="-285750">
              <a:buFont typeface="Arial" pitchFamily="34" charset="0"/>
              <a:buChar char="•"/>
            </a:pPr>
            <a:r>
              <a:rPr lang="en-US" sz="1600" b="1" dirty="0">
                <a:solidFill>
                  <a:schemeClr val="accent5">
                    <a:lumMod val="75000"/>
                  </a:schemeClr>
                </a:solidFill>
              </a:rPr>
              <a:t>formed into polarized neutron </a:t>
            </a:r>
            <a:r>
              <a:rPr lang="en-US" sz="1600" b="1" dirty="0" smtClean="0">
                <a:solidFill>
                  <a:schemeClr val="accent5">
                    <a:lumMod val="75000"/>
                  </a:schemeClr>
                </a:solidFill>
              </a:rPr>
              <a:t>beams</a:t>
            </a:r>
            <a:endParaRPr lang="en-US" sz="1600" b="1" dirty="0">
              <a:solidFill>
                <a:schemeClr val="accent5">
                  <a:lumMod val="75000"/>
                </a:schemeClr>
              </a:solidFill>
            </a:endParaRPr>
          </a:p>
          <a:p>
            <a:pPr marL="285750" indent="-285750">
              <a:buFont typeface="Arial" pitchFamily="34" charset="0"/>
              <a:buChar char="•"/>
            </a:pPr>
            <a:r>
              <a:rPr lang="en-US" sz="1600" b="1" dirty="0">
                <a:solidFill>
                  <a:schemeClr val="accent5">
                    <a:lumMod val="75000"/>
                  </a:schemeClr>
                </a:solidFill>
              </a:rPr>
              <a:t>used to study nuclear (atomic) </a:t>
            </a:r>
            <a:r>
              <a:rPr lang="en-US" sz="1600" b="1" dirty="0" smtClean="0">
                <a:solidFill>
                  <a:schemeClr val="accent5">
                    <a:lumMod val="75000"/>
                  </a:schemeClr>
                </a:solidFill>
              </a:rPr>
              <a:t>orientation</a:t>
            </a:r>
            <a:endParaRPr lang="en-US" sz="1600" b="1" dirty="0">
              <a:solidFill>
                <a:schemeClr val="accent5">
                  <a:lumMod val="75000"/>
                </a:schemeClr>
              </a:solidFill>
            </a:endParaRPr>
          </a:p>
          <a:p>
            <a:pPr marL="285750" indent="-285750">
              <a:buFont typeface="Arial" pitchFamily="34" charset="0"/>
              <a:buChar char="•"/>
            </a:pPr>
            <a:r>
              <a:rPr lang="en-US" sz="1600" b="1" dirty="0">
                <a:solidFill>
                  <a:schemeClr val="accent5">
                    <a:lumMod val="75000"/>
                  </a:schemeClr>
                </a:solidFill>
              </a:rPr>
              <a:t>used for coherent and incoherent scattering</a:t>
            </a:r>
            <a:r>
              <a:rPr lang="en-US" sz="1600" b="1" dirty="0" smtClean="0">
                <a:solidFill>
                  <a:schemeClr val="accent5">
                    <a:lumMod val="75000"/>
                  </a:schemeClr>
                </a:solidFill>
              </a:rPr>
              <a:t>.</a:t>
            </a:r>
            <a:endParaRPr lang="en-US" sz="1600" b="1" dirty="0">
              <a:solidFill>
                <a:schemeClr val="accent5">
                  <a:lumMod val="75000"/>
                </a:schemeClr>
              </a:solidFill>
            </a:endParaRPr>
          </a:p>
        </p:txBody>
      </p:sp>
      <p:sp>
        <p:nvSpPr>
          <p:cNvPr id="16" name="TextBox 15"/>
          <p:cNvSpPr txBox="1"/>
          <p:nvPr/>
        </p:nvSpPr>
        <p:spPr>
          <a:xfrm>
            <a:off x="4876800" y="1143000"/>
            <a:ext cx="4114800" cy="4247317"/>
          </a:xfrm>
          <a:prstGeom prst="rect">
            <a:avLst/>
          </a:prstGeom>
          <a:noFill/>
        </p:spPr>
        <p:txBody>
          <a:bodyPr wrap="square" rtlCol="0">
            <a:spAutoFit/>
          </a:bodyPr>
          <a:lstStyle/>
          <a:p>
            <a:r>
              <a:rPr lang="en-US" dirty="0" smtClean="0"/>
              <a:t>The </a:t>
            </a:r>
            <a:r>
              <a:rPr lang="en-US" b="1" dirty="0">
                <a:solidFill>
                  <a:srgbClr val="FF0000"/>
                </a:solidFill>
              </a:rPr>
              <a:t>ENERGIES</a:t>
            </a:r>
            <a:r>
              <a:rPr lang="en-US" b="1" dirty="0"/>
              <a:t> </a:t>
            </a:r>
            <a:r>
              <a:rPr lang="en-US" dirty="0"/>
              <a:t>of thermal neutrons are similar to the energies of elementary excitations in solids. </a:t>
            </a:r>
            <a:endParaRPr lang="en-US" dirty="0" smtClean="0"/>
          </a:p>
          <a:p>
            <a:endParaRPr lang="en-US" dirty="0"/>
          </a:p>
          <a:p>
            <a:r>
              <a:rPr lang="en-US" dirty="0" smtClean="0"/>
              <a:t>The </a:t>
            </a:r>
            <a:r>
              <a:rPr lang="en-US" b="1" dirty="0">
                <a:solidFill>
                  <a:srgbClr val="FF0000"/>
                </a:solidFill>
              </a:rPr>
              <a:t>WAVELENGTHS</a:t>
            </a:r>
            <a:r>
              <a:rPr lang="en-US" b="1" dirty="0"/>
              <a:t> </a:t>
            </a:r>
            <a:r>
              <a:rPr lang="en-US" dirty="0"/>
              <a:t>of neutrons are similar to the distance between atoms: </a:t>
            </a:r>
          </a:p>
          <a:p>
            <a:r>
              <a:rPr lang="en-US" sz="1600" b="1" dirty="0">
                <a:solidFill>
                  <a:schemeClr val="accent5">
                    <a:lumMod val="75000"/>
                  </a:schemeClr>
                </a:solidFill>
              </a:rPr>
              <a:t>They can determine</a:t>
            </a:r>
          </a:p>
          <a:p>
            <a:pPr marL="285750" indent="-285750">
              <a:buFont typeface="Arial" pitchFamily="34" charset="0"/>
              <a:buChar char="•"/>
            </a:pPr>
            <a:r>
              <a:rPr lang="en-US" sz="1600" b="1" dirty="0">
                <a:solidFill>
                  <a:schemeClr val="accent5">
                    <a:lumMod val="75000"/>
                  </a:schemeClr>
                </a:solidFill>
              </a:rPr>
              <a:t>atomic structure</a:t>
            </a:r>
          </a:p>
          <a:p>
            <a:pPr marL="285750" indent="-285750">
              <a:buFont typeface="Arial" pitchFamily="34" charset="0"/>
              <a:buChar char="•"/>
            </a:pPr>
            <a:r>
              <a:rPr lang="en-US" sz="1600" b="1" dirty="0">
                <a:solidFill>
                  <a:schemeClr val="accent5">
                    <a:lumMod val="75000"/>
                  </a:schemeClr>
                </a:solidFill>
              </a:rPr>
              <a:t>structural </a:t>
            </a:r>
            <a:r>
              <a:rPr lang="en-US" sz="1600" b="1" dirty="0" smtClean="0">
                <a:solidFill>
                  <a:schemeClr val="accent5">
                    <a:lumMod val="75000"/>
                  </a:schemeClr>
                </a:solidFill>
              </a:rPr>
              <a:t>transitions</a:t>
            </a:r>
          </a:p>
          <a:p>
            <a:pPr marL="285750" indent="-285750">
              <a:buFont typeface="Arial" pitchFamily="34" charset="0"/>
              <a:buChar char="•"/>
            </a:pPr>
            <a:endParaRPr lang="en-US" sz="1600" dirty="0"/>
          </a:p>
          <a:p>
            <a:r>
              <a:rPr lang="en-US" dirty="0"/>
              <a:t>Neutrons "see" </a:t>
            </a:r>
            <a:r>
              <a:rPr lang="en-US" b="1" dirty="0" smtClean="0">
                <a:solidFill>
                  <a:srgbClr val="FF0000"/>
                </a:solidFill>
              </a:rPr>
              <a:t>NUCLEI</a:t>
            </a:r>
            <a:endParaRPr lang="en-US" dirty="0" smtClean="0">
              <a:solidFill>
                <a:srgbClr val="FF0000"/>
              </a:solidFill>
            </a:endParaRPr>
          </a:p>
          <a:p>
            <a:r>
              <a:rPr lang="en-US" sz="1600" b="1" dirty="0" smtClean="0">
                <a:solidFill>
                  <a:schemeClr val="accent5">
                    <a:lumMod val="75000"/>
                  </a:schemeClr>
                </a:solidFill>
              </a:rPr>
              <a:t>They are </a:t>
            </a:r>
          </a:p>
          <a:p>
            <a:pPr marL="285750" indent="-285750">
              <a:buFont typeface="Arial" pitchFamily="34" charset="0"/>
              <a:buChar char="•"/>
            </a:pPr>
            <a:r>
              <a:rPr lang="en-US" sz="1600" b="1" dirty="0" smtClean="0">
                <a:solidFill>
                  <a:schemeClr val="accent5">
                    <a:lumMod val="75000"/>
                  </a:schemeClr>
                </a:solidFill>
              </a:rPr>
              <a:t>sensitive </a:t>
            </a:r>
            <a:r>
              <a:rPr lang="en-US" sz="1600" b="1" dirty="0">
                <a:solidFill>
                  <a:schemeClr val="accent5">
                    <a:lumMod val="75000"/>
                  </a:schemeClr>
                </a:solidFill>
              </a:rPr>
              <a:t>to light atoms,</a:t>
            </a:r>
          </a:p>
          <a:p>
            <a:pPr marL="285750" indent="-285750">
              <a:buFont typeface="Arial" pitchFamily="34" charset="0"/>
              <a:buChar char="•"/>
            </a:pPr>
            <a:r>
              <a:rPr lang="en-US" sz="1600" b="1" dirty="0">
                <a:solidFill>
                  <a:schemeClr val="accent5">
                    <a:lumMod val="75000"/>
                  </a:schemeClr>
                </a:solidFill>
              </a:rPr>
              <a:t>can exploit isotopic </a:t>
            </a:r>
            <a:r>
              <a:rPr lang="en-US" sz="1600" b="1" dirty="0" smtClean="0">
                <a:solidFill>
                  <a:schemeClr val="accent5">
                    <a:lumMod val="75000"/>
                  </a:schemeClr>
                </a:solidFill>
              </a:rPr>
              <a:t>substitution </a:t>
            </a:r>
          </a:p>
          <a:p>
            <a:r>
              <a:rPr lang="en-US" sz="1600" b="1" dirty="0">
                <a:solidFill>
                  <a:schemeClr val="accent5">
                    <a:lumMod val="75000"/>
                  </a:schemeClr>
                </a:solidFill>
              </a:rPr>
              <a:t> </a:t>
            </a:r>
            <a:r>
              <a:rPr lang="en-US" sz="1600" b="1" dirty="0" smtClean="0">
                <a:solidFill>
                  <a:schemeClr val="accent5">
                    <a:lumMod val="75000"/>
                  </a:schemeClr>
                </a:solidFill>
              </a:rPr>
              <a:t>    contrast variation to</a:t>
            </a:r>
            <a:r>
              <a:rPr lang="en-US" sz="1600" b="1" dirty="0">
                <a:solidFill>
                  <a:schemeClr val="accent5">
                    <a:lumMod val="75000"/>
                  </a:schemeClr>
                </a:solidFill>
              </a:rPr>
              <a:t> </a:t>
            </a:r>
            <a:r>
              <a:rPr lang="en-US" sz="1600" b="1" dirty="0" smtClean="0">
                <a:solidFill>
                  <a:schemeClr val="accent5">
                    <a:lumMod val="75000"/>
                  </a:schemeClr>
                </a:solidFill>
              </a:rPr>
              <a:t>differentiate   </a:t>
            </a:r>
          </a:p>
          <a:p>
            <a:r>
              <a:rPr lang="en-US" sz="1600" b="1" dirty="0">
                <a:solidFill>
                  <a:schemeClr val="accent5">
                    <a:lumMod val="75000"/>
                  </a:schemeClr>
                </a:solidFill>
              </a:rPr>
              <a:t> </a:t>
            </a:r>
            <a:r>
              <a:rPr lang="en-US" sz="1600" b="1" dirty="0" smtClean="0">
                <a:solidFill>
                  <a:schemeClr val="accent5">
                    <a:lumMod val="75000"/>
                  </a:schemeClr>
                </a:solidFill>
              </a:rPr>
              <a:t>    molecular (sub)structures</a:t>
            </a:r>
            <a:r>
              <a:rPr lang="en-US" sz="1600" b="1" dirty="0">
                <a:solidFill>
                  <a:schemeClr val="accent5">
                    <a:lumMod val="75000"/>
                  </a:schemeClr>
                </a:solidFill>
              </a:rPr>
              <a:t>.</a:t>
            </a:r>
          </a:p>
        </p:txBody>
      </p:sp>
      <p:sp>
        <p:nvSpPr>
          <p:cNvPr id="17" name="Oval 16"/>
          <p:cNvSpPr/>
          <p:nvPr/>
        </p:nvSpPr>
        <p:spPr>
          <a:xfrm>
            <a:off x="4419600" y="3657600"/>
            <a:ext cx="4038600" cy="990600"/>
          </a:xfrm>
          <a:prstGeom prst="ellipse">
            <a:avLst/>
          </a:prstGeom>
          <a:noFill/>
          <a:ln w="57150" cmpd="sng">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ontent Placeholder 2"/>
          <p:cNvSpPr txBox="1">
            <a:spLocks/>
          </p:cNvSpPr>
          <p:nvPr/>
        </p:nvSpPr>
        <p:spPr bwMode="auto">
          <a:xfrm>
            <a:off x="8640" y="1502841"/>
            <a:ext cx="9144000" cy="50056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marL="230188" indent="-230188" algn="l" rtl="0" eaLnBrk="0" fontAlgn="base" hangingPunct="0">
              <a:lnSpc>
                <a:spcPct val="90000"/>
              </a:lnSpc>
              <a:spcBef>
                <a:spcPts val="1400"/>
              </a:spcBef>
              <a:spcAft>
                <a:spcPct val="0"/>
              </a:spcAft>
              <a:buClr>
                <a:srgbClr val="006C3A"/>
              </a:buClr>
              <a:buFont typeface="Arial" charset="0"/>
              <a:buChar char="•"/>
              <a:defRPr sz="2800" b="1" kern="1200">
                <a:solidFill>
                  <a:schemeClr val="tx1"/>
                </a:solidFill>
                <a:latin typeface="Arial Narrow" pitchFamily="34" charset="0"/>
                <a:ea typeface="+mn-ea"/>
                <a:cs typeface="+mn-cs"/>
              </a:defRPr>
            </a:lvl1pPr>
            <a:lvl2pPr marL="625475" indent="-279400" algn="l" rtl="0" eaLnBrk="0" fontAlgn="base" hangingPunct="0">
              <a:lnSpc>
                <a:spcPct val="90000"/>
              </a:lnSpc>
              <a:spcBef>
                <a:spcPts val="800"/>
              </a:spcBef>
              <a:spcAft>
                <a:spcPct val="0"/>
              </a:spcAft>
              <a:buClr>
                <a:srgbClr val="006C3A"/>
              </a:buClr>
              <a:buFont typeface="Arial" charset="0"/>
              <a:buChar char="–"/>
              <a:defRPr sz="2400" b="1" kern="1200">
                <a:solidFill>
                  <a:schemeClr val="tx1"/>
                </a:solidFill>
                <a:latin typeface="Arial Narrow" pitchFamily="34" charset="0"/>
                <a:ea typeface="+mn-ea"/>
                <a:cs typeface="+mn-cs"/>
              </a:defRPr>
            </a:lvl2pPr>
            <a:lvl3pPr marL="914400" indent="-230188" algn="l" rtl="0" eaLnBrk="0" fontAlgn="base" hangingPunct="0">
              <a:lnSpc>
                <a:spcPct val="90000"/>
              </a:lnSpc>
              <a:spcBef>
                <a:spcPts val="800"/>
              </a:spcBef>
              <a:spcAft>
                <a:spcPct val="0"/>
              </a:spcAft>
              <a:buClr>
                <a:srgbClr val="006C3A"/>
              </a:buClr>
              <a:buFont typeface="Arial" charset="0"/>
              <a:buChar char="•"/>
              <a:defRPr sz="2000" b="1" kern="1200">
                <a:solidFill>
                  <a:schemeClr val="tx1"/>
                </a:solidFill>
                <a:latin typeface="Arial Narrow" pitchFamily="34" charset="0"/>
                <a:ea typeface="+mn-ea"/>
                <a:cs typeface="+mn-cs"/>
              </a:defRPr>
            </a:lvl3pPr>
            <a:lvl4pPr marL="1144588" indent="-173038" algn="l" rtl="0" eaLnBrk="0" fontAlgn="base" hangingPunct="0">
              <a:lnSpc>
                <a:spcPct val="90000"/>
              </a:lnSpc>
              <a:spcBef>
                <a:spcPts val="800"/>
              </a:spcBef>
              <a:spcAft>
                <a:spcPct val="0"/>
              </a:spcAft>
              <a:buClr>
                <a:srgbClr val="006C3A"/>
              </a:buClr>
              <a:buFont typeface="Arial" charset="0"/>
              <a:buChar char="–"/>
              <a:defRPr b="1" kern="1200">
                <a:solidFill>
                  <a:schemeClr val="tx1"/>
                </a:solidFill>
                <a:latin typeface="Arial Narrow" pitchFamily="34" charset="0"/>
                <a:ea typeface="+mn-ea"/>
                <a:cs typeface="+mn-cs"/>
              </a:defRPr>
            </a:lvl4pPr>
            <a:lvl5pPr marL="1482725" indent="-222250" algn="l" rtl="0" eaLnBrk="0" fontAlgn="base" hangingPunct="0">
              <a:lnSpc>
                <a:spcPct val="90000"/>
              </a:lnSpc>
              <a:spcBef>
                <a:spcPts val="600"/>
              </a:spcBef>
              <a:spcAft>
                <a:spcPct val="0"/>
              </a:spcAft>
              <a:buClr>
                <a:srgbClr val="006C3A"/>
              </a:buClr>
              <a:buFont typeface="Arial" charset="0"/>
              <a:buChar char="»"/>
              <a:defRPr b="1"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ts val="2200"/>
              </a:lnSpc>
              <a:buNone/>
            </a:pPr>
            <a:r>
              <a:rPr lang="en-US" sz="2400" b="0" dirty="0" smtClean="0">
                <a:solidFill>
                  <a:srgbClr val="3366FF"/>
                </a:solidFill>
                <a:latin typeface="Arial"/>
                <a:cs typeface="Arial"/>
              </a:rPr>
              <a:t>                                   </a:t>
            </a:r>
            <a:r>
              <a:rPr lang="en-US" sz="3600" b="0" dirty="0" smtClean="0">
                <a:solidFill>
                  <a:srgbClr val="3366FF"/>
                </a:solidFill>
                <a:latin typeface="Arial"/>
                <a:cs typeface="Arial"/>
              </a:rPr>
              <a:t>*</a:t>
            </a:r>
            <a:endParaRPr lang="en-US" sz="2400" b="0" dirty="0" smtClean="0">
              <a:solidFill>
                <a:srgbClr val="3366FF"/>
              </a:solidFill>
              <a:latin typeface="Arial"/>
              <a:cs typeface="Arial"/>
            </a:endParaRPr>
          </a:p>
          <a:p>
            <a:pPr marL="0" indent="0">
              <a:lnSpc>
                <a:spcPts val="2200"/>
              </a:lnSpc>
              <a:buNone/>
            </a:pPr>
            <a:endParaRPr lang="en-US" sz="2000" b="0" dirty="0">
              <a:solidFill>
                <a:srgbClr val="3366FF"/>
              </a:solidFill>
              <a:latin typeface="Arial"/>
              <a:cs typeface="Arial"/>
            </a:endParaRPr>
          </a:p>
          <a:p>
            <a:pPr marL="0" indent="0">
              <a:lnSpc>
                <a:spcPts val="2200"/>
              </a:lnSpc>
              <a:buNone/>
            </a:pPr>
            <a:endParaRPr lang="en-US" sz="2000" b="0" dirty="0" smtClean="0">
              <a:solidFill>
                <a:srgbClr val="3366FF"/>
              </a:solidFill>
              <a:latin typeface="Arial"/>
              <a:cs typeface="Arial"/>
            </a:endParaRPr>
          </a:p>
          <a:p>
            <a:pPr marL="0" indent="0">
              <a:lnSpc>
                <a:spcPts val="2200"/>
              </a:lnSpc>
              <a:buNone/>
            </a:pPr>
            <a:endParaRPr lang="en-US" sz="2000" b="0" dirty="0" smtClean="0">
              <a:solidFill>
                <a:srgbClr val="3366FF"/>
              </a:solidFill>
              <a:latin typeface="Arial"/>
              <a:cs typeface="Arial"/>
            </a:endParaRPr>
          </a:p>
          <a:p>
            <a:pPr marL="0" indent="0">
              <a:lnSpc>
                <a:spcPts val="2200"/>
              </a:lnSpc>
              <a:buNone/>
            </a:pPr>
            <a:endParaRPr lang="en-US" sz="2000" b="0" dirty="0">
              <a:solidFill>
                <a:srgbClr val="3366FF"/>
              </a:solidFill>
              <a:latin typeface="Arial"/>
              <a:cs typeface="Arial"/>
            </a:endParaRPr>
          </a:p>
          <a:p>
            <a:pPr marL="0" indent="0" algn="ctr">
              <a:lnSpc>
                <a:spcPts val="2200"/>
              </a:lnSpc>
              <a:buNone/>
            </a:pPr>
            <a:endParaRPr lang="en-US" sz="2000" b="0" dirty="0">
              <a:solidFill>
                <a:srgbClr val="3366FF"/>
              </a:solidFill>
              <a:latin typeface="Arial"/>
              <a:cs typeface="Arial"/>
            </a:endParaRPr>
          </a:p>
          <a:p>
            <a:pPr marL="0" indent="0" algn="ctr">
              <a:lnSpc>
                <a:spcPts val="2200"/>
              </a:lnSpc>
              <a:buNone/>
            </a:pPr>
            <a:endParaRPr lang="en-US" sz="2000" b="0" dirty="0" smtClean="0">
              <a:solidFill>
                <a:srgbClr val="3366FF"/>
              </a:solidFill>
              <a:latin typeface="Arial"/>
              <a:cs typeface="Arial"/>
            </a:endParaRPr>
          </a:p>
          <a:p>
            <a:pPr marL="0" indent="0" algn="ctr">
              <a:lnSpc>
                <a:spcPts val="2200"/>
              </a:lnSpc>
              <a:buNone/>
            </a:pPr>
            <a:endParaRPr lang="en-US" sz="2000" b="0" dirty="0" smtClean="0">
              <a:solidFill>
                <a:srgbClr val="3366FF"/>
              </a:solidFill>
              <a:latin typeface="Arial"/>
              <a:cs typeface="Arial"/>
            </a:endParaRPr>
          </a:p>
          <a:p>
            <a:pPr marL="0" indent="0" algn="ctr">
              <a:lnSpc>
                <a:spcPts val="2200"/>
              </a:lnSpc>
              <a:buNone/>
            </a:pPr>
            <a:endParaRPr lang="en-US" sz="2000" b="0" dirty="0" smtClean="0">
              <a:solidFill>
                <a:srgbClr val="3366FF"/>
              </a:solidFill>
              <a:latin typeface="Arial"/>
              <a:cs typeface="Arial"/>
            </a:endParaRPr>
          </a:p>
          <a:p>
            <a:pPr marL="0" indent="0" algn="ctr">
              <a:lnSpc>
                <a:spcPts val="2200"/>
              </a:lnSpc>
              <a:buNone/>
            </a:pPr>
            <a:r>
              <a:rPr lang="en-US" sz="2000" b="0" dirty="0">
                <a:solidFill>
                  <a:srgbClr val="3366FF"/>
                </a:solidFill>
                <a:latin typeface="Arial"/>
                <a:cs typeface="Arial"/>
              </a:rPr>
              <a:t> </a:t>
            </a:r>
            <a:r>
              <a:rPr lang="en-US" sz="2000" b="0" dirty="0" smtClean="0">
                <a:solidFill>
                  <a:srgbClr val="3366FF"/>
                </a:solidFill>
                <a:latin typeface="Arial"/>
                <a:cs typeface="Arial"/>
              </a:rPr>
              <a:t>    </a:t>
            </a:r>
          </a:p>
          <a:p>
            <a:pPr marL="0" indent="0" algn="ctr">
              <a:lnSpc>
                <a:spcPts val="2200"/>
              </a:lnSpc>
              <a:buNone/>
            </a:pPr>
            <a:r>
              <a:rPr lang="en-US" sz="2400" b="0" dirty="0" smtClean="0">
                <a:solidFill>
                  <a:srgbClr val="3366FF"/>
                </a:solidFill>
                <a:latin typeface="Arial"/>
                <a:cs typeface="Arial"/>
              </a:rPr>
              <a:t>“highly penetrating”  </a:t>
            </a:r>
            <a:r>
              <a:rPr lang="en-US" sz="2400" b="0" dirty="0" smtClean="0">
                <a:solidFill>
                  <a:srgbClr val="3366FF"/>
                </a:solidFill>
                <a:latin typeface="Arial"/>
                <a:cs typeface="Arial"/>
                <a:sym typeface="Wingdings"/>
              </a:rPr>
              <a:t>  weakly interacting …</a:t>
            </a:r>
            <a:endParaRPr lang="en-US" b="0" dirty="0">
              <a:solidFill>
                <a:srgbClr val="3366FF"/>
              </a:solidFill>
              <a:latin typeface="Arial"/>
              <a:cs typeface="Arial"/>
            </a:endParaRPr>
          </a:p>
        </p:txBody>
      </p:sp>
    </p:spTree>
    <p:extLst>
      <p:ext uri="{BB962C8B-B14F-4D97-AF65-F5344CB8AC3E}">
        <p14:creationId xmlns:p14="http://schemas.microsoft.com/office/powerpoint/2010/main" val="25355901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15" y="38485"/>
            <a:ext cx="9032875" cy="496290"/>
          </a:xfrm>
        </p:spPr>
        <p:txBody>
          <a:bodyPr/>
          <a:lstStyle/>
          <a:p>
            <a:r>
              <a:rPr lang="en-US" dirty="0" smtClean="0"/>
              <a:t>Neutron Spin Optics</a:t>
            </a:r>
            <a:endParaRPr lang="en-US" dirty="0"/>
          </a:p>
        </p:txBody>
      </p:sp>
      <p:sp>
        <p:nvSpPr>
          <p:cNvPr id="112" name="Title 1"/>
          <p:cNvSpPr txBox="1">
            <a:spLocks/>
          </p:cNvSpPr>
          <p:nvPr/>
        </p:nvSpPr>
        <p:spPr bwMode="auto">
          <a:xfrm>
            <a:off x="152400" y="457200"/>
            <a:ext cx="8763001" cy="80560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l" rtl="0" eaLnBrk="0" fontAlgn="base" hangingPunct="0">
              <a:lnSpc>
                <a:spcPct val="85000"/>
              </a:lnSpc>
              <a:spcBef>
                <a:spcPct val="0"/>
              </a:spcBef>
              <a:spcAft>
                <a:spcPct val="0"/>
              </a:spcAft>
              <a:defRPr sz="3000" b="0" i="0" kern="1200">
                <a:solidFill>
                  <a:srgbClr val="3366FF"/>
                </a:solidFill>
                <a:latin typeface="Arial"/>
                <a:ea typeface="+mj-ea"/>
                <a:cs typeface="Arial"/>
              </a:defRPr>
            </a:lvl1pPr>
            <a:lvl2pPr algn="l" rtl="0" eaLnBrk="0" fontAlgn="base" hangingPunct="0">
              <a:lnSpc>
                <a:spcPct val="85000"/>
              </a:lnSpc>
              <a:spcBef>
                <a:spcPct val="0"/>
              </a:spcBef>
              <a:spcAft>
                <a:spcPct val="0"/>
              </a:spcAft>
              <a:defRPr sz="3000">
                <a:solidFill>
                  <a:srgbClr val="006C3A"/>
                </a:solidFill>
                <a:latin typeface="Arial Black" pitchFamily="34" charset="0"/>
              </a:defRPr>
            </a:lvl2pPr>
            <a:lvl3pPr algn="l" rtl="0" eaLnBrk="0" fontAlgn="base" hangingPunct="0">
              <a:lnSpc>
                <a:spcPct val="85000"/>
              </a:lnSpc>
              <a:spcBef>
                <a:spcPct val="0"/>
              </a:spcBef>
              <a:spcAft>
                <a:spcPct val="0"/>
              </a:spcAft>
              <a:defRPr sz="3000">
                <a:solidFill>
                  <a:srgbClr val="006C3A"/>
                </a:solidFill>
                <a:latin typeface="Arial Black" pitchFamily="34" charset="0"/>
              </a:defRPr>
            </a:lvl3pPr>
            <a:lvl4pPr algn="l" rtl="0" eaLnBrk="0" fontAlgn="base" hangingPunct="0">
              <a:lnSpc>
                <a:spcPct val="85000"/>
              </a:lnSpc>
              <a:spcBef>
                <a:spcPct val="0"/>
              </a:spcBef>
              <a:spcAft>
                <a:spcPct val="0"/>
              </a:spcAft>
              <a:defRPr sz="3000">
                <a:solidFill>
                  <a:srgbClr val="006C3A"/>
                </a:solidFill>
                <a:latin typeface="Arial Black" pitchFamily="34" charset="0"/>
              </a:defRPr>
            </a:lvl4pPr>
            <a:lvl5pPr algn="l" rtl="0" eaLnBrk="0" fontAlgn="base" hangingPunct="0">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r>
              <a:rPr lang="en-US" sz="1800" dirty="0"/>
              <a:t>A</a:t>
            </a:r>
            <a:r>
              <a:rPr lang="en-US" sz="1800" dirty="0" smtClean="0"/>
              <a:t> neutron’s magnetic moment and (antiparallel) intrinsic angular momentum undergoes precession around the perpendicular component of an applied magnetic field and will be guided by the parallel component … (some quantum caveats apply)</a:t>
            </a:r>
            <a:endParaRPr lang="en-US" sz="1800" dirty="0"/>
          </a:p>
        </p:txBody>
      </p:sp>
      <p:graphicFrame>
        <p:nvGraphicFramePr>
          <p:cNvPr id="10" name="Object 9"/>
          <p:cNvGraphicFramePr>
            <a:graphicFrameLocks noChangeAspect="1"/>
          </p:cNvGraphicFramePr>
          <p:nvPr>
            <p:extLst>
              <p:ext uri="{D42A27DB-BD31-4B8C-83A1-F6EECF244321}">
                <p14:modId xmlns:p14="http://schemas.microsoft.com/office/powerpoint/2010/main" val="557691749"/>
              </p:ext>
            </p:extLst>
          </p:nvPr>
        </p:nvGraphicFramePr>
        <p:xfrm>
          <a:off x="1300162" y="3079747"/>
          <a:ext cx="7386638" cy="1300163"/>
        </p:xfrm>
        <a:graphic>
          <a:graphicData uri="http://schemas.openxmlformats.org/presentationml/2006/ole">
            <mc:AlternateContent xmlns:mc="http://schemas.openxmlformats.org/markup-compatibility/2006">
              <mc:Choice xmlns:v="urn:schemas-microsoft-com:vml" Requires="v">
                <p:oleObj spid="_x0000_s7623" name="Equation" r:id="rId4" imgW="8966200" imgH="1892300" progId="Equation.3">
                  <p:embed/>
                </p:oleObj>
              </mc:Choice>
              <mc:Fallback>
                <p:oleObj name="Equation" r:id="rId4" imgW="8966200" imgH="1892300" progId="Equation.3">
                  <p:embed/>
                  <p:pic>
                    <p:nvPicPr>
                      <p:cNvPr id="0" name=""/>
                      <p:cNvPicPr/>
                      <p:nvPr/>
                    </p:nvPicPr>
                    <p:blipFill>
                      <a:blip r:embed="rId5"/>
                      <a:stretch>
                        <a:fillRect/>
                      </a:stretch>
                    </p:blipFill>
                    <p:spPr>
                      <a:xfrm>
                        <a:off x="1300162" y="3079747"/>
                        <a:ext cx="7386638" cy="1300163"/>
                      </a:xfrm>
                      <a:prstGeom prst="rect">
                        <a:avLst/>
                      </a:prstGeom>
                    </p:spPr>
                  </p:pic>
                </p:oleObj>
              </mc:Fallback>
            </mc:AlternateContent>
          </a:graphicData>
        </a:graphic>
      </p:graphicFrame>
      <p:sp>
        <p:nvSpPr>
          <p:cNvPr id="113" name="Title 1"/>
          <p:cNvSpPr txBox="1">
            <a:spLocks/>
          </p:cNvSpPr>
          <p:nvPr/>
        </p:nvSpPr>
        <p:spPr bwMode="auto">
          <a:xfrm>
            <a:off x="76201" y="4356630"/>
            <a:ext cx="9067800" cy="224369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l" rtl="0" eaLnBrk="0" fontAlgn="base" hangingPunct="0">
              <a:lnSpc>
                <a:spcPct val="85000"/>
              </a:lnSpc>
              <a:spcBef>
                <a:spcPct val="0"/>
              </a:spcBef>
              <a:spcAft>
                <a:spcPct val="0"/>
              </a:spcAft>
              <a:defRPr sz="3000" b="0" i="0" kern="1200">
                <a:solidFill>
                  <a:srgbClr val="3366FF"/>
                </a:solidFill>
                <a:latin typeface="Arial"/>
                <a:ea typeface="+mj-ea"/>
                <a:cs typeface="Arial"/>
              </a:defRPr>
            </a:lvl1pPr>
            <a:lvl2pPr algn="l" rtl="0" eaLnBrk="0" fontAlgn="base" hangingPunct="0">
              <a:lnSpc>
                <a:spcPct val="85000"/>
              </a:lnSpc>
              <a:spcBef>
                <a:spcPct val="0"/>
              </a:spcBef>
              <a:spcAft>
                <a:spcPct val="0"/>
              </a:spcAft>
              <a:defRPr sz="3000">
                <a:solidFill>
                  <a:srgbClr val="006C3A"/>
                </a:solidFill>
                <a:latin typeface="Arial Black" pitchFamily="34" charset="0"/>
              </a:defRPr>
            </a:lvl2pPr>
            <a:lvl3pPr algn="l" rtl="0" eaLnBrk="0" fontAlgn="base" hangingPunct="0">
              <a:lnSpc>
                <a:spcPct val="85000"/>
              </a:lnSpc>
              <a:spcBef>
                <a:spcPct val="0"/>
              </a:spcBef>
              <a:spcAft>
                <a:spcPct val="0"/>
              </a:spcAft>
              <a:defRPr sz="3000">
                <a:solidFill>
                  <a:srgbClr val="006C3A"/>
                </a:solidFill>
                <a:latin typeface="Arial Black" pitchFamily="34" charset="0"/>
              </a:defRPr>
            </a:lvl3pPr>
            <a:lvl4pPr algn="l" rtl="0" eaLnBrk="0" fontAlgn="base" hangingPunct="0">
              <a:lnSpc>
                <a:spcPct val="85000"/>
              </a:lnSpc>
              <a:spcBef>
                <a:spcPct val="0"/>
              </a:spcBef>
              <a:spcAft>
                <a:spcPct val="0"/>
              </a:spcAft>
              <a:defRPr sz="3000">
                <a:solidFill>
                  <a:srgbClr val="006C3A"/>
                </a:solidFill>
                <a:latin typeface="Arial Black" pitchFamily="34" charset="0"/>
              </a:defRPr>
            </a:lvl4pPr>
            <a:lvl5pPr algn="l" rtl="0" eaLnBrk="0" fontAlgn="base" hangingPunct="0">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pPr algn="ctr"/>
            <a:r>
              <a:rPr lang="en-US" sz="2400" b="1" dirty="0" smtClean="0">
                <a:solidFill>
                  <a:srgbClr val="FF0000"/>
                </a:solidFill>
                <a:effectLst>
                  <a:outerShdw blurRad="50800" dist="38100" dir="2700000" algn="tl" rotWithShape="0">
                    <a:prstClr val="black">
                      <a:alpha val="40000"/>
                    </a:prstClr>
                  </a:outerShdw>
                </a:effectLst>
              </a:rPr>
              <a:t>Precession of polarization is a 3</a:t>
            </a:r>
            <a:r>
              <a:rPr lang="en-US" sz="2400" b="1" baseline="30000" dirty="0" smtClean="0">
                <a:solidFill>
                  <a:srgbClr val="FF0000"/>
                </a:solidFill>
                <a:effectLst>
                  <a:outerShdw blurRad="50800" dist="38100" dir="2700000" algn="tl" rotWithShape="0">
                    <a:prstClr val="black">
                      <a:alpha val="40000"/>
                    </a:prstClr>
                  </a:outerShdw>
                </a:effectLst>
              </a:rPr>
              <a:t>rd</a:t>
            </a:r>
            <a:r>
              <a:rPr lang="en-US" sz="2400" b="1" dirty="0" smtClean="0">
                <a:solidFill>
                  <a:srgbClr val="FF0000"/>
                </a:solidFill>
                <a:effectLst>
                  <a:outerShdw blurRad="50800" dist="38100" dir="2700000" algn="tl" rotWithShape="0">
                    <a:prstClr val="black">
                      <a:alpha val="40000"/>
                    </a:prstClr>
                  </a:outerShdw>
                </a:effectLst>
              </a:rPr>
              <a:t> way to determine </a:t>
            </a:r>
          </a:p>
          <a:p>
            <a:pPr algn="ctr"/>
            <a:r>
              <a:rPr lang="en-US" sz="2400" b="1" dirty="0" smtClean="0">
                <a:solidFill>
                  <a:srgbClr val="FF0000"/>
                </a:solidFill>
                <a:effectLst>
                  <a:outerShdw blurRad="50800" dist="38100" dir="2700000" algn="tl" rotWithShape="0">
                    <a:prstClr val="black">
                      <a:alpha val="40000"/>
                    </a:prstClr>
                  </a:outerShdw>
                </a:effectLst>
              </a:rPr>
              <a:t>neutron wavelengths and/or energies</a:t>
            </a:r>
            <a:endParaRPr lang="en-US" sz="1050" b="1" dirty="0" smtClean="0">
              <a:solidFill>
                <a:srgbClr val="FF0000"/>
              </a:solidFill>
              <a:effectLst>
                <a:outerShdw blurRad="50800" dist="38100" dir="2700000" algn="tl" rotWithShape="0">
                  <a:prstClr val="black">
                    <a:alpha val="40000"/>
                  </a:prstClr>
                </a:outerShdw>
              </a:effectLst>
            </a:endParaRPr>
          </a:p>
          <a:p>
            <a:endParaRPr lang="en-US" sz="800" dirty="0" smtClean="0"/>
          </a:p>
          <a:p>
            <a:r>
              <a:rPr lang="en-US" sz="1600" dirty="0" smtClean="0"/>
              <a:t>Can be used as a phase “clock” and in </a:t>
            </a:r>
            <a:r>
              <a:rPr lang="en-US" sz="1600" u="sng" dirty="0" smtClean="0"/>
              <a:t>very</a:t>
            </a:r>
            <a:r>
              <a:rPr lang="en-US" sz="1600" dirty="0" smtClean="0"/>
              <a:t> carefully controlled magnetic field conditions this can be used in studies of soft matter dynamics to resolve very small energy changes (</a:t>
            </a:r>
            <a:r>
              <a:rPr lang="en-US" sz="1600" dirty="0" err="1" smtClean="0"/>
              <a:t>meV</a:t>
            </a:r>
            <a:r>
              <a:rPr lang="en-US" sz="1600" dirty="0" smtClean="0"/>
              <a:t>…</a:t>
            </a:r>
            <a:r>
              <a:rPr lang="en-US" sz="1600" dirty="0" err="1" smtClean="0"/>
              <a:t>neV</a:t>
            </a:r>
            <a:r>
              <a:rPr lang="en-US" sz="1600" dirty="0" smtClean="0"/>
              <a:t>) – akin to NMR and DLS.  This is </a:t>
            </a:r>
            <a:r>
              <a:rPr lang="en-US" sz="1600" b="1" dirty="0" smtClean="0"/>
              <a:t>Neutron Spin Echo.</a:t>
            </a:r>
            <a:endParaRPr lang="en-US" sz="1200" b="1" dirty="0" smtClean="0"/>
          </a:p>
          <a:p>
            <a:endParaRPr lang="en-US" sz="1200" b="1" dirty="0"/>
          </a:p>
          <a:p>
            <a:r>
              <a:rPr lang="en-US" sz="1600" dirty="0" smtClean="0"/>
              <a:t>More recently these techniques have been adapted to resolve very small angular deviations in </a:t>
            </a:r>
          </a:p>
          <a:p>
            <a:r>
              <a:rPr lang="en-US" sz="1600" dirty="0" smtClean="0"/>
              <a:t>the ultra-small angle scattering range (SESANS) and not quite specular reflection (SE Grazing </a:t>
            </a:r>
            <a:r>
              <a:rPr lang="en-US" sz="1600" dirty="0"/>
              <a:t>I</a:t>
            </a:r>
            <a:r>
              <a:rPr lang="en-US" sz="1600" dirty="0" smtClean="0"/>
              <a:t>ncidence SANS – SERGIS)</a:t>
            </a:r>
            <a:endParaRPr lang="en-US" sz="1600" dirty="0"/>
          </a:p>
        </p:txBody>
      </p:sp>
      <p:sp>
        <p:nvSpPr>
          <p:cNvPr id="114" name="Title 1"/>
          <p:cNvSpPr txBox="1">
            <a:spLocks/>
          </p:cNvSpPr>
          <p:nvPr/>
        </p:nvSpPr>
        <p:spPr bwMode="auto">
          <a:xfrm>
            <a:off x="6934200" y="1629920"/>
            <a:ext cx="2276178" cy="28084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l" rtl="0" eaLnBrk="0" fontAlgn="base" hangingPunct="0">
              <a:lnSpc>
                <a:spcPct val="85000"/>
              </a:lnSpc>
              <a:spcBef>
                <a:spcPct val="0"/>
              </a:spcBef>
              <a:spcAft>
                <a:spcPct val="0"/>
              </a:spcAft>
              <a:defRPr sz="3000" b="0" i="0" kern="1200">
                <a:solidFill>
                  <a:srgbClr val="3366FF"/>
                </a:solidFill>
                <a:latin typeface="Arial"/>
                <a:ea typeface="+mj-ea"/>
                <a:cs typeface="Arial"/>
              </a:defRPr>
            </a:lvl1pPr>
            <a:lvl2pPr algn="l" rtl="0" eaLnBrk="0" fontAlgn="base" hangingPunct="0">
              <a:lnSpc>
                <a:spcPct val="85000"/>
              </a:lnSpc>
              <a:spcBef>
                <a:spcPct val="0"/>
              </a:spcBef>
              <a:spcAft>
                <a:spcPct val="0"/>
              </a:spcAft>
              <a:defRPr sz="3000">
                <a:solidFill>
                  <a:srgbClr val="006C3A"/>
                </a:solidFill>
                <a:latin typeface="Arial Black" pitchFamily="34" charset="0"/>
              </a:defRPr>
            </a:lvl2pPr>
            <a:lvl3pPr algn="l" rtl="0" eaLnBrk="0" fontAlgn="base" hangingPunct="0">
              <a:lnSpc>
                <a:spcPct val="85000"/>
              </a:lnSpc>
              <a:spcBef>
                <a:spcPct val="0"/>
              </a:spcBef>
              <a:spcAft>
                <a:spcPct val="0"/>
              </a:spcAft>
              <a:defRPr sz="3000">
                <a:solidFill>
                  <a:srgbClr val="006C3A"/>
                </a:solidFill>
                <a:latin typeface="Arial Black" pitchFamily="34" charset="0"/>
              </a:defRPr>
            </a:lvl3pPr>
            <a:lvl4pPr algn="l" rtl="0" eaLnBrk="0" fontAlgn="base" hangingPunct="0">
              <a:lnSpc>
                <a:spcPct val="85000"/>
              </a:lnSpc>
              <a:spcBef>
                <a:spcPct val="0"/>
              </a:spcBef>
              <a:spcAft>
                <a:spcPct val="0"/>
              </a:spcAft>
              <a:defRPr sz="3000">
                <a:solidFill>
                  <a:srgbClr val="006C3A"/>
                </a:solidFill>
                <a:latin typeface="Arial Black" pitchFamily="34" charset="0"/>
              </a:defRPr>
            </a:lvl4pPr>
            <a:lvl5pPr algn="l" rtl="0" eaLnBrk="0" fontAlgn="base" hangingPunct="0">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r>
              <a:rPr lang="en-US" sz="1400" dirty="0" smtClean="0">
                <a:solidFill>
                  <a:srgbClr val="FF0000"/>
                </a:solidFill>
              </a:rPr>
              <a:t>n Gyromagnetic ratio</a:t>
            </a:r>
            <a:endParaRPr lang="en-US" sz="1400" dirty="0">
              <a:solidFill>
                <a:srgbClr val="FF0000"/>
              </a:solidFill>
            </a:endParaRPr>
          </a:p>
        </p:txBody>
      </p:sp>
      <p:graphicFrame>
        <p:nvGraphicFramePr>
          <p:cNvPr id="115" name="Object 114"/>
          <p:cNvGraphicFramePr>
            <a:graphicFrameLocks noChangeAspect="1"/>
          </p:cNvGraphicFramePr>
          <p:nvPr>
            <p:extLst>
              <p:ext uri="{D42A27DB-BD31-4B8C-83A1-F6EECF244321}">
                <p14:modId xmlns:p14="http://schemas.microsoft.com/office/powerpoint/2010/main" val="4210236890"/>
              </p:ext>
            </p:extLst>
          </p:nvPr>
        </p:nvGraphicFramePr>
        <p:xfrm>
          <a:off x="533400" y="1295400"/>
          <a:ext cx="7529197" cy="609600"/>
        </p:xfrm>
        <a:graphic>
          <a:graphicData uri="http://schemas.openxmlformats.org/presentationml/2006/ole">
            <mc:AlternateContent xmlns:mc="http://schemas.openxmlformats.org/markup-compatibility/2006">
              <mc:Choice xmlns:v="urn:schemas-microsoft-com:vml" Requires="v">
                <p:oleObj spid="_x0000_s7624" name="Equation" r:id="rId6" imgW="4406900" imgH="431800" progId="Equation.3">
                  <p:embed/>
                </p:oleObj>
              </mc:Choice>
              <mc:Fallback>
                <p:oleObj name="Equation" r:id="rId6" imgW="4406900" imgH="431800" progId="Equation.3">
                  <p:embed/>
                  <p:pic>
                    <p:nvPicPr>
                      <p:cNvPr id="0" name=""/>
                      <p:cNvPicPr/>
                      <p:nvPr/>
                    </p:nvPicPr>
                    <p:blipFill>
                      <a:blip r:embed="rId7"/>
                      <a:stretch>
                        <a:fillRect/>
                      </a:stretch>
                    </p:blipFill>
                    <p:spPr>
                      <a:xfrm>
                        <a:off x="533400" y="1295400"/>
                        <a:ext cx="7529197" cy="609600"/>
                      </a:xfrm>
                      <a:prstGeom prst="rect">
                        <a:avLst/>
                      </a:prstGeom>
                    </p:spPr>
                  </p:pic>
                </p:oleObj>
              </mc:Fallback>
            </mc:AlternateContent>
          </a:graphicData>
        </a:graphic>
      </p:graphicFrame>
      <p:sp>
        <p:nvSpPr>
          <p:cNvPr id="12" name="Rectangle 11"/>
          <p:cNvSpPr/>
          <p:nvPr/>
        </p:nvSpPr>
        <p:spPr>
          <a:xfrm>
            <a:off x="315888" y="3505200"/>
            <a:ext cx="903312" cy="406266"/>
          </a:xfrm>
          <a:prstGeom prst="rect">
            <a:avLst/>
          </a:prstGeom>
        </p:spPr>
        <p:txBody>
          <a:bodyPr wrap="none">
            <a:spAutoFit/>
          </a:bodyPr>
          <a:lstStyle/>
          <a:p>
            <a:r>
              <a:rPr lang="en-US" dirty="0" smtClean="0">
                <a:solidFill>
                  <a:srgbClr val="FF3300"/>
                </a:solidFill>
              </a:rPr>
              <a:t>Phase:</a:t>
            </a:r>
            <a:endParaRPr lang="en-US" dirty="0">
              <a:solidFill>
                <a:srgbClr val="FF3300"/>
              </a:solidFill>
            </a:endParaRPr>
          </a:p>
        </p:txBody>
      </p:sp>
      <p:grpSp>
        <p:nvGrpSpPr>
          <p:cNvPr id="6" name="Group 5"/>
          <p:cNvGrpSpPr/>
          <p:nvPr/>
        </p:nvGrpSpPr>
        <p:grpSpPr>
          <a:xfrm>
            <a:off x="304800" y="1905000"/>
            <a:ext cx="8324548" cy="1309716"/>
            <a:chOff x="304800" y="1905000"/>
            <a:chExt cx="8324548" cy="1309716"/>
          </a:xfrm>
        </p:grpSpPr>
        <p:grpSp>
          <p:nvGrpSpPr>
            <p:cNvPr id="13" name="Group 12"/>
            <p:cNvGrpSpPr/>
            <p:nvPr/>
          </p:nvGrpSpPr>
          <p:grpSpPr>
            <a:xfrm>
              <a:off x="1737976" y="1905000"/>
              <a:ext cx="5882024" cy="915170"/>
              <a:chOff x="1066800" y="2132830"/>
              <a:chExt cx="5882024" cy="915170"/>
            </a:xfrm>
          </p:grpSpPr>
          <p:pic>
            <p:nvPicPr>
              <p:cNvPr id="9" name="Picture 8"/>
              <p:cNvPicPr>
                <a:picLocks noChangeAspect="1"/>
              </p:cNvPicPr>
              <p:nvPr/>
            </p:nvPicPr>
            <p:blipFill>
              <a:blip r:embed="rId8"/>
              <a:stretch>
                <a:fillRect/>
              </a:stretch>
            </p:blipFill>
            <p:spPr>
              <a:xfrm>
                <a:off x="1066800" y="2133600"/>
                <a:ext cx="3118585" cy="914400"/>
              </a:xfrm>
              <a:prstGeom prst="rect">
                <a:avLst/>
              </a:prstGeom>
            </p:spPr>
          </p:pic>
          <p:pic>
            <p:nvPicPr>
              <p:cNvPr id="116" name="Picture 115"/>
              <p:cNvPicPr>
                <a:picLocks noChangeAspect="1"/>
              </p:cNvPicPr>
              <p:nvPr/>
            </p:nvPicPr>
            <p:blipFill>
              <a:blip r:embed="rId8"/>
              <a:stretch>
                <a:fillRect/>
              </a:stretch>
            </p:blipFill>
            <p:spPr>
              <a:xfrm>
                <a:off x="3830239" y="2132830"/>
                <a:ext cx="3118585" cy="914400"/>
              </a:xfrm>
              <a:prstGeom prst="rect">
                <a:avLst/>
              </a:prstGeom>
            </p:spPr>
          </p:pic>
        </p:grpSp>
        <p:sp>
          <p:nvSpPr>
            <p:cNvPr id="14" name="Up Arrow 13"/>
            <p:cNvSpPr/>
            <p:nvPr/>
          </p:nvSpPr>
          <p:spPr>
            <a:xfrm>
              <a:off x="7937780" y="2012758"/>
              <a:ext cx="152400" cy="38100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Donut 14"/>
            <p:cNvSpPr/>
            <p:nvPr/>
          </p:nvSpPr>
          <p:spPr>
            <a:xfrm>
              <a:off x="7940955" y="2576657"/>
              <a:ext cx="152400" cy="152400"/>
            </a:xfrm>
            <a:prstGeom prst="donut">
              <a:avLst>
                <a:gd name="adj" fmla="val 1041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6" name="Oval 15"/>
            <p:cNvSpPr/>
            <p:nvPr/>
          </p:nvSpPr>
          <p:spPr>
            <a:xfrm>
              <a:off x="7998105" y="2629363"/>
              <a:ext cx="45719" cy="457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 name="Straight Arrow Connector 3"/>
            <p:cNvCxnSpPr/>
            <p:nvPr/>
          </p:nvCxnSpPr>
          <p:spPr>
            <a:xfrm>
              <a:off x="1890888" y="2971800"/>
              <a:ext cx="5638800"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1" name="Right Arrow 20"/>
            <p:cNvSpPr/>
            <p:nvPr/>
          </p:nvSpPr>
          <p:spPr>
            <a:xfrm>
              <a:off x="533400" y="2286000"/>
              <a:ext cx="1080000" cy="304800"/>
            </a:xfrm>
            <a:prstGeom prst="rightArrow">
              <a:avLst>
                <a:gd name="adj1" fmla="val 24746"/>
                <a:gd name="adj2" fmla="val 76202"/>
              </a:avLst>
            </a:prstGeom>
            <a:solidFill>
              <a:srgbClr val="23E40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a:spLocks noChangeAspect="1"/>
            </p:cNvSpPr>
            <p:nvPr/>
          </p:nvSpPr>
          <p:spPr>
            <a:xfrm>
              <a:off x="304800" y="2209800"/>
              <a:ext cx="432000" cy="432000"/>
            </a:xfrm>
            <a:prstGeom prst="ellipse">
              <a:avLst/>
            </a:prstGeom>
            <a:solidFill>
              <a:srgbClr val="23E40D"/>
            </a:solidFill>
            <a:ln>
              <a:noFill/>
            </a:ln>
            <a:effectLst>
              <a:outerShdw blurRad="40000" dist="23000" dir="5400000" rotWithShape="0">
                <a:srgbClr val="000000">
                  <a:alpha val="35000"/>
                </a:srgbClr>
              </a:outerShdw>
              <a:softEdge rad="508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oup 4"/>
            <p:cNvGrpSpPr/>
            <p:nvPr/>
          </p:nvGrpSpPr>
          <p:grpSpPr>
            <a:xfrm>
              <a:off x="4609640" y="2687968"/>
              <a:ext cx="571960" cy="526748"/>
              <a:chOff x="4286480" y="2687968"/>
              <a:chExt cx="571960" cy="526748"/>
            </a:xfrm>
          </p:grpSpPr>
          <p:sp>
            <p:nvSpPr>
              <p:cNvPr id="24" name="TextBox 23"/>
              <p:cNvSpPr txBox="1"/>
              <p:nvPr/>
            </p:nvSpPr>
            <p:spPr>
              <a:xfrm>
                <a:off x="4286480" y="2687968"/>
                <a:ext cx="540232" cy="523220"/>
              </a:xfrm>
              <a:prstGeom prst="rect">
                <a:avLst/>
              </a:prstGeom>
              <a:noFill/>
              <a:effectLst>
                <a:outerShdw blurRad="50800" dist="38100" dir="2700000" algn="tl" rotWithShape="0">
                  <a:srgbClr val="000000">
                    <a:alpha val="43000"/>
                  </a:srgbClr>
                </a:outerShdw>
              </a:effectLst>
            </p:spPr>
            <p:txBody>
              <a:bodyPr wrap="none" rtlCol="0">
                <a:spAutoFit/>
              </a:bodyPr>
              <a:lstStyle/>
              <a:p>
                <a:r>
                  <a:rPr lang="en-US" sz="2800" b="1" i="1" dirty="0" smtClean="0">
                    <a:solidFill>
                      <a:schemeClr val="bg1"/>
                    </a:solidFill>
                    <a:latin typeface="Times"/>
                    <a:cs typeface="Times"/>
                  </a:rPr>
                  <a:t>D</a:t>
                </a:r>
                <a:endParaRPr lang="en-US" sz="2800" b="1" i="1" dirty="0">
                  <a:solidFill>
                    <a:schemeClr val="bg1"/>
                  </a:solidFill>
                  <a:latin typeface="Times"/>
                  <a:cs typeface="Times"/>
                </a:endParaRPr>
              </a:p>
            </p:txBody>
          </p:sp>
          <p:sp>
            <p:nvSpPr>
              <p:cNvPr id="23" name="TextBox 22"/>
              <p:cNvSpPr txBox="1"/>
              <p:nvPr/>
            </p:nvSpPr>
            <p:spPr>
              <a:xfrm>
                <a:off x="4318208" y="2691496"/>
                <a:ext cx="540232" cy="523220"/>
              </a:xfrm>
              <a:prstGeom prst="rect">
                <a:avLst/>
              </a:prstGeom>
              <a:noFill/>
              <a:effectLst>
                <a:outerShdw blurRad="50800" dist="38100" dir="2700000" algn="tl" rotWithShape="0">
                  <a:srgbClr val="000000">
                    <a:alpha val="43000"/>
                  </a:srgbClr>
                </a:outerShdw>
              </a:effectLst>
            </p:spPr>
            <p:txBody>
              <a:bodyPr wrap="none" rtlCol="0">
                <a:spAutoFit/>
              </a:bodyPr>
              <a:lstStyle/>
              <a:p>
                <a:r>
                  <a:rPr lang="en-US" sz="2800" b="1" i="1" dirty="0" smtClean="0">
                    <a:solidFill>
                      <a:schemeClr val="bg1"/>
                    </a:solidFill>
                    <a:latin typeface="Times"/>
                    <a:cs typeface="Times"/>
                  </a:rPr>
                  <a:t>D</a:t>
                </a:r>
                <a:endParaRPr lang="en-US" sz="2800" b="1" i="1" dirty="0">
                  <a:solidFill>
                    <a:schemeClr val="bg1"/>
                  </a:solidFill>
                  <a:latin typeface="Times"/>
                  <a:cs typeface="Times"/>
                </a:endParaRPr>
              </a:p>
            </p:txBody>
          </p:sp>
          <p:sp>
            <p:nvSpPr>
              <p:cNvPr id="20" name="TextBox 19"/>
              <p:cNvSpPr txBox="1"/>
              <p:nvPr/>
            </p:nvSpPr>
            <p:spPr>
              <a:xfrm>
                <a:off x="4303920" y="2688168"/>
                <a:ext cx="540232" cy="523220"/>
              </a:xfrm>
              <a:prstGeom prst="rect">
                <a:avLst/>
              </a:prstGeom>
              <a:noFill/>
              <a:effectLst>
                <a:outerShdw blurRad="50800" dist="38100" dir="2700000" algn="tl" rotWithShape="0">
                  <a:srgbClr val="000000">
                    <a:alpha val="43000"/>
                  </a:srgbClr>
                </a:outerShdw>
              </a:effectLst>
            </p:spPr>
            <p:txBody>
              <a:bodyPr wrap="none" rtlCol="0">
                <a:spAutoFit/>
              </a:bodyPr>
              <a:lstStyle/>
              <a:p>
                <a:r>
                  <a:rPr lang="en-US" sz="2800" b="1" i="1" dirty="0" smtClean="0">
                    <a:solidFill>
                      <a:schemeClr val="accent1"/>
                    </a:solidFill>
                    <a:latin typeface="Times"/>
                    <a:cs typeface="Times"/>
                  </a:rPr>
                  <a:t>D</a:t>
                </a:r>
                <a:endParaRPr lang="en-US" sz="2800" b="1" i="1" dirty="0">
                  <a:solidFill>
                    <a:schemeClr val="accent1"/>
                  </a:solidFill>
                  <a:latin typeface="Times"/>
                  <a:cs typeface="Times"/>
                </a:endParaRPr>
              </a:p>
            </p:txBody>
          </p:sp>
        </p:grpSp>
        <p:grpSp>
          <p:nvGrpSpPr>
            <p:cNvPr id="25" name="Group 24"/>
            <p:cNvGrpSpPr/>
            <p:nvPr/>
          </p:nvGrpSpPr>
          <p:grpSpPr>
            <a:xfrm>
              <a:off x="8077200" y="2057400"/>
              <a:ext cx="552148" cy="526748"/>
              <a:chOff x="4286480" y="2687968"/>
              <a:chExt cx="552148" cy="526748"/>
            </a:xfrm>
          </p:grpSpPr>
          <p:sp>
            <p:nvSpPr>
              <p:cNvPr id="26" name="TextBox 25"/>
              <p:cNvSpPr txBox="1"/>
              <p:nvPr/>
            </p:nvSpPr>
            <p:spPr>
              <a:xfrm>
                <a:off x="4286480" y="2687968"/>
                <a:ext cx="520420" cy="523220"/>
              </a:xfrm>
              <a:prstGeom prst="rect">
                <a:avLst/>
              </a:prstGeom>
              <a:noFill/>
              <a:effectLst>
                <a:outerShdw blurRad="50800" dist="38100" dir="2700000" algn="tl" rotWithShape="0">
                  <a:srgbClr val="000000">
                    <a:alpha val="43000"/>
                  </a:srgbClr>
                </a:outerShdw>
              </a:effectLst>
            </p:spPr>
            <p:txBody>
              <a:bodyPr wrap="none" rtlCol="0">
                <a:spAutoFit/>
              </a:bodyPr>
              <a:lstStyle/>
              <a:p>
                <a:r>
                  <a:rPr lang="en-US" sz="2800" b="1" i="1" dirty="0">
                    <a:solidFill>
                      <a:schemeClr val="bg1"/>
                    </a:solidFill>
                    <a:latin typeface="Times"/>
                    <a:cs typeface="Times"/>
                  </a:rPr>
                  <a:t>B</a:t>
                </a:r>
              </a:p>
            </p:txBody>
          </p:sp>
          <p:sp>
            <p:nvSpPr>
              <p:cNvPr id="27" name="TextBox 26"/>
              <p:cNvSpPr txBox="1"/>
              <p:nvPr/>
            </p:nvSpPr>
            <p:spPr>
              <a:xfrm>
                <a:off x="4318208" y="2691496"/>
                <a:ext cx="520420" cy="523220"/>
              </a:xfrm>
              <a:prstGeom prst="rect">
                <a:avLst/>
              </a:prstGeom>
              <a:noFill/>
              <a:effectLst>
                <a:outerShdw blurRad="50800" dist="38100" dir="2700000" algn="tl" rotWithShape="0">
                  <a:srgbClr val="000000">
                    <a:alpha val="43000"/>
                  </a:srgbClr>
                </a:outerShdw>
              </a:effectLst>
            </p:spPr>
            <p:txBody>
              <a:bodyPr wrap="none" rtlCol="0">
                <a:spAutoFit/>
              </a:bodyPr>
              <a:lstStyle/>
              <a:p>
                <a:r>
                  <a:rPr lang="en-US" sz="2800" b="1" i="1" dirty="0">
                    <a:solidFill>
                      <a:schemeClr val="bg1"/>
                    </a:solidFill>
                    <a:latin typeface="Times"/>
                    <a:cs typeface="Times"/>
                  </a:rPr>
                  <a:t>B</a:t>
                </a:r>
              </a:p>
            </p:txBody>
          </p:sp>
          <p:sp>
            <p:nvSpPr>
              <p:cNvPr id="28" name="TextBox 27"/>
              <p:cNvSpPr txBox="1"/>
              <p:nvPr/>
            </p:nvSpPr>
            <p:spPr>
              <a:xfrm>
                <a:off x="4303920" y="2688168"/>
                <a:ext cx="520420" cy="523220"/>
              </a:xfrm>
              <a:prstGeom prst="rect">
                <a:avLst/>
              </a:prstGeom>
              <a:noFill/>
              <a:effectLst>
                <a:outerShdw blurRad="50800" dist="38100" dir="2700000" algn="tl" rotWithShape="0">
                  <a:srgbClr val="000000">
                    <a:alpha val="43000"/>
                  </a:srgbClr>
                </a:outerShdw>
              </a:effectLst>
            </p:spPr>
            <p:txBody>
              <a:bodyPr wrap="none" rtlCol="0">
                <a:spAutoFit/>
              </a:bodyPr>
              <a:lstStyle/>
              <a:p>
                <a:r>
                  <a:rPr lang="en-US" sz="2800" b="1" i="1" dirty="0">
                    <a:solidFill>
                      <a:schemeClr val="accent1"/>
                    </a:solidFill>
                    <a:latin typeface="Times"/>
                    <a:cs typeface="Times"/>
                  </a:rPr>
                  <a:t>B</a:t>
                </a:r>
              </a:p>
            </p:txBody>
          </p:sp>
        </p:grpSp>
      </p:grpSp>
    </p:spTree>
    <p:extLst>
      <p:ext uri="{BB962C8B-B14F-4D97-AF65-F5344CB8AC3E}">
        <p14:creationId xmlns:p14="http://schemas.microsoft.com/office/powerpoint/2010/main" val="303953486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229600" cy="496290"/>
          </a:xfrm>
        </p:spPr>
        <p:txBody>
          <a:bodyPr/>
          <a:lstStyle/>
          <a:p>
            <a:r>
              <a:rPr lang="en-US" dirty="0" smtClean="0"/>
              <a:t>Sample environment – general considerations</a:t>
            </a:r>
            <a:endParaRPr lang="en-US" dirty="0"/>
          </a:p>
        </p:txBody>
      </p:sp>
      <p:sp>
        <p:nvSpPr>
          <p:cNvPr id="7" name="AutoShape 5" descr="http://swissneutronics.macbook-pro.orbit5/clear.gif"/>
          <p:cNvSpPr>
            <a:spLocks noChangeAspect="1" noChangeArrowheads="1"/>
          </p:cNvSpPr>
          <p:nvPr/>
        </p:nvSpPr>
        <p:spPr bwMode="auto">
          <a:xfrm>
            <a:off x="446358" y="4154266"/>
            <a:ext cx="45719" cy="22859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8" descr="http://swissneutronics.macbook-pro.orbit5/clear.gif"/>
          <p:cNvSpPr>
            <a:spLocks noChangeAspect="1" noChangeArrowheads="1"/>
          </p:cNvSpPr>
          <p:nvPr/>
        </p:nvSpPr>
        <p:spPr bwMode="auto">
          <a:xfrm>
            <a:off x="446358" y="3705857"/>
            <a:ext cx="45719" cy="22859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11" descr="http://swissneutronics.macbook-pro.orbit5/clear.gif"/>
          <p:cNvSpPr>
            <a:spLocks noChangeAspect="1" noChangeArrowheads="1"/>
          </p:cNvSpPr>
          <p:nvPr/>
        </p:nvSpPr>
        <p:spPr bwMode="auto">
          <a:xfrm>
            <a:off x="446358" y="3934457"/>
            <a:ext cx="45719" cy="22859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TextBox 14"/>
          <p:cNvSpPr txBox="1"/>
          <p:nvPr/>
        </p:nvSpPr>
        <p:spPr>
          <a:xfrm>
            <a:off x="76200" y="533400"/>
            <a:ext cx="8991600" cy="400110"/>
          </a:xfrm>
          <a:prstGeom prst="rect">
            <a:avLst/>
          </a:prstGeom>
          <a:noFill/>
        </p:spPr>
        <p:txBody>
          <a:bodyPr wrap="square" rtlCol="0">
            <a:spAutoFit/>
          </a:bodyPr>
          <a:lstStyle/>
          <a:p>
            <a:pPr>
              <a:spcAft>
                <a:spcPts val="0"/>
              </a:spcAft>
              <a:buClr>
                <a:schemeClr val="tx2"/>
              </a:buClr>
            </a:pPr>
            <a:r>
              <a:rPr lang="en-US" sz="2000" dirty="0" smtClean="0">
                <a:solidFill>
                  <a:srgbClr val="3366FF"/>
                </a:solidFill>
              </a:rPr>
              <a:t>Again the penetrating power of neutrons can make this relatively easy. </a:t>
            </a:r>
          </a:p>
        </p:txBody>
      </p:sp>
      <p:sp>
        <p:nvSpPr>
          <p:cNvPr id="5" name="Rectangle 4"/>
          <p:cNvSpPr/>
          <p:nvPr/>
        </p:nvSpPr>
        <p:spPr>
          <a:xfrm>
            <a:off x="4343400" y="3358277"/>
            <a:ext cx="4572000" cy="2585323"/>
          </a:xfrm>
          <a:prstGeom prst="rect">
            <a:avLst/>
          </a:prstGeom>
        </p:spPr>
        <p:txBody>
          <a:bodyPr>
            <a:spAutoFit/>
          </a:bodyPr>
          <a:lstStyle/>
          <a:p>
            <a:pPr>
              <a:spcAft>
                <a:spcPts val="0"/>
              </a:spcAft>
              <a:buClr>
                <a:schemeClr val="tx2"/>
              </a:buClr>
            </a:pPr>
            <a:r>
              <a:rPr lang="en-US" dirty="0" smtClean="0">
                <a:solidFill>
                  <a:srgbClr val="3366FF"/>
                </a:solidFill>
              </a:rPr>
              <a:t>Weak </a:t>
            </a:r>
            <a:r>
              <a:rPr lang="en-US" dirty="0">
                <a:solidFill>
                  <a:srgbClr val="3366FF"/>
                </a:solidFill>
              </a:rPr>
              <a:t>scattering power and relatively poor detector resolution means that means instruments tend to be large and have a largish sample position that does not have to be in vacuum.  The typical sample area on a modern SANS machine </a:t>
            </a:r>
            <a:r>
              <a:rPr lang="en-US" dirty="0" smtClean="0">
                <a:solidFill>
                  <a:srgbClr val="3366FF"/>
                </a:solidFill>
              </a:rPr>
              <a:t>(30m+) allows </a:t>
            </a:r>
            <a:r>
              <a:rPr lang="en-US" dirty="0">
                <a:solidFill>
                  <a:srgbClr val="3366FF"/>
                </a:solidFill>
              </a:rPr>
              <a:t>for about 1m or so of sample environment beam path. </a:t>
            </a:r>
            <a:r>
              <a:rPr lang="en-US" dirty="0" smtClean="0">
                <a:solidFill>
                  <a:srgbClr val="3366FF"/>
                </a:solidFill>
              </a:rPr>
              <a:t> Large installations and ancillary access possible.</a:t>
            </a:r>
            <a:endParaRPr lang="en-US" dirty="0">
              <a:solidFill>
                <a:srgbClr val="3366FF"/>
              </a:solidFill>
            </a:endParaRPr>
          </a:p>
        </p:txBody>
      </p:sp>
      <p:grpSp>
        <p:nvGrpSpPr>
          <p:cNvPr id="16" name="Group 3"/>
          <p:cNvGrpSpPr>
            <a:grpSpLocks/>
          </p:cNvGrpSpPr>
          <p:nvPr/>
        </p:nvGrpSpPr>
        <p:grpSpPr bwMode="auto">
          <a:xfrm>
            <a:off x="4419600" y="1066800"/>
            <a:ext cx="2208257" cy="2099517"/>
            <a:chOff x="3696" y="1152"/>
            <a:chExt cx="1776" cy="1688"/>
          </a:xfrm>
        </p:grpSpPr>
        <p:pic>
          <p:nvPicPr>
            <p:cNvPr id="17"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96" y="1152"/>
              <a:ext cx="1776" cy="1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8" name="Line 5"/>
            <p:cNvSpPr>
              <a:spLocks noChangeShapeType="1"/>
            </p:cNvSpPr>
            <p:nvPr/>
          </p:nvSpPr>
          <p:spPr bwMode="auto">
            <a:xfrm>
              <a:off x="3840" y="2736"/>
              <a:ext cx="384" cy="0"/>
            </a:xfrm>
            <a:prstGeom prst="line">
              <a:avLst/>
            </a:prstGeom>
            <a:noFill/>
            <a:ln w="25400">
              <a:solidFill>
                <a:schemeClr val="bg1"/>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 name="Rectangle 6"/>
            <p:cNvSpPr>
              <a:spLocks noChangeArrowheads="1"/>
            </p:cNvSpPr>
            <p:nvPr/>
          </p:nvSpPr>
          <p:spPr bwMode="auto">
            <a:xfrm>
              <a:off x="3792" y="2496"/>
              <a:ext cx="424" cy="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0" hangingPunct="0"/>
              <a:r>
                <a:rPr lang="en-US" sz="1600" dirty="0">
                  <a:solidFill>
                    <a:schemeClr val="bg1"/>
                  </a:solidFill>
                </a:rPr>
                <a:t>2.5 cm</a:t>
              </a:r>
            </a:p>
          </p:txBody>
        </p:sp>
      </p:grpSp>
      <p:sp>
        <p:nvSpPr>
          <p:cNvPr id="20" name="Rectangle 7"/>
          <p:cNvSpPr>
            <a:spLocks noChangeArrowheads="1"/>
          </p:cNvSpPr>
          <p:nvPr/>
        </p:nvSpPr>
        <p:spPr bwMode="auto">
          <a:xfrm>
            <a:off x="6629400" y="1828800"/>
            <a:ext cx="25146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r>
              <a:rPr lang="en-US" sz="1200" dirty="0" smtClean="0">
                <a:solidFill>
                  <a:schemeClr val="tx1"/>
                </a:solidFill>
              </a:rPr>
              <a:t>Reflection geometry cell for NR and SANS studies of adsorbed layers and colloidal solution morphology near surfaces.  Incident and scattered beams pass through 8cm of crystal quartz slab. Transmission at 4Å ~75%</a:t>
            </a:r>
          </a:p>
        </p:txBody>
      </p:sp>
      <p:sp>
        <p:nvSpPr>
          <p:cNvPr id="39" name="Rectangle 38"/>
          <p:cNvSpPr/>
          <p:nvPr/>
        </p:nvSpPr>
        <p:spPr>
          <a:xfrm>
            <a:off x="60124" y="956551"/>
            <a:ext cx="4419600" cy="2031325"/>
          </a:xfrm>
          <a:prstGeom prst="rect">
            <a:avLst/>
          </a:prstGeom>
        </p:spPr>
        <p:txBody>
          <a:bodyPr wrap="square">
            <a:spAutoFit/>
          </a:bodyPr>
          <a:lstStyle/>
          <a:p>
            <a:pPr>
              <a:spcAft>
                <a:spcPts val="0"/>
              </a:spcAft>
              <a:buClr>
                <a:schemeClr val="tx2"/>
              </a:buClr>
            </a:pPr>
            <a:r>
              <a:rPr lang="en-US" dirty="0">
                <a:solidFill>
                  <a:srgbClr val="3366FF"/>
                </a:solidFill>
              </a:rPr>
              <a:t>Windows and sample environment enclosures:  </a:t>
            </a:r>
            <a:r>
              <a:rPr lang="en-US" dirty="0" err="1">
                <a:solidFill>
                  <a:srgbClr val="3366FF"/>
                </a:solidFill>
              </a:rPr>
              <a:t>Aluminium</a:t>
            </a:r>
            <a:r>
              <a:rPr lang="en-US" dirty="0">
                <a:solidFill>
                  <a:srgbClr val="3366FF"/>
                </a:solidFill>
              </a:rPr>
              <a:t>, Quartz, Sapphire &amp; Silicon all have good thermal neutron transmission.  Single crystals of the last three can be used to avoid losses due to Bragg scattering – if necessary you can </a:t>
            </a:r>
            <a:r>
              <a:rPr lang="en-US" dirty="0" smtClean="0">
                <a:solidFill>
                  <a:srgbClr val="3366FF"/>
                </a:solidFill>
              </a:rPr>
              <a:t>send a beam </a:t>
            </a:r>
            <a:r>
              <a:rPr lang="en-US" dirty="0">
                <a:solidFill>
                  <a:srgbClr val="3366FF"/>
                </a:solidFill>
              </a:rPr>
              <a:t>through many </a:t>
            </a:r>
            <a:r>
              <a:rPr lang="en-US" dirty="0" smtClean="0">
                <a:solidFill>
                  <a:srgbClr val="3366FF"/>
                </a:solidFill>
              </a:rPr>
              <a:t>cm.</a:t>
            </a:r>
            <a:endParaRPr lang="en-US" dirty="0">
              <a:solidFill>
                <a:srgbClr val="3366FF"/>
              </a:solidFill>
            </a:endParaRPr>
          </a:p>
        </p:txBody>
      </p:sp>
      <p:grpSp>
        <p:nvGrpSpPr>
          <p:cNvPr id="40" name="Group 39"/>
          <p:cNvGrpSpPr/>
          <p:nvPr/>
        </p:nvGrpSpPr>
        <p:grpSpPr>
          <a:xfrm>
            <a:off x="6781800" y="990600"/>
            <a:ext cx="2283964" cy="914400"/>
            <a:chOff x="4643643" y="1446725"/>
            <a:chExt cx="3271638" cy="1121777"/>
          </a:xfrm>
        </p:grpSpPr>
        <p:sp>
          <p:nvSpPr>
            <p:cNvPr id="21" name="Line 8"/>
            <p:cNvSpPr>
              <a:spLocks noChangeShapeType="1"/>
            </p:cNvSpPr>
            <p:nvPr/>
          </p:nvSpPr>
          <p:spPr bwMode="auto">
            <a:xfrm>
              <a:off x="5216619" y="2038394"/>
              <a:ext cx="0" cy="425550"/>
            </a:xfrm>
            <a:prstGeom prst="line">
              <a:avLst/>
            </a:prstGeom>
            <a:noFill/>
            <a:ln w="12700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 name="Line 9"/>
            <p:cNvSpPr>
              <a:spLocks noChangeShapeType="1"/>
            </p:cNvSpPr>
            <p:nvPr/>
          </p:nvSpPr>
          <p:spPr bwMode="auto">
            <a:xfrm>
              <a:off x="6971096" y="2040485"/>
              <a:ext cx="0" cy="425550"/>
            </a:xfrm>
            <a:prstGeom prst="line">
              <a:avLst/>
            </a:prstGeom>
            <a:noFill/>
            <a:ln w="12700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3" name="Rectangle 10"/>
            <p:cNvSpPr>
              <a:spLocks noChangeArrowheads="1"/>
            </p:cNvSpPr>
            <p:nvPr/>
          </p:nvSpPr>
          <p:spPr bwMode="auto">
            <a:xfrm>
              <a:off x="5232303" y="2043623"/>
              <a:ext cx="1718928" cy="426595"/>
            </a:xfrm>
            <a:prstGeom prst="rect">
              <a:avLst/>
            </a:prstGeom>
            <a:solidFill>
              <a:srgbClr val="8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 name="Rectangle 11"/>
            <p:cNvSpPr>
              <a:spLocks noChangeArrowheads="1"/>
            </p:cNvSpPr>
            <p:nvPr/>
          </p:nvSpPr>
          <p:spPr bwMode="auto">
            <a:xfrm>
              <a:off x="5193616" y="1522925"/>
              <a:ext cx="1804665" cy="524879"/>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 name="Line 12"/>
            <p:cNvSpPr>
              <a:spLocks noChangeShapeType="1"/>
            </p:cNvSpPr>
            <p:nvPr/>
          </p:nvSpPr>
          <p:spPr bwMode="auto">
            <a:xfrm flipV="1">
              <a:off x="6095949" y="1575204"/>
              <a:ext cx="0" cy="459008"/>
            </a:xfrm>
            <a:prstGeom prst="line">
              <a:avLst/>
            </a:prstGeom>
            <a:noFill/>
            <a:ln w="63500">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 name="Line 13"/>
            <p:cNvSpPr>
              <a:spLocks noChangeShapeType="1"/>
            </p:cNvSpPr>
            <p:nvPr/>
          </p:nvSpPr>
          <p:spPr bwMode="auto">
            <a:xfrm>
              <a:off x="6868630" y="2074990"/>
              <a:ext cx="0" cy="196568"/>
            </a:xfrm>
            <a:prstGeom prst="line">
              <a:avLst/>
            </a:prstGeom>
            <a:noFill/>
            <a:ln w="101600">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7" name="Line 14"/>
            <p:cNvSpPr>
              <a:spLocks noChangeShapeType="1"/>
            </p:cNvSpPr>
            <p:nvPr/>
          </p:nvSpPr>
          <p:spPr bwMode="auto">
            <a:xfrm>
              <a:off x="6841445" y="2085446"/>
              <a:ext cx="0" cy="196568"/>
            </a:xfrm>
            <a:prstGeom prst="line">
              <a:avLst/>
            </a:prstGeom>
            <a:noFill/>
            <a:ln w="101600">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 name="Oval 16"/>
            <p:cNvSpPr>
              <a:spLocks noChangeArrowheads="1"/>
            </p:cNvSpPr>
            <p:nvPr/>
          </p:nvSpPr>
          <p:spPr bwMode="auto">
            <a:xfrm>
              <a:off x="5241713" y="2129360"/>
              <a:ext cx="199705" cy="230027"/>
            </a:xfrm>
            <a:prstGeom prst="ellipse">
              <a:avLst/>
            </a:prstGeom>
            <a:solidFill>
              <a:srgbClr val="339966"/>
            </a:solidFill>
            <a:ln w="9525">
              <a:solidFill>
                <a:srgbClr val="33996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 name="Oval 17"/>
            <p:cNvSpPr>
              <a:spLocks noChangeArrowheads="1"/>
            </p:cNvSpPr>
            <p:nvPr/>
          </p:nvSpPr>
          <p:spPr bwMode="auto">
            <a:xfrm>
              <a:off x="6735842" y="2127269"/>
              <a:ext cx="199705" cy="230027"/>
            </a:xfrm>
            <a:prstGeom prst="ellipse">
              <a:avLst/>
            </a:prstGeom>
            <a:solidFill>
              <a:srgbClr val="33996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1" name="Line 18"/>
            <p:cNvSpPr>
              <a:spLocks noChangeShapeType="1"/>
            </p:cNvSpPr>
            <p:nvPr/>
          </p:nvSpPr>
          <p:spPr bwMode="auto">
            <a:xfrm>
              <a:off x="5323268" y="2083354"/>
              <a:ext cx="0" cy="196568"/>
            </a:xfrm>
            <a:prstGeom prst="line">
              <a:avLst/>
            </a:prstGeom>
            <a:noFill/>
            <a:ln w="101600">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2" name="Rectangle 19"/>
            <p:cNvSpPr>
              <a:spLocks noChangeArrowheads="1"/>
            </p:cNvSpPr>
            <p:nvPr/>
          </p:nvSpPr>
          <p:spPr bwMode="auto">
            <a:xfrm>
              <a:off x="5283536" y="2045714"/>
              <a:ext cx="1610188" cy="65871"/>
            </a:xfrm>
            <a:prstGeom prst="rect">
              <a:avLst/>
            </a:prstGeom>
            <a:gradFill rotWithShape="0">
              <a:gsLst>
                <a:gs pos="0">
                  <a:srgbClr val="339966">
                    <a:gamma/>
                    <a:shade val="46275"/>
                    <a:invGamma/>
                  </a:srgbClr>
                </a:gs>
                <a:gs pos="100000">
                  <a:srgbClr val="339966"/>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3" name="Line 20"/>
            <p:cNvSpPr>
              <a:spLocks noChangeShapeType="1"/>
            </p:cNvSpPr>
            <p:nvPr/>
          </p:nvSpPr>
          <p:spPr bwMode="auto">
            <a:xfrm>
              <a:off x="4834984" y="1757135"/>
              <a:ext cx="1260965" cy="283351"/>
            </a:xfrm>
            <a:prstGeom prst="line">
              <a:avLst/>
            </a:prstGeom>
            <a:noFill/>
            <a:ln w="38100">
              <a:solidFill>
                <a:srgbClr val="00FF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4" name="Rectangle 21"/>
            <p:cNvSpPr>
              <a:spLocks noChangeArrowheads="1"/>
            </p:cNvSpPr>
            <p:nvPr/>
          </p:nvSpPr>
          <p:spPr bwMode="auto">
            <a:xfrm>
              <a:off x="7385144" y="1622255"/>
              <a:ext cx="53013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0" hangingPunct="0"/>
              <a:r>
                <a:rPr lang="en-US" sz="2000" i="1" dirty="0" err="1">
                  <a:solidFill>
                    <a:srgbClr val="00FF00"/>
                  </a:solidFill>
                  <a:latin typeface="Arial" charset="0"/>
                </a:rPr>
                <a:t>k</a:t>
              </a:r>
              <a:r>
                <a:rPr lang="en-US" sz="2000" i="1" baseline="-25000" dirty="0" err="1">
                  <a:solidFill>
                    <a:srgbClr val="00FF00"/>
                  </a:solidFill>
                  <a:latin typeface="Arial" charset="0"/>
                </a:rPr>
                <a:t>fR</a:t>
              </a:r>
              <a:endParaRPr lang="en-US" sz="2000" i="1" baseline="-25000" dirty="0">
                <a:solidFill>
                  <a:srgbClr val="00FF00"/>
                </a:solidFill>
                <a:latin typeface="Arial" charset="0"/>
              </a:endParaRPr>
            </a:p>
          </p:txBody>
        </p:sp>
        <p:sp>
          <p:nvSpPr>
            <p:cNvPr id="35" name="Rectangle 22"/>
            <p:cNvSpPr>
              <a:spLocks noChangeArrowheads="1"/>
            </p:cNvSpPr>
            <p:nvPr/>
          </p:nvSpPr>
          <p:spPr bwMode="auto">
            <a:xfrm>
              <a:off x="4643643" y="1612845"/>
              <a:ext cx="44126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0" hangingPunct="0"/>
              <a:r>
                <a:rPr lang="en-US" sz="2400" i="1" dirty="0" err="1">
                  <a:solidFill>
                    <a:srgbClr val="00FF00"/>
                  </a:solidFill>
                  <a:latin typeface="Arial" charset="0"/>
                </a:rPr>
                <a:t>k</a:t>
              </a:r>
              <a:r>
                <a:rPr lang="en-US" sz="2400" i="1" baseline="-25000" dirty="0" err="1">
                  <a:solidFill>
                    <a:srgbClr val="00FF00"/>
                  </a:solidFill>
                  <a:latin typeface="Arial" charset="0"/>
                </a:rPr>
                <a:t>i</a:t>
              </a:r>
              <a:endParaRPr lang="en-US" sz="2400" i="1" baseline="-25000" dirty="0">
                <a:solidFill>
                  <a:srgbClr val="00FF00"/>
                </a:solidFill>
                <a:latin typeface="Arial" charset="0"/>
              </a:endParaRPr>
            </a:p>
          </p:txBody>
        </p:sp>
        <p:sp>
          <p:nvSpPr>
            <p:cNvPr id="36" name="Line 23"/>
            <p:cNvSpPr>
              <a:spLocks noChangeShapeType="1"/>
            </p:cNvSpPr>
            <p:nvPr/>
          </p:nvSpPr>
          <p:spPr bwMode="auto">
            <a:xfrm flipH="1">
              <a:off x="6094903" y="1759226"/>
              <a:ext cx="1259920" cy="283351"/>
            </a:xfrm>
            <a:prstGeom prst="line">
              <a:avLst/>
            </a:prstGeom>
            <a:noFill/>
            <a:ln w="38100">
              <a:solidFill>
                <a:srgbClr val="00FF00"/>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7" name="Rectangle 24"/>
            <p:cNvSpPr>
              <a:spLocks noChangeArrowheads="1"/>
            </p:cNvSpPr>
            <p:nvPr/>
          </p:nvSpPr>
          <p:spPr bwMode="auto">
            <a:xfrm>
              <a:off x="5585708" y="2186866"/>
              <a:ext cx="121287" cy="381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0" hangingPunct="0"/>
              <a:endParaRPr lang="en-AU" sz="3200" i="1">
                <a:solidFill>
                  <a:srgbClr val="FF0000"/>
                </a:solidFill>
                <a:latin typeface="Arial" charset="0"/>
              </a:endParaRPr>
            </a:p>
          </p:txBody>
        </p:sp>
        <p:sp>
          <p:nvSpPr>
            <p:cNvPr id="28" name="Rectangle 15"/>
            <p:cNvSpPr>
              <a:spLocks noChangeArrowheads="1"/>
            </p:cNvSpPr>
            <p:nvPr/>
          </p:nvSpPr>
          <p:spPr bwMode="auto">
            <a:xfrm>
              <a:off x="6127076" y="1446725"/>
              <a:ext cx="66915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0" hangingPunct="0"/>
              <a:r>
                <a:rPr lang="en-US" sz="2000" i="1" dirty="0">
                  <a:solidFill>
                    <a:srgbClr val="FF0000"/>
                  </a:solidFill>
                  <a:latin typeface="Arial" charset="0"/>
                </a:rPr>
                <a:t>Q</a:t>
              </a:r>
              <a:r>
                <a:rPr lang="en-US" sz="2000" baseline="-25000" dirty="0">
                  <a:solidFill>
                    <a:srgbClr val="FF0000"/>
                  </a:solidFill>
                  <a:latin typeface="Arial" charset="0"/>
                  <a:sym typeface="Symbol" charset="0"/>
                </a:rPr>
                <a:t></a:t>
              </a:r>
              <a:r>
                <a:rPr lang="en-US" sz="2000" i="1" baseline="-25000" dirty="0">
                  <a:solidFill>
                    <a:srgbClr val="FF0000"/>
                  </a:solidFill>
                  <a:latin typeface="Arial" charset="0"/>
                  <a:sym typeface="Symbol" charset="0"/>
                </a:rPr>
                <a:t>R</a:t>
              </a:r>
            </a:p>
          </p:txBody>
        </p:sp>
      </p:grpSp>
      <p:grpSp>
        <p:nvGrpSpPr>
          <p:cNvPr id="8" name="Group 7"/>
          <p:cNvGrpSpPr/>
          <p:nvPr/>
        </p:nvGrpSpPr>
        <p:grpSpPr>
          <a:xfrm>
            <a:off x="228600" y="2895600"/>
            <a:ext cx="8686800" cy="3657600"/>
            <a:chOff x="228600" y="2895600"/>
            <a:chExt cx="8686800" cy="3657600"/>
          </a:xfrm>
        </p:grpSpPr>
        <p:sp>
          <p:nvSpPr>
            <p:cNvPr id="41" name="Rectangle 7"/>
            <p:cNvSpPr>
              <a:spLocks noChangeArrowheads="1"/>
            </p:cNvSpPr>
            <p:nvPr/>
          </p:nvSpPr>
          <p:spPr bwMode="auto">
            <a:xfrm>
              <a:off x="4343400" y="6015335"/>
              <a:ext cx="4572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r>
                <a:rPr lang="en-US" sz="1200" dirty="0" smtClean="0">
                  <a:solidFill>
                    <a:schemeClr val="tx1"/>
                  </a:solidFill>
                </a:rPr>
                <a:t>Quokka SANS sample positio</a:t>
              </a:r>
              <a:r>
                <a:rPr lang="en-US" sz="1200" dirty="0" smtClean="0"/>
                <a:t>n – in-situ SANS </a:t>
              </a:r>
              <a:r>
                <a:rPr lang="en-US" sz="1200" dirty="0" err="1" smtClean="0"/>
                <a:t>Rheometer</a:t>
              </a:r>
              <a:endParaRPr lang="en-US" sz="1200" dirty="0" smtClean="0"/>
            </a:p>
            <a:p>
              <a:pPr eaLnBrk="0" hangingPunct="0"/>
              <a:r>
                <a:rPr lang="en-US" sz="1200" dirty="0">
                  <a:solidFill>
                    <a:schemeClr val="tx1"/>
                  </a:solidFill>
                </a:rPr>
                <a:t> </a:t>
              </a:r>
              <a:r>
                <a:rPr lang="en-US" sz="1200" dirty="0" smtClean="0">
                  <a:solidFill>
                    <a:schemeClr val="tx1"/>
                  </a:solidFill>
                </a:rPr>
                <a:t>     -  OPAL ANSTO</a:t>
              </a:r>
            </a:p>
          </p:txBody>
        </p:sp>
        <p:pic>
          <p:nvPicPr>
            <p:cNvPr id="6" name="Picture 5" descr="RheoSANS Quokka sIMG_2780.gi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8600" y="2895600"/>
              <a:ext cx="4114800" cy="3657600"/>
            </a:xfrm>
            <a:prstGeom prst="rect">
              <a:avLst/>
            </a:prstGeom>
          </p:spPr>
        </p:pic>
      </p:grpSp>
      <p:grpSp>
        <p:nvGrpSpPr>
          <p:cNvPr id="9" name="Group 8"/>
          <p:cNvGrpSpPr/>
          <p:nvPr/>
        </p:nvGrpSpPr>
        <p:grpSpPr>
          <a:xfrm>
            <a:off x="228600" y="2896152"/>
            <a:ext cx="8686800" cy="3657600"/>
            <a:chOff x="228600" y="2895600"/>
            <a:chExt cx="8686800" cy="3657600"/>
          </a:xfrm>
        </p:grpSpPr>
        <p:pic>
          <p:nvPicPr>
            <p:cNvPr id="4" name="Picture 3"/>
            <p:cNvPicPr>
              <a:picLocks noChangeAspect="1"/>
            </p:cNvPicPr>
            <p:nvPr/>
          </p:nvPicPr>
          <p:blipFill>
            <a:blip r:embed="rId5"/>
            <a:stretch>
              <a:fillRect/>
            </a:stretch>
          </p:blipFill>
          <p:spPr>
            <a:xfrm flipH="1">
              <a:off x="228600" y="2895600"/>
              <a:ext cx="4114800" cy="3657600"/>
            </a:xfrm>
            <a:prstGeom prst="rect">
              <a:avLst/>
            </a:prstGeom>
          </p:spPr>
        </p:pic>
        <p:sp>
          <p:nvSpPr>
            <p:cNvPr id="38" name="Rectangle 7"/>
            <p:cNvSpPr>
              <a:spLocks noChangeArrowheads="1"/>
            </p:cNvSpPr>
            <p:nvPr/>
          </p:nvSpPr>
          <p:spPr bwMode="auto">
            <a:xfrm>
              <a:off x="4343400" y="6010252"/>
              <a:ext cx="4572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r>
                <a:rPr lang="en-US" sz="1200" dirty="0" smtClean="0">
                  <a:solidFill>
                    <a:schemeClr val="tx1"/>
                  </a:solidFill>
                </a:rPr>
                <a:t>Quokka SANS sample positio</a:t>
              </a:r>
              <a:r>
                <a:rPr lang="en-US" sz="1200" dirty="0" smtClean="0"/>
                <a:t>n – 11T Horizontal field magnet</a:t>
              </a:r>
            </a:p>
            <a:p>
              <a:pPr eaLnBrk="0" hangingPunct="0"/>
              <a:r>
                <a:rPr lang="en-US" sz="1200" dirty="0">
                  <a:solidFill>
                    <a:schemeClr val="tx1"/>
                  </a:solidFill>
                </a:rPr>
                <a:t> </a:t>
              </a:r>
              <a:r>
                <a:rPr lang="en-US" sz="1200" dirty="0" smtClean="0">
                  <a:solidFill>
                    <a:schemeClr val="tx1"/>
                  </a:solidFill>
                </a:rPr>
                <a:t>     -  OPAL ANSTO</a:t>
              </a:r>
            </a:p>
          </p:txBody>
        </p:sp>
      </p:grpSp>
      <p:grpSp>
        <p:nvGrpSpPr>
          <p:cNvPr id="11" name="Group 10"/>
          <p:cNvGrpSpPr/>
          <p:nvPr/>
        </p:nvGrpSpPr>
        <p:grpSpPr>
          <a:xfrm>
            <a:off x="228600" y="3368400"/>
            <a:ext cx="8686800" cy="3108600"/>
            <a:chOff x="228600" y="3368400"/>
            <a:chExt cx="8686800" cy="3108600"/>
          </a:xfrm>
        </p:grpSpPr>
        <p:pic>
          <p:nvPicPr>
            <p:cNvPr id="3" name="Picture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228600" y="3368400"/>
              <a:ext cx="4080000" cy="3060000"/>
            </a:xfrm>
            <a:prstGeom prst="rect">
              <a:avLst/>
            </a:prstGeom>
          </p:spPr>
        </p:pic>
        <p:sp>
          <p:nvSpPr>
            <p:cNvPr id="42" name="Rectangle 7"/>
            <p:cNvSpPr>
              <a:spLocks noChangeArrowheads="1"/>
            </p:cNvSpPr>
            <p:nvPr/>
          </p:nvSpPr>
          <p:spPr bwMode="auto">
            <a:xfrm>
              <a:off x="4343400" y="6015335"/>
              <a:ext cx="4572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r>
                <a:rPr lang="en-US" sz="1200" dirty="0" smtClean="0">
                  <a:solidFill>
                    <a:schemeClr val="tx1"/>
                  </a:solidFill>
                </a:rPr>
                <a:t>Quokka SANS sample positio</a:t>
              </a:r>
              <a:r>
                <a:rPr lang="en-US" sz="1200" dirty="0" smtClean="0"/>
                <a:t>n – in-situ SANS </a:t>
              </a:r>
              <a:r>
                <a:rPr lang="en-US" sz="1200" dirty="0" err="1" smtClean="0"/>
                <a:t>Rheometer</a:t>
              </a:r>
              <a:endParaRPr lang="en-US" sz="1200" dirty="0" smtClean="0"/>
            </a:p>
            <a:p>
              <a:pPr eaLnBrk="0" hangingPunct="0"/>
              <a:r>
                <a:rPr lang="en-US" sz="1200" dirty="0">
                  <a:solidFill>
                    <a:schemeClr val="tx1"/>
                  </a:solidFill>
                </a:rPr>
                <a:t> </a:t>
              </a:r>
              <a:r>
                <a:rPr lang="en-US" sz="1200" dirty="0" smtClean="0">
                  <a:solidFill>
                    <a:schemeClr val="tx1"/>
                  </a:solidFill>
                </a:rPr>
                <a:t>     -  OPAL ANSTO</a:t>
              </a:r>
            </a:p>
          </p:txBody>
        </p:sp>
      </p:grpSp>
    </p:spTree>
    <p:extLst>
      <p:ext uri="{BB962C8B-B14F-4D97-AF65-F5344CB8AC3E}">
        <p14:creationId xmlns:p14="http://schemas.microsoft.com/office/powerpoint/2010/main" val="19222874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9"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nodeType="clickEffect">
                                  <p:stCondLst>
                                    <p:cond delay="0"/>
                                  </p:stCondLst>
                                  <p:childTnLst>
                                    <p:animEffect transition="out" filter="dissolv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par>
                                <p:cTn id="16" presetID="9"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229600" cy="496290"/>
          </a:xfrm>
        </p:spPr>
        <p:txBody>
          <a:bodyPr/>
          <a:lstStyle/>
          <a:p>
            <a:r>
              <a:rPr lang="en-US" dirty="0" smtClean="0"/>
              <a:t>So, what is a neutron scattering instrument ?</a:t>
            </a:r>
            <a:endParaRPr lang="en-US" dirty="0"/>
          </a:p>
        </p:txBody>
      </p:sp>
      <p:grpSp>
        <p:nvGrpSpPr>
          <p:cNvPr id="5" name="Group 4"/>
          <p:cNvGrpSpPr>
            <a:grpSpLocks noChangeAspect="1"/>
          </p:cNvGrpSpPr>
          <p:nvPr/>
        </p:nvGrpSpPr>
        <p:grpSpPr>
          <a:xfrm>
            <a:off x="1066800" y="185588"/>
            <a:ext cx="8382000" cy="1795612"/>
            <a:chOff x="963770" y="4727578"/>
            <a:chExt cx="5446564" cy="1428162"/>
          </a:xfrm>
        </p:grpSpPr>
        <p:sp>
          <p:nvSpPr>
            <p:cNvPr id="6" name="TextBox 5"/>
            <p:cNvSpPr txBox="1"/>
            <p:nvPr/>
          </p:nvSpPr>
          <p:spPr>
            <a:xfrm>
              <a:off x="1755613" y="5531814"/>
              <a:ext cx="1674561" cy="276999"/>
            </a:xfrm>
            <a:prstGeom prst="rect">
              <a:avLst/>
            </a:prstGeom>
            <a:noFill/>
          </p:spPr>
          <p:txBody>
            <a:bodyPr wrap="none" rtlCol="0">
              <a:spAutoFit/>
            </a:bodyPr>
            <a:lstStyle/>
            <a:p>
              <a:r>
                <a:rPr lang="en-US" sz="1200" b="1" dirty="0" smtClean="0"/>
                <a:t>Incident </a:t>
              </a:r>
              <a:r>
                <a:rPr lang="en-US" sz="1200" b="1" dirty="0" err="1" smtClean="0"/>
                <a:t>Wavevector</a:t>
              </a:r>
              <a:endParaRPr lang="en-US" sz="1200" b="1" dirty="0"/>
            </a:p>
          </p:txBody>
        </p:sp>
        <p:cxnSp>
          <p:nvCxnSpPr>
            <p:cNvPr id="7" name="Straight Arrow Connector 6"/>
            <p:cNvCxnSpPr/>
            <p:nvPr/>
          </p:nvCxnSpPr>
          <p:spPr>
            <a:xfrm>
              <a:off x="1546290" y="5768898"/>
              <a:ext cx="1665248" cy="0"/>
            </a:xfrm>
            <a:prstGeom prst="straightConnector1">
              <a:avLst/>
            </a:prstGeom>
            <a:ln w="25400">
              <a:tailEnd type="triangle" w="lg" len="med"/>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3748658" y="5070088"/>
              <a:ext cx="1535151" cy="676508"/>
            </a:xfrm>
            <a:prstGeom prst="straightConnector1">
              <a:avLst/>
            </a:prstGeom>
            <a:ln w="25400">
              <a:tailEnd type="triangle" w="lg" len="med"/>
            </a:ln>
          </p:spPr>
          <p:style>
            <a:lnRef idx="1">
              <a:schemeClr val="accent1"/>
            </a:lnRef>
            <a:fillRef idx="0">
              <a:schemeClr val="accent1"/>
            </a:fillRef>
            <a:effectRef idx="0">
              <a:schemeClr val="accent1"/>
            </a:effectRef>
            <a:fontRef idx="minor">
              <a:schemeClr val="tx1"/>
            </a:fontRef>
          </p:style>
        </p:cxnSp>
        <p:sp>
          <p:nvSpPr>
            <p:cNvPr id="9" name="Flowchart: Direct Access Storage 6"/>
            <p:cNvSpPr/>
            <p:nvPr/>
          </p:nvSpPr>
          <p:spPr>
            <a:xfrm rot="16200000">
              <a:off x="3241885" y="5583776"/>
              <a:ext cx="468351" cy="370243"/>
            </a:xfrm>
            <a:prstGeom prst="flowChartMagneticDrum">
              <a:avLst/>
            </a:prstGeom>
            <a:solidFill>
              <a:srgbClr val="23E40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an 9"/>
            <p:cNvSpPr/>
            <p:nvPr/>
          </p:nvSpPr>
          <p:spPr>
            <a:xfrm rot="4017116">
              <a:off x="5404621" y="4787588"/>
              <a:ext cx="141249" cy="356839"/>
            </a:xfrm>
            <a:prstGeom prst="can">
              <a:avLst/>
            </a:prstGeom>
            <a:solidFill>
              <a:srgbClr val="4F81BD"/>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963770" y="5404622"/>
              <a:ext cx="594171" cy="73152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050356" y="5630549"/>
              <a:ext cx="458993" cy="220315"/>
            </a:xfrm>
            <a:prstGeom prst="rect">
              <a:avLst/>
            </a:prstGeom>
            <a:noFill/>
          </p:spPr>
          <p:txBody>
            <a:bodyPr wrap="none" rtlCol="0">
              <a:spAutoFit/>
            </a:bodyPr>
            <a:lstStyle/>
            <a:p>
              <a:r>
                <a:rPr lang="en-US" sz="1200" b="1" dirty="0" smtClean="0"/>
                <a:t>Source</a:t>
              </a:r>
              <a:endParaRPr lang="en-US" sz="1200" b="1" dirty="0"/>
            </a:p>
          </p:txBody>
        </p:sp>
        <p:sp>
          <p:nvSpPr>
            <p:cNvPr id="13" name="TextBox 12"/>
            <p:cNvSpPr txBox="1"/>
            <p:nvPr/>
          </p:nvSpPr>
          <p:spPr>
            <a:xfrm>
              <a:off x="3136603" y="5935425"/>
              <a:ext cx="119995" cy="220315"/>
            </a:xfrm>
            <a:prstGeom prst="rect">
              <a:avLst/>
            </a:prstGeom>
            <a:noFill/>
          </p:spPr>
          <p:txBody>
            <a:bodyPr wrap="none" rtlCol="0">
              <a:spAutoFit/>
            </a:bodyPr>
            <a:lstStyle/>
            <a:p>
              <a:endParaRPr lang="en-US" sz="1200" b="1" dirty="0"/>
            </a:p>
          </p:txBody>
        </p:sp>
        <p:sp>
          <p:nvSpPr>
            <p:cNvPr id="14" name="TextBox 13"/>
            <p:cNvSpPr txBox="1"/>
            <p:nvPr/>
          </p:nvSpPr>
          <p:spPr>
            <a:xfrm>
              <a:off x="5603703" y="4727578"/>
              <a:ext cx="806631" cy="276999"/>
            </a:xfrm>
            <a:prstGeom prst="rect">
              <a:avLst/>
            </a:prstGeom>
            <a:noFill/>
            <a:scene3d>
              <a:camera prst="orthographicFront">
                <a:rot lat="0" lon="0" rev="0"/>
              </a:camera>
              <a:lightRig rig="threePt" dir="t"/>
            </a:scene3d>
          </p:spPr>
          <p:txBody>
            <a:bodyPr wrap="none" rtlCol="0">
              <a:spAutoFit/>
            </a:bodyPr>
            <a:lstStyle/>
            <a:p>
              <a:r>
                <a:rPr lang="en-US" sz="1200" b="1" dirty="0" smtClean="0"/>
                <a:t>Detector</a:t>
              </a:r>
              <a:endParaRPr lang="en-US" sz="1200" b="1" dirty="0"/>
            </a:p>
          </p:txBody>
        </p:sp>
        <p:sp>
          <p:nvSpPr>
            <p:cNvPr id="15" name="TextBox 14"/>
            <p:cNvSpPr txBox="1"/>
            <p:nvPr/>
          </p:nvSpPr>
          <p:spPr>
            <a:xfrm rot="20423963">
              <a:off x="3914784" y="5059005"/>
              <a:ext cx="1781963" cy="276999"/>
            </a:xfrm>
            <a:prstGeom prst="rect">
              <a:avLst/>
            </a:prstGeom>
            <a:noFill/>
          </p:spPr>
          <p:txBody>
            <a:bodyPr wrap="none" rtlCol="0">
              <a:spAutoFit/>
            </a:bodyPr>
            <a:lstStyle/>
            <a:p>
              <a:r>
                <a:rPr lang="en-US" sz="1200" b="1" dirty="0" smtClean="0"/>
                <a:t>Scattered </a:t>
              </a:r>
              <a:r>
                <a:rPr lang="en-US" sz="1200" b="1" dirty="0" err="1" smtClean="0"/>
                <a:t>Wavevector</a:t>
              </a:r>
              <a:endParaRPr lang="en-US" sz="1200" b="1" dirty="0"/>
            </a:p>
          </p:txBody>
        </p:sp>
        <p:sp>
          <p:nvSpPr>
            <p:cNvPr id="16" name="TextBox 15"/>
            <p:cNvSpPr txBox="1"/>
            <p:nvPr/>
          </p:nvSpPr>
          <p:spPr>
            <a:xfrm>
              <a:off x="2103866" y="5724302"/>
              <a:ext cx="346570" cy="369332"/>
            </a:xfrm>
            <a:prstGeom prst="rect">
              <a:avLst/>
            </a:prstGeom>
            <a:noFill/>
          </p:spPr>
          <p:txBody>
            <a:bodyPr wrap="none" rtlCol="0">
              <a:spAutoFit/>
            </a:bodyPr>
            <a:lstStyle/>
            <a:p>
              <a:r>
                <a:rPr lang="en-US" b="1" dirty="0" err="1" smtClean="0"/>
                <a:t>k</a:t>
              </a:r>
              <a:r>
                <a:rPr lang="en-US" baseline="-25000" dirty="0" err="1" smtClean="0"/>
                <a:t>i</a:t>
              </a:r>
              <a:endParaRPr lang="en-US" baseline="-25000" dirty="0"/>
            </a:p>
          </p:txBody>
        </p:sp>
        <p:sp>
          <p:nvSpPr>
            <p:cNvPr id="17" name="TextBox 16"/>
            <p:cNvSpPr txBox="1"/>
            <p:nvPr/>
          </p:nvSpPr>
          <p:spPr>
            <a:xfrm rot="20151209">
              <a:off x="4529213" y="5273188"/>
              <a:ext cx="356188" cy="369332"/>
            </a:xfrm>
            <a:prstGeom prst="rect">
              <a:avLst/>
            </a:prstGeom>
            <a:noFill/>
          </p:spPr>
          <p:txBody>
            <a:bodyPr wrap="none" rtlCol="0">
              <a:spAutoFit/>
            </a:bodyPr>
            <a:lstStyle/>
            <a:p>
              <a:r>
                <a:rPr lang="en-US" b="1" dirty="0" err="1" smtClean="0"/>
                <a:t>k</a:t>
              </a:r>
              <a:r>
                <a:rPr lang="en-US" baseline="-25000" dirty="0" err="1" smtClean="0"/>
                <a:t>f</a:t>
              </a:r>
              <a:endParaRPr lang="en-US" baseline="-25000" dirty="0"/>
            </a:p>
          </p:txBody>
        </p:sp>
        <p:cxnSp>
          <p:nvCxnSpPr>
            <p:cNvPr id="18" name="Straight Arrow Connector 17"/>
            <p:cNvCxnSpPr/>
            <p:nvPr/>
          </p:nvCxnSpPr>
          <p:spPr>
            <a:xfrm>
              <a:off x="3733800" y="5768898"/>
              <a:ext cx="1665248" cy="0"/>
            </a:xfrm>
            <a:prstGeom prst="straightConnector1">
              <a:avLst/>
            </a:prstGeom>
            <a:ln w="25400">
              <a:solidFill>
                <a:schemeClr val="tx1"/>
              </a:solidFill>
              <a:prstDash val="sysDot"/>
              <a:tailEnd type="triangle" w="lg" len="med"/>
            </a:ln>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304800" y="1600200"/>
            <a:ext cx="2971800" cy="3816430"/>
          </a:xfrm>
          <a:prstGeom prst="rect">
            <a:avLst/>
          </a:prstGeom>
          <a:noFill/>
        </p:spPr>
        <p:txBody>
          <a:bodyPr wrap="square" rtlCol="0">
            <a:spAutoFit/>
          </a:bodyPr>
          <a:lstStyle/>
          <a:p>
            <a:r>
              <a:rPr lang="en-US" sz="4000" i="1" dirty="0" smtClean="0"/>
              <a:t>           </a:t>
            </a:r>
            <a:r>
              <a:rPr lang="en-US" sz="4000" i="1" dirty="0" err="1" smtClean="0"/>
              <a:t>k</a:t>
            </a:r>
            <a:r>
              <a:rPr lang="en-US" sz="4000" i="1" baseline="-25000" dirty="0" err="1" smtClean="0"/>
              <a:t>i</a:t>
            </a:r>
            <a:r>
              <a:rPr lang="en-US" sz="4000" dirty="0" smtClean="0"/>
              <a:t> </a:t>
            </a:r>
            <a:endParaRPr lang="en-US" sz="800" dirty="0"/>
          </a:p>
          <a:p>
            <a:endParaRPr lang="en-US" sz="800" dirty="0" smtClean="0"/>
          </a:p>
          <a:p>
            <a:r>
              <a:rPr lang="en-US" dirty="0" smtClean="0"/>
              <a:t>Wavelength range</a:t>
            </a:r>
          </a:p>
          <a:p>
            <a:r>
              <a:rPr lang="en-US" dirty="0"/>
              <a:t> </a:t>
            </a:r>
            <a:r>
              <a:rPr lang="en-US" dirty="0" smtClean="0"/>
              <a:t>- moderator</a:t>
            </a:r>
          </a:p>
          <a:p>
            <a:r>
              <a:rPr lang="en-US" dirty="0"/>
              <a:t> </a:t>
            </a:r>
            <a:r>
              <a:rPr lang="en-US" dirty="0" smtClean="0"/>
              <a:t>    ambient, cold, hot</a:t>
            </a:r>
            <a:endParaRPr lang="en-US" sz="800" dirty="0" smtClean="0"/>
          </a:p>
          <a:p>
            <a:endParaRPr lang="en-US" sz="800" dirty="0" smtClean="0"/>
          </a:p>
          <a:p>
            <a:r>
              <a:rPr lang="en-US" dirty="0" smtClean="0"/>
              <a:t>Monochromatic</a:t>
            </a:r>
          </a:p>
          <a:p>
            <a:r>
              <a:rPr lang="en-US" dirty="0" smtClean="0"/>
              <a:t>“white” – moderated</a:t>
            </a:r>
          </a:p>
          <a:p>
            <a:r>
              <a:rPr lang="en-US" dirty="0" smtClean="0"/>
              <a:t>“pink” – filtered moderator</a:t>
            </a:r>
            <a:endParaRPr lang="en-US" sz="800" dirty="0" smtClean="0"/>
          </a:p>
          <a:p>
            <a:endParaRPr lang="en-US" sz="800" dirty="0"/>
          </a:p>
          <a:p>
            <a:r>
              <a:rPr lang="en-US" dirty="0" smtClean="0"/>
              <a:t>Pulsed </a:t>
            </a:r>
          </a:p>
          <a:p>
            <a:r>
              <a:rPr lang="en-US" dirty="0"/>
              <a:t> </a:t>
            </a:r>
            <a:r>
              <a:rPr lang="en-US" dirty="0" smtClean="0"/>
              <a:t>– wavelength frame ?</a:t>
            </a:r>
            <a:endParaRPr lang="en-US" sz="800" dirty="0" smtClean="0"/>
          </a:p>
          <a:p>
            <a:endParaRPr lang="en-US" sz="800" dirty="0"/>
          </a:p>
          <a:p>
            <a:r>
              <a:rPr lang="en-US" dirty="0" smtClean="0"/>
              <a:t>Polarized ?</a:t>
            </a:r>
            <a:endParaRPr lang="en-US" dirty="0"/>
          </a:p>
        </p:txBody>
      </p:sp>
      <p:sp>
        <p:nvSpPr>
          <p:cNvPr id="19" name="TextBox 18"/>
          <p:cNvSpPr txBox="1"/>
          <p:nvPr/>
        </p:nvSpPr>
        <p:spPr>
          <a:xfrm>
            <a:off x="3048000" y="1676400"/>
            <a:ext cx="2971800" cy="4924426"/>
          </a:xfrm>
          <a:prstGeom prst="rect">
            <a:avLst/>
          </a:prstGeom>
          <a:noFill/>
        </p:spPr>
        <p:txBody>
          <a:bodyPr wrap="square" rtlCol="0">
            <a:spAutoFit/>
          </a:bodyPr>
          <a:lstStyle/>
          <a:p>
            <a:r>
              <a:rPr lang="en-US" sz="4000" i="1" dirty="0" smtClean="0"/>
              <a:t>  Sample</a:t>
            </a:r>
            <a:endParaRPr lang="en-US" sz="800" dirty="0"/>
          </a:p>
          <a:p>
            <a:endParaRPr lang="en-US" sz="800" dirty="0" smtClean="0"/>
          </a:p>
          <a:p>
            <a:r>
              <a:rPr lang="en-US" dirty="0" smtClean="0"/>
              <a:t>Alignment matters:</a:t>
            </a:r>
          </a:p>
          <a:p>
            <a:r>
              <a:rPr lang="en-US" dirty="0" smtClean="0"/>
              <a:t> - Single </a:t>
            </a:r>
            <a:r>
              <a:rPr lang="en-US" dirty="0" err="1"/>
              <a:t>xtal</a:t>
            </a:r>
            <a:r>
              <a:rPr lang="en-US" dirty="0"/>
              <a:t>, </a:t>
            </a:r>
            <a:r>
              <a:rPr lang="en-US" dirty="0" smtClean="0"/>
              <a:t>flat interface </a:t>
            </a:r>
            <a:endParaRPr lang="en-US" dirty="0"/>
          </a:p>
          <a:p>
            <a:r>
              <a:rPr lang="en-US" dirty="0" smtClean="0"/>
              <a:t>Or doesn’t:</a:t>
            </a:r>
            <a:endParaRPr lang="en-US" dirty="0"/>
          </a:p>
          <a:p>
            <a:r>
              <a:rPr lang="en-US" dirty="0"/>
              <a:t> </a:t>
            </a:r>
            <a:r>
              <a:rPr lang="en-US" dirty="0" smtClean="0"/>
              <a:t> Powder, amorphous</a:t>
            </a:r>
            <a:r>
              <a:rPr lang="en-US" dirty="0"/>
              <a:t> </a:t>
            </a:r>
            <a:r>
              <a:rPr lang="en-US" dirty="0" smtClean="0"/>
              <a:t>solid,</a:t>
            </a:r>
          </a:p>
          <a:p>
            <a:r>
              <a:rPr lang="en-US" dirty="0" smtClean="0"/>
              <a:t>  liquid, solution, gas </a:t>
            </a:r>
          </a:p>
          <a:p>
            <a:endParaRPr lang="en-US" sz="800" dirty="0"/>
          </a:p>
          <a:p>
            <a:r>
              <a:rPr lang="en-US" dirty="0" smtClean="0"/>
              <a:t>Length (k) or energy (E) scale of interest ?</a:t>
            </a:r>
            <a:endParaRPr lang="en-US" sz="800" dirty="0" smtClean="0"/>
          </a:p>
          <a:p>
            <a:endParaRPr lang="en-US" sz="800" dirty="0"/>
          </a:p>
          <a:p>
            <a:r>
              <a:rPr lang="en-US" dirty="0" smtClean="0"/>
              <a:t>Scattering power</a:t>
            </a:r>
          </a:p>
          <a:p>
            <a:r>
              <a:rPr lang="en-US" dirty="0" smtClean="0"/>
              <a:t>&amp; transmission</a:t>
            </a:r>
            <a:endParaRPr lang="en-US" sz="800" dirty="0" smtClean="0"/>
          </a:p>
          <a:p>
            <a:endParaRPr lang="en-US" sz="800" dirty="0"/>
          </a:p>
          <a:p>
            <a:r>
              <a:rPr lang="en-US" dirty="0" smtClean="0"/>
              <a:t>Sample environment:</a:t>
            </a:r>
          </a:p>
          <a:p>
            <a:r>
              <a:rPr lang="en-US" dirty="0" smtClean="0"/>
              <a:t>T, P, B, …</a:t>
            </a:r>
            <a:endParaRPr lang="en-US" sz="800" dirty="0" smtClean="0"/>
          </a:p>
          <a:p>
            <a:endParaRPr lang="en-US" sz="800" dirty="0"/>
          </a:p>
          <a:p>
            <a:r>
              <a:rPr lang="en-US" dirty="0" smtClean="0"/>
              <a:t>Phase changes: scale, rate, reversibility …</a:t>
            </a:r>
            <a:endParaRPr lang="en-US" dirty="0"/>
          </a:p>
        </p:txBody>
      </p:sp>
      <p:sp>
        <p:nvSpPr>
          <p:cNvPr id="21" name="TextBox 20"/>
          <p:cNvSpPr txBox="1"/>
          <p:nvPr/>
        </p:nvSpPr>
        <p:spPr>
          <a:xfrm>
            <a:off x="5943600" y="1540388"/>
            <a:ext cx="3200400" cy="4996240"/>
          </a:xfrm>
          <a:prstGeom prst="rect">
            <a:avLst/>
          </a:prstGeom>
          <a:noFill/>
        </p:spPr>
        <p:txBody>
          <a:bodyPr wrap="square" rtlCol="0">
            <a:spAutoFit/>
          </a:bodyPr>
          <a:lstStyle/>
          <a:p>
            <a:r>
              <a:rPr lang="en-US" sz="4400" i="1" dirty="0" smtClean="0"/>
              <a:t>  </a:t>
            </a:r>
            <a:r>
              <a:rPr lang="en-US" sz="4400" i="1" dirty="0" err="1" smtClean="0"/>
              <a:t>k</a:t>
            </a:r>
            <a:r>
              <a:rPr lang="en-US" sz="4400" i="1" baseline="-25000" dirty="0" err="1" smtClean="0"/>
              <a:t>f</a:t>
            </a:r>
            <a:endParaRPr lang="en-US" sz="1000" i="1" baseline="-25000" dirty="0" smtClean="0"/>
          </a:p>
          <a:p>
            <a:endParaRPr lang="en-US" sz="1000" baseline="-25000" dirty="0"/>
          </a:p>
          <a:p>
            <a:r>
              <a:rPr lang="en-US" dirty="0" smtClean="0"/>
              <a:t>Structure, kinematics or dynamics … ?</a:t>
            </a:r>
            <a:endParaRPr lang="en-US" sz="800" dirty="0" smtClean="0"/>
          </a:p>
          <a:p>
            <a:endParaRPr lang="en-US" sz="800" dirty="0"/>
          </a:p>
          <a:p>
            <a:r>
              <a:rPr lang="en-US" dirty="0" smtClean="0"/>
              <a:t>Single wavelength</a:t>
            </a:r>
            <a:r>
              <a:rPr lang="en-US" dirty="0"/>
              <a:t> </a:t>
            </a:r>
            <a:r>
              <a:rPr lang="en-US" dirty="0" smtClean="0"/>
              <a:t>or range ? Linear or area detector ?</a:t>
            </a:r>
          </a:p>
          <a:p>
            <a:endParaRPr lang="en-US" sz="1000" dirty="0" smtClean="0"/>
          </a:p>
          <a:p>
            <a:r>
              <a:rPr lang="en-US" dirty="0" smtClean="0"/>
              <a:t>Resolve </a:t>
            </a:r>
            <a:r>
              <a:rPr lang="en-US" dirty="0"/>
              <a:t>or filter its </a:t>
            </a:r>
            <a:r>
              <a:rPr lang="en-US" dirty="0" smtClean="0"/>
              <a:t>energy?</a:t>
            </a:r>
          </a:p>
          <a:p>
            <a:r>
              <a:rPr lang="en-US" dirty="0" smtClean="0"/>
              <a:t>- </a:t>
            </a:r>
            <a:r>
              <a:rPr lang="en-US" dirty="0" err="1" smtClean="0"/>
              <a:t>Xtal</a:t>
            </a:r>
            <a:r>
              <a:rPr lang="en-US" dirty="0" smtClean="0"/>
              <a:t> or TOF chopper?</a:t>
            </a:r>
          </a:p>
          <a:p>
            <a:pPr marL="285750" indent="-285750">
              <a:buFontTx/>
              <a:buChar char="-"/>
            </a:pPr>
            <a:r>
              <a:rPr lang="en-US" dirty="0" smtClean="0"/>
              <a:t>Elastic, quasi-elastic</a:t>
            </a:r>
          </a:p>
          <a:p>
            <a:r>
              <a:rPr lang="en-US" dirty="0"/>
              <a:t> </a:t>
            </a:r>
            <a:r>
              <a:rPr lang="en-US" dirty="0" smtClean="0"/>
              <a:t>     or inelastic. Range?</a:t>
            </a:r>
            <a:endParaRPr lang="en-US" sz="800" dirty="0"/>
          </a:p>
          <a:p>
            <a:endParaRPr lang="en-US" sz="800" dirty="0"/>
          </a:p>
          <a:p>
            <a:r>
              <a:rPr lang="en-US" dirty="0" smtClean="0"/>
              <a:t>High resolution, low resolution</a:t>
            </a:r>
            <a:r>
              <a:rPr lang="en-US" dirty="0" smtClean="0">
                <a:sym typeface="Wingdings"/>
              </a:rPr>
              <a:t>, counting time ?</a:t>
            </a:r>
          </a:p>
          <a:p>
            <a:r>
              <a:rPr lang="en-US" dirty="0" smtClean="0">
                <a:sym typeface="Wingdings"/>
              </a:rPr>
              <a:t> Sample size, stability, scattering power</a:t>
            </a:r>
            <a:r>
              <a:rPr lang="en-US" sz="1000" dirty="0" smtClean="0">
                <a:sym typeface="Wingdings"/>
              </a:rPr>
              <a:t> </a:t>
            </a:r>
            <a:endParaRPr lang="en-US" sz="800" dirty="0" smtClean="0"/>
          </a:p>
          <a:p>
            <a:endParaRPr lang="en-US" sz="800" dirty="0"/>
          </a:p>
          <a:p>
            <a:r>
              <a:rPr lang="en-US" dirty="0" smtClean="0"/>
              <a:t>Analyze final polarization?</a:t>
            </a:r>
          </a:p>
        </p:txBody>
      </p:sp>
    </p:spTree>
    <p:extLst>
      <p:ext uri="{BB962C8B-B14F-4D97-AF65-F5344CB8AC3E}">
        <p14:creationId xmlns:p14="http://schemas.microsoft.com/office/powerpoint/2010/main" val="345724803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125" y="152400"/>
            <a:ext cx="8229600" cy="496290"/>
          </a:xfrm>
        </p:spPr>
        <p:txBody>
          <a:bodyPr/>
          <a:lstStyle/>
          <a:p>
            <a:r>
              <a:rPr lang="en-US" dirty="0"/>
              <a:t>Elastic Neutron Scattering </a:t>
            </a:r>
            <a:r>
              <a:rPr lang="en-US" dirty="0" smtClean="0"/>
              <a:t>Instruments</a:t>
            </a:r>
            <a:endParaRPr lang="en-US" dirty="0"/>
          </a:p>
        </p:txBody>
      </p:sp>
      <p:grpSp>
        <p:nvGrpSpPr>
          <p:cNvPr id="4" name="Group 51"/>
          <p:cNvGrpSpPr>
            <a:grpSpLocks/>
          </p:cNvGrpSpPr>
          <p:nvPr/>
        </p:nvGrpSpPr>
        <p:grpSpPr bwMode="auto">
          <a:xfrm>
            <a:off x="2819400" y="1052512"/>
            <a:ext cx="6991351" cy="5500688"/>
            <a:chOff x="592" y="608"/>
            <a:chExt cx="4404" cy="3465"/>
          </a:xfrm>
        </p:grpSpPr>
        <p:grpSp>
          <p:nvGrpSpPr>
            <p:cNvPr id="5" name="Group 49"/>
            <p:cNvGrpSpPr>
              <a:grpSpLocks/>
            </p:cNvGrpSpPr>
            <p:nvPr/>
          </p:nvGrpSpPr>
          <p:grpSpPr bwMode="auto">
            <a:xfrm>
              <a:off x="824" y="651"/>
              <a:ext cx="4172" cy="3301"/>
              <a:chOff x="824" y="651"/>
              <a:chExt cx="4172" cy="3301"/>
            </a:xfrm>
          </p:grpSpPr>
          <p:sp>
            <p:nvSpPr>
              <p:cNvPr id="7" name="Rectangle 5"/>
              <p:cNvSpPr>
                <a:spLocks noChangeAspect="1" noChangeArrowheads="1"/>
              </p:cNvSpPr>
              <p:nvPr/>
            </p:nvSpPr>
            <p:spPr bwMode="auto">
              <a:xfrm>
                <a:off x="3856" y="1759"/>
                <a:ext cx="1140" cy="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eaLnBrk="0" hangingPunct="0"/>
                <a:endParaRPr lang="en-US" sz="1000" b="1">
                  <a:latin typeface="Times New Roman" pitchFamily="18" charset="0"/>
                </a:endParaRPr>
              </a:p>
            </p:txBody>
          </p:sp>
          <p:sp>
            <p:nvSpPr>
              <p:cNvPr id="8" name="AutoShape 6"/>
              <p:cNvSpPr>
                <a:spLocks noChangeAspect="1" noChangeArrowheads="1"/>
              </p:cNvSpPr>
              <p:nvPr/>
            </p:nvSpPr>
            <p:spPr bwMode="auto">
              <a:xfrm flipH="1">
                <a:off x="3988" y="1277"/>
                <a:ext cx="657" cy="674"/>
              </a:xfrm>
              <a:prstGeom prst="parallelogram">
                <a:avLst>
                  <a:gd name="adj" fmla="val 25000"/>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algn="ctr" eaLnBrk="0" hangingPunct="0"/>
                <a:endParaRPr lang="en-US" sz="1000" b="1">
                  <a:latin typeface="Times New Roman" pitchFamily="18" charset="0"/>
                </a:endParaRPr>
              </a:p>
            </p:txBody>
          </p:sp>
          <p:sp>
            <p:nvSpPr>
              <p:cNvPr id="9" name="Rectangle 7"/>
              <p:cNvSpPr>
                <a:spLocks noChangeAspect="1" noChangeArrowheads="1"/>
              </p:cNvSpPr>
              <p:nvPr/>
            </p:nvSpPr>
            <p:spPr bwMode="auto">
              <a:xfrm>
                <a:off x="3900" y="1759"/>
                <a:ext cx="482" cy="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algn="ctr" eaLnBrk="0" hangingPunct="0"/>
                <a:endParaRPr lang="en-US" sz="1000" b="1">
                  <a:latin typeface="Times New Roman" pitchFamily="18" charset="0"/>
                </a:endParaRPr>
              </a:p>
              <a:p>
                <a:pPr eaLnBrk="0" hangingPunct="0"/>
                <a:endParaRPr lang="en-US" sz="1000" b="1">
                  <a:latin typeface="Times New Roman" pitchFamily="18" charset="0"/>
                </a:endParaRPr>
              </a:p>
            </p:txBody>
          </p:sp>
          <p:sp>
            <p:nvSpPr>
              <p:cNvPr id="10" name="AutoShape 8"/>
              <p:cNvSpPr>
                <a:spLocks noChangeAspect="1" noChangeArrowheads="1"/>
              </p:cNvSpPr>
              <p:nvPr/>
            </p:nvSpPr>
            <p:spPr bwMode="auto">
              <a:xfrm flipH="1">
                <a:off x="3506" y="1277"/>
                <a:ext cx="745" cy="674"/>
              </a:xfrm>
              <a:prstGeom prst="parallelogram">
                <a:avLst>
                  <a:gd name="adj" fmla="val 27634"/>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algn="ctr" eaLnBrk="0" hangingPunct="0"/>
                <a:endParaRPr lang="en-US" sz="1200" b="1">
                  <a:latin typeface="Times New Roman" pitchFamily="18" charset="0"/>
                </a:endParaRPr>
              </a:p>
            </p:txBody>
          </p:sp>
          <p:sp>
            <p:nvSpPr>
              <p:cNvPr id="11" name="Rectangle 9"/>
              <p:cNvSpPr>
                <a:spLocks noChangeAspect="1" noChangeArrowheads="1"/>
              </p:cNvSpPr>
              <p:nvPr/>
            </p:nvSpPr>
            <p:spPr bwMode="auto">
              <a:xfrm>
                <a:off x="4382" y="2288"/>
                <a:ext cx="526" cy="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eaLnBrk="0" hangingPunct="0"/>
                <a:endParaRPr lang="en-US" sz="1200">
                  <a:latin typeface="Times New Roman" pitchFamily="18" charset="0"/>
                </a:endParaRPr>
              </a:p>
            </p:txBody>
          </p:sp>
          <p:sp>
            <p:nvSpPr>
              <p:cNvPr id="12" name="Text Box 10"/>
              <p:cNvSpPr txBox="1">
                <a:spLocks noChangeAspect="1" noChangeArrowheads="1"/>
              </p:cNvSpPr>
              <p:nvPr/>
            </p:nvSpPr>
            <p:spPr bwMode="auto">
              <a:xfrm>
                <a:off x="4295" y="1951"/>
                <a:ext cx="701" cy="4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eaLnBrk="0" hangingPunct="0"/>
                <a:endParaRPr lang="en-US" sz="1000" b="1">
                  <a:latin typeface="Times New Roman" pitchFamily="18" charset="0"/>
                </a:endParaRPr>
              </a:p>
            </p:txBody>
          </p:sp>
          <p:grpSp>
            <p:nvGrpSpPr>
              <p:cNvPr id="13" name="Group 11"/>
              <p:cNvGrpSpPr>
                <a:grpSpLocks/>
              </p:cNvGrpSpPr>
              <p:nvPr/>
            </p:nvGrpSpPr>
            <p:grpSpPr bwMode="auto">
              <a:xfrm>
                <a:off x="824" y="651"/>
                <a:ext cx="3955" cy="3301"/>
                <a:chOff x="1166" y="912"/>
                <a:chExt cx="3357" cy="3039"/>
              </a:xfrm>
            </p:grpSpPr>
            <p:graphicFrame>
              <p:nvGraphicFramePr>
                <p:cNvPr id="38" name="Object 12" descr="75%"/>
                <p:cNvGraphicFramePr>
                  <a:graphicFrameLocks noChangeAspect="1"/>
                </p:cNvGraphicFramePr>
                <p:nvPr>
                  <p:extLst>
                    <p:ext uri="{D42A27DB-BD31-4B8C-83A1-F6EECF244321}">
                      <p14:modId xmlns:p14="http://schemas.microsoft.com/office/powerpoint/2010/main" val="3001405953"/>
                    </p:ext>
                  </p:extLst>
                </p:nvPr>
              </p:nvGraphicFramePr>
              <p:xfrm>
                <a:off x="1166" y="912"/>
                <a:ext cx="3357" cy="3039"/>
              </p:xfrm>
              <a:graphic>
                <a:graphicData uri="http://schemas.openxmlformats.org/presentationml/2006/ole">
                  <mc:AlternateContent xmlns:mc="http://schemas.openxmlformats.org/markup-compatibility/2006">
                    <mc:Choice xmlns:v="urn:schemas-microsoft-com:vml" Requires="v">
                      <p:oleObj spid="_x0000_s5473" name="SPW 4.0 Graph" r:id="rId4" imgW="6658560" imgH="6720840" progId="JandelGraphicObject.2">
                        <p:embed/>
                      </p:oleObj>
                    </mc:Choice>
                    <mc:Fallback>
                      <p:oleObj name="SPW 4.0 Graph" r:id="rId4" imgW="6658560" imgH="6720840" progId="JandelGraphicObject.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5850" b="4489"/>
                            <a:stretch>
                              <a:fillRect/>
                            </a:stretch>
                          </p:blipFill>
                          <p:spPr bwMode="auto">
                            <a:xfrm>
                              <a:off x="1166" y="912"/>
                              <a:ext cx="3357" cy="3039"/>
                            </a:xfrm>
                            <a:prstGeom prst="rect">
                              <a:avLst/>
                            </a:prstGeom>
                            <a:pattFill prst="pct75">
                              <a:fgClr>
                                <a:srgbClr val="000000"/>
                              </a:fgClr>
                              <a:bgClr>
                                <a:srgbClr val="FFFFFF"/>
                              </a:bgClr>
                            </a:patt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39" name="Group 13"/>
                <p:cNvGrpSpPr>
                  <a:grpSpLocks noChangeAspect="1"/>
                </p:cNvGrpSpPr>
                <p:nvPr/>
              </p:nvGrpSpPr>
              <p:grpSpPr bwMode="auto">
                <a:xfrm>
                  <a:off x="1890" y="1440"/>
                  <a:ext cx="2157" cy="2107"/>
                  <a:chOff x="3744" y="3600"/>
                  <a:chExt cx="6739" cy="6581"/>
                </a:xfrm>
              </p:grpSpPr>
              <p:sp>
                <p:nvSpPr>
                  <p:cNvPr id="40" name="Rectangle 14"/>
                  <p:cNvSpPr>
                    <a:spLocks noChangeAspect="1" noChangeArrowheads="1"/>
                  </p:cNvSpPr>
                  <p:nvPr/>
                </p:nvSpPr>
                <p:spPr bwMode="auto">
                  <a:xfrm>
                    <a:off x="4032" y="4896"/>
                    <a:ext cx="4032" cy="2592"/>
                  </a:xfrm>
                  <a:prstGeom prst="rect">
                    <a:avLst/>
                  </a:prstGeom>
                  <a:gradFill rotWithShape="0">
                    <a:gsLst>
                      <a:gs pos="0">
                        <a:srgbClr val="FFFF66"/>
                      </a:gs>
                      <a:gs pos="100000">
                        <a:srgbClr val="FFFF66">
                          <a:gamma/>
                          <a:shade val="0"/>
                          <a:invGamma/>
                        </a:srgbClr>
                      </a:gs>
                    </a:gsLst>
                    <a:lin ang="5400000" scaled="1"/>
                  </a:gradFill>
                  <a:ln w="12700">
                    <a:solidFill>
                      <a:srgbClr val="000000"/>
                    </a:solidFill>
                    <a:miter lim="800000"/>
                    <a:headEnd/>
                    <a:tailEnd/>
                  </a:ln>
                </p:spPr>
                <p:txBody>
                  <a:bodyPr/>
                  <a:lstStyle/>
                  <a:p>
                    <a:pPr algn="ctr" eaLnBrk="0" hangingPunct="0"/>
                    <a:endParaRPr lang="en-US" sz="1200" b="1">
                      <a:latin typeface="Times New Roman" pitchFamily="18" charset="0"/>
                    </a:endParaRPr>
                  </a:p>
                  <a:p>
                    <a:pPr algn="ctr" eaLnBrk="0" hangingPunct="0"/>
                    <a:endParaRPr lang="en-US" sz="1200" b="1">
                      <a:latin typeface="Times New Roman" pitchFamily="18" charset="0"/>
                    </a:endParaRPr>
                  </a:p>
                  <a:p>
                    <a:pPr algn="ctr" eaLnBrk="0" hangingPunct="0"/>
                    <a:endParaRPr lang="en-US" sz="1200" b="1">
                      <a:latin typeface="Times New Roman" pitchFamily="18" charset="0"/>
                    </a:endParaRPr>
                  </a:p>
                  <a:p>
                    <a:pPr algn="ctr" eaLnBrk="0" hangingPunct="0"/>
                    <a:endParaRPr lang="en-US" sz="1200" b="1">
                      <a:latin typeface="Times New Roman" pitchFamily="18" charset="0"/>
                    </a:endParaRPr>
                  </a:p>
                  <a:p>
                    <a:pPr algn="ctr" eaLnBrk="0" hangingPunct="0"/>
                    <a:endParaRPr lang="en-US" sz="1200" b="1">
                      <a:latin typeface="Times New Roman" pitchFamily="18" charset="0"/>
                    </a:endParaRPr>
                  </a:p>
                  <a:p>
                    <a:pPr algn="ctr" eaLnBrk="0" hangingPunct="0"/>
                    <a:endParaRPr lang="en-US" sz="1000" b="1">
                      <a:latin typeface="Times New Roman" pitchFamily="18" charset="0"/>
                    </a:endParaRPr>
                  </a:p>
                  <a:p>
                    <a:pPr algn="ctr" eaLnBrk="0" hangingPunct="0"/>
                    <a:endParaRPr lang="en-US" sz="1000" b="1">
                      <a:latin typeface="Times New Roman" pitchFamily="18" charset="0"/>
                    </a:endParaRPr>
                  </a:p>
                  <a:p>
                    <a:pPr algn="ctr" eaLnBrk="0" hangingPunct="0"/>
                    <a:endParaRPr lang="en-US" sz="1000" b="1">
                      <a:latin typeface="Times New Roman" pitchFamily="18" charset="0"/>
                    </a:endParaRPr>
                  </a:p>
                  <a:p>
                    <a:pPr algn="ctr" eaLnBrk="0" hangingPunct="0"/>
                    <a:endParaRPr lang="en-US" sz="1000" b="1">
                      <a:latin typeface="Times New Roman" pitchFamily="18" charset="0"/>
                    </a:endParaRPr>
                  </a:p>
                  <a:p>
                    <a:pPr algn="ctr" eaLnBrk="0" hangingPunct="0"/>
                    <a:endParaRPr lang="en-US" sz="1000" b="1">
                      <a:latin typeface="Times New Roman" pitchFamily="18" charset="0"/>
                    </a:endParaRPr>
                  </a:p>
                </p:txBody>
              </p:sp>
              <p:sp>
                <p:nvSpPr>
                  <p:cNvPr id="42" name="AutoShape 16"/>
                  <p:cNvSpPr>
                    <a:spLocks noChangeAspect="1" noChangeArrowheads="1"/>
                  </p:cNvSpPr>
                  <p:nvPr/>
                </p:nvSpPr>
                <p:spPr bwMode="auto">
                  <a:xfrm flipH="1">
                    <a:off x="5616" y="3600"/>
                    <a:ext cx="2160" cy="2016"/>
                  </a:xfrm>
                  <a:prstGeom prst="parallelogram">
                    <a:avLst>
                      <a:gd name="adj" fmla="val 26786"/>
                    </a:avLst>
                  </a:prstGeom>
                  <a:gradFill rotWithShape="0">
                    <a:gsLst>
                      <a:gs pos="0">
                        <a:srgbClr val="FF99CC"/>
                      </a:gs>
                      <a:gs pos="100000">
                        <a:srgbClr val="FF99CC">
                          <a:gamma/>
                          <a:shade val="0"/>
                          <a:invGamma/>
                        </a:srgbClr>
                      </a:gs>
                    </a:gsLst>
                    <a:path path="shape">
                      <a:fillToRect l="50000" t="50000" r="50000" b="50000"/>
                    </a:path>
                  </a:gradFill>
                  <a:ln w="12700">
                    <a:solidFill>
                      <a:srgbClr val="000000"/>
                    </a:solidFill>
                    <a:miter lim="800000"/>
                    <a:headEnd/>
                    <a:tailEnd/>
                  </a:ln>
                </p:spPr>
                <p:txBody>
                  <a:bodyPr/>
                  <a:lstStyle/>
                  <a:p>
                    <a:pPr algn="ctr" eaLnBrk="0" hangingPunct="0"/>
                    <a:r>
                      <a:rPr lang="en-US" sz="1000" b="1"/>
                      <a:t>Small Proteins</a:t>
                    </a:r>
                  </a:p>
                </p:txBody>
              </p:sp>
              <p:sp>
                <p:nvSpPr>
                  <p:cNvPr id="43" name="Rectangle 17"/>
                  <p:cNvSpPr>
                    <a:spLocks noChangeAspect="1" noChangeArrowheads="1"/>
                  </p:cNvSpPr>
                  <p:nvPr/>
                </p:nvSpPr>
                <p:spPr bwMode="auto">
                  <a:xfrm>
                    <a:off x="5328" y="5040"/>
                    <a:ext cx="1584" cy="2448"/>
                  </a:xfrm>
                  <a:prstGeom prst="rect">
                    <a:avLst/>
                  </a:prstGeom>
                  <a:gradFill rotWithShape="0">
                    <a:gsLst>
                      <a:gs pos="0">
                        <a:srgbClr val="FF9900"/>
                      </a:gs>
                      <a:gs pos="100000">
                        <a:srgbClr val="FF9900">
                          <a:gamma/>
                          <a:shade val="40000"/>
                          <a:invGamma/>
                        </a:srgbClr>
                      </a:gs>
                    </a:gsLst>
                    <a:path path="shape">
                      <a:fillToRect l="50000" t="50000" r="50000" b="50000"/>
                    </a:path>
                  </a:gradFill>
                  <a:ln w="12700">
                    <a:solidFill>
                      <a:srgbClr val="000000"/>
                    </a:solidFill>
                    <a:miter lim="800000"/>
                    <a:headEnd/>
                    <a:tailEnd/>
                  </a:ln>
                </p:spPr>
                <p:txBody>
                  <a:bodyPr/>
                  <a:lstStyle/>
                  <a:p>
                    <a:pPr algn="ctr" eaLnBrk="0" hangingPunct="0"/>
                    <a:endParaRPr lang="en-US" sz="1000" b="1" dirty="0"/>
                  </a:p>
                  <a:p>
                    <a:pPr algn="ctr" eaLnBrk="0" hangingPunct="0"/>
                    <a:endParaRPr lang="en-US" sz="1000" b="1" dirty="0"/>
                  </a:p>
                  <a:p>
                    <a:pPr algn="ctr" eaLnBrk="0" hangingPunct="0"/>
                    <a:endParaRPr lang="en-US" sz="1000" b="1" dirty="0" smtClean="0"/>
                  </a:p>
                  <a:p>
                    <a:pPr algn="ctr" eaLnBrk="0" hangingPunct="0"/>
                    <a:r>
                      <a:rPr lang="en-US" sz="1000" b="1" dirty="0" smtClean="0"/>
                      <a:t>Micelles </a:t>
                    </a:r>
                    <a:endParaRPr lang="en-US" sz="1000" b="1" dirty="0"/>
                  </a:p>
                  <a:p>
                    <a:pPr algn="ctr" eaLnBrk="0" hangingPunct="0"/>
                    <a:r>
                      <a:rPr lang="en-US" sz="1000" b="1" dirty="0" smtClean="0"/>
                      <a:t>Colloids </a:t>
                    </a:r>
                    <a:r>
                      <a:rPr lang="en-US" sz="1000" b="1" dirty="0"/>
                      <a:t>Vesicles</a:t>
                    </a:r>
                  </a:p>
                  <a:p>
                    <a:pPr algn="ctr" eaLnBrk="0" hangingPunct="0"/>
                    <a:endParaRPr lang="en-US" sz="1000" b="1" dirty="0"/>
                  </a:p>
                  <a:p>
                    <a:pPr algn="ctr" eaLnBrk="0" hangingPunct="0"/>
                    <a:endParaRPr lang="en-US" sz="1000" b="1" dirty="0"/>
                  </a:p>
                </p:txBody>
              </p:sp>
              <p:sp>
                <p:nvSpPr>
                  <p:cNvPr id="44" name="AutoShape 18"/>
                  <p:cNvSpPr>
                    <a:spLocks noChangeAspect="1" noChangeArrowheads="1"/>
                  </p:cNvSpPr>
                  <p:nvPr/>
                </p:nvSpPr>
                <p:spPr bwMode="auto">
                  <a:xfrm flipH="1">
                    <a:off x="4032" y="3600"/>
                    <a:ext cx="2448" cy="2016"/>
                  </a:xfrm>
                  <a:prstGeom prst="parallelogram">
                    <a:avLst>
                      <a:gd name="adj" fmla="val 30357"/>
                    </a:avLst>
                  </a:prstGeom>
                  <a:gradFill rotWithShape="0">
                    <a:gsLst>
                      <a:gs pos="0">
                        <a:srgbClr val="66FFFF">
                          <a:alpha val="70000"/>
                        </a:srgbClr>
                      </a:gs>
                      <a:gs pos="100000">
                        <a:srgbClr val="66FFFF">
                          <a:gamma/>
                          <a:shade val="46275"/>
                          <a:invGamma/>
                        </a:srgbClr>
                      </a:gs>
                    </a:gsLst>
                    <a:path path="shape">
                      <a:fillToRect l="50000" t="50000" r="50000" b="50000"/>
                    </a:path>
                  </a:gradFill>
                  <a:ln w="12700">
                    <a:solidFill>
                      <a:srgbClr val="000000"/>
                    </a:solidFill>
                    <a:miter lim="800000"/>
                    <a:headEnd/>
                    <a:tailEnd/>
                  </a:ln>
                </p:spPr>
                <p:txBody>
                  <a:bodyPr/>
                  <a:lstStyle/>
                  <a:p>
                    <a:pPr eaLnBrk="0" hangingPunct="0"/>
                    <a:endParaRPr lang="en-US" sz="1200" b="1">
                      <a:latin typeface="Times New Roman" pitchFamily="18" charset="0"/>
                    </a:endParaRPr>
                  </a:p>
                </p:txBody>
              </p:sp>
              <p:sp>
                <p:nvSpPr>
                  <p:cNvPr id="45" name="Rectangle 19"/>
                  <p:cNvSpPr>
                    <a:spLocks noChangeAspect="1" noChangeArrowheads="1"/>
                  </p:cNvSpPr>
                  <p:nvPr/>
                </p:nvSpPr>
                <p:spPr bwMode="auto">
                  <a:xfrm>
                    <a:off x="3744" y="4896"/>
                    <a:ext cx="1728" cy="720"/>
                  </a:xfrm>
                  <a:prstGeom prst="rect">
                    <a:avLst/>
                  </a:prstGeom>
                  <a:gradFill rotWithShape="0">
                    <a:gsLst>
                      <a:gs pos="0">
                        <a:srgbClr val="FFCC66"/>
                      </a:gs>
                      <a:gs pos="100000">
                        <a:srgbClr val="FFCC66">
                          <a:gamma/>
                          <a:shade val="50196"/>
                          <a:invGamma/>
                        </a:srgbClr>
                      </a:gs>
                    </a:gsLst>
                    <a:path path="shape">
                      <a:fillToRect l="50000" t="50000" r="50000" b="50000"/>
                    </a:path>
                  </a:gradFill>
                  <a:ln w="12700">
                    <a:solidFill>
                      <a:srgbClr val="000000"/>
                    </a:solidFill>
                    <a:miter lim="800000"/>
                    <a:headEnd/>
                    <a:tailEnd/>
                  </a:ln>
                </p:spPr>
                <p:txBody>
                  <a:bodyPr/>
                  <a:lstStyle/>
                  <a:p>
                    <a:pPr algn="ctr" eaLnBrk="0" hangingPunct="0"/>
                    <a:r>
                      <a:rPr lang="en-US" sz="1000" b="1">
                        <a:solidFill>
                          <a:srgbClr val="000000"/>
                        </a:solidFill>
                      </a:rPr>
                      <a:t>Critical Phenomena</a:t>
                    </a:r>
                  </a:p>
                </p:txBody>
              </p:sp>
              <p:sp>
                <p:nvSpPr>
                  <p:cNvPr id="46" name="Rectangle 20"/>
                  <p:cNvSpPr>
                    <a:spLocks noChangeAspect="1" noChangeArrowheads="1"/>
                  </p:cNvSpPr>
                  <p:nvPr/>
                </p:nvSpPr>
                <p:spPr bwMode="auto">
                  <a:xfrm>
                    <a:off x="6912" y="6624"/>
                    <a:ext cx="1728" cy="864"/>
                  </a:xfrm>
                  <a:prstGeom prst="rect">
                    <a:avLst/>
                  </a:prstGeom>
                  <a:gradFill rotWithShape="0">
                    <a:gsLst>
                      <a:gs pos="0">
                        <a:srgbClr val="66FF66"/>
                      </a:gs>
                      <a:gs pos="100000">
                        <a:srgbClr val="66FF66">
                          <a:gamma/>
                          <a:shade val="46275"/>
                          <a:invGamma/>
                        </a:srgbClr>
                      </a:gs>
                    </a:gsLst>
                    <a:path path="shape">
                      <a:fillToRect l="50000" t="50000" r="50000" b="50000"/>
                    </a:path>
                  </a:gradFill>
                  <a:ln w="12700">
                    <a:solidFill>
                      <a:srgbClr val="000000"/>
                    </a:solidFill>
                    <a:miter lim="800000"/>
                    <a:headEnd/>
                    <a:tailEnd/>
                  </a:ln>
                </p:spPr>
                <p:txBody>
                  <a:bodyPr/>
                  <a:lstStyle/>
                  <a:p>
                    <a:pPr algn="ctr" eaLnBrk="0" hangingPunct="0"/>
                    <a:endParaRPr lang="en-US" sz="1000" b="1"/>
                  </a:p>
                  <a:p>
                    <a:pPr algn="ctr" eaLnBrk="0" hangingPunct="0"/>
                    <a:r>
                      <a:rPr lang="en-US" sz="1000" b="1"/>
                      <a:t>Membranes</a:t>
                    </a:r>
                  </a:p>
                </p:txBody>
              </p:sp>
              <p:sp>
                <p:nvSpPr>
                  <p:cNvPr id="47" name="Rectangle 21"/>
                  <p:cNvSpPr>
                    <a:spLocks noChangeAspect="1" noChangeArrowheads="1"/>
                  </p:cNvSpPr>
                  <p:nvPr/>
                </p:nvSpPr>
                <p:spPr bwMode="auto">
                  <a:xfrm>
                    <a:off x="7776" y="7488"/>
                    <a:ext cx="2707" cy="2693"/>
                  </a:xfrm>
                  <a:prstGeom prst="rect">
                    <a:avLst/>
                  </a:prstGeom>
                  <a:gradFill rotWithShape="0">
                    <a:gsLst>
                      <a:gs pos="0">
                        <a:srgbClr val="FF5050"/>
                      </a:gs>
                      <a:gs pos="100000">
                        <a:srgbClr val="FF5050">
                          <a:gamma/>
                          <a:shade val="46275"/>
                          <a:invGamma/>
                        </a:srgbClr>
                      </a:gs>
                    </a:gsLst>
                    <a:path path="shape">
                      <a:fillToRect l="50000" t="50000" r="50000" b="50000"/>
                    </a:path>
                  </a:gradFill>
                  <a:ln w="12700">
                    <a:solidFill>
                      <a:srgbClr val="000000"/>
                    </a:solidFill>
                    <a:miter lim="800000"/>
                    <a:headEnd/>
                    <a:tailEnd/>
                  </a:ln>
                </p:spPr>
                <p:txBody>
                  <a:bodyPr/>
                  <a:lstStyle/>
                  <a:p>
                    <a:pPr algn="ctr" eaLnBrk="0" hangingPunct="0"/>
                    <a:endParaRPr lang="en-US" sz="1000" b="1" dirty="0"/>
                  </a:p>
                  <a:p>
                    <a:pPr algn="ctr" eaLnBrk="0" hangingPunct="0"/>
                    <a:r>
                      <a:rPr lang="en-US" sz="1000" b="1" dirty="0">
                        <a:solidFill>
                          <a:schemeClr val="bg1"/>
                        </a:solidFill>
                      </a:rPr>
                      <a:t>Liquids and Glasses</a:t>
                    </a:r>
                  </a:p>
                  <a:p>
                    <a:pPr algn="ctr" eaLnBrk="0" hangingPunct="0"/>
                    <a:r>
                      <a:rPr lang="en-US" dirty="0">
                        <a:latin typeface="Helvetica" pitchFamily="34" charset="0"/>
                      </a:rPr>
                      <a:t> </a:t>
                    </a:r>
                    <a:r>
                      <a:rPr lang="en-US" sz="1000" b="1" dirty="0" smtClean="0">
                        <a:solidFill>
                          <a:schemeClr val="bg1"/>
                        </a:solidFill>
                      </a:rPr>
                      <a:t>Crystal (</a:t>
                    </a:r>
                    <a:r>
                      <a:rPr lang="en-US" sz="1000" b="1" dirty="0" err="1" smtClean="0">
                        <a:solidFill>
                          <a:schemeClr val="bg1"/>
                        </a:solidFill>
                      </a:rPr>
                      <a:t>inc</a:t>
                    </a:r>
                    <a:r>
                      <a:rPr lang="en-US" sz="1000" b="1" dirty="0" smtClean="0">
                        <a:solidFill>
                          <a:schemeClr val="bg1"/>
                        </a:solidFill>
                      </a:rPr>
                      <a:t> protein),</a:t>
                    </a:r>
                    <a:endParaRPr lang="en-US" sz="1000" b="1" dirty="0">
                      <a:solidFill>
                        <a:schemeClr val="bg1"/>
                      </a:solidFill>
                    </a:endParaRPr>
                  </a:p>
                  <a:p>
                    <a:pPr algn="ctr" eaLnBrk="0" hangingPunct="0"/>
                    <a:r>
                      <a:rPr lang="en-US" sz="1000" b="1" dirty="0">
                        <a:solidFill>
                          <a:schemeClr val="bg1"/>
                        </a:solidFill>
                      </a:rPr>
                      <a:t>Fiber,</a:t>
                    </a:r>
                  </a:p>
                  <a:p>
                    <a:pPr algn="ctr" eaLnBrk="0" hangingPunct="0"/>
                    <a:r>
                      <a:rPr lang="en-US" sz="1000" b="1" dirty="0">
                        <a:solidFill>
                          <a:schemeClr val="bg1"/>
                        </a:solidFill>
                      </a:rPr>
                      <a:t>and</a:t>
                    </a:r>
                  </a:p>
                  <a:p>
                    <a:pPr algn="ctr" eaLnBrk="0" hangingPunct="0"/>
                    <a:r>
                      <a:rPr lang="en-US" sz="1000" b="1" dirty="0">
                        <a:solidFill>
                          <a:schemeClr val="bg1"/>
                        </a:solidFill>
                      </a:rPr>
                      <a:t>Magnetic</a:t>
                    </a:r>
                  </a:p>
                  <a:p>
                    <a:pPr algn="ctr" eaLnBrk="0" hangingPunct="0"/>
                    <a:r>
                      <a:rPr lang="en-US" sz="1000" b="1" dirty="0">
                        <a:solidFill>
                          <a:schemeClr val="bg1"/>
                        </a:solidFill>
                      </a:rPr>
                      <a:t>Structures</a:t>
                    </a:r>
                  </a:p>
                </p:txBody>
              </p:sp>
              <p:sp>
                <p:nvSpPr>
                  <p:cNvPr id="48" name="Text Box 22"/>
                  <p:cNvSpPr txBox="1">
                    <a:spLocks noChangeAspect="1" noChangeArrowheads="1"/>
                  </p:cNvSpPr>
                  <p:nvPr/>
                </p:nvSpPr>
                <p:spPr bwMode="auto">
                  <a:xfrm>
                    <a:off x="3888" y="5616"/>
                    <a:ext cx="1440" cy="1872"/>
                  </a:xfrm>
                  <a:prstGeom prst="rect">
                    <a:avLst/>
                  </a:prstGeom>
                  <a:noFill/>
                  <a:ln>
                    <a:noFill/>
                  </a:ln>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1000" b="1" dirty="0" smtClean="0">
                      <a:solidFill>
                        <a:schemeClr val="bg1"/>
                      </a:solidFill>
                    </a:endParaRPr>
                  </a:p>
                  <a:p>
                    <a:pPr algn="ctr" eaLnBrk="0" hangingPunct="0"/>
                    <a:r>
                      <a:rPr lang="en-US" sz="1000" b="1" dirty="0" smtClean="0">
                        <a:solidFill>
                          <a:schemeClr val="bg1"/>
                        </a:solidFill>
                      </a:rPr>
                      <a:t>Metals </a:t>
                    </a:r>
                    <a:r>
                      <a:rPr lang="en-US" sz="1000" b="1" dirty="0">
                        <a:solidFill>
                          <a:schemeClr val="bg1"/>
                        </a:solidFill>
                      </a:rPr>
                      <a:t>Alloys Zeolites</a:t>
                    </a:r>
                  </a:p>
                  <a:p>
                    <a:pPr eaLnBrk="0" hangingPunct="0"/>
                    <a:endParaRPr lang="en-US" sz="1000" b="1" dirty="0"/>
                  </a:p>
                </p:txBody>
              </p:sp>
              <p:sp>
                <p:nvSpPr>
                  <p:cNvPr id="49" name="Text Box 23"/>
                  <p:cNvSpPr txBox="1">
                    <a:spLocks noChangeAspect="1" noChangeArrowheads="1"/>
                  </p:cNvSpPr>
                  <p:nvPr/>
                </p:nvSpPr>
                <p:spPr bwMode="auto">
                  <a:xfrm>
                    <a:off x="6624" y="5616"/>
                    <a:ext cx="2304" cy="1296"/>
                  </a:xfrm>
                  <a:prstGeom prst="rect">
                    <a:avLst/>
                  </a:prstGeom>
                  <a:noFill/>
                  <a:ln>
                    <a:noFill/>
                  </a:ln>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eaLnBrk="0" hangingPunct="0"/>
                    <a:r>
                      <a:rPr lang="en-US" sz="1000" b="1" dirty="0"/>
                      <a:t>Magnetic Films </a:t>
                    </a:r>
                  </a:p>
                  <a:p>
                    <a:pPr algn="r" eaLnBrk="0" hangingPunct="0"/>
                    <a:r>
                      <a:rPr lang="en-US" sz="1000" b="1" dirty="0"/>
                      <a:t>and Domains</a:t>
                    </a:r>
                    <a:endParaRPr lang="en-US" sz="1000" dirty="0"/>
                  </a:p>
                </p:txBody>
              </p:sp>
              <p:sp>
                <p:nvSpPr>
                  <p:cNvPr id="50" name="Text Box 24"/>
                  <p:cNvSpPr txBox="1">
                    <a:spLocks noChangeAspect="1" noChangeArrowheads="1"/>
                  </p:cNvSpPr>
                  <p:nvPr/>
                </p:nvSpPr>
                <p:spPr bwMode="auto">
                  <a:xfrm>
                    <a:off x="4464" y="3600"/>
                    <a:ext cx="1440" cy="144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r>
                      <a:rPr lang="en-US" sz="1000" b="1" dirty="0"/>
                      <a:t>Biological Structure</a:t>
                    </a:r>
                  </a:p>
                  <a:p>
                    <a:pPr algn="ctr" eaLnBrk="0" hangingPunct="0"/>
                    <a:r>
                      <a:rPr lang="en-US" sz="1000" b="1" dirty="0"/>
                      <a:t>Viruses</a:t>
                    </a:r>
                  </a:p>
                </p:txBody>
              </p:sp>
              <p:sp>
                <p:nvSpPr>
                  <p:cNvPr id="41" name="Rectangle 15"/>
                  <p:cNvSpPr>
                    <a:spLocks noChangeAspect="1" noChangeArrowheads="1"/>
                  </p:cNvSpPr>
                  <p:nvPr/>
                </p:nvSpPr>
                <p:spPr bwMode="auto">
                  <a:xfrm>
                    <a:off x="5184" y="5040"/>
                    <a:ext cx="3744" cy="1872"/>
                  </a:xfrm>
                  <a:prstGeom prst="rect">
                    <a:avLst/>
                  </a:prstGeom>
                  <a:solidFill>
                    <a:schemeClr val="accent1">
                      <a:alpha val="53000"/>
                    </a:schemeClr>
                  </a:solidFill>
                  <a:ln w="12700">
                    <a:solidFill>
                      <a:srgbClr val="000000"/>
                    </a:solidFill>
                    <a:miter lim="800000"/>
                    <a:headEnd/>
                    <a:tailEnd/>
                  </a:ln>
                </p:spPr>
                <p:txBody>
                  <a:bodyPr/>
                  <a:lstStyle/>
                  <a:p>
                    <a:pPr eaLnBrk="0" hangingPunct="0"/>
                    <a:endParaRPr lang="en-US" sz="1000" b="1" dirty="0">
                      <a:latin typeface="Times New Roman" pitchFamily="18" charset="0"/>
                    </a:endParaRPr>
                  </a:p>
                  <a:p>
                    <a:pPr eaLnBrk="0" hangingPunct="0"/>
                    <a:r>
                      <a:rPr lang="en-US" sz="1000" b="1" dirty="0" smtClean="0">
                        <a:latin typeface="Times New Roman" pitchFamily="18" charset="0"/>
                        <a:cs typeface="Arial" pitchFamily="34" charset="0"/>
                      </a:rPr>
                      <a:t>                        </a:t>
                    </a:r>
                    <a:r>
                      <a:rPr lang="en-US" sz="1000" b="1" dirty="0" smtClean="0">
                        <a:latin typeface="Arial" pitchFamily="34" charset="0"/>
                        <a:cs typeface="Arial" pitchFamily="34" charset="0"/>
                      </a:rPr>
                      <a:t>Polymers</a:t>
                    </a:r>
                    <a:endParaRPr lang="en-US" sz="1000" b="1" dirty="0">
                      <a:latin typeface="Times New Roman" pitchFamily="18" charset="0"/>
                    </a:endParaRPr>
                  </a:p>
                </p:txBody>
              </p:sp>
            </p:grpSp>
          </p:grpSp>
          <p:sp>
            <p:nvSpPr>
              <p:cNvPr id="14" name="Rectangle 25"/>
              <p:cNvSpPr>
                <a:spLocks noChangeAspect="1" noChangeArrowheads="1"/>
              </p:cNvSpPr>
              <p:nvPr/>
            </p:nvSpPr>
            <p:spPr bwMode="auto">
              <a:xfrm>
                <a:off x="4226" y="1759"/>
                <a:ext cx="526" cy="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eaLnBrk="0" hangingPunct="0"/>
                <a:endParaRPr lang="en-US" sz="1000" b="1">
                  <a:solidFill>
                    <a:srgbClr val="000000"/>
                  </a:solidFill>
                  <a:latin typeface="Times New Roman" pitchFamily="18" charset="0"/>
                </a:endParaRPr>
              </a:p>
            </p:txBody>
          </p:sp>
          <p:sp>
            <p:nvSpPr>
              <p:cNvPr id="15" name="Text Box 26"/>
              <p:cNvSpPr txBox="1">
                <a:spLocks noChangeAspect="1" noChangeArrowheads="1"/>
              </p:cNvSpPr>
              <p:nvPr/>
            </p:nvSpPr>
            <p:spPr bwMode="auto">
              <a:xfrm>
                <a:off x="4270" y="1951"/>
                <a:ext cx="438" cy="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en-US" sz="1200">
                  <a:latin typeface="Times New Roman" pitchFamily="18" charset="0"/>
                </a:endParaRPr>
              </a:p>
            </p:txBody>
          </p:sp>
          <p:grpSp>
            <p:nvGrpSpPr>
              <p:cNvPr id="16" name="Group 27"/>
              <p:cNvGrpSpPr>
                <a:grpSpLocks/>
              </p:cNvGrpSpPr>
              <p:nvPr/>
            </p:nvGrpSpPr>
            <p:grpSpPr bwMode="auto">
              <a:xfrm>
                <a:off x="2251" y="1682"/>
                <a:ext cx="1496" cy="649"/>
                <a:chOff x="3900" y="1710"/>
                <a:chExt cx="1183" cy="626"/>
              </a:xfrm>
            </p:grpSpPr>
            <p:sp>
              <p:nvSpPr>
                <p:cNvPr id="34" name="Line 28"/>
                <p:cNvSpPr>
                  <a:spLocks noChangeAspect="1" noChangeShapeType="1"/>
                </p:cNvSpPr>
                <p:nvPr/>
              </p:nvSpPr>
              <p:spPr bwMode="auto">
                <a:xfrm>
                  <a:off x="3900" y="2336"/>
                  <a:ext cx="1183"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 name="Line 29"/>
                <p:cNvSpPr>
                  <a:spLocks noChangeAspect="1" noChangeShapeType="1"/>
                </p:cNvSpPr>
                <p:nvPr/>
              </p:nvSpPr>
              <p:spPr bwMode="auto">
                <a:xfrm flipV="1">
                  <a:off x="5080" y="1710"/>
                  <a:ext cx="0" cy="626"/>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 name="Line 30"/>
                <p:cNvSpPr>
                  <a:spLocks noChangeAspect="1" noChangeShapeType="1"/>
                </p:cNvSpPr>
                <p:nvPr/>
              </p:nvSpPr>
              <p:spPr bwMode="auto">
                <a:xfrm>
                  <a:off x="3900" y="1710"/>
                  <a:ext cx="1183"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 name="Line 31"/>
                <p:cNvSpPr>
                  <a:spLocks noChangeAspect="1" noChangeShapeType="1"/>
                </p:cNvSpPr>
                <p:nvPr/>
              </p:nvSpPr>
              <p:spPr bwMode="auto">
                <a:xfrm flipV="1">
                  <a:off x="3900" y="1710"/>
                  <a:ext cx="0" cy="626"/>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7" name="Group 32"/>
              <p:cNvGrpSpPr>
                <a:grpSpLocks/>
              </p:cNvGrpSpPr>
              <p:nvPr/>
            </p:nvGrpSpPr>
            <p:grpSpPr bwMode="auto">
              <a:xfrm>
                <a:off x="2195" y="1632"/>
                <a:ext cx="1386" cy="1049"/>
                <a:chOff x="3856" y="1662"/>
                <a:chExt cx="1096" cy="1011"/>
              </a:xfrm>
            </p:grpSpPr>
            <p:sp>
              <p:nvSpPr>
                <p:cNvPr id="30" name="Line 33"/>
                <p:cNvSpPr>
                  <a:spLocks noChangeAspect="1" noChangeShapeType="1"/>
                </p:cNvSpPr>
                <p:nvPr/>
              </p:nvSpPr>
              <p:spPr bwMode="auto">
                <a:xfrm flipV="1">
                  <a:off x="3856" y="1662"/>
                  <a:ext cx="0" cy="1011"/>
                </a:xfrm>
                <a:prstGeom prst="line">
                  <a:avLst/>
                </a:prstGeom>
                <a:noFill/>
                <a:ln w="254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 name="Line 34"/>
                <p:cNvSpPr>
                  <a:spLocks noChangeAspect="1" noChangeShapeType="1"/>
                </p:cNvSpPr>
                <p:nvPr/>
              </p:nvSpPr>
              <p:spPr bwMode="auto">
                <a:xfrm>
                  <a:off x="3856" y="2673"/>
                  <a:ext cx="1096" cy="0"/>
                </a:xfrm>
                <a:prstGeom prst="line">
                  <a:avLst/>
                </a:prstGeom>
                <a:noFill/>
                <a:ln w="222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 name="Line 35"/>
                <p:cNvSpPr>
                  <a:spLocks noChangeAspect="1" noChangeShapeType="1"/>
                </p:cNvSpPr>
                <p:nvPr/>
              </p:nvSpPr>
              <p:spPr bwMode="auto">
                <a:xfrm flipV="1">
                  <a:off x="4951" y="1662"/>
                  <a:ext cx="0" cy="1011"/>
                </a:xfrm>
                <a:prstGeom prst="line">
                  <a:avLst/>
                </a:prstGeom>
                <a:noFill/>
                <a:ln w="254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 name="Line 36"/>
                <p:cNvSpPr>
                  <a:spLocks noChangeAspect="1" noChangeShapeType="1"/>
                </p:cNvSpPr>
                <p:nvPr/>
              </p:nvSpPr>
              <p:spPr bwMode="auto">
                <a:xfrm>
                  <a:off x="3856" y="1662"/>
                  <a:ext cx="1096" cy="0"/>
                </a:xfrm>
                <a:prstGeom prst="line">
                  <a:avLst/>
                </a:prstGeom>
                <a:noFill/>
                <a:ln w="222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8" name="Group 37"/>
              <p:cNvGrpSpPr>
                <a:grpSpLocks noChangeAspect="1"/>
              </p:cNvGrpSpPr>
              <p:nvPr/>
            </p:nvGrpSpPr>
            <p:grpSpPr bwMode="auto">
              <a:xfrm>
                <a:off x="3193" y="2576"/>
                <a:ext cx="795" cy="934"/>
                <a:chOff x="7488" y="7330"/>
                <a:chExt cx="2707" cy="2693"/>
              </a:xfrm>
            </p:grpSpPr>
            <p:sp>
              <p:nvSpPr>
                <p:cNvPr id="26" name="Line 38"/>
                <p:cNvSpPr>
                  <a:spLocks noChangeAspect="1" noChangeShapeType="1"/>
                </p:cNvSpPr>
                <p:nvPr/>
              </p:nvSpPr>
              <p:spPr bwMode="auto">
                <a:xfrm flipH="1">
                  <a:off x="7488" y="7344"/>
                  <a:ext cx="2664" cy="0"/>
                </a:xfrm>
                <a:prstGeom prst="line">
                  <a:avLst/>
                </a:prstGeom>
                <a:noFill/>
                <a:ln w="22225">
                  <a:solidFill>
                    <a:srgbClr val="00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 name="Line 39"/>
                <p:cNvSpPr>
                  <a:spLocks noChangeAspect="1" noChangeShapeType="1"/>
                </p:cNvSpPr>
                <p:nvPr/>
              </p:nvSpPr>
              <p:spPr bwMode="auto">
                <a:xfrm>
                  <a:off x="7488" y="7330"/>
                  <a:ext cx="0" cy="2693"/>
                </a:xfrm>
                <a:prstGeom prst="line">
                  <a:avLst/>
                </a:prstGeom>
                <a:noFill/>
                <a:ln w="22225">
                  <a:solidFill>
                    <a:srgbClr val="00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 name="Line 40"/>
                <p:cNvSpPr>
                  <a:spLocks noChangeAspect="1" noChangeShapeType="1"/>
                </p:cNvSpPr>
                <p:nvPr/>
              </p:nvSpPr>
              <p:spPr bwMode="auto">
                <a:xfrm>
                  <a:off x="7488" y="10008"/>
                  <a:ext cx="2707" cy="0"/>
                </a:xfrm>
                <a:prstGeom prst="line">
                  <a:avLst/>
                </a:prstGeom>
                <a:noFill/>
                <a:ln w="22225">
                  <a:solidFill>
                    <a:srgbClr val="00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 name="Line 41"/>
                <p:cNvSpPr>
                  <a:spLocks noChangeAspect="1" noChangeShapeType="1"/>
                </p:cNvSpPr>
                <p:nvPr/>
              </p:nvSpPr>
              <p:spPr bwMode="auto">
                <a:xfrm>
                  <a:off x="10176" y="7330"/>
                  <a:ext cx="0" cy="2693"/>
                </a:xfrm>
                <a:prstGeom prst="line">
                  <a:avLst/>
                </a:prstGeom>
                <a:noFill/>
                <a:ln w="22225">
                  <a:solidFill>
                    <a:srgbClr val="00FF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9" name="Text Box 42"/>
              <p:cNvSpPr txBox="1">
                <a:spLocks noChangeArrowheads="1"/>
              </p:cNvSpPr>
              <p:nvPr/>
            </p:nvSpPr>
            <p:spPr bwMode="auto">
              <a:xfrm>
                <a:off x="3731" y="1454"/>
                <a:ext cx="651"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sz="1600" b="1" dirty="0">
                    <a:solidFill>
                      <a:srgbClr val="FF0000"/>
                    </a:solidFill>
                  </a:rPr>
                  <a:t>SANS</a:t>
                </a:r>
              </a:p>
            </p:txBody>
          </p:sp>
          <p:sp>
            <p:nvSpPr>
              <p:cNvPr id="20" name="Line 43"/>
              <p:cNvSpPr>
                <a:spLocks noChangeShapeType="1"/>
              </p:cNvSpPr>
              <p:nvPr/>
            </p:nvSpPr>
            <p:spPr bwMode="auto">
              <a:xfrm flipH="1">
                <a:off x="3733" y="1683"/>
                <a:ext cx="202" cy="82"/>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1" name="Line 44"/>
              <p:cNvSpPr>
                <a:spLocks noChangeShapeType="1"/>
              </p:cNvSpPr>
              <p:nvPr/>
            </p:nvSpPr>
            <p:spPr bwMode="auto">
              <a:xfrm flipH="1">
                <a:off x="3733" y="1661"/>
                <a:ext cx="194" cy="119"/>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2" name="Text Box 45"/>
              <p:cNvSpPr txBox="1">
                <a:spLocks noChangeArrowheads="1"/>
              </p:cNvSpPr>
              <p:nvPr/>
            </p:nvSpPr>
            <p:spPr bwMode="auto">
              <a:xfrm>
                <a:off x="3052" y="1152"/>
                <a:ext cx="1219"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1400" b="1" dirty="0">
                    <a:solidFill>
                      <a:srgbClr val="0000CC"/>
                    </a:solidFill>
                  </a:rPr>
                  <a:t>REFLECTOMETERS</a:t>
                </a:r>
              </a:p>
            </p:txBody>
          </p:sp>
          <p:sp>
            <p:nvSpPr>
              <p:cNvPr id="23" name="Line 46"/>
              <p:cNvSpPr>
                <a:spLocks noChangeShapeType="1"/>
              </p:cNvSpPr>
              <p:nvPr/>
            </p:nvSpPr>
            <p:spPr bwMode="auto">
              <a:xfrm flipH="1">
                <a:off x="3388" y="1330"/>
                <a:ext cx="89" cy="291"/>
              </a:xfrm>
              <a:prstGeom prst="line">
                <a:avLst/>
              </a:prstGeom>
              <a:noFill/>
              <a:ln w="254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4" name="Text Box 47"/>
              <p:cNvSpPr txBox="1">
                <a:spLocks noChangeArrowheads="1"/>
              </p:cNvSpPr>
              <p:nvPr/>
            </p:nvSpPr>
            <p:spPr bwMode="auto">
              <a:xfrm>
                <a:off x="1671" y="2993"/>
                <a:ext cx="1256"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sz="1400" b="1" dirty="0" smtClean="0">
                    <a:solidFill>
                      <a:srgbClr val="00CC00"/>
                    </a:solidFill>
                  </a:rPr>
                  <a:t>DIFFRACTOMETERS</a:t>
                </a:r>
                <a:endParaRPr lang="en-US" sz="1400" dirty="0"/>
              </a:p>
            </p:txBody>
          </p:sp>
          <p:sp>
            <p:nvSpPr>
              <p:cNvPr id="25" name="Line 48"/>
              <p:cNvSpPr>
                <a:spLocks noChangeShapeType="1"/>
              </p:cNvSpPr>
              <p:nvPr/>
            </p:nvSpPr>
            <p:spPr bwMode="auto">
              <a:xfrm flipV="1">
                <a:off x="2904" y="3026"/>
                <a:ext cx="288" cy="60"/>
              </a:xfrm>
              <a:prstGeom prst="line">
                <a:avLst/>
              </a:prstGeom>
              <a:noFill/>
              <a:ln w="25400">
                <a:solidFill>
                  <a:srgbClr val="00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sp>
          <p:nvSpPr>
            <p:cNvPr id="6" name="Rectangle 50"/>
            <p:cNvSpPr>
              <a:spLocks noChangeArrowheads="1"/>
            </p:cNvSpPr>
            <p:nvPr/>
          </p:nvSpPr>
          <p:spPr bwMode="auto">
            <a:xfrm>
              <a:off x="592" y="608"/>
              <a:ext cx="430" cy="346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2" name="Content Placeholder 2"/>
          <p:cNvSpPr>
            <a:spLocks noGrp="1"/>
          </p:cNvSpPr>
          <p:nvPr>
            <p:ph idx="1"/>
          </p:nvPr>
        </p:nvSpPr>
        <p:spPr>
          <a:xfrm>
            <a:off x="140400" y="953349"/>
            <a:ext cx="4660200" cy="2170851"/>
          </a:xfrm>
        </p:spPr>
        <p:txBody>
          <a:bodyPr/>
          <a:lstStyle/>
          <a:p>
            <a:pPr marL="0" lvl="1" indent="0">
              <a:buNone/>
            </a:pPr>
            <a:r>
              <a:rPr lang="en-US" b="0" dirty="0" smtClean="0">
                <a:solidFill>
                  <a:srgbClr val="3366FF"/>
                </a:solidFill>
                <a:latin typeface="Arial"/>
                <a:cs typeface="Arial"/>
              </a:rPr>
              <a:t>Techniques:</a:t>
            </a:r>
          </a:p>
          <a:p>
            <a:pPr marL="342900" lvl="1" indent="-342900">
              <a:buClrTx/>
              <a:buFont typeface="Courier New"/>
              <a:buChar char="o"/>
            </a:pPr>
            <a:r>
              <a:rPr lang="en-US" b="0" dirty="0" smtClean="0">
                <a:solidFill>
                  <a:srgbClr val="3366FF"/>
                </a:solidFill>
                <a:latin typeface="Arial"/>
                <a:cs typeface="Arial"/>
              </a:rPr>
              <a:t>Powder diffraction</a:t>
            </a:r>
          </a:p>
          <a:p>
            <a:pPr marL="342900" lvl="1" indent="-342900">
              <a:buClrTx/>
              <a:buFont typeface="Courier New"/>
              <a:buChar char="o"/>
            </a:pPr>
            <a:r>
              <a:rPr lang="en-US" b="0" dirty="0" smtClean="0">
                <a:solidFill>
                  <a:srgbClr val="3366FF"/>
                </a:solidFill>
                <a:latin typeface="Arial"/>
                <a:cs typeface="Arial"/>
              </a:rPr>
              <a:t>Single Crystal diffraction</a:t>
            </a:r>
          </a:p>
          <a:p>
            <a:pPr marL="342900" lvl="1" indent="-342900">
              <a:buClrTx/>
              <a:buFont typeface="Courier New"/>
              <a:buChar char="o"/>
            </a:pPr>
            <a:r>
              <a:rPr lang="en-US" b="0" dirty="0" smtClean="0">
                <a:solidFill>
                  <a:srgbClr val="3366FF"/>
                </a:solidFill>
                <a:latin typeface="Arial"/>
                <a:cs typeface="Arial"/>
              </a:rPr>
              <a:t>Small Angle Scattering</a:t>
            </a:r>
          </a:p>
          <a:p>
            <a:pPr marL="342900" lvl="1" indent="-342900">
              <a:spcAft>
                <a:spcPts val="1200"/>
              </a:spcAft>
              <a:buClrTx/>
              <a:buFont typeface="Courier New"/>
              <a:buChar char="o"/>
            </a:pPr>
            <a:r>
              <a:rPr lang="en-US" b="0" dirty="0" err="1" smtClean="0">
                <a:solidFill>
                  <a:srgbClr val="3366FF"/>
                </a:solidFill>
                <a:latin typeface="Arial"/>
                <a:cs typeface="Arial"/>
              </a:rPr>
              <a:t>Reflectometry</a:t>
            </a:r>
            <a:endParaRPr lang="en-US" b="0" dirty="0" smtClean="0">
              <a:solidFill>
                <a:srgbClr val="3366FF"/>
              </a:solidFill>
              <a:latin typeface="Arial"/>
              <a:cs typeface="Arial"/>
            </a:endParaRPr>
          </a:p>
        </p:txBody>
      </p:sp>
      <p:sp>
        <p:nvSpPr>
          <p:cNvPr id="54" name="TextBox 53"/>
          <p:cNvSpPr txBox="1"/>
          <p:nvPr/>
        </p:nvSpPr>
        <p:spPr>
          <a:xfrm>
            <a:off x="6899559" y="5989528"/>
            <a:ext cx="2210862" cy="253916"/>
          </a:xfrm>
          <a:prstGeom prst="rect">
            <a:avLst/>
          </a:prstGeom>
          <a:noFill/>
        </p:spPr>
        <p:txBody>
          <a:bodyPr wrap="none" rtlCol="0">
            <a:spAutoFit/>
          </a:bodyPr>
          <a:lstStyle/>
          <a:p>
            <a:r>
              <a:rPr lang="en-US" sz="1050" i="1" dirty="0" smtClean="0"/>
              <a:t>Based on diagram by Roger Pynn</a:t>
            </a:r>
            <a:endParaRPr lang="en-US" sz="1050" i="1" dirty="0"/>
          </a:p>
        </p:txBody>
      </p:sp>
      <p:sp>
        <p:nvSpPr>
          <p:cNvPr id="57" name="Rectangle 56"/>
          <p:cNvSpPr/>
          <p:nvPr/>
        </p:nvSpPr>
        <p:spPr>
          <a:xfrm>
            <a:off x="3352800" y="6296328"/>
            <a:ext cx="6096000" cy="10187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ectangle 57"/>
          <p:cNvSpPr/>
          <p:nvPr/>
        </p:nvSpPr>
        <p:spPr>
          <a:xfrm>
            <a:off x="3429000" y="914400"/>
            <a:ext cx="6019800" cy="228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TextBox 59"/>
          <p:cNvSpPr txBox="1"/>
          <p:nvPr/>
        </p:nvSpPr>
        <p:spPr>
          <a:xfrm>
            <a:off x="6300389" y="1093077"/>
            <a:ext cx="648698" cy="369332"/>
          </a:xfrm>
          <a:prstGeom prst="rect">
            <a:avLst/>
          </a:prstGeom>
          <a:solidFill>
            <a:schemeClr val="bg1"/>
          </a:solidFill>
        </p:spPr>
        <p:txBody>
          <a:bodyPr wrap="none" rtlCol="0">
            <a:spAutoFit/>
          </a:bodyPr>
          <a:lstStyle/>
          <a:p>
            <a:r>
              <a:rPr lang="en-US" i="1" dirty="0" smtClean="0">
                <a:latin typeface="Garamond"/>
                <a:cs typeface="Garamond"/>
              </a:rPr>
              <a:t>d</a:t>
            </a:r>
            <a:r>
              <a:rPr lang="en-US" dirty="0" smtClean="0">
                <a:latin typeface="Garamond"/>
                <a:cs typeface="Garamond"/>
              </a:rPr>
              <a:t> (</a:t>
            </a:r>
            <a:r>
              <a:rPr lang="en-US" dirty="0" err="1" smtClean="0">
                <a:latin typeface="Garamond"/>
                <a:cs typeface="Garamond"/>
              </a:rPr>
              <a:t>Å</a:t>
            </a:r>
            <a:r>
              <a:rPr lang="en-US" dirty="0" smtClean="0">
                <a:latin typeface="Garamond"/>
                <a:cs typeface="Garamond"/>
              </a:rPr>
              <a:t>)</a:t>
            </a:r>
            <a:endParaRPr lang="en-US" dirty="0">
              <a:latin typeface="Garamond"/>
              <a:cs typeface="Garamond"/>
            </a:endParaRPr>
          </a:p>
        </p:txBody>
      </p:sp>
      <p:grpSp>
        <p:nvGrpSpPr>
          <p:cNvPr id="59" name="Group 58"/>
          <p:cNvGrpSpPr/>
          <p:nvPr/>
        </p:nvGrpSpPr>
        <p:grpSpPr>
          <a:xfrm>
            <a:off x="5344868" y="883240"/>
            <a:ext cx="2997066" cy="307777"/>
            <a:chOff x="5344868" y="883240"/>
            <a:chExt cx="2997066" cy="307777"/>
          </a:xfrm>
        </p:grpSpPr>
        <p:sp>
          <p:nvSpPr>
            <p:cNvPr id="55" name="TextBox 54"/>
            <p:cNvSpPr txBox="1"/>
            <p:nvPr/>
          </p:nvSpPr>
          <p:spPr>
            <a:xfrm>
              <a:off x="6289769" y="883240"/>
              <a:ext cx="2052165" cy="307777"/>
            </a:xfrm>
            <a:prstGeom prst="rect">
              <a:avLst/>
            </a:prstGeom>
            <a:noFill/>
          </p:spPr>
          <p:txBody>
            <a:bodyPr wrap="none" rtlCol="0">
              <a:spAutoFit/>
            </a:bodyPr>
            <a:lstStyle/>
            <a:p>
              <a:r>
                <a:rPr lang="en-US" sz="1400" b="1" dirty="0" smtClean="0">
                  <a:solidFill>
                    <a:srgbClr val="002060"/>
                  </a:solidFill>
                </a:rPr>
                <a:t>Longer Length Scales</a:t>
              </a:r>
              <a:endParaRPr lang="en-US" sz="1400" b="1" dirty="0">
                <a:solidFill>
                  <a:srgbClr val="002060"/>
                </a:solidFill>
              </a:endParaRPr>
            </a:p>
          </p:txBody>
        </p:sp>
        <p:cxnSp>
          <p:nvCxnSpPr>
            <p:cNvPr id="56" name="Straight Arrow Connector 55"/>
            <p:cNvCxnSpPr/>
            <p:nvPr/>
          </p:nvCxnSpPr>
          <p:spPr>
            <a:xfrm flipH="1">
              <a:off x="5344868" y="1037128"/>
              <a:ext cx="906865" cy="0"/>
            </a:xfrm>
            <a:prstGeom prst="straightConnector1">
              <a:avLst/>
            </a:prstGeom>
            <a:ln w="25400">
              <a:solidFill>
                <a:srgbClr val="002060"/>
              </a:solidFill>
              <a:tailEnd type="arrow"/>
            </a:ln>
          </p:spPr>
          <p:style>
            <a:lnRef idx="1">
              <a:schemeClr val="accent1"/>
            </a:lnRef>
            <a:fillRef idx="0">
              <a:schemeClr val="accent1"/>
            </a:fillRef>
            <a:effectRef idx="0">
              <a:schemeClr val="accent1"/>
            </a:effectRef>
            <a:fontRef idx="minor">
              <a:schemeClr val="tx1"/>
            </a:fontRef>
          </p:style>
        </p:cxnSp>
      </p:grpSp>
      <p:sp>
        <p:nvSpPr>
          <p:cNvPr id="61" name="Rectangle 60"/>
          <p:cNvSpPr/>
          <p:nvPr/>
        </p:nvSpPr>
        <p:spPr>
          <a:xfrm>
            <a:off x="6172200" y="5943600"/>
            <a:ext cx="780144" cy="369332"/>
          </a:xfrm>
          <a:prstGeom prst="rect">
            <a:avLst/>
          </a:prstGeom>
          <a:solidFill>
            <a:schemeClr val="bg1"/>
          </a:solidFill>
        </p:spPr>
        <p:txBody>
          <a:bodyPr wrap="none">
            <a:spAutoFit/>
          </a:bodyPr>
          <a:lstStyle/>
          <a:p>
            <a:r>
              <a:rPr lang="en-US" i="1" dirty="0" smtClean="0">
                <a:latin typeface="Garamond"/>
                <a:cs typeface="Garamond"/>
              </a:rPr>
              <a:t>Q</a:t>
            </a:r>
            <a:r>
              <a:rPr lang="en-US" dirty="0" smtClean="0">
                <a:latin typeface="Garamond"/>
                <a:cs typeface="Garamond"/>
              </a:rPr>
              <a:t>(Å</a:t>
            </a:r>
            <a:r>
              <a:rPr lang="en-US" baseline="30000" dirty="0" smtClean="0">
                <a:latin typeface="Garamond"/>
                <a:cs typeface="Garamond"/>
              </a:rPr>
              <a:t>-1</a:t>
            </a:r>
            <a:r>
              <a:rPr lang="en-US" dirty="0" smtClean="0">
                <a:latin typeface="Garamond"/>
                <a:cs typeface="Garamond"/>
              </a:rPr>
              <a:t>)</a:t>
            </a:r>
            <a:endParaRPr lang="en-US" dirty="0">
              <a:latin typeface="Garamond"/>
              <a:cs typeface="Garamond"/>
            </a:endParaRPr>
          </a:p>
        </p:txBody>
      </p:sp>
      <p:sp>
        <p:nvSpPr>
          <p:cNvPr id="53" name="TextBox 52"/>
          <p:cNvSpPr txBox="1"/>
          <p:nvPr/>
        </p:nvSpPr>
        <p:spPr>
          <a:xfrm>
            <a:off x="174714" y="3429000"/>
            <a:ext cx="3940086" cy="2923877"/>
          </a:xfrm>
          <a:prstGeom prst="rect">
            <a:avLst/>
          </a:prstGeom>
          <a:noFill/>
        </p:spPr>
        <p:txBody>
          <a:bodyPr wrap="square" rtlCol="0">
            <a:spAutoFit/>
          </a:bodyPr>
          <a:lstStyle/>
          <a:p>
            <a:pPr marL="0" lvl="1">
              <a:buClr>
                <a:schemeClr val="tx2"/>
              </a:buClr>
            </a:pPr>
            <a:r>
              <a:rPr lang="en-US" sz="2400" dirty="0">
                <a:solidFill>
                  <a:srgbClr val="3366FF"/>
                </a:solidFill>
                <a:latin typeface="Arial"/>
                <a:cs typeface="Arial"/>
              </a:rPr>
              <a:t>T</a:t>
            </a:r>
            <a:r>
              <a:rPr lang="en-US" sz="2400" dirty="0" smtClean="0">
                <a:solidFill>
                  <a:srgbClr val="3366FF"/>
                </a:solidFill>
                <a:latin typeface="Arial"/>
                <a:cs typeface="Arial"/>
              </a:rPr>
              <a:t>o </a:t>
            </a:r>
            <a:r>
              <a:rPr lang="en-US" sz="2400" dirty="0">
                <a:solidFill>
                  <a:srgbClr val="3366FF"/>
                </a:solidFill>
                <a:latin typeface="Arial"/>
                <a:cs typeface="Arial"/>
              </a:rPr>
              <a:t>determine the </a:t>
            </a:r>
            <a:endParaRPr lang="en-US" sz="2400" dirty="0" smtClean="0">
              <a:solidFill>
                <a:srgbClr val="3366FF"/>
              </a:solidFill>
              <a:latin typeface="Arial"/>
              <a:cs typeface="Arial"/>
            </a:endParaRPr>
          </a:p>
          <a:p>
            <a:pPr marL="0" lvl="1">
              <a:buClr>
                <a:schemeClr val="tx2"/>
              </a:buClr>
            </a:pPr>
            <a:r>
              <a:rPr lang="en-US" sz="2400" dirty="0" smtClean="0">
                <a:solidFill>
                  <a:srgbClr val="3366FF"/>
                </a:solidFill>
                <a:latin typeface="Arial"/>
                <a:cs typeface="Arial"/>
              </a:rPr>
              <a:t>average </a:t>
            </a:r>
            <a:r>
              <a:rPr lang="en-US" sz="2400" dirty="0">
                <a:solidFill>
                  <a:srgbClr val="3366FF"/>
                </a:solidFill>
                <a:latin typeface="Arial"/>
                <a:cs typeface="Arial"/>
              </a:rPr>
              <a:t>structure of </a:t>
            </a:r>
            <a:r>
              <a:rPr lang="en-US" sz="2400" dirty="0" smtClean="0">
                <a:solidFill>
                  <a:srgbClr val="3366FF"/>
                </a:solidFill>
                <a:latin typeface="Arial"/>
                <a:cs typeface="Arial"/>
              </a:rPr>
              <a:t>materials.</a:t>
            </a:r>
            <a:endParaRPr lang="en-US" sz="800" dirty="0" smtClean="0">
              <a:solidFill>
                <a:srgbClr val="3366FF"/>
              </a:solidFill>
              <a:latin typeface="Arial"/>
              <a:cs typeface="Arial"/>
            </a:endParaRPr>
          </a:p>
          <a:p>
            <a:pPr marL="0" lvl="1">
              <a:buClr>
                <a:schemeClr val="tx2"/>
              </a:buClr>
            </a:pPr>
            <a:endParaRPr lang="en-US" sz="800" dirty="0">
              <a:solidFill>
                <a:srgbClr val="3366FF"/>
              </a:solidFill>
              <a:latin typeface="Arial"/>
              <a:cs typeface="Arial"/>
            </a:endParaRPr>
          </a:p>
          <a:p>
            <a:pPr marL="0" lvl="1">
              <a:buClr>
                <a:schemeClr val="tx2"/>
              </a:buClr>
            </a:pPr>
            <a:r>
              <a:rPr lang="en-US" sz="2400" dirty="0" smtClean="0">
                <a:solidFill>
                  <a:srgbClr val="3366FF"/>
                </a:solidFill>
                <a:latin typeface="Arial"/>
                <a:cs typeface="Arial"/>
              </a:rPr>
              <a:t>How </a:t>
            </a:r>
            <a:r>
              <a:rPr lang="en-US" sz="2400" dirty="0">
                <a:solidFill>
                  <a:srgbClr val="3366FF"/>
                </a:solidFill>
                <a:latin typeface="Arial"/>
                <a:cs typeface="Arial"/>
              </a:rPr>
              <a:t>the atoms are </a:t>
            </a:r>
            <a:r>
              <a:rPr lang="en-US" sz="2400" dirty="0" smtClean="0">
                <a:solidFill>
                  <a:srgbClr val="3366FF"/>
                </a:solidFill>
                <a:latin typeface="Arial"/>
                <a:cs typeface="Arial"/>
              </a:rPr>
              <a:t>arranged or are rearranging.</a:t>
            </a:r>
            <a:endParaRPr lang="en-US" sz="800" dirty="0" smtClean="0">
              <a:solidFill>
                <a:srgbClr val="3366FF"/>
              </a:solidFill>
              <a:latin typeface="Arial"/>
              <a:cs typeface="Arial"/>
            </a:endParaRPr>
          </a:p>
          <a:p>
            <a:pPr marL="0" lvl="1">
              <a:buClr>
                <a:schemeClr val="tx2"/>
              </a:buClr>
            </a:pPr>
            <a:endParaRPr lang="en-US" sz="800" dirty="0">
              <a:solidFill>
                <a:srgbClr val="3366FF"/>
              </a:solidFill>
              <a:latin typeface="Arial"/>
              <a:cs typeface="Arial"/>
            </a:endParaRPr>
          </a:p>
          <a:p>
            <a:pPr marL="0" lvl="1">
              <a:buClr>
                <a:schemeClr val="tx2"/>
              </a:buClr>
            </a:pPr>
            <a:r>
              <a:rPr lang="en-US" sz="2400" b="1" i="1" dirty="0" smtClean="0">
                <a:solidFill>
                  <a:srgbClr val="3366FF"/>
                </a:solidFill>
                <a:latin typeface="Arial"/>
                <a:cs typeface="Arial"/>
              </a:rPr>
              <a:t>Structure &amp; Kinematics</a:t>
            </a:r>
            <a:endParaRPr lang="en-US" sz="2400" b="1" i="1" dirty="0">
              <a:solidFill>
                <a:srgbClr val="3366FF"/>
              </a:solidFill>
              <a:latin typeface="Arial"/>
              <a:cs typeface="Arial"/>
            </a:endParaRPr>
          </a:p>
        </p:txBody>
      </p:sp>
    </p:spTree>
    <p:extLst>
      <p:ext uri="{BB962C8B-B14F-4D97-AF65-F5344CB8AC3E}">
        <p14:creationId xmlns:p14="http://schemas.microsoft.com/office/powerpoint/2010/main" val="221713352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125" y="177800"/>
            <a:ext cx="8229600" cy="888705"/>
          </a:xfrm>
        </p:spPr>
        <p:txBody>
          <a:bodyPr/>
          <a:lstStyle/>
          <a:p>
            <a:r>
              <a:rPr lang="en-US" dirty="0"/>
              <a:t>Inelastic Neutron Scattering Instruments</a:t>
            </a:r>
            <a:br>
              <a:rPr lang="en-US" dirty="0"/>
            </a:b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092992384"/>
              </p:ext>
            </p:extLst>
          </p:nvPr>
        </p:nvGraphicFramePr>
        <p:xfrm>
          <a:off x="2971800" y="1143000"/>
          <a:ext cx="6801719" cy="5207177"/>
        </p:xfrm>
        <a:graphic>
          <a:graphicData uri="http://schemas.openxmlformats.org/presentationml/2006/ole">
            <mc:AlternateContent xmlns:mc="http://schemas.openxmlformats.org/markup-compatibility/2006">
              <mc:Choice xmlns:v="urn:schemas-microsoft-com:vml" Requires="v">
                <p:oleObj spid="_x0000_s6498" name="Graph" r:id="rId4" imgW="3900960" imgH="2986560" progId="Origin50.Graph">
                  <p:embed/>
                </p:oleObj>
              </mc:Choice>
              <mc:Fallback>
                <p:oleObj name="Graph" r:id="rId4" imgW="3900960" imgH="2986560" progId="Origin50.Graph">
                  <p:embed/>
                  <p:pic>
                    <p:nvPicPr>
                      <p:cNvPr id="0" name=""/>
                      <p:cNvPicPr/>
                      <p:nvPr/>
                    </p:nvPicPr>
                    <p:blipFill>
                      <a:blip r:embed="rId5"/>
                      <a:stretch>
                        <a:fillRect/>
                      </a:stretch>
                    </p:blipFill>
                    <p:spPr>
                      <a:xfrm>
                        <a:off x="2971800" y="1143000"/>
                        <a:ext cx="6801719" cy="5207177"/>
                      </a:xfrm>
                      <a:prstGeom prst="rect">
                        <a:avLst/>
                      </a:prstGeom>
                    </p:spPr>
                  </p:pic>
                </p:oleObj>
              </mc:Fallback>
            </mc:AlternateContent>
          </a:graphicData>
        </a:graphic>
      </p:graphicFrame>
      <p:grpSp>
        <p:nvGrpSpPr>
          <p:cNvPr id="41" name="Group 40"/>
          <p:cNvGrpSpPr/>
          <p:nvPr/>
        </p:nvGrpSpPr>
        <p:grpSpPr>
          <a:xfrm>
            <a:off x="4198923" y="1380023"/>
            <a:ext cx="4593695" cy="380706"/>
            <a:chOff x="4245701" y="1473741"/>
            <a:chExt cx="4666051" cy="380706"/>
          </a:xfrm>
        </p:grpSpPr>
        <p:cxnSp>
          <p:nvCxnSpPr>
            <p:cNvPr id="7" name="Straight Connector 6"/>
            <p:cNvCxnSpPr/>
            <p:nvPr/>
          </p:nvCxnSpPr>
          <p:spPr>
            <a:xfrm>
              <a:off x="4245701" y="1842388"/>
              <a:ext cx="466229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8712819" y="1754458"/>
              <a:ext cx="0" cy="914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527099" y="1758178"/>
              <a:ext cx="0" cy="914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348761" y="1763007"/>
              <a:ext cx="0" cy="914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170449" y="1760405"/>
              <a:ext cx="0" cy="914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513886" y="1514629"/>
              <a:ext cx="397866" cy="276999"/>
            </a:xfrm>
            <a:prstGeom prst="rect">
              <a:avLst/>
            </a:prstGeom>
            <a:noFill/>
          </p:spPr>
          <p:txBody>
            <a:bodyPr wrap="none" rtlCol="0">
              <a:spAutoFit/>
            </a:bodyPr>
            <a:lstStyle/>
            <a:p>
              <a:r>
                <a:rPr lang="en-US" sz="1200" dirty="0" smtClean="0"/>
                <a:t>0.1</a:t>
              </a:r>
              <a:endParaRPr lang="en-US" sz="1200" dirty="0"/>
            </a:p>
          </p:txBody>
        </p:sp>
        <p:sp>
          <p:nvSpPr>
            <p:cNvPr id="13" name="TextBox 12"/>
            <p:cNvSpPr txBox="1"/>
            <p:nvPr/>
          </p:nvSpPr>
          <p:spPr>
            <a:xfrm>
              <a:off x="7389126" y="1473742"/>
              <a:ext cx="269626" cy="276999"/>
            </a:xfrm>
            <a:prstGeom prst="rect">
              <a:avLst/>
            </a:prstGeom>
            <a:noFill/>
          </p:spPr>
          <p:txBody>
            <a:bodyPr wrap="none" rtlCol="0">
              <a:spAutoFit/>
            </a:bodyPr>
            <a:lstStyle/>
            <a:p>
              <a:r>
                <a:rPr lang="en-US" sz="1200" dirty="0" smtClean="0"/>
                <a:t>1</a:t>
              </a:r>
              <a:endParaRPr lang="en-US" sz="1200" dirty="0"/>
            </a:p>
          </p:txBody>
        </p:sp>
        <p:sp>
          <p:nvSpPr>
            <p:cNvPr id="14" name="TextBox 13"/>
            <p:cNvSpPr txBox="1"/>
            <p:nvPr/>
          </p:nvSpPr>
          <p:spPr>
            <a:xfrm>
              <a:off x="6171469" y="1481179"/>
              <a:ext cx="354584" cy="276999"/>
            </a:xfrm>
            <a:prstGeom prst="rect">
              <a:avLst/>
            </a:prstGeom>
            <a:noFill/>
          </p:spPr>
          <p:txBody>
            <a:bodyPr wrap="none" rtlCol="0">
              <a:spAutoFit/>
            </a:bodyPr>
            <a:lstStyle/>
            <a:p>
              <a:r>
                <a:rPr lang="en-US" sz="1200" dirty="0" smtClean="0"/>
                <a:t>10</a:t>
              </a:r>
              <a:endParaRPr lang="en-US" sz="1200" dirty="0"/>
            </a:p>
          </p:txBody>
        </p:sp>
        <p:sp>
          <p:nvSpPr>
            <p:cNvPr id="15" name="TextBox 14"/>
            <p:cNvSpPr txBox="1"/>
            <p:nvPr/>
          </p:nvSpPr>
          <p:spPr>
            <a:xfrm>
              <a:off x="4950677" y="1473741"/>
              <a:ext cx="439544" cy="276999"/>
            </a:xfrm>
            <a:prstGeom prst="rect">
              <a:avLst/>
            </a:prstGeom>
            <a:noFill/>
          </p:spPr>
          <p:txBody>
            <a:bodyPr wrap="none" rtlCol="0">
              <a:spAutoFit/>
            </a:bodyPr>
            <a:lstStyle/>
            <a:p>
              <a:r>
                <a:rPr lang="en-US" sz="1200" dirty="0" smtClean="0"/>
                <a:t>100</a:t>
              </a:r>
              <a:endParaRPr lang="en-US" sz="1200" dirty="0"/>
            </a:p>
          </p:txBody>
        </p:sp>
      </p:grpSp>
      <p:sp>
        <p:nvSpPr>
          <p:cNvPr id="16" name="TextBox 15"/>
          <p:cNvSpPr txBox="1"/>
          <p:nvPr/>
        </p:nvSpPr>
        <p:spPr>
          <a:xfrm>
            <a:off x="6084882" y="1145297"/>
            <a:ext cx="572593" cy="338554"/>
          </a:xfrm>
          <a:prstGeom prst="rect">
            <a:avLst/>
          </a:prstGeom>
          <a:noFill/>
        </p:spPr>
        <p:txBody>
          <a:bodyPr wrap="none" rtlCol="0">
            <a:spAutoFit/>
          </a:bodyPr>
          <a:lstStyle/>
          <a:p>
            <a:r>
              <a:rPr lang="en-US" sz="1600" dirty="0" smtClean="0"/>
              <a:t>d(Å)</a:t>
            </a:r>
            <a:endParaRPr lang="en-US" sz="1600" dirty="0"/>
          </a:p>
        </p:txBody>
      </p:sp>
      <p:sp>
        <p:nvSpPr>
          <p:cNvPr id="18" name="TextBox 17"/>
          <p:cNvSpPr txBox="1"/>
          <p:nvPr/>
        </p:nvSpPr>
        <p:spPr>
          <a:xfrm>
            <a:off x="7603299" y="1826756"/>
            <a:ext cx="1252266" cy="415498"/>
          </a:xfrm>
          <a:prstGeom prst="rect">
            <a:avLst/>
          </a:prstGeom>
          <a:noFill/>
        </p:spPr>
        <p:txBody>
          <a:bodyPr wrap="none" rtlCol="0">
            <a:spAutoFit/>
          </a:bodyPr>
          <a:lstStyle/>
          <a:p>
            <a:r>
              <a:rPr lang="en-US" sz="1050" b="1" dirty="0" smtClean="0"/>
              <a:t>Neutron Induced</a:t>
            </a:r>
          </a:p>
          <a:p>
            <a:r>
              <a:rPr lang="en-US" sz="1050" b="1" dirty="0" smtClean="0"/>
              <a:t>Excitations</a:t>
            </a:r>
            <a:endParaRPr lang="en-US" sz="1050" b="1" dirty="0"/>
          </a:p>
        </p:txBody>
      </p:sp>
      <p:sp>
        <p:nvSpPr>
          <p:cNvPr id="19" name="TextBox 18"/>
          <p:cNvSpPr txBox="1"/>
          <p:nvPr/>
        </p:nvSpPr>
        <p:spPr>
          <a:xfrm>
            <a:off x="7545276" y="2329676"/>
            <a:ext cx="813043" cy="415498"/>
          </a:xfrm>
          <a:prstGeom prst="rect">
            <a:avLst/>
          </a:prstGeom>
          <a:noFill/>
        </p:spPr>
        <p:txBody>
          <a:bodyPr wrap="none" rtlCol="0">
            <a:spAutoFit/>
          </a:bodyPr>
          <a:lstStyle/>
          <a:p>
            <a:r>
              <a:rPr lang="en-US" sz="1050" b="1" dirty="0" smtClean="0"/>
              <a:t>Hydrogen</a:t>
            </a:r>
          </a:p>
          <a:p>
            <a:r>
              <a:rPr lang="en-US" sz="1050" b="1" dirty="0" smtClean="0"/>
              <a:t>Modes</a:t>
            </a:r>
            <a:endParaRPr lang="en-US" sz="1050" b="1" dirty="0"/>
          </a:p>
        </p:txBody>
      </p:sp>
      <p:sp>
        <p:nvSpPr>
          <p:cNvPr id="20" name="TextBox 19"/>
          <p:cNvSpPr txBox="1"/>
          <p:nvPr/>
        </p:nvSpPr>
        <p:spPr>
          <a:xfrm>
            <a:off x="7603299" y="2849810"/>
            <a:ext cx="841897" cy="415498"/>
          </a:xfrm>
          <a:prstGeom prst="rect">
            <a:avLst/>
          </a:prstGeom>
          <a:noFill/>
        </p:spPr>
        <p:txBody>
          <a:bodyPr wrap="none" rtlCol="0">
            <a:spAutoFit/>
          </a:bodyPr>
          <a:lstStyle/>
          <a:p>
            <a:r>
              <a:rPr lang="en-US" sz="1050" b="1" dirty="0" smtClean="0"/>
              <a:t>Molecular</a:t>
            </a:r>
          </a:p>
          <a:p>
            <a:r>
              <a:rPr lang="en-US" sz="1050" b="1" dirty="0" smtClean="0"/>
              <a:t>Vibrations</a:t>
            </a:r>
            <a:endParaRPr lang="en-US" sz="1050" b="1" dirty="0"/>
          </a:p>
        </p:txBody>
      </p:sp>
      <p:sp>
        <p:nvSpPr>
          <p:cNvPr id="21" name="TextBox 20"/>
          <p:cNvSpPr txBox="1"/>
          <p:nvPr/>
        </p:nvSpPr>
        <p:spPr>
          <a:xfrm>
            <a:off x="6734894" y="2516088"/>
            <a:ext cx="829073" cy="415498"/>
          </a:xfrm>
          <a:prstGeom prst="rect">
            <a:avLst/>
          </a:prstGeom>
          <a:noFill/>
        </p:spPr>
        <p:txBody>
          <a:bodyPr wrap="none" rtlCol="0">
            <a:spAutoFit/>
          </a:bodyPr>
          <a:lstStyle/>
          <a:p>
            <a:r>
              <a:rPr lang="en-US" sz="1050" b="1" dirty="0" smtClean="0"/>
              <a:t>Intenerate</a:t>
            </a:r>
          </a:p>
          <a:p>
            <a:r>
              <a:rPr lang="en-US" sz="1050" b="1" dirty="0" smtClean="0"/>
              <a:t>Magnets</a:t>
            </a:r>
            <a:endParaRPr lang="en-US" sz="1050" b="1" dirty="0"/>
          </a:p>
        </p:txBody>
      </p:sp>
      <p:sp>
        <p:nvSpPr>
          <p:cNvPr id="22" name="TextBox 21"/>
          <p:cNvSpPr txBox="1"/>
          <p:nvPr/>
        </p:nvSpPr>
        <p:spPr>
          <a:xfrm>
            <a:off x="6955863" y="2870626"/>
            <a:ext cx="643125" cy="415498"/>
          </a:xfrm>
          <a:prstGeom prst="rect">
            <a:avLst/>
          </a:prstGeom>
          <a:noFill/>
        </p:spPr>
        <p:txBody>
          <a:bodyPr wrap="none" rtlCol="0">
            <a:spAutoFit/>
          </a:bodyPr>
          <a:lstStyle/>
          <a:p>
            <a:r>
              <a:rPr lang="en-US" sz="1050" b="1" dirty="0" smtClean="0"/>
              <a:t>Crystal</a:t>
            </a:r>
          </a:p>
          <a:p>
            <a:r>
              <a:rPr lang="en-US" sz="1050" b="1" dirty="0" smtClean="0"/>
              <a:t>Fields</a:t>
            </a:r>
            <a:endParaRPr lang="en-US" sz="1050" b="1" dirty="0"/>
          </a:p>
        </p:txBody>
      </p:sp>
      <p:sp>
        <p:nvSpPr>
          <p:cNvPr id="23" name="TextBox 22"/>
          <p:cNvSpPr txBox="1"/>
          <p:nvPr/>
        </p:nvSpPr>
        <p:spPr>
          <a:xfrm>
            <a:off x="6510021" y="3026939"/>
            <a:ext cx="612668" cy="415498"/>
          </a:xfrm>
          <a:prstGeom prst="rect">
            <a:avLst/>
          </a:prstGeom>
          <a:noFill/>
        </p:spPr>
        <p:txBody>
          <a:bodyPr wrap="none" rtlCol="0">
            <a:spAutoFit/>
          </a:bodyPr>
          <a:lstStyle/>
          <a:p>
            <a:r>
              <a:rPr lang="en-US" sz="1050" b="1" dirty="0" smtClean="0"/>
              <a:t>Spin</a:t>
            </a:r>
          </a:p>
          <a:p>
            <a:r>
              <a:rPr lang="en-US" sz="1050" b="1" dirty="0" smtClean="0"/>
              <a:t>Waves</a:t>
            </a:r>
            <a:endParaRPr lang="en-US" sz="1050" b="1" dirty="0"/>
          </a:p>
        </p:txBody>
      </p:sp>
      <p:sp>
        <p:nvSpPr>
          <p:cNvPr id="24" name="TextBox 23"/>
          <p:cNvSpPr txBox="1"/>
          <p:nvPr/>
        </p:nvSpPr>
        <p:spPr>
          <a:xfrm>
            <a:off x="7106659" y="3284080"/>
            <a:ext cx="841897" cy="415498"/>
          </a:xfrm>
          <a:prstGeom prst="rect">
            <a:avLst/>
          </a:prstGeom>
          <a:noFill/>
        </p:spPr>
        <p:txBody>
          <a:bodyPr wrap="none" rtlCol="0">
            <a:spAutoFit/>
          </a:bodyPr>
          <a:lstStyle/>
          <a:p>
            <a:r>
              <a:rPr lang="en-US" sz="1050" b="1" dirty="0" smtClean="0"/>
              <a:t>Lattice</a:t>
            </a:r>
          </a:p>
          <a:p>
            <a:r>
              <a:rPr lang="en-US" sz="1050" b="1" dirty="0" smtClean="0"/>
              <a:t>Vibrations</a:t>
            </a:r>
            <a:endParaRPr lang="en-US" sz="1050" b="1" dirty="0"/>
          </a:p>
        </p:txBody>
      </p:sp>
      <p:sp>
        <p:nvSpPr>
          <p:cNvPr id="25" name="TextBox 24"/>
          <p:cNvSpPr txBox="1"/>
          <p:nvPr/>
        </p:nvSpPr>
        <p:spPr>
          <a:xfrm>
            <a:off x="5803885" y="3265308"/>
            <a:ext cx="776175" cy="415498"/>
          </a:xfrm>
          <a:prstGeom prst="rect">
            <a:avLst/>
          </a:prstGeom>
          <a:noFill/>
        </p:spPr>
        <p:txBody>
          <a:bodyPr wrap="none" rtlCol="0">
            <a:spAutoFit/>
          </a:bodyPr>
          <a:lstStyle/>
          <a:p>
            <a:r>
              <a:rPr lang="en-US" sz="1050" b="1" dirty="0" smtClean="0"/>
              <a:t>Coherent</a:t>
            </a:r>
          </a:p>
          <a:p>
            <a:r>
              <a:rPr lang="en-US" sz="1050" b="1" dirty="0" smtClean="0"/>
              <a:t>Modes</a:t>
            </a:r>
            <a:endParaRPr lang="en-US" sz="1050" b="1" dirty="0"/>
          </a:p>
        </p:txBody>
      </p:sp>
      <p:sp>
        <p:nvSpPr>
          <p:cNvPr id="26" name="TextBox 25"/>
          <p:cNvSpPr txBox="1"/>
          <p:nvPr/>
        </p:nvSpPr>
        <p:spPr>
          <a:xfrm>
            <a:off x="6056943" y="3646895"/>
            <a:ext cx="1266693" cy="415498"/>
          </a:xfrm>
          <a:prstGeom prst="rect">
            <a:avLst/>
          </a:prstGeom>
          <a:noFill/>
        </p:spPr>
        <p:txBody>
          <a:bodyPr wrap="none" rtlCol="0">
            <a:spAutoFit/>
          </a:bodyPr>
          <a:lstStyle/>
          <a:p>
            <a:r>
              <a:rPr lang="en-US" sz="1050" b="1" dirty="0" smtClean="0"/>
              <a:t>Electron-Phonon</a:t>
            </a:r>
          </a:p>
          <a:p>
            <a:r>
              <a:rPr lang="en-US" sz="1050" b="1" dirty="0" smtClean="0"/>
              <a:t>Interactions</a:t>
            </a:r>
            <a:endParaRPr lang="en-US" sz="1050" b="1" dirty="0"/>
          </a:p>
        </p:txBody>
      </p:sp>
      <p:sp>
        <p:nvSpPr>
          <p:cNvPr id="27" name="TextBox 26"/>
          <p:cNvSpPr txBox="1"/>
          <p:nvPr/>
        </p:nvSpPr>
        <p:spPr>
          <a:xfrm>
            <a:off x="4762719" y="3943729"/>
            <a:ext cx="813043" cy="415498"/>
          </a:xfrm>
          <a:prstGeom prst="rect">
            <a:avLst/>
          </a:prstGeom>
          <a:noFill/>
        </p:spPr>
        <p:txBody>
          <a:bodyPr wrap="none" rtlCol="0">
            <a:spAutoFit/>
          </a:bodyPr>
          <a:lstStyle/>
          <a:p>
            <a:r>
              <a:rPr lang="en-US" sz="1050" b="1" dirty="0" smtClean="0"/>
              <a:t>Molecular</a:t>
            </a:r>
          </a:p>
          <a:p>
            <a:r>
              <a:rPr lang="en-US" sz="1050" b="1" dirty="0" smtClean="0"/>
              <a:t>Motions</a:t>
            </a:r>
            <a:endParaRPr lang="en-US" sz="1050" b="1" dirty="0"/>
          </a:p>
        </p:txBody>
      </p:sp>
      <p:sp>
        <p:nvSpPr>
          <p:cNvPr id="28" name="TextBox 27"/>
          <p:cNvSpPr txBox="1"/>
          <p:nvPr/>
        </p:nvSpPr>
        <p:spPr>
          <a:xfrm>
            <a:off x="4162300" y="4997227"/>
            <a:ext cx="1952181" cy="577081"/>
          </a:xfrm>
          <a:prstGeom prst="rect">
            <a:avLst/>
          </a:prstGeom>
          <a:noFill/>
        </p:spPr>
        <p:txBody>
          <a:bodyPr wrap="square" rtlCol="0">
            <a:spAutoFit/>
          </a:bodyPr>
          <a:lstStyle/>
          <a:p>
            <a:r>
              <a:rPr lang="en-US" sz="1050" b="1" dirty="0" smtClean="0"/>
              <a:t>Aggregate Motion</a:t>
            </a:r>
          </a:p>
          <a:p>
            <a:r>
              <a:rPr lang="en-US" sz="1050" b="1" dirty="0" smtClean="0"/>
              <a:t>Polymers and Biological Molecules </a:t>
            </a:r>
            <a:endParaRPr lang="en-US" sz="1050" b="1" dirty="0"/>
          </a:p>
        </p:txBody>
      </p:sp>
      <p:sp>
        <p:nvSpPr>
          <p:cNvPr id="29" name="TextBox 28"/>
          <p:cNvSpPr txBox="1"/>
          <p:nvPr/>
        </p:nvSpPr>
        <p:spPr>
          <a:xfrm>
            <a:off x="5542988" y="4140829"/>
            <a:ext cx="1337226" cy="253916"/>
          </a:xfrm>
          <a:prstGeom prst="rect">
            <a:avLst/>
          </a:prstGeom>
          <a:noFill/>
        </p:spPr>
        <p:txBody>
          <a:bodyPr wrap="none" rtlCol="0">
            <a:spAutoFit/>
          </a:bodyPr>
          <a:lstStyle/>
          <a:p>
            <a:r>
              <a:rPr lang="en-US" sz="1050" b="1" dirty="0" smtClean="0"/>
              <a:t>Critical Scattering</a:t>
            </a:r>
            <a:endParaRPr lang="en-US" sz="1050" b="1" dirty="0"/>
          </a:p>
        </p:txBody>
      </p:sp>
      <p:sp>
        <p:nvSpPr>
          <p:cNvPr id="30" name="TextBox 29"/>
          <p:cNvSpPr txBox="1"/>
          <p:nvPr/>
        </p:nvSpPr>
        <p:spPr>
          <a:xfrm>
            <a:off x="5592523" y="4463276"/>
            <a:ext cx="766557" cy="253916"/>
          </a:xfrm>
          <a:prstGeom prst="rect">
            <a:avLst/>
          </a:prstGeom>
          <a:noFill/>
        </p:spPr>
        <p:txBody>
          <a:bodyPr wrap="none" rtlCol="0">
            <a:spAutoFit/>
          </a:bodyPr>
          <a:lstStyle/>
          <a:p>
            <a:r>
              <a:rPr lang="en-US" sz="1050" b="1" dirty="0" smtClean="0"/>
              <a:t>Diffusion</a:t>
            </a:r>
            <a:endParaRPr lang="en-US" sz="1050" b="1" dirty="0"/>
          </a:p>
        </p:txBody>
      </p:sp>
      <p:sp>
        <p:nvSpPr>
          <p:cNvPr id="31" name="TextBox 30"/>
          <p:cNvSpPr txBox="1"/>
          <p:nvPr/>
        </p:nvSpPr>
        <p:spPr>
          <a:xfrm>
            <a:off x="5923907" y="4803699"/>
            <a:ext cx="1051891" cy="415498"/>
          </a:xfrm>
          <a:prstGeom prst="rect">
            <a:avLst/>
          </a:prstGeom>
          <a:noFill/>
        </p:spPr>
        <p:txBody>
          <a:bodyPr wrap="none" rtlCol="0">
            <a:spAutoFit/>
          </a:bodyPr>
          <a:lstStyle/>
          <a:p>
            <a:r>
              <a:rPr lang="en-US" sz="1050" b="1" dirty="0" smtClean="0"/>
              <a:t>Molecular </a:t>
            </a:r>
          </a:p>
          <a:p>
            <a:r>
              <a:rPr lang="en-US" sz="1050" b="1" dirty="0" smtClean="0"/>
              <a:t>Reorientation</a:t>
            </a:r>
            <a:endParaRPr lang="en-US" sz="1050" b="1" dirty="0"/>
          </a:p>
        </p:txBody>
      </p:sp>
      <p:sp>
        <p:nvSpPr>
          <p:cNvPr id="32" name="TextBox 31"/>
          <p:cNvSpPr txBox="1"/>
          <p:nvPr/>
        </p:nvSpPr>
        <p:spPr>
          <a:xfrm>
            <a:off x="6874347" y="5867400"/>
            <a:ext cx="3107853" cy="261610"/>
          </a:xfrm>
          <a:prstGeom prst="rect">
            <a:avLst/>
          </a:prstGeom>
          <a:noFill/>
        </p:spPr>
        <p:txBody>
          <a:bodyPr wrap="square" rtlCol="0">
            <a:spAutoFit/>
          </a:bodyPr>
          <a:lstStyle/>
          <a:p>
            <a:r>
              <a:rPr lang="en-US" sz="1100" i="1" dirty="0" smtClean="0"/>
              <a:t>Based on diagram by Rex </a:t>
            </a:r>
            <a:r>
              <a:rPr lang="en-US" sz="1100" i="1" dirty="0" err="1" smtClean="0"/>
              <a:t>Hjelm</a:t>
            </a:r>
            <a:endParaRPr lang="en-US" sz="1100" i="1" dirty="0"/>
          </a:p>
        </p:txBody>
      </p:sp>
      <p:sp>
        <p:nvSpPr>
          <p:cNvPr id="33" name="TextBox 32"/>
          <p:cNvSpPr txBox="1"/>
          <p:nvPr/>
        </p:nvSpPr>
        <p:spPr>
          <a:xfrm>
            <a:off x="7645731" y="3961559"/>
            <a:ext cx="869149" cy="523220"/>
          </a:xfrm>
          <a:prstGeom prst="rect">
            <a:avLst/>
          </a:prstGeom>
          <a:noFill/>
        </p:spPr>
        <p:txBody>
          <a:bodyPr wrap="none" rtlCol="0">
            <a:spAutoFit/>
          </a:bodyPr>
          <a:lstStyle/>
          <a:p>
            <a:r>
              <a:rPr lang="en-US" sz="1400" b="1" dirty="0" smtClean="0">
                <a:solidFill>
                  <a:srgbClr val="002060"/>
                </a:solidFill>
              </a:rPr>
              <a:t>Slower</a:t>
            </a:r>
          </a:p>
          <a:p>
            <a:r>
              <a:rPr lang="en-US" sz="1400" b="1" dirty="0" smtClean="0">
                <a:solidFill>
                  <a:srgbClr val="002060"/>
                </a:solidFill>
              </a:rPr>
              <a:t>Motions</a:t>
            </a:r>
            <a:endParaRPr lang="en-US" sz="1400" b="1" dirty="0">
              <a:solidFill>
                <a:srgbClr val="002060"/>
              </a:solidFill>
            </a:endParaRPr>
          </a:p>
        </p:txBody>
      </p:sp>
      <p:cxnSp>
        <p:nvCxnSpPr>
          <p:cNvPr id="34" name="Straight Arrow Connector 33"/>
          <p:cNvCxnSpPr/>
          <p:nvPr/>
        </p:nvCxnSpPr>
        <p:spPr>
          <a:xfrm>
            <a:off x="8063947" y="4484779"/>
            <a:ext cx="16358" cy="496189"/>
          </a:xfrm>
          <a:prstGeom prst="straightConnector1">
            <a:avLst/>
          </a:prstGeom>
          <a:ln w="25400">
            <a:solidFill>
              <a:srgbClr val="002060"/>
            </a:solidFill>
            <a:tailEnd type="arrow"/>
          </a:ln>
        </p:spPr>
        <p:style>
          <a:lnRef idx="1">
            <a:schemeClr val="accent1"/>
          </a:lnRef>
          <a:fillRef idx="0">
            <a:schemeClr val="accent1"/>
          </a:fillRef>
          <a:effectRef idx="0">
            <a:schemeClr val="accent1"/>
          </a:effectRef>
          <a:fontRef idx="minor">
            <a:schemeClr val="tx1"/>
          </a:fontRef>
        </p:style>
      </p:cxnSp>
      <p:grpSp>
        <p:nvGrpSpPr>
          <p:cNvPr id="38" name="Group 37"/>
          <p:cNvGrpSpPr/>
          <p:nvPr/>
        </p:nvGrpSpPr>
        <p:grpSpPr>
          <a:xfrm>
            <a:off x="5268668" y="838200"/>
            <a:ext cx="2997066" cy="307777"/>
            <a:chOff x="5344868" y="883240"/>
            <a:chExt cx="2997066" cy="307777"/>
          </a:xfrm>
        </p:grpSpPr>
        <p:sp>
          <p:nvSpPr>
            <p:cNvPr id="35" name="TextBox 34"/>
            <p:cNvSpPr txBox="1"/>
            <p:nvPr/>
          </p:nvSpPr>
          <p:spPr>
            <a:xfrm>
              <a:off x="6289769" y="883240"/>
              <a:ext cx="2052165" cy="307777"/>
            </a:xfrm>
            <a:prstGeom prst="rect">
              <a:avLst/>
            </a:prstGeom>
            <a:noFill/>
          </p:spPr>
          <p:txBody>
            <a:bodyPr wrap="none" rtlCol="0">
              <a:spAutoFit/>
            </a:bodyPr>
            <a:lstStyle/>
            <a:p>
              <a:r>
                <a:rPr lang="en-US" sz="1400" b="1" dirty="0" smtClean="0">
                  <a:solidFill>
                    <a:srgbClr val="002060"/>
                  </a:solidFill>
                </a:rPr>
                <a:t>Longer Length Scales</a:t>
              </a:r>
              <a:endParaRPr lang="en-US" sz="1400" b="1" dirty="0">
                <a:solidFill>
                  <a:srgbClr val="002060"/>
                </a:solidFill>
              </a:endParaRPr>
            </a:p>
          </p:txBody>
        </p:sp>
        <p:cxnSp>
          <p:nvCxnSpPr>
            <p:cNvPr id="36" name="Straight Arrow Connector 35"/>
            <p:cNvCxnSpPr/>
            <p:nvPr/>
          </p:nvCxnSpPr>
          <p:spPr>
            <a:xfrm flipH="1">
              <a:off x="5344868" y="1037128"/>
              <a:ext cx="906865" cy="0"/>
            </a:xfrm>
            <a:prstGeom prst="straightConnector1">
              <a:avLst/>
            </a:prstGeom>
            <a:ln w="25400">
              <a:solidFill>
                <a:srgbClr val="002060"/>
              </a:solidFill>
              <a:tailEnd type="arrow"/>
            </a:ln>
          </p:spPr>
          <p:style>
            <a:lnRef idx="1">
              <a:schemeClr val="accent1"/>
            </a:lnRef>
            <a:fillRef idx="0">
              <a:schemeClr val="accent1"/>
            </a:fillRef>
            <a:effectRef idx="0">
              <a:schemeClr val="accent1"/>
            </a:effectRef>
            <a:fontRef idx="minor">
              <a:schemeClr val="tx1"/>
            </a:fontRef>
          </p:style>
        </p:cxnSp>
      </p:grpSp>
      <p:sp>
        <p:nvSpPr>
          <p:cNvPr id="37" name="TextBox 36"/>
          <p:cNvSpPr txBox="1"/>
          <p:nvPr/>
        </p:nvSpPr>
        <p:spPr>
          <a:xfrm>
            <a:off x="65050" y="838200"/>
            <a:ext cx="3973550" cy="2308324"/>
          </a:xfrm>
          <a:prstGeom prst="rect">
            <a:avLst/>
          </a:prstGeom>
          <a:noFill/>
        </p:spPr>
        <p:txBody>
          <a:bodyPr wrap="square" rtlCol="0">
            <a:spAutoFit/>
          </a:bodyPr>
          <a:lstStyle/>
          <a:p>
            <a:pPr>
              <a:buClr>
                <a:schemeClr val="tx2">
                  <a:lumMod val="75000"/>
                </a:schemeClr>
              </a:buClr>
            </a:pPr>
            <a:r>
              <a:rPr lang="en-US" sz="2400" dirty="0">
                <a:solidFill>
                  <a:srgbClr val="3366FF"/>
                </a:solidFill>
              </a:rPr>
              <a:t>Spectrometry </a:t>
            </a:r>
            <a:r>
              <a:rPr lang="en-US" sz="2400" dirty="0" smtClean="0">
                <a:solidFill>
                  <a:srgbClr val="3366FF"/>
                </a:solidFill>
              </a:rPr>
              <a:t>Techniques</a:t>
            </a:r>
          </a:p>
          <a:p>
            <a:pPr marL="342900" indent="-342900">
              <a:buClr>
                <a:srgbClr val="3366FF"/>
              </a:buClr>
              <a:buFont typeface="Courier New"/>
              <a:buChar char="o"/>
            </a:pPr>
            <a:r>
              <a:rPr lang="en-US" sz="2400" dirty="0" smtClean="0">
                <a:solidFill>
                  <a:srgbClr val="3366FF"/>
                </a:solidFill>
              </a:rPr>
              <a:t>Direct </a:t>
            </a:r>
            <a:r>
              <a:rPr lang="en-US" sz="2400" dirty="0">
                <a:solidFill>
                  <a:srgbClr val="3366FF"/>
                </a:solidFill>
              </a:rPr>
              <a:t>Geometry </a:t>
            </a:r>
            <a:r>
              <a:rPr lang="en-US" sz="2400" dirty="0" smtClean="0">
                <a:solidFill>
                  <a:srgbClr val="3366FF"/>
                </a:solidFill>
              </a:rPr>
              <a:t>TOF</a:t>
            </a:r>
            <a:endParaRPr lang="en-US" sz="2400" dirty="0">
              <a:solidFill>
                <a:srgbClr val="3366FF"/>
              </a:solidFill>
            </a:endParaRPr>
          </a:p>
          <a:p>
            <a:pPr marL="342900" indent="-342900">
              <a:buClr>
                <a:srgbClr val="3366FF"/>
              </a:buClr>
              <a:buFont typeface="Courier New"/>
              <a:buChar char="o"/>
            </a:pPr>
            <a:r>
              <a:rPr lang="en-US" sz="2400" dirty="0" smtClean="0">
                <a:solidFill>
                  <a:srgbClr val="3366FF"/>
                </a:solidFill>
              </a:rPr>
              <a:t>Triple-Axis</a:t>
            </a:r>
          </a:p>
          <a:p>
            <a:pPr marL="342900" indent="-342900">
              <a:buClr>
                <a:srgbClr val="3366FF"/>
              </a:buClr>
              <a:buFont typeface="Courier New"/>
              <a:buChar char="o"/>
            </a:pPr>
            <a:r>
              <a:rPr lang="en-US" sz="2400" dirty="0">
                <a:solidFill>
                  <a:srgbClr val="3366FF"/>
                </a:solidFill>
              </a:rPr>
              <a:t>Indirect Geometry </a:t>
            </a:r>
            <a:r>
              <a:rPr lang="en-US" sz="2400" dirty="0" smtClean="0">
                <a:solidFill>
                  <a:srgbClr val="3366FF"/>
                </a:solidFill>
              </a:rPr>
              <a:t>TOF</a:t>
            </a:r>
          </a:p>
          <a:p>
            <a:pPr>
              <a:buClr>
                <a:srgbClr val="3366FF"/>
              </a:buClr>
            </a:pPr>
            <a:r>
              <a:rPr lang="en-US" sz="2400" dirty="0" smtClean="0">
                <a:solidFill>
                  <a:srgbClr val="3366FF"/>
                </a:solidFill>
              </a:rPr>
              <a:t>        Backscattering …</a:t>
            </a:r>
            <a:endParaRPr lang="en-US" sz="2400" dirty="0">
              <a:solidFill>
                <a:srgbClr val="3366FF"/>
              </a:solidFill>
            </a:endParaRPr>
          </a:p>
          <a:p>
            <a:pPr marL="342900" indent="-342900">
              <a:buClr>
                <a:srgbClr val="3366FF"/>
              </a:buClr>
              <a:buFont typeface="Courier New"/>
              <a:buChar char="o"/>
            </a:pPr>
            <a:r>
              <a:rPr lang="en-US" sz="2400" dirty="0">
                <a:solidFill>
                  <a:srgbClr val="3366FF"/>
                </a:solidFill>
              </a:rPr>
              <a:t>Neutron Spin-</a:t>
            </a:r>
            <a:r>
              <a:rPr lang="en-US" sz="2400" dirty="0" smtClean="0">
                <a:solidFill>
                  <a:srgbClr val="3366FF"/>
                </a:solidFill>
              </a:rPr>
              <a:t>Echo</a:t>
            </a:r>
            <a:endParaRPr lang="en-US" sz="2400" dirty="0">
              <a:solidFill>
                <a:srgbClr val="3366FF"/>
              </a:solidFill>
            </a:endParaRPr>
          </a:p>
        </p:txBody>
      </p:sp>
      <p:sp>
        <p:nvSpPr>
          <p:cNvPr id="39" name="TextBox 38"/>
          <p:cNvSpPr txBox="1"/>
          <p:nvPr/>
        </p:nvSpPr>
        <p:spPr>
          <a:xfrm>
            <a:off x="152400" y="3276600"/>
            <a:ext cx="3581400" cy="3293209"/>
          </a:xfrm>
          <a:prstGeom prst="rect">
            <a:avLst/>
          </a:prstGeom>
          <a:noFill/>
        </p:spPr>
        <p:txBody>
          <a:bodyPr wrap="square" rtlCol="0">
            <a:spAutoFit/>
          </a:bodyPr>
          <a:lstStyle/>
          <a:p>
            <a:pPr>
              <a:buClr>
                <a:schemeClr val="tx2">
                  <a:lumMod val="75000"/>
                </a:schemeClr>
              </a:buClr>
            </a:pPr>
            <a:r>
              <a:rPr lang="en-US" sz="2400" dirty="0" smtClean="0">
                <a:solidFill>
                  <a:srgbClr val="3366FF"/>
                </a:solidFill>
                <a:latin typeface="Arial"/>
                <a:cs typeface="Arial"/>
              </a:rPr>
              <a:t>Atomic, molecular or assemblage dynamics: </a:t>
            </a:r>
          </a:p>
          <a:p>
            <a:pPr>
              <a:buClr>
                <a:schemeClr val="tx2">
                  <a:lumMod val="75000"/>
                </a:schemeClr>
              </a:buClr>
            </a:pPr>
            <a:r>
              <a:rPr lang="en-US" sz="2400" dirty="0" smtClean="0">
                <a:solidFill>
                  <a:srgbClr val="3366FF"/>
                </a:solidFill>
                <a:latin typeface="Arial"/>
                <a:cs typeface="Arial"/>
              </a:rPr>
              <a:t>phonons</a:t>
            </a:r>
            <a:r>
              <a:rPr lang="en-US" sz="2400" dirty="0">
                <a:solidFill>
                  <a:srgbClr val="3366FF"/>
                </a:solidFill>
                <a:latin typeface="Arial"/>
                <a:cs typeface="Arial"/>
              </a:rPr>
              <a:t>, </a:t>
            </a:r>
            <a:r>
              <a:rPr lang="en-US" sz="2400" dirty="0" err="1">
                <a:solidFill>
                  <a:srgbClr val="3366FF"/>
                </a:solidFill>
                <a:latin typeface="Arial"/>
                <a:cs typeface="Arial"/>
              </a:rPr>
              <a:t>magnons</a:t>
            </a:r>
            <a:r>
              <a:rPr lang="en-US" sz="2400" dirty="0" smtClean="0">
                <a:solidFill>
                  <a:srgbClr val="3366FF"/>
                </a:solidFill>
                <a:latin typeface="Arial"/>
                <a:cs typeface="Arial"/>
              </a:rPr>
              <a:t>, diffusion …</a:t>
            </a:r>
            <a:endParaRPr lang="en-US" sz="800" dirty="0" smtClean="0">
              <a:solidFill>
                <a:srgbClr val="3366FF"/>
              </a:solidFill>
              <a:latin typeface="Arial"/>
              <a:cs typeface="Arial"/>
            </a:endParaRPr>
          </a:p>
          <a:p>
            <a:pPr>
              <a:buClr>
                <a:schemeClr val="tx2">
                  <a:lumMod val="75000"/>
                </a:schemeClr>
              </a:buClr>
            </a:pPr>
            <a:endParaRPr lang="en-US" sz="800" dirty="0">
              <a:solidFill>
                <a:srgbClr val="3366FF"/>
              </a:solidFill>
              <a:latin typeface="Arial"/>
              <a:cs typeface="Arial"/>
            </a:endParaRPr>
          </a:p>
          <a:p>
            <a:pPr>
              <a:buClr>
                <a:schemeClr val="tx2">
                  <a:lumMod val="75000"/>
                </a:schemeClr>
              </a:buClr>
            </a:pPr>
            <a:r>
              <a:rPr lang="en-US" sz="2400" dirty="0" smtClean="0">
                <a:solidFill>
                  <a:srgbClr val="3366FF"/>
                </a:solidFill>
                <a:latin typeface="Arial"/>
                <a:cs typeface="Arial"/>
              </a:rPr>
              <a:t>How are </a:t>
            </a:r>
            <a:r>
              <a:rPr lang="en-US" sz="2400" dirty="0">
                <a:solidFill>
                  <a:srgbClr val="3366FF"/>
                </a:solidFill>
                <a:latin typeface="Arial"/>
                <a:cs typeface="Arial"/>
              </a:rPr>
              <a:t>the atoms are </a:t>
            </a:r>
            <a:r>
              <a:rPr lang="en-US" sz="2400" dirty="0" smtClean="0">
                <a:solidFill>
                  <a:srgbClr val="3366FF"/>
                </a:solidFill>
                <a:latin typeface="Arial"/>
                <a:cs typeface="Arial"/>
              </a:rPr>
              <a:t>moving within a given structure or morphology.</a:t>
            </a:r>
            <a:endParaRPr lang="en-US" sz="800" dirty="0" smtClean="0">
              <a:solidFill>
                <a:srgbClr val="3366FF"/>
              </a:solidFill>
              <a:latin typeface="Arial"/>
              <a:cs typeface="Arial"/>
            </a:endParaRPr>
          </a:p>
          <a:p>
            <a:pPr>
              <a:buClr>
                <a:schemeClr val="tx2">
                  <a:lumMod val="75000"/>
                </a:schemeClr>
              </a:buClr>
            </a:pPr>
            <a:endParaRPr lang="en-US" sz="800" dirty="0">
              <a:solidFill>
                <a:srgbClr val="3366FF"/>
              </a:solidFill>
              <a:latin typeface="Arial"/>
              <a:cs typeface="Arial"/>
            </a:endParaRPr>
          </a:p>
          <a:p>
            <a:pPr>
              <a:buClr>
                <a:schemeClr val="tx2">
                  <a:lumMod val="75000"/>
                </a:schemeClr>
              </a:buClr>
            </a:pPr>
            <a:r>
              <a:rPr lang="en-US" sz="2400" b="1" i="1" dirty="0" smtClean="0">
                <a:solidFill>
                  <a:srgbClr val="3366FF"/>
                </a:solidFill>
                <a:latin typeface="Arial"/>
                <a:cs typeface="Arial"/>
              </a:rPr>
              <a:t>Dynamics</a:t>
            </a:r>
            <a:endParaRPr lang="en-US" sz="2400" b="1" i="1" dirty="0">
              <a:solidFill>
                <a:srgbClr val="3366FF"/>
              </a:solidFill>
              <a:latin typeface="Arial"/>
              <a:cs typeface="Arial"/>
            </a:endParaRPr>
          </a:p>
        </p:txBody>
      </p:sp>
      <p:sp>
        <p:nvSpPr>
          <p:cNvPr id="42" name="TextBox 41"/>
          <p:cNvSpPr txBox="1"/>
          <p:nvPr/>
        </p:nvSpPr>
        <p:spPr>
          <a:xfrm>
            <a:off x="8763000" y="2312277"/>
            <a:ext cx="443238" cy="261610"/>
          </a:xfrm>
          <a:prstGeom prst="rect">
            <a:avLst/>
          </a:prstGeom>
          <a:noFill/>
        </p:spPr>
        <p:txBody>
          <a:bodyPr wrap="none" rtlCol="0">
            <a:spAutoFit/>
          </a:bodyPr>
          <a:lstStyle/>
          <a:p>
            <a:r>
              <a:rPr lang="en-US" sz="1100" dirty="0" smtClean="0"/>
              <a:t>THz</a:t>
            </a:r>
            <a:endParaRPr lang="en-US" sz="1100" dirty="0"/>
          </a:p>
        </p:txBody>
      </p:sp>
      <p:sp>
        <p:nvSpPr>
          <p:cNvPr id="44" name="TextBox 43"/>
          <p:cNvSpPr txBox="1"/>
          <p:nvPr/>
        </p:nvSpPr>
        <p:spPr>
          <a:xfrm>
            <a:off x="8763000" y="3557149"/>
            <a:ext cx="466794" cy="261610"/>
          </a:xfrm>
          <a:prstGeom prst="rect">
            <a:avLst/>
          </a:prstGeom>
          <a:noFill/>
        </p:spPr>
        <p:txBody>
          <a:bodyPr wrap="none" rtlCol="0">
            <a:spAutoFit/>
          </a:bodyPr>
          <a:lstStyle/>
          <a:p>
            <a:r>
              <a:rPr lang="en-US" sz="1100" dirty="0"/>
              <a:t>G</a:t>
            </a:r>
            <a:r>
              <a:rPr lang="en-US" sz="1100" dirty="0" smtClean="0"/>
              <a:t>Hz</a:t>
            </a:r>
            <a:endParaRPr lang="en-US" sz="1100" dirty="0"/>
          </a:p>
        </p:txBody>
      </p:sp>
      <p:sp>
        <p:nvSpPr>
          <p:cNvPr id="45" name="TextBox 44"/>
          <p:cNvSpPr txBox="1"/>
          <p:nvPr/>
        </p:nvSpPr>
        <p:spPr>
          <a:xfrm>
            <a:off x="8763000" y="4809359"/>
            <a:ext cx="474578" cy="261610"/>
          </a:xfrm>
          <a:prstGeom prst="rect">
            <a:avLst/>
          </a:prstGeom>
          <a:noFill/>
        </p:spPr>
        <p:txBody>
          <a:bodyPr wrap="none" rtlCol="0">
            <a:spAutoFit/>
          </a:bodyPr>
          <a:lstStyle/>
          <a:p>
            <a:r>
              <a:rPr lang="en-US" sz="1100" dirty="0" smtClean="0"/>
              <a:t>MHz</a:t>
            </a:r>
            <a:endParaRPr lang="en-US" sz="1100" dirty="0"/>
          </a:p>
        </p:txBody>
      </p:sp>
    </p:spTree>
    <p:extLst>
      <p:ext uri="{BB962C8B-B14F-4D97-AF65-F5344CB8AC3E}">
        <p14:creationId xmlns:p14="http://schemas.microsoft.com/office/powerpoint/2010/main" val="117678330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125" y="177800"/>
            <a:ext cx="8229600" cy="496290"/>
          </a:xfrm>
        </p:spPr>
        <p:txBody>
          <a:bodyPr/>
          <a:lstStyle/>
          <a:p>
            <a:r>
              <a:rPr lang="en-US" dirty="0" smtClean="0"/>
              <a:t>Note: Big facilities, long user lead times … </a:t>
            </a:r>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 y="1449947"/>
            <a:ext cx="2895600" cy="2650794"/>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45177" y="1443436"/>
            <a:ext cx="5746423" cy="2667000"/>
          </a:xfrm>
          <a:prstGeom prst="rect">
            <a:avLst/>
          </a:prstGeom>
        </p:spPr>
      </p:pic>
      <p:sp>
        <p:nvSpPr>
          <p:cNvPr id="6" name="Content Placeholder 2"/>
          <p:cNvSpPr>
            <a:spLocks noGrp="1"/>
          </p:cNvSpPr>
          <p:nvPr>
            <p:ph idx="1"/>
          </p:nvPr>
        </p:nvSpPr>
        <p:spPr>
          <a:xfrm>
            <a:off x="199518" y="4107280"/>
            <a:ext cx="8229600" cy="374461"/>
          </a:xfrm>
        </p:spPr>
        <p:txBody>
          <a:bodyPr/>
          <a:lstStyle/>
          <a:p>
            <a:pPr marL="0" indent="0">
              <a:spcBef>
                <a:spcPts val="600"/>
              </a:spcBef>
              <a:buNone/>
            </a:pPr>
            <a:r>
              <a:rPr lang="en-US" sz="2000" b="0" dirty="0" smtClean="0">
                <a:solidFill>
                  <a:srgbClr val="3366FF"/>
                </a:solidFill>
                <a:latin typeface="Arial"/>
                <a:cs typeface="Arial"/>
              </a:rPr>
              <a:t>HFIR – ORNL		    SNS - ORNL</a:t>
            </a:r>
            <a:endParaRPr lang="en-US" sz="2000" b="0" dirty="0">
              <a:solidFill>
                <a:srgbClr val="3366FF"/>
              </a:solidFill>
              <a:latin typeface="Arial"/>
              <a:cs typeface="Arial"/>
            </a:endParaRPr>
          </a:p>
        </p:txBody>
      </p:sp>
      <p:sp>
        <p:nvSpPr>
          <p:cNvPr id="7" name="Content Placeholder 2"/>
          <p:cNvSpPr txBox="1">
            <a:spLocks/>
          </p:cNvSpPr>
          <p:nvPr/>
        </p:nvSpPr>
        <p:spPr bwMode="auto">
          <a:xfrm>
            <a:off x="228600" y="976541"/>
            <a:ext cx="8229600" cy="37446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marL="230188" indent="-230188" algn="l" rtl="0" eaLnBrk="0" fontAlgn="base" hangingPunct="0">
              <a:lnSpc>
                <a:spcPct val="90000"/>
              </a:lnSpc>
              <a:spcBef>
                <a:spcPts val="1400"/>
              </a:spcBef>
              <a:spcAft>
                <a:spcPct val="0"/>
              </a:spcAft>
              <a:buClr>
                <a:srgbClr val="006C3A"/>
              </a:buClr>
              <a:buFont typeface="Arial" charset="0"/>
              <a:buChar char="•"/>
              <a:defRPr sz="2800" b="1" kern="1200">
                <a:solidFill>
                  <a:schemeClr val="tx1"/>
                </a:solidFill>
                <a:latin typeface="Arial Narrow" pitchFamily="34" charset="0"/>
                <a:ea typeface="+mn-ea"/>
                <a:cs typeface="+mn-cs"/>
              </a:defRPr>
            </a:lvl1pPr>
            <a:lvl2pPr marL="625475" indent="-279400" algn="l" rtl="0" eaLnBrk="0" fontAlgn="base" hangingPunct="0">
              <a:lnSpc>
                <a:spcPct val="90000"/>
              </a:lnSpc>
              <a:spcBef>
                <a:spcPts val="800"/>
              </a:spcBef>
              <a:spcAft>
                <a:spcPct val="0"/>
              </a:spcAft>
              <a:buClr>
                <a:srgbClr val="006C3A"/>
              </a:buClr>
              <a:buFont typeface="Arial" charset="0"/>
              <a:buChar char="–"/>
              <a:defRPr sz="2400" b="1" kern="1200">
                <a:solidFill>
                  <a:schemeClr val="tx1"/>
                </a:solidFill>
                <a:latin typeface="Arial Narrow" pitchFamily="34" charset="0"/>
                <a:ea typeface="+mn-ea"/>
                <a:cs typeface="+mn-cs"/>
              </a:defRPr>
            </a:lvl2pPr>
            <a:lvl3pPr marL="914400" indent="-230188" algn="l" rtl="0" eaLnBrk="0" fontAlgn="base" hangingPunct="0">
              <a:lnSpc>
                <a:spcPct val="90000"/>
              </a:lnSpc>
              <a:spcBef>
                <a:spcPts val="800"/>
              </a:spcBef>
              <a:spcAft>
                <a:spcPct val="0"/>
              </a:spcAft>
              <a:buClr>
                <a:srgbClr val="006C3A"/>
              </a:buClr>
              <a:buFont typeface="Arial" charset="0"/>
              <a:buChar char="•"/>
              <a:defRPr sz="2000" b="1" kern="1200">
                <a:solidFill>
                  <a:schemeClr val="tx1"/>
                </a:solidFill>
                <a:latin typeface="Arial Narrow" pitchFamily="34" charset="0"/>
                <a:ea typeface="+mn-ea"/>
                <a:cs typeface="+mn-cs"/>
              </a:defRPr>
            </a:lvl3pPr>
            <a:lvl4pPr marL="1144588" indent="-173038" algn="l" rtl="0" eaLnBrk="0" fontAlgn="base" hangingPunct="0">
              <a:lnSpc>
                <a:spcPct val="90000"/>
              </a:lnSpc>
              <a:spcBef>
                <a:spcPts val="800"/>
              </a:spcBef>
              <a:spcAft>
                <a:spcPct val="0"/>
              </a:spcAft>
              <a:buClr>
                <a:srgbClr val="006C3A"/>
              </a:buClr>
              <a:buFont typeface="Arial" charset="0"/>
              <a:buChar char="–"/>
              <a:defRPr b="1" kern="1200">
                <a:solidFill>
                  <a:schemeClr val="tx1"/>
                </a:solidFill>
                <a:latin typeface="Arial Narrow" pitchFamily="34" charset="0"/>
                <a:ea typeface="+mn-ea"/>
                <a:cs typeface="+mn-cs"/>
              </a:defRPr>
            </a:lvl4pPr>
            <a:lvl5pPr marL="1482725" indent="-222250" algn="l" rtl="0" eaLnBrk="0" fontAlgn="base" hangingPunct="0">
              <a:lnSpc>
                <a:spcPct val="90000"/>
              </a:lnSpc>
              <a:spcBef>
                <a:spcPts val="600"/>
              </a:spcBef>
              <a:spcAft>
                <a:spcPct val="0"/>
              </a:spcAft>
              <a:buClr>
                <a:srgbClr val="006C3A"/>
              </a:buClr>
              <a:buFont typeface="Arial" charset="0"/>
              <a:buChar char="»"/>
              <a:defRPr b="1"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600"/>
              </a:spcBef>
              <a:buFont typeface="Arial" charset="0"/>
              <a:buNone/>
            </a:pPr>
            <a:r>
              <a:rPr lang="en-US" sz="2000" b="0" dirty="0" smtClean="0">
                <a:solidFill>
                  <a:srgbClr val="3366FF"/>
                </a:solidFill>
                <a:latin typeface="Arial"/>
                <a:cs typeface="Arial"/>
              </a:rPr>
              <a:t>What 1 or 2 billion $ buys in terms of neutron sources:</a:t>
            </a:r>
            <a:endParaRPr lang="en-US" sz="2000" b="0" dirty="0">
              <a:solidFill>
                <a:srgbClr val="3366FF"/>
              </a:solidFill>
              <a:latin typeface="Arial"/>
              <a:cs typeface="Arial"/>
            </a:endParaRPr>
          </a:p>
        </p:txBody>
      </p:sp>
      <p:sp>
        <p:nvSpPr>
          <p:cNvPr id="8" name="Content Placeholder 2"/>
          <p:cNvSpPr txBox="1">
            <a:spLocks/>
          </p:cNvSpPr>
          <p:nvPr/>
        </p:nvSpPr>
        <p:spPr bwMode="auto">
          <a:xfrm>
            <a:off x="381000" y="4786541"/>
            <a:ext cx="8229600" cy="928459"/>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marL="230188" indent="-230188" algn="l" rtl="0" eaLnBrk="0" fontAlgn="base" hangingPunct="0">
              <a:lnSpc>
                <a:spcPct val="90000"/>
              </a:lnSpc>
              <a:spcBef>
                <a:spcPts val="1400"/>
              </a:spcBef>
              <a:spcAft>
                <a:spcPct val="0"/>
              </a:spcAft>
              <a:buClr>
                <a:srgbClr val="006C3A"/>
              </a:buClr>
              <a:buFont typeface="Arial" charset="0"/>
              <a:buChar char="•"/>
              <a:defRPr sz="2800" b="1" kern="1200">
                <a:solidFill>
                  <a:schemeClr val="tx1"/>
                </a:solidFill>
                <a:latin typeface="Arial Narrow" pitchFamily="34" charset="0"/>
                <a:ea typeface="+mn-ea"/>
                <a:cs typeface="+mn-cs"/>
              </a:defRPr>
            </a:lvl1pPr>
            <a:lvl2pPr marL="625475" indent="-279400" algn="l" rtl="0" eaLnBrk="0" fontAlgn="base" hangingPunct="0">
              <a:lnSpc>
                <a:spcPct val="90000"/>
              </a:lnSpc>
              <a:spcBef>
                <a:spcPts val="800"/>
              </a:spcBef>
              <a:spcAft>
                <a:spcPct val="0"/>
              </a:spcAft>
              <a:buClr>
                <a:srgbClr val="006C3A"/>
              </a:buClr>
              <a:buFont typeface="Arial" charset="0"/>
              <a:buChar char="–"/>
              <a:defRPr sz="2400" b="1" kern="1200">
                <a:solidFill>
                  <a:schemeClr val="tx1"/>
                </a:solidFill>
                <a:latin typeface="Arial Narrow" pitchFamily="34" charset="0"/>
                <a:ea typeface="+mn-ea"/>
                <a:cs typeface="+mn-cs"/>
              </a:defRPr>
            </a:lvl2pPr>
            <a:lvl3pPr marL="914400" indent="-230188" algn="l" rtl="0" eaLnBrk="0" fontAlgn="base" hangingPunct="0">
              <a:lnSpc>
                <a:spcPct val="90000"/>
              </a:lnSpc>
              <a:spcBef>
                <a:spcPts val="800"/>
              </a:spcBef>
              <a:spcAft>
                <a:spcPct val="0"/>
              </a:spcAft>
              <a:buClr>
                <a:srgbClr val="006C3A"/>
              </a:buClr>
              <a:buFont typeface="Arial" charset="0"/>
              <a:buChar char="•"/>
              <a:defRPr sz="2000" b="1" kern="1200">
                <a:solidFill>
                  <a:schemeClr val="tx1"/>
                </a:solidFill>
                <a:latin typeface="Arial Narrow" pitchFamily="34" charset="0"/>
                <a:ea typeface="+mn-ea"/>
                <a:cs typeface="+mn-cs"/>
              </a:defRPr>
            </a:lvl3pPr>
            <a:lvl4pPr marL="1144588" indent="-173038" algn="l" rtl="0" eaLnBrk="0" fontAlgn="base" hangingPunct="0">
              <a:lnSpc>
                <a:spcPct val="90000"/>
              </a:lnSpc>
              <a:spcBef>
                <a:spcPts val="800"/>
              </a:spcBef>
              <a:spcAft>
                <a:spcPct val="0"/>
              </a:spcAft>
              <a:buClr>
                <a:srgbClr val="006C3A"/>
              </a:buClr>
              <a:buFont typeface="Arial" charset="0"/>
              <a:buChar char="–"/>
              <a:defRPr b="1" kern="1200">
                <a:solidFill>
                  <a:schemeClr val="tx1"/>
                </a:solidFill>
                <a:latin typeface="Arial Narrow" pitchFamily="34" charset="0"/>
                <a:ea typeface="+mn-ea"/>
                <a:cs typeface="+mn-cs"/>
              </a:defRPr>
            </a:lvl4pPr>
            <a:lvl5pPr marL="1482725" indent="-222250" algn="l" rtl="0" eaLnBrk="0" fontAlgn="base" hangingPunct="0">
              <a:lnSpc>
                <a:spcPct val="90000"/>
              </a:lnSpc>
              <a:spcBef>
                <a:spcPts val="600"/>
              </a:spcBef>
              <a:spcAft>
                <a:spcPct val="0"/>
              </a:spcAft>
              <a:buClr>
                <a:srgbClr val="006C3A"/>
              </a:buClr>
              <a:buFont typeface="Arial" charset="0"/>
              <a:buChar char="»"/>
              <a:defRPr b="1"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600"/>
              </a:spcBef>
              <a:buFont typeface="Arial" charset="0"/>
              <a:buNone/>
            </a:pPr>
            <a:r>
              <a:rPr lang="en-US" sz="2000" b="0" dirty="0" smtClean="0">
                <a:solidFill>
                  <a:srgbClr val="3366FF"/>
                </a:solidFill>
                <a:latin typeface="Arial"/>
                <a:cs typeface="Arial"/>
              </a:rPr>
              <a:t>In pure flux terms neither compares very well with a the photon brightness of a bench top x-ray source. (Let alone a rotating anode or synchrotron) &amp; neutron interactions tend to be fairly weak …</a:t>
            </a:r>
          </a:p>
        </p:txBody>
      </p:sp>
    </p:spTree>
    <p:extLst>
      <p:ext uri="{BB962C8B-B14F-4D97-AF65-F5344CB8AC3E}">
        <p14:creationId xmlns:p14="http://schemas.microsoft.com/office/powerpoint/2010/main" val="33797912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77800"/>
            <a:ext cx="8229600" cy="496290"/>
          </a:xfrm>
        </p:spPr>
        <p:txBody>
          <a:bodyPr/>
          <a:lstStyle/>
          <a:p>
            <a:r>
              <a:rPr lang="en-US" dirty="0" smtClean="0"/>
              <a:t>Where can I do neutron scattering ?</a:t>
            </a:r>
            <a:endParaRPr lang="en-US" dirty="0"/>
          </a:p>
        </p:txBody>
      </p:sp>
      <p:sp>
        <p:nvSpPr>
          <p:cNvPr id="5" name="Rectangle 4"/>
          <p:cNvSpPr/>
          <p:nvPr/>
        </p:nvSpPr>
        <p:spPr>
          <a:xfrm>
            <a:off x="2819400" y="6260068"/>
            <a:ext cx="4290370" cy="369332"/>
          </a:xfrm>
          <a:prstGeom prst="rect">
            <a:avLst/>
          </a:prstGeom>
        </p:spPr>
        <p:txBody>
          <a:bodyPr wrap="none">
            <a:spAutoFit/>
          </a:bodyPr>
          <a:lstStyle/>
          <a:p>
            <a:r>
              <a:rPr lang="en-US" dirty="0" smtClean="0"/>
              <a:t>Adapted from </a:t>
            </a:r>
            <a:r>
              <a:rPr lang="en-US" dirty="0" smtClean="0">
                <a:hlinkClick r:id="rId3"/>
              </a:rPr>
              <a:t>www.veqter.co.uk</a:t>
            </a:r>
            <a:r>
              <a:rPr lang="en-US" dirty="0" smtClean="0"/>
              <a:t> website</a:t>
            </a:r>
            <a:endParaRPr lang="en-US" dirty="0"/>
          </a:p>
        </p:txBody>
      </p:sp>
      <p:grpSp>
        <p:nvGrpSpPr>
          <p:cNvPr id="14" name="Group 13"/>
          <p:cNvGrpSpPr/>
          <p:nvPr/>
        </p:nvGrpSpPr>
        <p:grpSpPr>
          <a:xfrm>
            <a:off x="228600" y="1231900"/>
            <a:ext cx="8782755" cy="4940300"/>
            <a:chOff x="228600" y="904687"/>
            <a:chExt cx="8782755" cy="4940300"/>
          </a:xfrm>
        </p:grpSpPr>
        <p:pic>
          <p:nvPicPr>
            <p:cNvPr id="4" name="Picture 3"/>
            <p:cNvPicPr>
              <a:picLocks noChangeAspect="1"/>
            </p:cNvPicPr>
            <p:nvPr/>
          </p:nvPicPr>
          <p:blipFill>
            <a:blip r:embed="rId4"/>
            <a:stretch>
              <a:fillRect/>
            </a:stretch>
          </p:blipFill>
          <p:spPr>
            <a:xfrm>
              <a:off x="228600" y="904687"/>
              <a:ext cx="8782755" cy="4940300"/>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1264" y="3920928"/>
              <a:ext cx="571500" cy="381000"/>
            </a:xfrm>
            <a:prstGeom prst="rect">
              <a:avLst/>
            </a:prstGeom>
          </p:spPr>
        </p:pic>
        <p:cxnSp>
          <p:nvCxnSpPr>
            <p:cNvPr id="8" name="Straight Connector 7"/>
            <p:cNvCxnSpPr/>
            <p:nvPr/>
          </p:nvCxnSpPr>
          <p:spPr>
            <a:xfrm flipV="1">
              <a:off x="1340496" y="3560664"/>
              <a:ext cx="853752" cy="512664"/>
            </a:xfrm>
            <a:prstGeom prst="line">
              <a:avLst/>
            </a:prstGeom>
            <a:ln>
              <a:solidFill>
                <a:srgbClr val="FF8000">
                  <a:alpha val="71000"/>
                </a:srgbClr>
              </a:solidFill>
            </a:ln>
            <a:effectLst/>
          </p:spPr>
          <p:style>
            <a:lnRef idx="2">
              <a:schemeClr val="accent1"/>
            </a:lnRef>
            <a:fillRef idx="0">
              <a:schemeClr val="accent1"/>
            </a:fillRef>
            <a:effectRef idx="1">
              <a:schemeClr val="accent1"/>
            </a:effectRef>
            <a:fontRef idx="minor">
              <a:schemeClr val="tx1"/>
            </a:fontRef>
          </p:style>
        </p:cxnSp>
      </p:grpSp>
      <p:sp>
        <p:nvSpPr>
          <p:cNvPr id="15" name="Content Placeholder 2"/>
          <p:cNvSpPr>
            <a:spLocks noGrp="1"/>
          </p:cNvSpPr>
          <p:nvPr>
            <p:ph idx="1"/>
          </p:nvPr>
        </p:nvSpPr>
        <p:spPr>
          <a:xfrm>
            <a:off x="228600" y="768539"/>
            <a:ext cx="8229600" cy="374461"/>
          </a:xfrm>
        </p:spPr>
        <p:txBody>
          <a:bodyPr/>
          <a:lstStyle/>
          <a:p>
            <a:pPr marL="0" indent="0">
              <a:spcBef>
                <a:spcPts val="600"/>
              </a:spcBef>
              <a:buNone/>
            </a:pPr>
            <a:r>
              <a:rPr lang="en-US" sz="2000" b="0" dirty="0" smtClean="0">
                <a:solidFill>
                  <a:srgbClr val="3366FF"/>
                </a:solidFill>
                <a:latin typeface="Arial"/>
                <a:cs typeface="Arial"/>
              </a:rPr>
              <a:t>Major scientific </a:t>
            </a:r>
            <a:r>
              <a:rPr lang="en-US" sz="2000" b="0" dirty="0">
                <a:solidFill>
                  <a:srgbClr val="3366FF"/>
                </a:solidFill>
                <a:latin typeface="Arial"/>
                <a:cs typeface="Arial"/>
              </a:rPr>
              <a:t>n</a:t>
            </a:r>
            <a:r>
              <a:rPr lang="en-US" sz="2000" b="0" dirty="0" smtClean="0">
                <a:solidFill>
                  <a:srgbClr val="3366FF"/>
                </a:solidFill>
                <a:latin typeface="Arial"/>
                <a:cs typeface="Arial"/>
              </a:rPr>
              <a:t>eutron scattering sources worldwide </a:t>
            </a:r>
            <a:endParaRPr lang="en-US" sz="2000" b="0" dirty="0">
              <a:solidFill>
                <a:srgbClr val="3366FF"/>
              </a:solidFill>
              <a:latin typeface="Arial"/>
              <a:cs typeface="Arial"/>
            </a:endParaRPr>
          </a:p>
        </p:txBody>
      </p:sp>
      <p:sp>
        <p:nvSpPr>
          <p:cNvPr id="9" name="Rectangle 8"/>
          <p:cNvSpPr/>
          <p:nvPr/>
        </p:nvSpPr>
        <p:spPr>
          <a:xfrm>
            <a:off x="228600" y="3048000"/>
            <a:ext cx="838200" cy="30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p:cNvPicPr>
          <p:nvPr/>
        </p:nvPicPr>
        <p:blipFill>
          <a:blip r:embed="rId6" cstate="screen">
            <a:extLst>
              <a:ext uri="{28A0092B-C50C-407E-A947-70E740481C1C}">
                <a14:useLocalDpi xmlns:a14="http://schemas.microsoft.com/office/drawing/2010/main"/>
              </a:ext>
            </a:extLst>
          </a:blip>
          <a:stretch>
            <a:fillRect/>
          </a:stretch>
        </p:blipFill>
        <p:spPr>
          <a:xfrm>
            <a:off x="533400" y="3136800"/>
            <a:ext cx="720000" cy="216000"/>
          </a:xfrm>
          <a:prstGeom prst="rect">
            <a:avLst/>
          </a:prstGeom>
        </p:spPr>
      </p:pic>
      <p:pic>
        <p:nvPicPr>
          <p:cNvPr id="3" name="Picture 2" descr="images.jpe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28600" y="3276600"/>
            <a:ext cx="267141" cy="261257"/>
          </a:xfrm>
          <a:prstGeom prst="rect">
            <a:avLst/>
          </a:prstGeom>
        </p:spPr>
      </p:pic>
      <p:cxnSp>
        <p:nvCxnSpPr>
          <p:cNvPr id="12" name="Straight Connector 11"/>
          <p:cNvCxnSpPr/>
          <p:nvPr/>
        </p:nvCxnSpPr>
        <p:spPr>
          <a:xfrm>
            <a:off x="533400" y="3429000"/>
            <a:ext cx="1542256" cy="369094"/>
          </a:xfrm>
          <a:prstGeom prst="line">
            <a:avLst/>
          </a:prstGeom>
          <a:ln>
            <a:solidFill>
              <a:srgbClr val="FF8000">
                <a:alpha val="71000"/>
              </a:srgbClr>
            </a:solidFill>
          </a:ln>
          <a:effectLst/>
        </p:spPr>
        <p:style>
          <a:lnRef idx="2">
            <a:schemeClr val="accent1"/>
          </a:lnRef>
          <a:fillRef idx="0">
            <a:schemeClr val="accent1"/>
          </a:fillRef>
          <a:effectRef idx="1">
            <a:schemeClr val="accent1"/>
          </a:effectRef>
          <a:fontRef idx="minor">
            <a:schemeClr val="tx1"/>
          </a:fontRef>
        </p:style>
      </p:cxnSp>
      <p:sp>
        <p:nvSpPr>
          <p:cNvPr id="19" name="Oval 18"/>
          <p:cNvSpPr>
            <a:spLocks noChangeAspect="1"/>
          </p:cNvSpPr>
          <p:nvPr/>
        </p:nvSpPr>
        <p:spPr>
          <a:xfrm>
            <a:off x="2057398" y="3749676"/>
            <a:ext cx="111762" cy="110880"/>
          </a:xfrm>
          <a:prstGeom prst="ellipse">
            <a:avLst/>
          </a:prstGeom>
          <a:solidFill>
            <a:srgbClr val="FF8000"/>
          </a:solidFill>
          <a:ln>
            <a:noFill/>
          </a:ln>
          <a:effectLst>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97948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228600" y="3050447"/>
            <a:ext cx="8763000" cy="3616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l" rtl="0" eaLnBrk="0" fontAlgn="base" hangingPunct="0">
              <a:lnSpc>
                <a:spcPct val="85000"/>
              </a:lnSpc>
              <a:spcBef>
                <a:spcPct val="0"/>
              </a:spcBef>
              <a:spcAft>
                <a:spcPct val="0"/>
              </a:spcAft>
              <a:defRPr sz="3000" b="0" i="0" kern="1200">
                <a:solidFill>
                  <a:srgbClr val="3366FF"/>
                </a:solidFill>
                <a:latin typeface="Arial"/>
                <a:ea typeface="+mj-ea"/>
                <a:cs typeface="Arial"/>
              </a:defRPr>
            </a:lvl1pPr>
            <a:lvl2pPr algn="l" rtl="0" eaLnBrk="0" fontAlgn="base" hangingPunct="0">
              <a:lnSpc>
                <a:spcPct val="85000"/>
              </a:lnSpc>
              <a:spcBef>
                <a:spcPct val="0"/>
              </a:spcBef>
              <a:spcAft>
                <a:spcPct val="0"/>
              </a:spcAft>
              <a:defRPr sz="3000">
                <a:solidFill>
                  <a:srgbClr val="006C3A"/>
                </a:solidFill>
                <a:latin typeface="Arial Black" pitchFamily="34" charset="0"/>
              </a:defRPr>
            </a:lvl2pPr>
            <a:lvl3pPr algn="l" rtl="0" eaLnBrk="0" fontAlgn="base" hangingPunct="0">
              <a:lnSpc>
                <a:spcPct val="85000"/>
              </a:lnSpc>
              <a:spcBef>
                <a:spcPct val="0"/>
              </a:spcBef>
              <a:spcAft>
                <a:spcPct val="0"/>
              </a:spcAft>
              <a:defRPr sz="3000">
                <a:solidFill>
                  <a:srgbClr val="006C3A"/>
                </a:solidFill>
                <a:latin typeface="Arial Black" pitchFamily="34" charset="0"/>
              </a:defRPr>
            </a:lvl3pPr>
            <a:lvl4pPr algn="l" rtl="0" eaLnBrk="0" fontAlgn="base" hangingPunct="0">
              <a:lnSpc>
                <a:spcPct val="85000"/>
              </a:lnSpc>
              <a:spcBef>
                <a:spcPct val="0"/>
              </a:spcBef>
              <a:spcAft>
                <a:spcPct val="0"/>
              </a:spcAft>
              <a:defRPr sz="3000">
                <a:solidFill>
                  <a:srgbClr val="006C3A"/>
                </a:solidFill>
                <a:latin typeface="Arial Black" pitchFamily="34" charset="0"/>
              </a:defRPr>
            </a:lvl4pPr>
            <a:lvl5pPr algn="l" rtl="0" eaLnBrk="0" fontAlgn="base" hangingPunct="0">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r>
              <a:rPr lang="en-US" sz="2000" dirty="0" smtClean="0"/>
              <a:t>Covers 7-8 </a:t>
            </a:r>
            <a:r>
              <a:rPr lang="en-US" sz="2000" dirty="0"/>
              <a:t>o</a:t>
            </a:r>
            <a:r>
              <a:rPr lang="en-US" sz="2000" dirty="0" smtClean="0"/>
              <a:t>rders of magnitude in length and energy (time), 2-3/instrument</a:t>
            </a:r>
            <a:endParaRPr lang="en-US" sz="2000" dirty="0"/>
          </a:p>
        </p:txBody>
      </p:sp>
      <p:grpSp>
        <p:nvGrpSpPr>
          <p:cNvPr id="11" name="Group 10"/>
          <p:cNvGrpSpPr/>
          <p:nvPr/>
        </p:nvGrpSpPr>
        <p:grpSpPr>
          <a:xfrm>
            <a:off x="1371600" y="441893"/>
            <a:ext cx="5943600" cy="2628000"/>
            <a:chOff x="1371600" y="398398"/>
            <a:chExt cx="5943600" cy="2628000"/>
          </a:xfrm>
        </p:grpSpPr>
        <p:pic>
          <p:nvPicPr>
            <p:cNvPr id="4" name="Picture 3" descr="ElasticNS.tif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71600" y="434394"/>
              <a:ext cx="2603878" cy="2520000"/>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72046" y="398398"/>
              <a:ext cx="3043154" cy="2628000"/>
            </a:xfrm>
            <a:prstGeom prst="rect">
              <a:avLst/>
            </a:prstGeom>
          </p:spPr>
        </p:pic>
      </p:grpSp>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2400" y="3426909"/>
            <a:ext cx="3964800" cy="2520000"/>
          </a:xfrm>
          <a:prstGeom prst="rect">
            <a:avLst/>
          </a:prstGeom>
        </p:spPr>
      </p:pic>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15120" y="3440125"/>
            <a:ext cx="3733334" cy="2520000"/>
          </a:xfrm>
          <a:prstGeom prst="rect">
            <a:avLst/>
          </a:prstGeom>
        </p:spPr>
      </p:pic>
      <p:sp>
        <p:nvSpPr>
          <p:cNvPr id="10" name="Title 1"/>
          <p:cNvSpPr txBox="1">
            <a:spLocks/>
          </p:cNvSpPr>
          <p:nvPr/>
        </p:nvSpPr>
        <p:spPr bwMode="auto">
          <a:xfrm>
            <a:off x="152400" y="5902196"/>
            <a:ext cx="8991600" cy="59631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l" rtl="0" eaLnBrk="0" fontAlgn="base" hangingPunct="0">
              <a:lnSpc>
                <a:spcPct val="85000"/>
              </a:lnSpc>
              <a:spcBef>
                <a:spcPct val="0"/>
              </a:spcBef>
              <a:spcAft>
                <a:spcPct val="0"/>
              </a:spcAft>
              <a:defRPr sz="3000" b="0" i="0" kern="1200">
                <a:solidFill>
                  <a:srgbClr val="3366FF"/>
                </a:solidFill>
                <a:latin typeface="Arial"/>
                <a:ea typeface="+mj-ea"/>
                <a:cs typeface="Arial"/>
              </a:defRPr>
            </a:lvl1pPr>
            <a:lvl2pPr algn="l" rtl="0" eaLnBrk="0" fontAlgn="base" hangingPunct="0">
              <a:lnSpc>
                <a:spcPct val="85000"/>
              </a:lnSpc>
              <a:spcBef>
                <a:spcPct val="0"/>
              </a:spcBef>
              <a:spcAft>
                <a:spcPct val="0"/>
              </a:spcAft>
              <a:defRPr sz="3000">
                <a:solidFill>
                  <a:srgbClr val="006C3A"/>
                </a:solidFill>
                <a:latin typeface="Arial Black" pitchFamily="34" charset="0"/>
              </a:defRPr>
            </a:lvl2pPr>
            <a:lvl3pPr algn="l" rtl="0" eaLnBrk="0" fontAlgn="base" hangingPunct="0">
              <a:lnSpc>
                <a:spcPct val="85000"/>
              </a:lnSpc>
              <a:spcBef>
                <a:spcPct val="0"/>
              </a:spcBef>
              <a:spcAft>
                <a:spcPct val="0"/>
              </a:spcAft>
              <a:defRPr sz="3000">
                <a:solidFill>
                  <a:srgbClr val="006C3A"/>
                </a:solidFill>
                <a:latin typeface="Arial Black" pitchFamily="34" charset="0"/>
              </a:defRPr>
            </a:lvl3pPr>
            <a:lvl4pPr algn="l" rtl="0" eaLnBrk="0" fontAlgn="base" hangingPunct="0">
              <a:lnSpc>
                <a:spcPct val="85000"/>
              </a:lnSpc>
              <a:spcBef>
                <a:spcPct val="0"/>
              </a:spcBef>
              <a:spcAft>
                <a:spcPct val="0"/>
              </a:spcAft>
              <a:defRPr sz="3000">
                <a:solidFill>
                  <a:srgbClr val="006C3A"/>
                </a:solidFill>
                <a:latin typeface="Arial Black" pitchFamily="34" charset="0"/>
              </a:defRPr>
            </a:lvl4pPr>
            <a:lvl5pPr algn="l" rtl="0" eaLnBrk="0" fontAlgn="base" hangingPunct="0">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r>
              <a:rPr lang="en-US" sz="2000" dirty="0" smtClean="0"/>
              <a:t>HFIR and SNS instruments.  </a:t>
            </a:r>
          </a:p>
          <a:p>
            <a:r>
              <a:rPr lang="en-US" sz="1800" dirty="0" smtClean="0"/>
              <a:t>Similar extensive suites at NCNR-NIST, ILL (France), ISIS (UK), LANSCE-LANL, … </a:t>
            </a:r>
            <a:endParaRPr lang="en-US" sz="1800" dirty="0"/>
          </a:p>
        </p:txBody>
      </p:sp>
      <p:sp>
        <p:nvSpPr>
          <p:cNvPr id="2" name="Title 1"/>
          <p:cNvSpPr>
            <a:spLocks noGrp="1"/>
          </p:cNvSpPr>
          <p:nvPr>
            <p:ph type="title"/>
          </p:nvPr>
        </p:nvSpPr>
        <p:spPr>
          <a:xfrm>
            <a:off x="76200" y="37110"/>
            <a:ext cx="8763000" cy="496290"/>
          </a:xfrm>
        </p:spPr>
        <p:txBody>
          <a:bodyPr/>
          <a:lstStyle/>
          <a:p>
            <a:r>
              <a:rPr lang="en-US" dirty="0" smtClean="0"/>
              <a:t>The neutron zoo in information and real space</a:t>
            </a:r>
            <a:endParaRPr lang="en-US" dirty="0"/>
          </a:p>
        </p:txBody>
      </p:sp>
    </p:spTree>
    <p:extLst>
      <p:ext uri="{BB962C8B-B14F-4D97-AF65-F5344CB8AC3E}">
        <p14:creationId xmlns:p14="http://schemas.microsoft.com/office/powerpoint/2010/main" val="64361832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229600" cy="496290"/>
          </a:xfrm>
        </p:spPr>
        <p:txBody>
          <a:bodyPr/>
          <a:lstStyle/>
          <a:p>
            <a:r>
              <a:rPr lang="en-US" dirty="0" smtClean="0"/>
              <a:t>Conclusion: Why neutrons ?</a:t>
            </a:r>
            <a:endParaRPr lang="en-US" dirty="0"/>
          </a:p>
        </p:txBody>
      </p:sp>
      <p:sp>
        <p:nvSpPr>
          <p:cNvPr id="3" name="Rectangle 2"/>
          <p:cNvSpPr/>
          <p:nvPr/>
        </p:nvSpPr>
        <p:spPr>
          <a:xfrm>
            <a:off x="43125" y="649069"/>
            <a:ext cx="8991600" cy="830997"/>
          </a:xfrm>
          <a:prstGeom prst="rect">
            <a:avLst/>
          </a:prstGeom>
        </p:spPr>
        <p:txBody>
          <a:bodyPr wrap="square">
            <a:spAutoFit/>
          </a:bodyPr>
          <a:lstStyle/>
          <a:p>
            <a:r>
              <a:rPr lang="en-US" sz="2400" dirty="0" smtClean="0">
                <a:latin typeface="Garamond"/>
                <a:cs typeface="Garamond"/>
              </a:rPr>
              <a:t>“ … because [neutron scattering] provides </a:t>
            </a:r>
            <a:r>
              <a:rPr lang="en-US" sz="2400" dirty="0">
                <a:latin typeface="Garamond"/>
                <a:cs typeface="Garamond"/>
              </a:rPr>
              <a:t>information about the structure of materials that cannot be obtained in simpler, less expensive </a:t>
            </a:r>
            <a:r>
              <a:rPr lang="en-US" sz="2400" dirty="0" smtClean="0">
                <a:latin typeface="Garamond"/>
                <a:cs typeface="Garamond"/>
              </a:rPr>
              <a:t>ways.”</a:t>
            </a:r>
            <a:endParaRPr lang="en-US" sz="2400" dirty="0"/>
          </a:p>
        </p:txBody>
      </p:sp>
      <p:grpSp>
        <p:nvGrpSpPr>
          <p:cNvPr id="16" name="Group 15"/>
          <p:cNvGrpSpPr/>
          <p:nvPr/>
        </p:nvGrpSpPr>
        <p:grpSpPr>
          <a:xfrm>
            <a:off x="1169277" y="1524000"/>
            <a:ext cx="7898523" cy="2587033"/>
            <a:chOff x="1016877" y="1146767"/>
            <a:chExt cx="7898523" cy="2587033"/>
          </a:xfrm>
        </p:grpSpPr>
        <p:grpSp>
          <p:nvGrpSpPr>
            <p:cNvPr id="11" name="Group 10"/>
            <p:cNvGrpSpPr>
              <a:grpSpLocks noChangeAspect="1"/>
            </p:cNvGrpSpPr>
            <p:nvPr/>
          </p:nvGrpSpPr>
          <p:grpSpPr>
            <a:xfrm>
              <a:off x="1016877" y="1146767"/>
              <a:ext cx="7898523" cy="2587033"/>
              <a:chOff x="58392" y="727259"/>
              <a:chExt cx="17552283" cy="5748965"/>
            </a:xfrm>
          </p:grpSpPr>
          <p:sp>
            <p:nvSpPr>
              <p:cNvPr id="4" name="Text Box 2"/>
              <p:cNvSpPr txBox="1">
                <a:spLocks noChangeArrowheads="1"/>
              </p:cNvSpPr>
              <p:nvPr/>
            </p:nvSpPr>
            <p:spPr bwMode="auto">
              <a:xfrm>
                <a:off x="1185334" y="727259"/>
                <a:ext cx="16425341" cy="5748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lgn="l">
                  <a:tabLst>
                    <a:tab pos="571500" algn="l"/>
                  </a:tabLst>
                  <a:defRPr>
                    <a:solidFill>
                      <a:schemeClr val="tx1"/>
                    </a:solidFill>
                    <a:latin typeface="Arial" charset="0"/>
                    <a:ea typeface="ＭＳ Ｐゴシック" charset="0"/>
                  </a:defRPr>
                </a:lvl1pPr>
                <a:lvl2pPr marL="1123950" indent="-457200" algn="l">
                  <a:tabLst>
                    <a:tab pos="571500" algn="l"/>
                  </a:tabLst>
                  <a:defRPr>
                    <a:solidFill>
                      <a:schemeClr val="tx1"/>
                    </a:solidFill>
                    <a:latin typeface="Arial" charset="0"/>
                    <a:ea typeface="ＭＳ Ｐゴシック" charset="0"/>
                  </a:defRPr>
                </a:lvl2pPr>
                <a:lvl3pPr marL="1771650" indent="-457200" algn="l">
                  <a:tabLst>
                    <a:tab pos="571500" algn="l"/>
                  </a:tabLst>
                  <a:defRPr>
                    <a:solidFill>
                      <a:schemeClr val="tx1"/>
                    </a:solidFill>
                    <a:latin typeface="Arial" charset="0"/>
                    <a:ea typeface="ＭＳ Ｐゴシック" charset="0"/>
                  </a:defRPr>
                </a:lvl3pPr>
                <a:lvl4pPr marL="2419350" indent="-457200" algn="l">
                  <a:tabLst>
                    <a:tab pos="571500" algn="l"/>
                  </a:tabLst>
                  <a:defRPr>
                    <a:solidFill>
                      <a:schemeClr val="tx1"/>
                    </a:solidFill>
                    <a:latin typeface="Arial" charset="0"/>
                    <a:ea typeface="ＭＳ Ｐゴシック" charset="0"/>
                  </a:defRPr>
                </a:lvl4pPr>
                <a:lvl5pPr marL="3067050" indent="-457200" algn="l">
                  <a:tabLst>
                    <a:tab pos="571500" algn="l"/>
                  </a:tabLst>
                  <a:defRPr>
                    <a:solidFill>
                      <a:schemeClr val="tx1"/>
                    </a:solidFill>
                    <a:latin typeface="Arial" charset="0"/>
                    <a:ea typeface="ＭＳ Ｐゴシック" charset="0"/>
                  </a:defRPr>
                </a:lvl5pPr>
                <a:lvl6pPr marL="3524250" indent="-457200" fontAlgn="base">
                  <a:spcBef>
                    <a:spcPct val="0"/>
                  </a:spcBef>
                  <a:spcAft>
                    <a:spcPct val="0"/>
                  </a:spcAft>
                  <a:tabLst>
                    <a:tab pos="571500" algn="l"/>
                  </a:tabLst>
                  <a:defRPr>
                    <a:solidFill>
                      <a:schemeClr val="tx1"/>
                    </a:solidFill>
                    <a:latin typeface="Arial" charset="0"/>
                    <a:ea typeface="ＭＳ Ｐゴシック" charset="0"/>
                  </a:defRPr>
                </a:lvl6pPr>
                <a:lvl7pPr marL="3981450" indent="-457200" fontAlgn="base">
                  <a:spcBef>
                    <a:spcPct val="0"/>
                  </a:spcBef>
                  <a:spcAft>
                    <a:spcPct val="0"/>
                  </a:spcAft>
                  <a:tabLst>
                    <a:tab pos="571500" algn="l"/>
                  </a:tabLst>
                  <a:defRPr>
                    <a:solidFill>
                      <a:schemeClr val="tx1"/>
                    </a:solidFill>
                    <a:latin typeface="Arial" charset="0"/>
                    <a:ea typeface="ＭＳ Ｐゴシック" charset="0"/>
                  </a:defRPr>
                </a:lvl7pPr>
                <a:lvl8pPr marL="4438650" indent="-457200" fontAlgn="base">
                  <a:spcBef>
                    <a:spcPct val="0"/>
                  </a:spcBef>
                  <a:spcAft>
                    <a:spcPct val="0"/>
                  </a:spcAft>
                  <a:tabLst>
                    <a:tab pos="571500" algn="l"/>
                  </a:tabLst>
                  <a:defRPr>
                    <a:solidFill>
                      <a:schemeClr val="tx1"/>
                    </a:solidFill>
                    <a:latin typeface="Arial" charset="0"/>
                    <a:ea typeface="ＭＳ Ｐゴシック" charset="0"/>
                  </a:defRPr>
                </a:lvl8pPr>
                <a:lvl9pPr marL="4895850" indent="-457200" fontAlgn="base">
                  <a:spcBef>
                    <a:spcPct val="0"/>
                  </a:spcBef>
                  <a:spcAft>
                    <a:spcPct val="0"/>
                  </a:spcAft>
                  <a:tabLst>
                    <a:tab pos="571500" algn="l"/>
                  </a:tabLst>
                  <a:defRPr>
                    <a:solidFill>
                      <a:schemeClr val="tx1"/>
                    </a:solidFill>
                    <a:latin typeface="Arial" charset="0"/>
                    <a:ea typeface="ＭＳ Ｐゴシック" charset="0"/>
                  </a:defRPr>
                </a:lvl9pPr>
              </a:lstStyle>
              <a:p>
                <a:pPr>
                  <a:lnSpc>
                    <a:spcPts val="2800"/>
                  </a:lnSpc>
                  <a:spcBef>
                    <a:spcPts val="0"/>
                  </a:spcBef>
                </a:pPr>
                <a:r>
                  <a:rPr lang="de-DE" sz="1600" dirty="0">
                    <a:solidFill>
                      <a:srgbClr val="990033"/>
                    </a:solidFill>
                    <a:latin typeface="Frutiger" charset="0"/>
                  </a:rPr>
                  <a:t> </a:t>
                </a:r>
                <a:r>
                  <a:rPr lang="de-DE" sz="1600" dirty="0">
                    <a:solidFill>
                      <a:schemeClr val="hlink"/>
                    </a:solidFill>
                    <a:effectLst>
                      <a:outerShdw blurRad="38100" dist="38100" dir="2700000" algn="tl">
                        <a:srgbClr val="DDDDDD"/>
                      </a:outerShdw>
                    </a:effectLst>
                    <a:latin typeface="Frutiger" charset="0"/>
                  </a:rPr>
                  <a:t>1.	 </a:t>
                </a:r>
                <a:r>
                  <a:rPr lang="de-DE" sz="1600" dirty="0" smtClean="0">
                    <a:solidFill>
                      <a:schemeClr val="hlink"/>
                    </a:solidFill>
                    <a:effectLst>
                      <a:outerShdw blurRad="38100" dist="38100" dir="2700000" algn="tl">
                        <a:srgbClr val="DDDDDD"/>
                      </a:outerShdw>
                    </a:effectLst>
                    <a:latin typeface="Frutiger" charset="0"/>
                  </a:rPr>
                  <a:t>Neutrons </a:t>
                </a:r>
                <a:r>
                  <a:rPr lang="de-DE" sz="1600" dirty="0" err="1" smtClean="0">
                    <a:solidFill>
                      <a:schemeClr val="hlink"/>
                    </a:solidFill>
                    <a:effectLst>
                      <a:outerShdw blurRad="38100" dist="38100" dir="2700000" algn="tl">
                        <a:srgbClr val="DDDDDD"/>
                      </a:outerShdw>
                    </a:effectLst>
                    <a:latin typeface="Frutiger" charset="0"/>
                  </a:rPr>
                  <a:t>have</a:t>
                </a:r>
                <a:r>
                  <a:rPr lang="de-DE" sz="1600" dirty="0" smtClean="0">
                    <a:solidFill>
                      <a:schemeClr val="hlink"/>
                    </a:solidFill>
                    <a:effectLst>
                      <a:outerShdw blurRad="38100" dist="38100" dir="2700000" algn="tl">
                        <a:srgbClr val="DDDDDD"/>
                      </a:outerShdw>
                    </a:effectLst>
                    <a:latin typeface="Frutiger" charset="0"/>
                  </a:rPr>
                  <a:t> </a:t>
                </a:r>
                <a:r>
                  <a:rPr lang="de-DE" sz="1600" dirty="0" err="1">
                    <a:solidFill>
                      <a:schemeClr val="hlink"/>
                    </a:solidFill>
                    <a:effectLst>
                      <a:outerShdw blurRad="38100" dist="38100" dir="2700000" algn="tl">
                        <a:srgbClr val="DDDDDD"/>
                      </a:outerShdw>
                    </a:effectLst>
                    <a:latin typeface="Frutiger" charset="0"/>
                  </a:rPr>
                  <a:t>the</a:t>
                </a:r>
                <a:r>
                  <a:rPr lang="de-DE" sz="1600" dirty="0">
                    <a:solidFill>
                      <a:schemeClr val="hlink"/>
                    </a:solidFill>
                    <a:effectLst>
                      <a:outerShdw blurRad="38100" dist="38100" dir="2700000" algn="tl">
                        <a:srgbClr val="DDDDDD"/>
                      </a:outerShdw>
                    </a:effectLst>
                    <a:latin typeface="Frutiger" charset="0"/>
                  </a:rPr>
                  <a:t> </a:t>
                </a:r>
                <a:r>
                  <a:rPr lang="de-DE" sz="1600" dirty="0" err="1">
                    <a:solidFill>
                      <a:schemeClr val="hlink"/>
                    </a:solidFill>
                    <a:effectLst>
                      <a:outerShdw blurRad="38100" dist="38100" dir="2700000" algn="tl">
                        <a:srgbClr val="DDDDDD"/>
                      </a:outerShdw>
                    </a:effectLst>
                    <a:latin typeface="Frutiger" charset="0"/>
                  </a:rPr>
                  <a:t>right</a:t>
                </a:r>
                <a:r>
                  <a:rPr lang="de-DE" sz="1600" dirty="0">
                    <a:solidFill>
                      <a:schemeClr val="hlink"/>
                    </a:solidFill>
                    <a:effectLst>
                      <a:outerShdw blurRad="38100" dist="38100" dir="2700000" algn="tl">
                        <a:srgbClr val="DDDDDD"/>
                      </a:outerShdw>
                    </a:effectLst>
                    <a:latin typeface="Frutiger" charset="0"/>
                  </a:rPr>
                  <a:t> </a:t>
                </a:r>
                <a:r>
                  <a:rPr lang="de-DE" sz="1600" dirty="0" err="1" smtClean="0">
                    <a:solidFill>
                      <a:schemeClr val="hlink"/>
                    </a:solidFill>
                    <a:effectLst>
                      <a:outerShdw blurRad="38100" dist="38100" dir="2700000" algn="tl">
                        <a:srgbClr val="DDDDDD"/>
                      </a:outerShdw>
                    </a:effectLst>
                    <a:latin typeface="Frutiger" charset="0"/>
                  </a:rPr>
                  <a:t>wavelength</a:t>
                </a:r>
                <a:endParaRPr lang="de-DE" sz="1600" dirty="0">
                  <a:solidFill>
                    <a:schemeClr val="hlink"/>
                  </a:solidFill>
                  <a:effectLst>
                    <a:outerShdw blurRad="38100" dist="38100" dir="2700000" algn="tl">
                      <a:srgbClr val="DDDDDD"/>
                    </a:outerShdw>
                  </a:effectLst>
                  <a:latin typeface="Frutiger" charset="0"/>
                </a:endParaRPr>
              </a:p>
              <a:p>
                <a:pPr>
                  <a:lnSpc>
                    <a:spcPts val="2800"/>
                  </a:lnSpc>
                  <a:spcBef>
                    <a:spcPts val="0"/>
                  </a:spcBef>
                </a:pPr>
                <a:r>
                  <a:rPr lang="de-DE" sz="1600" dirty="0" smtClean="0">
                    <a:solidFill>
                      <a:schemeClr val="hlink"/>
                    </a:solidFill>
                    <a:effectLst>
                      <a:outerShdw blurRad="38100" dist="38100" dir="2700000" algn="tl">
                        <a:srgbClr val="DDDDDD"/>
                      </a:outerShdw>
                    </a:effectLst>
                    <a:latin typeface="Frutiger" charset="0"/>
                  </a:rPr>
                  <a:t> 2</a:t>
                </a:r>
                <a:r>
                  <a:rPr lang="de-DE" sz="1600" dirty="0">
                    <a:solidFill>
                      <a:schemeClr val="hlink"/>
                    </a:solidFill>
                    <a:effectLst>
                      <a:outerShdw blurRad="38100" dist="38100" dir="2700000" algn="tl">
                        <a:srgbClr val="DDDDDD"/>
                      </a:outerShdw>
                    </a:effectLst>
                    <a:latin typeface="Frutiger" charset="0"/>
                  </a:rPr>
                  <a:t>.	 </a:t>
                </a:r>
                <a:r>
                  <a:rPr lang="de-DE" sz="1600" dirty="0">
                    <a:solidFill>
                      <a:schemeClr val="hlink"/>
                    </a:solidFill>
                    <a:effectLst>
                      <a:outerShdw blurRad="38100" dist="38100" dir="2700000" algn="tl">
                        <a:srgbClr val="DDDDDD"/>
                      </a:outerShdw>
                    </a:effectLst>
                  </a:rPr>
                  <a:t>Neutrons </a:t>
                </a:r>
                <a:r>
                  <a:rPr lang="de-DE" sz="1600" dirty="0" err="1">
                    <a:solidFill>
                      <a:schemeClr val="hlink"/>
                    </a:solidFill>
                    <a:effectLst>
                      <a:outerShdw blurRad="38100" dist="38100" dir="2700000" algn="tl">
                        <a:srgbClr val="DDDDDD"/>
                      </a:outerShdw>
                    </a:effectLst>
                  </a:rPr>
                  <a:t>see</a:t>
                </a:r>
                <a:r>
                  <a:rPr lang="de-DE" sz="1600" dirty="0">
                    <a:solidFill>
                      <a:schemeClr val="hlink"/>
                    </a:solidFill>
                    <a:effectLst>
                      <a:outerShdw blurRad="38100" dist="38100" dir="2700000" algn="tl">
                        <a:srgbClr val="DDDDDD"/>
                      </a:outerShdw>
                    </a:effectLst>
                  </a:rPr>
                  <a:t> </a:t>
                </a:r>
                <a:r>
                  <a:rPr lang="de-DE" sz="1600" dirty="0" err="1">
                    <a:solidFill>
                      <a:schemeClr val="hlink"/>
                    </a:solidFill>
                    <a:effectLst>
                      <a:outerShdw blurRad="38100" dist="38100" dir="2700000" algn="tl">
                        <a:srgbClr val="DDDDDD"/>
                      </a:outerShdw>
                    </a:effectLst>
                  </a:rPr>
                  <a:t>the</a:t>
                </a:r>
                <a:r>
                  <a:rPr lang="de-DE" sz="1600" dirty="0">
                    <a:solidFill>
                      <a:schemeClr val="hlink"/>
                    </a:solidFill>
                    <a:effectLst>
                      <a:outerShdw blurRad="38100" dist="38100" dir="2700000" algn="tl">
                        <a:srgbClr val="DDDDDD"/>
                      </a:outerShdw>
                    </a:effectLst>
                  </a:rPr>
                  <a:t> Nuclei</a:t>
                </a:r>
                <a:endParaRPr lang="de-DE" sz="1600" dirty="0">
                  <a:solidFill>
                    <a:schemeClr val="hlink"/>
                  </a:solidFill>
                  <a:effectLst>
                    <a:outerShdw blurRad="38100" dist="38100" dir="2700000" algn="tl">
                      <a:srgbClr val="DDDDDD"/>
                    </a:outerShdw>
                  </a:effectLst>
                  <a:latin typeface="Frutiger" charset="0"/>
                </a:endParaRPr>
              </a:p>
              <a:p>
                <a:pPr>
                  <a:lnSpc>
                    <a:spcPts val="2800"/>
                  </a:lnSpc>
                  <a:spcBef>
                    <a:spcPts val="0"/>
                  </a:spcBef>
                </a:pPr>
                <a:r>
                  <a:rPr lang="de-DE" sz="1600" dirty="0">
                    <a:solidFill>
                      <a:schemeClr val="hlink"/>
                    </a:solidFill>
                    <a:effectLst>
                      <a:outerShdw blurRad="38100" dist="38100" dir="2700000" algn="tl">
                        <a:srgbClr val="DDDDDD"/>
                      </a:outerShdw>
                    </a:effectLst>
                    <a:latin typeface="Frutiger" charset="0"/>
                  </a:rPr>
                  <a:t> 3.	 </a:t>
                </a:r>
                <a:r>
                  <a:rPr lang="de-DE" sz="1600" dirty="0">
                    <a:solidFill>
                      <a:schemeClr val="hlink"/>
                    </a:solidFill>
                    <a:effectLst>
                      <a:outerShdw blurRad="38100" dist="38100" dir="2700000" algn="tl">
                        <a:srgbClr val="DDDDDD"/>
                      </a:outerShdw>
                    </a:effectLst>
                  </a:rPr>
                  <a:t>Neutrons </a:t>
                </a:r>
                <a:r>
                  <a:rPr lang="de-DE" sz="1600" dirty="0" err="1">
                    <a:solidFill>
                      <a:schemeClr val="hlink"/>
                    </a:solidFill>
                    <a:effectLst>
                      <a:outerShdw blurRad="38100" dist="38100" dir="2700000" algn="tl">
                        <a:srgbClr val="DDDDDD"/>
                      </a:outerShdw>
                    </a:effectLst>
                  </a:rPr>
                  <a:t>see</a:t>
                </a:r>
                <a:r>
                  <a:rPr lang="de-DE" sz="1600" dirty="0">
                    <a:solidFill>
                      <a:schemeClr val="hlink"/>
                    </a:solidFill>
                    <a:effectLst>
                      <a:outerShdw blurRad="38100" dist="38100" dir="2700000" algn="tl">
                        <a:srgbClr val="DDDDDD"/>
                      </a:outerShdw>
                    </a:effectLst>
                  </a:rPr>
                  <a:t> light Atoms </a:t>
                </a:r>
                <a:r>
                  <a:rPr lang="de-DE" sz="1600" dirty="0" err="1">
                    <a:solidFill>
                      <a:schemeClr val="hlink"/>
                    </a:solidFill>
                    <a:effectLst>
                      <a:outerShdw blurRad="38100" dist="38100" dir="2700000" algn="tl">
                        <a:srgbClr val="DDDDDD"/>
                      </a:outerShdw>
                    </a:effectLst>
                  </a:rPr>
                  <a:t>next</a:t>
                </a:r>
                <a:r>
                  <a:rPr lang="de-DE" sz="1600" dirty="0">
                    <a:solidFill>
                      <a:schemeClr val="hlink"/>
                    </a:solidFill>
                    <a:effectLst>
                      <a:outerShdw blurRad="38100" dist="38100" dir="2700000" algn="tl">
                        <a:srgbClr val="DDDDDD"/>
                      </a:outerShdw>
                    </a:effectLst>
                  </a:rPr>
                  <a:t> </a:t>
                </a:r>
                <a:r>
                  <a:rPr lang="de-DE" sz="1600" dirty="0" err="1">
                    <a:solidFill>
                      <a:schemeClr val="hlink"/>
                    </a:solidFill>
                    <a:effectLst>
                      <a:outerShdw blurRad="38100" dist="38100" dir="2700000" algn="tl">
                        <a:srgbClr val="DDDDDD"/>
                      </a:outerShdw>
                    </a:effectLst>
                  </a:rPr>
                  <a:t>to</a:t>
                </a:r>
                <a:r>
                  <a:rPr lang="de-DE" sz="1600" dirty="0">
                    <a:solidFill>
                      <a:schemeClr val="hlink"/>
                    </a:solidFill>
                    <a:effectLst>
                      <a:outerShdw blurRad="38100" dist="38100" dir="2700000" algn="tl">
                        <a:srgbClr val="DDDDDD"/>
                      </a:outerShdw>
                    </a:effectLst>
                  </a:rPr>
                  <a:t> Heavy </a:t>
                </a:r>
                <a:r>
                  <a:rPr lang="de-DE" sz="1600" dirty="0" err="1">
                    <a:solidFill>
                      <a:schemeClr val="hlink"/>
                    </a:solidFill>
                    <a:effectLst>
                      <a:outerShdw blurRad="38100" dist="38100" dir="2700000" algn="tl">
                        <a:srgbClr val="DDDDDD"/>
                      </a:outerShdw>
                    </a:effectLst>
                  </a:rPr>
                  <a:t>Ones</a:t>
                </a:r>
                <a:r>
                  <a:rPr lang="de-DE" sz="1600" b="0" dirty="0">
                    <a:solidFill>
                      <a:schemeClr val="hlink"/>
                    </a:solidFill>
                  </a:rPr>
                  <a:t> </a:t>
                </a:r>
                <a:endParaRPr lang="de-DE" sz="1600" dirty="0">
                  <a:solidFill>
                    <a:schemeClr val="hlink"/>
                  </a:solidFill>
                  <a:effectLst>
                    <a:outerShdw blurRad="38100" dist="38100" dir="2700000" algn="tl">
                      <a:srgbClr val="DDDDDD"/>
                    </a:outerShdw>
                  </a:effectLst>
                  <a:latin typeface="Frutiger" charset="0"/>
                </a:endParaRPr>
              </a:p>
              <a:p>
                <a:pPr>
                  <a:lnSpc>
                    <a:spcPts val="2800"/>
                  </a:lnSpc>
                  <a:spcBef>
                    <a:spcPts val="0"/>
                  </a:spcBef>
                </a:pPr>
                <a:r>
                  <a:rPr lang="de-DE" sz="1600" dirty="0">
                    <a:solidFill>
                      <a:schemeClr val="hlink"/>
                    </a:solidFill>
                    <a:effectLst>
                      <a:outerShdw blurRad="38100" dist="38100" dir="2700000" algn="tl">
                        <a:srgbClr val="DDDDDD"/>
                      </a:outerShdw>
                    </a:effectLst>
                    <a:latin typeface="Frutiger" charset="0"/>
                  </a:rPr>
                  <a:t> 4.	 Neutrons </a:t>
                </a:r>
                <a:r>
                  <a:rPr lang="de-DE" sz="1600" dirty="0" err="1">
                    <a:solidFill>
                      <a:schemeClr val="hlink"/>
                    </a:solidFill>
                    <a:effectLst>
                      <a:outerShdw blurRad="38100" dist="38100" dir="2700000" algn="tl">
                        <a:srgbClr val="DDDDDD"/>
                      </a:outerShdw>
                    </a:effectLst>
                    <a:latin typeface="Frutiger" charset="0"/>
                  </a:rPr>
                  <a:t>measure</a:t>
                </a:r>
                <a:r>
                  <a:rPr lang="de-DE" sz="1600" dirty="0">
                    <a:solidFill>
                      <a:schemeClr val="hlink"/>
                    </a:solidFill>
                    <a:effectLst>
                      <a:outerShdw blurRad="38100" dist="38100" dir="2700000" algn="tl">
                        <a:srgbClr val="DDDDDD"/>
                      </a:outerShdw>
                    </a:effectLst>
                    <a:latin typeface="Frutiger" charset="0"/>
                  </a:rPr>
                  <a:t> </a:t>
                </a:r>
                <a:r>
                  <a:rPr lang="de-DE" sz="1600" dirty="0" err="1">
                    <a:solidFill>
                      <a:schemeClr val="hlink"/>
                    </a:solidFill>
                    <a:effectLst>
                      <a:outerShdw blurRad="38100" dist="38100" dir="2700000" algn="tl">
                        <a:srgbClr val="DDDDDD"/>
                      </a:outerShdw>
                    </a:effectLst>
                    <a:latin typeface="Frutiger" charset="0"/>
                  </a:rPr>
                  <a:t>the</a:t>
                </a:r>
                <a:r>
                  <a:rPr lang="de-DE" sz="1600" dirty="0">
                    <a:solidFill>
                      <a:schemeClr val="hlink"/>
                    </a:solidFill>
                    <a:effectLst>
                      <a:outerShdw blurRad="38100" dist="38100" dir="2700000" algn="tl">
                        <a:srgbClr val="DDDDDD"/>
                      </a:outerShdw>
                    </a:effectLst>
                    <a:latin typeface="Frutiger" charset="0"/>
                  </a:rPr>
                  <a:t> </a:t>
                </a:r>
                <a:r>
                  <a:rPr lang="de-DE" sz="1600" dirty="0" err="1">
                    <a:solidFill>
                      <a:schemeClr val="hlink"/>
                    </a:solidFill>
                    <a:effectLst>
                      <a:outerShdw blurRad="38100" dist="38100" dir="2700000" algn="tl">
                        <a:srgbClr val="DDDDDD"/>
                      </a:outerShdw>
                    </a:effectLst>
                    <a:latin typeface="Frutiger" charset="0"/>
                  </a:rPr>
                  <a:t>Velocity</a:t>
                </a:r>
                <a:r>
                  <a:rPr lang="de-DE" sz="1600" dirty="0">
                    <a:solidFill>
                      <a:schemeClr val="hlink"/>
                    </a:solidFill>
                    <a:effectLst>
                      <a:outerShdw blurRad="38100" dist="38100" dir="2700000" algn="tl">
                        <a:srgbClr val="DDDDDD"/>
                      </a:outerShdw>
                    </a:effectLst>
                    <a:latin typeface="Frutiger" charset="0"/>
                  </a:rPr>
                  <a:t> </a:t>
                </a:r>
                <a:r>
                  <a:rPr lang="de-DE" sz="1600" dirty="0" err="1">
                    <a:solidFill>
                      <a:schemeClr val="hlink"/>
                    </a:solidFill>
                    <a:effectLst>
                      <a:outerShdw blurRad="38100" dist="38100" dir="2700000" algn="tl">
                        <a:srgbClr val="DDDDDD"/>
                      </a:outerShdw>
                    </a:effectLst>
                    <a:latin typeface="Frutiger" charset="0"/>
                  </a:rPr>
                  <a:t>of</a:t>
                </a:r>
                <a:r>
                  <a:rPr lang="de-DE" sz="1600" dirty="0">
                    <a:solidFill>
                      <a:schemeClr val="hlink"/>
                    </a:solidFill>
                    <a:effectLst>
                      <a:outerShdw blurRad="38100" dist="38100" dir="2700000" algn="tl">
                        <a:srgbClr val="DDDDDD"/>
                      </a:outerShdw>
                    </a:effectLst>
                    <a:latin typeface="Frutiger" charset="0"/>
                  </a:rPr>
                  <a:t> Atoms</a:t>
                </a:r>
              </a:p>
              <a:p>
                <a:pPr>
                  <a:lnSpc>
                    <a:spcPts val="2800"/>
                  </a:lnSpc>
                  <a:spcBef>
                    <a:spcPts val="0"/>
                  </a:spcBef>
                </a:pPr>
                <a:r>
                  <a:rPr lang="de-DE" sz="1600" dirty="0">
                    <a:solidFill>
                      <a:schemeClr val="hlink"/>
                    </a:solidFill>
                    <a:effectLst>
                      <a:outerShdw blurRad="38100" dist="38100" dir="2700000" algn="tl">
                        <a:srgbClr val="DDDDDD"/>
                      </a:outerShdw>
                    </a:effectLst>
                    <a:latin typeface="Frutiger" charset="0"/>
                  </a:rPr>
                  <a:t> 5.	 Neutrons </a:t>
                </a:r>
                <a:r>
                  <a:rPr lang="de-DE" sz="1600" dirty="0" err="1">
                    <a:solidFill>
                      <a:schemeClr val="hlink"/>
                    </a:solidFill>
                    <a:effectLst>
                      <a:outerShdw blurRad="38100" dist="38100" dir="2700000" algn="tl">
                        <a:srgbClr val="DDDDDD"/>
                      </a:outerShdw>
                    </a:effectLst>
                    <a:latin typeface="Frutiger" charset="0"/>
                  </a:rPr>
                  <a:t>penetrate</a:t>
                </a:r>
                <a:r>
                  <a:rPr lang="de-DE" sz="1600" dirty="0">
                    <a:solidFill>
                      <a:schemeClr val="hlink"/>
                    </a:solidFill>
                    <a:effectLst>
                      <a:outerShdw blurRad="38100" dist="38100" dir="2700000" algn="tl">
                        <a:srgbClr val="DDDDDD"/>
                      </a:outerShdw>
                    </a:effectLst>
                    <a:latin typeface="Frutiger" charset="0"/>
                  </a:rPr>
                  <a:t> </a:t>
                </a:r>
                <a:r>
                  <a:rPr lang="de-DE" sz="1600" dirty="0" err="1">
                    <a:solidFill>
                      <a:schemeClr val="hlink"/>
                    </a:solidFill>
                    <a:effectLst>
                      <a:outerShdw blurRad="38100" dist="38100" dir="2700000" algn="tl">
                        <a:srgbClr val="DDDDDD"/>
                      </a:outerShdw>
                    </a:effectLst>
                    <a:latin typeface="Frutiger" charset="0"/>
                  </a:rPr>
                  <a:t>deep</a:t>
                </a:r>
                <a:r>
                  <a:rPr lang="de-DE" sz="1600" dirty="0">
                    <a:solidFill>
                      <a:schemeClr val="hlink"/>
                    </a:solidFill>
                    <a:effectLst>
                      <a:outerShdw blurRad="38100" dist="38100" dir="2700000" algn="tl">
                        <a:srgbClr val="DDDDDD"/>
                      </a:outerShdw>
                    </a:effectLst>
                    <a:latin typeface="Frutiger" charset="0"/>
                  </a:rPr>
                  <a:t> </a:t>
                </a:r>
                <a:r>
                  <a:rPr lang="de-DE" sz="1600" dirty="0" err="1">
                    <a:solidFill>
                      <a:schemeClr val="hlink"/>
                    </a:solidFill>
                    <a:effectLst>
                      <a:outerShdw blurRad="38100" dist="38100" dir="2700000" algn="tl">
                        <a:srgbClr val="DDDDDD"/>
                      </a:outerShdw>
                    </a:effectLst>
                    <a:latin typeface="Frutiger" charset="0"/>
                  </a:rPr>
                  <a:t>into</a:t>
                </a:r>
                <a:r>
                  <a:rPr lang="de-DE" sz="1600" dirty="0">
                    <a:solidFill>
                      <a:schemeClr val="hlink"/>
                    </a:solidFill>
                    <a:effectLst>
                      <a:outerShdw blurRad="38100" dist="38100" dir="2700000" algn="tl">
                        <a:srgbClr val="DDDDDD"/>
                      </a:outerShdw>
                    </a:effectLst>
                    <a:latin typeface="Frutiger" charset="0"/>
                  </a:rPr>
                  <a:t> Matter</a:t>
                </a:r>
              </a:p>
              <a:p>
                <a:pPr>
                  <a:lnSpc>
                    <a:spcPts val="2800"/>
                  </a:lnSpc>
                  <a:spcBef>
                    <a:spcPts val="0"/>
                  </a:spcBef>
                </a:pPr>
                <a:r>
                  <a:rPr lang="de-DE" sz="1600" dirty="0">
                    <a:solidFill>
                      <a:schemeClr val="hlink"/>
                    </a:solidFill>
                    <a:effectLst>
                      <a:outerShdw blurRad="38100" dist="38100" dir="2700000" algn="tl">
                        <a:srgbClr val="DDDDDD"/>
                      </a:outerShdw>
                    </a:effectLst>
                    <a:latin typeface="Frutiger" charset="0"/>
                  </a:rPr>
                  <a:t> 6.	 Neutrons </a:t>
                </a:r>
                <a:r>
                  <a:rPr lang="de-DE" sz="1600" dirty="0" err="1">
                    <a:solidFill>
                      <a:schemeClr val="hlink"/>
                    </a:solidFill>
                    <a:effectLst>
                      <a:outerShdw blurRad="38100" dist="38100" dir="2700000" algn="tl">
                        <a:srgbClr val="DDDDDD"/>
                      </a:outerShdw>
                    </a:effectLst>
                    <a:latin typeface="Frutiger" charset="0"/>
                  </a:rPr>
                  <a:t>see</a:t>
                </a:r>
                <a:r>
                  <a:rPr lang="de-DE" sz="1600" dirty="0">
                    <a:solidFill>
                      <a:schemeClr val="hlink"/>
                    </a:solidFill>
                    <a:effectLst>
                      <a:outerShdw blurRad="38100" dist="38100" dir="2700000" algn="tl">
                        <a:srgbClr val="DDDDDD"/>
                      </a:outerShdw>
                    </a:effectLst>
                    <a:latin typeface="Frutiger" charset="0"/>
                  </a:rPr>
                  <a:t> </a:t>
                </a:r>
                <a:r>
                  <a:rPr lang="de-DE" sz="1600" dirty="0" err="1">
                    <a:solidFill>
                      <a:schemeClr val="hlink"/>
                    </a:solidFill>
                    <a:effectLst>
                      <a:outerShdw blurRad="38100" dist="38100" dir="2700000" algn="tl">
                        <a:srgbClr val="DDDDDD"/>
                      </a:outerShdw>
                    </a:effectLst>
                    <a:latin typeface="Frutiger" charset="0"/>
                  </a:rPr>
                  <a:t>Elementary</a:t>
                </a:r>
                <a:r>
                  <a:rPr lang="de-DE" sz="1600" dirty="0">
                    <a:solidFill>
                      <a:schemeClr val="hlink"/>
                    </a:solidFill>
                    <a:effectLst>
                      <a:outerShdw blurRad="38100" dist="38100" dir="2700000" algn="tl">
                        <a:srgbClr val="DDDDDD"/>
                      </a:outerShdw>
                    </a:effectLst>
                    <a:latin typeface="Frutiger" charset="0"/>
                  </a:rPr>
                  <a:t> </a:t>
                </a:r>
                <a:r>
                  <a:rPr lang="de-DE" sz="1600" dirty="0" smtClean="0">
                    <a:solidFill>
                      <a:schemeClr val="hlink"/>
                    </a:solidFill>
                    <a:effectLst>
                      <a:outerShdw blurRad="38100" dist="38100" dir="2700000" algn="tl">
                        <a:srgbClr val="DDDDDD"/>
                      </a:outerShdw>
                    </a:effectLst>
                    <a:latin typeface="Frutiger" charset="0"/>
                  </a:rPr>
                  <a:t>Magnets</a:t>
                </a:r>
              </a:p>
              <a:p>
                <a:pPr>
                  <a:lnSpc>
                    <a:spcPts val="2800"/>
                  </a:lnSpc>
                  <a:spcBef>
                    <a:spcPts val="0"/>
                  </a:spcBef>
                </a:pPr>
                <a:r>
                  <a:rPr lang="de-DE" sz="1600" dirty="0" smtClean="0">
                    <a:solidFill>
                      <a:srgbClr val="FF3300"/>
                    </a:solidFill>
                    <a:effectLst>
                      <a:outerShdw blurRad="38100" dist="38100" dir="2700000" algn="tl">
                        <a:srgbClr val="DDDDDD"/>
                      </a:outerShdw>
                    </a:effectLst>
                    <a:latin typeface="Frutiger" charset="0"/>
                  </a:rPr>
                  <a:t> 7.	 </a:t>
                </a:r>
                <a:r>
                  <a:rPr lang="de-DE" sz="1600" dirty="0" err="1" smtClean="0">
                    <a:solidFill>
                      <a:srgbClr val="FF3300"/>
                    </a:solidFill>
                    <a:effectLst>
                      <a:outerShdw blurRad="38100" dist="38100" dir="2700000" algn="tl">
                        <a:srgbClr val="DDDDDD"/>
                      </a:outerShdw>
                    </a:effectLst>
                    <a:latin typeface="Frutiger" charset="0"/>
                  </a:rPr>
                  <a:t>And</a:t>
                </a:r>
                <a:r>
                  <a:rPr lang="de-DE" sz="1600" dirty="0" smtClean="0">
                    <a:solidFill>
                      <a:srgbClr val="FF3300"/>
                    </a:solidFill>
                    <a:effectLst>
                      <a:outerShdw blurRad="38100" dist="38100" dir="2700000" algn="tl">
                        <a:srgbClr val="DDDDDD"/>
                      </a:outerShdw>
                    </a:effectLst>
                    <a:latin typeface="Frutiger" charset="0"/>
                  </a:rPr>
                  <a:t> (</a:t>
                </a:r>
                <a:r>
                  <a:rPr lang="de-DE" sz="1600" dirty="0" err="1" smtClean="0">
                    <a:solidFill>
                      <a:srgbClr val="FF3300"/>
                    </a:solidFill>
                    <a:effectLst>
                      <a:outerShdw blurRad="38100" dist="38100" dir="2700000" algn="tl">
                        <a:srgbClr val="DDDDDD"/>
                      </a:outerShdw>
                    </a:effectLst>
                    <a:latin typeface="Frutiger" charset="0"/>
                  </a:rPr>
                  <a:t>because</a:t>
                </a:r>
                <a:r>
                  <a:rPr lang="de-DE" sz="1600" dirty="0" smtClean="0">
                    <a:solidFill>
                      <a:srgbClr val="FF3300"/>
                    </a:solidFill>
                    <a:effectLst>
                      <a:outerShdw blurRad="38100" dist="38100" dir="2700000" algn="tl">
                        <a:srgbClr val="DDDDDD"/>
                      </a:outerShdw>
                    </a:effectLst>
                    <a:latin typeface="Frutiger" charset="0"/>
                  </a:rPr>
                  <a:t>) </a:t>
                </a:r>
                <a:r>
                  <a:rPr lang="de-DE" sz="1600" dirty="0" err="1" smtClean="0">
                    <a:solidFill>
                      <a:srgbClr val="FF3300"/>
                    </a:solidFill>
                    <a:effectLst>
                      <a:outerShdw blurRad="38100" dist="38100" dir="2700000" algn="tl">
                        <a:srgbClr val="DDDDDD"/>
                      </a:outerShdw>
                    </a:effectLst>
                    <a:latin typeface="Frutiger" charset="0"/>
                  </a:rPr>
                  <a:t>scattering</a:t>
                </a:r>
                <a:r>
                  <a:rPr lang="de-DE" sz="1600" dirty="0" smtClean="0">
                    <a:solidFill>
                      <a:srgbClr val="FF3300"/>
                    </a:solidFill>
                    <a:effectLst>
                      <a:outerShdw blurRad="38100" dist="38100" dir="2700000" algn="tl">
                        <a:srgbClr val="DDDDDD"/>
                      </a:outerShdw>
                    </a:effectLst>
                    <a:latin typeface="Frutiger" charset="0"/>
                  </a:rPr>
                  <a:t> </a:t>
                </a:r>
                <a:r>
                  <a:rPr lang="de-DE" sz="1600" dirty="0" err="1" smtClean="0">
                    <a:solidFill>
                      <a:srgbClr val="FF3300"/>
                    </a:solidFill>
                    <a:effectLst>
                      <a:outerShdw blurRad="38100" dist="38100" dir="2700000" algn="tl">
                        <a:srgbClr val="DDDDDD"/>
                      </a:outerShdw>
                    </a:effectLst>
                    <a:latin typeface="Frutiger" charset="0"/>
                  </a:rPr>
                  <a:t>is</a:t>
                </a:r>
                <a:r>
                  <a:rPr lang="de-DE" sz="1600" dirty="0" smtClean="0">
                    <a:solidFill>
                      <a:srgbClr val="FF3300"/>
                    </a:solidFill>
                    <a:effectLst>
                      <a:outerShdw blurRad="38100" dist="38100" dir="2700000" algn="tl">
                        <a:srgbClr val="DDDDDD"/>
                      </a:outerShdw>
                    </a:effectLst>
                    <a:latin typeface="Frutiger" charset="0"/>
                  </a:rPr>
                  <a:t> </a:t>
                </a:r>
                <a:r>
                  <a:rPr lang="de-DE" sz="1600" dirty="0" err="1" smtClean="0">
                    <a:solidFill>
                      <a:srgbClr val="FF3300"/>
                    </a:solidFill>
                    <a:effectLst>
                      <a:outerShdw blurRad="38100" dist="38100" dir="2700000" algn="tl">
                        <a:srgbClr val="DDDDDD"/>
                      </a:outerShdw>
                    </a:effectLst>
                    <a:latin typeface="Frutiger" charset="0"/>
                  </a:rPr>
                  <a:t>inherently</a:t>
                </a:r>
                <a:r>
                  <a:rPr lang="de-DE" sz="1600" dirty="0" smtClean="0">
                    <a:solidFill>
                      <a:srgbClr val="FF3300"/>
                    </a:solidFill>
                    <a:effectLst>
                      <a:outerShdw blurRad="38100" dist="38100" dir="2700000" algn="tl">
                        <a:srgbClr val="DDDDDD"/>
                      </a:outerShdw>
                    </a:effectLst>
                    <a:latin typeface="Frutiger" charset="0"/>
                  </a:rPr>
                  <a:t> </a:t>
                </a:r>
                <a:r>
                  <a:rPr lang="de-DE" sz="1600" dirty="0" err="1" smtClean="0">
                    <a:solidFill>
                      <a:srgbClr val="FF3300"/>
                    </a:solidFill>
                    <a:effectLst>
                      <a:outerShdw blurRad="38100" dist="38100" dir="2700000" algn="tl">
                        <a:srgbClr val="DDDDDD"/>
                      </a:outerShdw>
                    </a:effectLst>
                    <a:latin typeface="Frutiger" charset="0"/>
                  </a:rPr>
                  <a:t>statistical</a:t>
                </a:r>
                <a:endParaRPr lang="de-DE" sz="1600" dirty="0">
                  <a:solidFill>
                    <a:srgbClr val="FF3300"/>
                  </a:solidFill>
                  <a:effectLst>
                    <a:outerShdw blurRad="38100" dist="38100" dir="2700000" algn="tl">
                      <a:srgbClr val="DDDDDD"/>
                    </a:outerShdw>
                  </a:effectLst>
                  <a:latin typeface="Frutiger" charset="0"/>
                </a:endParaRPr>
              </a:p>
            </p:txBody>
          </p:sp>
          <p:pic>
            <p:nvPicPr>
              <p:cNvPr id="5" name="Picture 4" descr="pg4f"/>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200" y="1747838"/>
                <a:ext cx="1236663" cy="7270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pg4c"/>
              <p:cNvPicPr>
                <a:picLocks noChangeAspect="1" noChangeArrowheads="1"/>
              </p:cNvPicPr>
              <p:nvPr/>
            </p:nvPicPr>
            <p:blipFill>
              <a:blip r:embed="rId4"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595543" y="4870170"/>
                <a:ext cx="550863" cy="7318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pg4d"/>
              <p:cNvPicPr>
                <a:picLocks noChangeAspect="1" noChangeArrowheads="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58392" y="3213789"/>
                <a:ext cx="1143001" cy="9779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pg4a"/>
              <p:cNvPicPr>
                <a:picLocks noChangeAspect="1" noChangeArrowheads="1"/>
              </p:cNvPicPr>
              <p:nvPr/>
            </p:nvPicPr>
            <p:blipFill>
              <a:blip r:embed="rId6"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478323" y="4226614"/>
                <a:ext cx="779463" cy="63023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Symbol6a"/>
              <p:cNvPicPr>
                <a:picLocks noChangeAspect="1" noChangeArrowheads="1"/>
              </p:cNvPicPr>
              <p:nvPr/>
            </p:nvPicPr>
            <p:blipFill>
              <a:blip r:embed="rId7" cstate="screen">
                <a:clrChange>
                  <a:clrFrom>
                    <a:srgbClr val="F8F8F8"/>
                  </a:clrFrom>
                  <a:clrTo>
                    <a:srgbClr val="F8F8F8">
                      <a:alpha val="0"/>
                    </a:srgbClr>
                  </a:clrTo>
                </a:clrChange>
                <a:grayscl/>
                <a:extLst>
                  <a:ext uri="{28A0092B-C50C-407E-A947-70E740481C1C}">
                    <a14:useLocalDpi xmlns:a14="http://schemas.microsoft.com/office/drawing/2010/main"/>
                  </a:ext>
                </a:extLst>
              </a:blip>
              <a:srcRect/>
              <a:stretch>
                <a:fillRect/>
              </a:stretch>
            </p:blipFill>
            <p:spPr bwMode="auto">
              <a:xfrm>
                <a:off x="248065" y="2593491"/>
                <a:ext cx="990600" cy="70008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33400" y="1066800"/>
                <a:ext cx="547688" cy="539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pic>
          <p:nvPicPr>
            <p:cNvPr id="15" name="Picture 1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88983" y="3418670"/>
              <a:ext cx="470281" cy="242697"/>
            </a:xfrm>
            <a:prstGeom prst="rect">
              <a:avLst/>
            </a:prstGeom>
          </p:spPr>
        </p:pic>
      </p:grpSp>
      <p:sp>
        <p:nvSpPr>
          <p:cNvPr id="17" name="Rectangle 16"/>
          <p:cNvSpPr/>
          <p:nvPr/>
        </p:nvSpPr>
        <p:spPr>
          <a:xfrm>
            <a:off x="76200" y="4221540"/>
            <a:ext cx="9067800" cy="1569660"/>
          </a:xfrm>
          <a:prstGeom prst="rect">
            <a:avLst/>
          </a:prstGeom>
        </p:spPr>
        <p:txBody>
          <a:bodyPr wrap="square">
            <a:spAutoFit/>
          </a:bodyPr>
          <a:lstStyle/>
          <a:p>
            <a:r>
              <a:rPr lang="en-US" sz="2400" dirty="0" smtClean="0">
                <a:latin typeface="Garamond"/>
                <a:cs typeface="Garamond"/>
              </a:rPr>
              <a:t>“ … in </a:t>
            </a:r>
            <a:r>
              <a:rPr lang="en-US" sz="2400" dirty="0">
                <a:latin typeface="Garamond"/>
                <a:cs typeface="Garamond"/>
              </a:rPr>
              <a:t>spite of all these penalties of a signal</a:t>
            </a:r>
            <a:r>
              <a:rPr lang="en-US" sz="2400" dirty="0" smtClean="0">
                <a:latin typeface="Garamond"/>
                <a:cs typeface="Garamond"/>
              </a:rPr>
              <a:t>-limited </a:t>
            </a:r>
            <a:r>
              <a:rPr lang="en-US" sz="2400" dirty="0">
                <a:latin typeface="Garamond"/>
                <a:cs typeface="Garamond"/>
              </a:rPr>
              <a:t>technique, neutron scattering continues to occupy an important place among the panoply of tools available to study materials structure because it can often provide information that cannot be </a:t>
            </a:r>
            <a:r>
              <a:rPr lang="en-US" sz="2400" dirty="0" smtClean="0">
                <a:latin typeface="Garamond"/>
                <a:cs typeface="Garamond"/>
              </a:rPr>
              <a:t>[simply] obtained </a:t>
            </a:r>
            <a:r>
              <a:rPr lang="en-US" sz="2400" b="1" i="1" dirty="0">
                <a:latin typeface="Garamond"/>
                <a:cs typeface="Garamond"/>
              </a:rPr>
              <a:t>in any other </a:t>
            </a:r>
            <a:r>
              <a:rPr lang="en-US" sz="2400" b="1" i="1" dirty="0" smtClean="0">
                <a:latin typeface="Garamond"/>
                <a:cs typeface="Garamond"/>
              </a:rPr>
              <a:t>way</a:t>
            </a:r>
            <a:r>
              <a:rPr lang="en-US" sz="2400" dirty="0" smtClean="0">
                <a:latin typeface="Garamond"/>
                <a:cs typeface="Garamond"/>
              </a:rPr>
              <a:t>.”</a:t>
            </a:r>
            <a:endParaRPr lang="en-US" sz="2400" dirty="0">
              <a:latin typeface="Garamond"/>
              <a:cs typeface="Garamond"/>
            </a:endParaRPr>
          </a:p>
        </p:txBody>
      </p:sp>
      <p:sp>
        <p:nvSpPr>
          <p:cNvPr id="18" name="Rectangle 17"/>
          <p:cNvSpPr/>
          <p:nvPr/>
        </p:nvSpPr>
        <p:spPr>
          <a:xfrm>
            <a:off x="2971800" y="5953036"/>
            <a:ext cx="6553200" cy="600164"/>
          </a:xfrm>
          <a:prstGeom prst="rect">
            <a:avLst/>
          </a:prstGeom>
        </p:spPr>
        <p:txBody>
          <a:bodyPr wrap="square">
            <a:spAutoFit/>
          </a:bodyPr>
          <a:lstStyle/>
          <a:p>
            <a:r>
              <a:rPr lang="en-US" sz="1100" dirty="0" smtClean="0">
                <a:latin typeface="Arial"/>
                <a:cs typeface="Arial"/>
              </a:rPr>
              <a:t>R. </a:t>
            </a:r>
            <a:r>
              <a:rPr lang="en-US" sz="1100" dirty="0" err="1" smtClean="0">
                <a:latin typeface="Arial"/>
                <a:cs typeface="Arial"/>
              </a:rPr>
              <a:t>Pynn</a:t>
            </a:r>
            <a:r>
              <a:rPr lang="en-US" sz="1100" dirty="0" smtClean="0">
                <a:latin typeface="Arial"/>
                <a:cs typeface="Arial"/>
              </a:rPr>
              <a:t> “</a:t>
            </a:r>
            <a:r>
              <a:rPr lang="en-US" sz="1100" dirty="0">
                <a:latin typeface="Arial"/>
                <a:cs typeface="Arial"/>
              </a:rPr>
              <a:t>Neutron Scattering—A Non-destructive Microscope for Seeing Inside </a:t>
            </a:r>
            <a:r>
              <a:rPr lang="en-US" sz="1100" dirty="0" smtClean="0">
                <a:latin typeface="Arial"/>
                <a:cs typeface="Arial"/>
              </a:rPr>
              <a:t>Matter” </a:t>
            </a:r>
          </a:p>
          <a:p>
            <a:r>
              <a:rPr lang="en-US" sz="1100" dirty="0">
                <a:latin typeface="Arial"/>
                <a:cs typeface="Arial"/>
              </a:rPr>
              <a:t> </a:t>
            </a:r>
            <a:r>
              <a:rPr lang="en-US" sz="1100" dirty="0" smtClean="0">
                <a:latin typeface="Arial"/>
                <a:cs typeface="Arial"/>
              </a:rPr>
              <a:t>   in </a:t>
            </a:r>
            <a:r>
              <a:rPr lang="en-US" sz="1100" i="1" dirty="0" smtClean="0">
                <a:latin typeface="Arial"/>
                <a:cs typeface="Arial"/>
              </a:rPr>
              <a:t>Neutron </a:t>
            </a:r>
            <a:r>
              <a:rPr lang="en-US" sz="1100" i="1" dirty="0">
                <a:latin typeface="Arial"/>
                <a:cs typeface="Arial"/>
              </a:rPr>
              <a:t>Applications in Earth, Energy and Environmental Sciences</a:t>
            </a:r>
            <a:r>
              <a:rPr lang="en-US" sz="1100" dirty="0">
                <a:latin typeface="Arial"/>
                <a:cs typeface="Arial"/>
              </a:rPr>
              <a:t>, L. Liang et al. (eds.), </a:t>
            </a:r>
            <a:endParaRPr lang="en-US" sz="1100" dirty="0" smtClean="0">
              <a:latin typeface="Arial"/>
              <a:cs typeface="Arial"/>
            </a:endParaRPr>
          </a:p>
          <a:p>
            <a:r>
              <a:rPr lang="en-US" sz="1100" dirty="0" smtClean="0">
                <a:latin typeface="Arial"/>
                <a:cs typeface="Arial"/>
              </a:rPr>
              <a:t>    Neutron </a:t>
            </a:r>
            <a:r>
              <a:rPr lang="en-US" sz="1100" dirty="0">
                <a:latin typeface="Arial"/>
                <a:cs typeface="Arial"/>
              </a:rPr>
              <a:t>Scattering Applications and Techniques</a:t>
            </a:r>
            <a:r>
              <a:rPr lang="en-US" sz="1100" dirty="0" smtClean="0">
                <a:latin typeface="Arial"/>
                <a:cs typeface="Arial"/>
              </a:rPr>
              <a:t>, </a:t>
            </a:r>
            <a:r>
              <a:rPr lang="de-DE" sz="1100" dirty="0" smtClean="0">
                <a:latin typeface="Arial"/>
                <a:cs typeface="Arial"/>
              </a:rPr>
              <a:t>Springer 2009</a:t>
            </a:r>
            <a:endParaRPr lang="en-US" sz="1100" dirty="0">
              <a:latin typeface="Arial"/>
              <a:cs typeface="Arial"/>
            </a:endParaRPr>
          </a:p>
        </p:txBody>
      </p:sp>
    </p:spTree>
    <p:extLst>
      <p:ext uri="{BB962C8B-B14F-4D97-AF65-F5344CB8AC3E}">
        <p14:creationId xmlns:p14="http://schemas.microsoft.com/office/powerpoint/2010/main" val="227818015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60579"/>
            <a:ext cx="8229600" cy="545919"/>
          </a:xfrm>
        </p:spPr>
        <p:txBody>
          <a:bodyPr/>
          <a:lstStyle/>
          <a:p>
            <a:r>
              <a:rPr lang="en-US" dirty="0" smtClean="0"/>
              <a:t>Acknowledgements</a:t>
            </a:r>
            <a:endParaRPr lang="en-US" dirty="0"/>
          </a:p>
        </p:txBody>
      </p:sp>
      <p:sp>
        <p:nvSpPr>
          <p:cNvPr id="3" name="Content Placeholder 2"/>
          <p:cNvSpPr>
            <a:spLocks noGrp="1"/>
          </p:cNvSpPr>
          <p:nvPr>
            <p:ph idx="1"/>
          </p:nvPr>
        </p:nvSpPr>
        <p:spPr>
          <a:xfrm>
            <a:off x="144841" y="457200"/>
            <a:ext cx="8839200" cy="2123658"/>
          </a:xfrm>
        </p:spPr>
        <p:txBody>
          <a:bodyPr/>
          <a:lstStyle/>
          <a:p>
            <a:pPr marL="0" indent="0">
              <a:lnSpc>
                <a:spcPct val="100000"/>
              </a:lnSpc>
              <a:spcBef>
                <a:spcPts val="0"/>
              </a:spcBef>
              <a:buNone/>
            </a:pPr>
            <a:r>
              <a:rPr lang="en-US" sz="1800" b="0" dirty="0" smtClean="0">
                <a:solidFill>
                  <a:srgbClr val="3366FF"/>
                </a:solidFill>
                <a:latin typeface="Arial"/>
                <a:cs typeface="Arial"/>
              </a:rPr>
              <a:t>Material has been borrowed and adapted from presentations and publications by:</a:t>
            </a:r>
            <a:endParaRPr lang="en-US" sz="800" b="0" dirty="0">
              <a:solidFill>
                <a:srgbClr val="3366FF"/>
              </a:solidFill>
              <a:latin typeface="Arial"/>
              <a:cs typeface="Arial"/>
            </a:endParaRPr>
          </a:p>
          <a:p>
            <a:pPr marL="0" indent="0">
              <a:lnSpc>
                <a:spcPct val="100000"/>
              </a:lnSpc>
              <a:spcBef>
                <a:spcPts val="0"/>
              </a:spcBef>
              <a:buNone/>
            </a:pPr>
            <a:endParaRPr lang="en-US" sz="800" b="0" dirty="0" smtClean="0">
              <a:solidFill>
                <a:srgbClr val="3366FF"/>
              </a:solidFill>
              <a:latin typeface="Arial"/>
              <a:cs typeface="Arial"/>
            </a:endParaRPr>
          </a:p>
          <a:p>
            <a:pPr marL="0" indent="0">
              <a:lnSpc>
                <a:spcPct val="100000"/>
              </a:lnSpc>
              <a:spcBef>
                <a:spcPts val="0"/>
              </a:spcBef>
              <a:buNone/>
            </a:pPr>
            <a:r>
              <a:rPr lang="en-US" sz="1800" b="0" dirty="0" smtClean="0">
                <a:solidFill>
                  <a:srgbClr val="3366FF"/>
                </a:solidFill>
                <a:latin typeface="Arial"/>
                <a:cs typeface="Arial"/>
              </a:rPr>
              <a:t>Lee Robertson, Steve </a:t>
            </a:r>
            <a:r>
              <a:rPr lang="en-US" sz="1800" b="0" dirty="0" err="1" smtClean="0">
                <a:solidFill>
                  <a:srgbClr val="3366FF"/>
                </a:solidFill>
                <a:latin typeface="Arial"/>
                <a:cs typeface="Arial"/>
              </a:rPr>
              <a:t>Nagler</a:t>
            </a:r>
            <a:r>
              <a:rPr lang="en-US" sz="1800" b="0" dirty="0" smtClean="0">
                <a:solidFill>
                  <a:srgbClr val="3366FF"/>
                </a:solidFill>
                <a:latin typeface="Arial"/>
                <a:cs typeface="Arial"/>
              </a:rPr>
              <a:t>, Ken </a:t>
            </a:r>
            <a:r>
              <a:rPr lang="en-US" sz="1800" b="0" dirty="0" err="1" smtClean="0">
                <a:solidFill>
                  <a:srgbClr val="3366FF"/>
                </a:solidFill>
                <a:latin typeface="Arial"/>
                <a:cs typeface="Arial"/>
              </a:rPr>
              <a:t>Herwig</a:t>
            </a:r>
            <a:r>
              <a:rPr lang="en-US" sz="1800" b="0" dirty="0" smtClean="0">
                <a:solidFill>
                  <a:srgbClr val="3366FF"/>
                </a:solidFill>
                <a:latin typeface="Arial"/>
                <a:cs typeface="Arial"/>
              </a:rPr>
              <a:t>, Lowell Crow, Rick </a:t>
            </a:r>
            <a:r>
              <a:rPr lang="en-US" sz="1800" b="0" dirty="0" err="1" smtClean="0">
                <a:solidFill>
                  <a:srgbClr val="3366FF"/>
                </a:solidFill>
                <a:latin typeface="Arial"/>
                <a:cs typeface="Arial"/>
              </a:rPr>
              <a:t>Reidel</a:t>
            </a:r>
            <a:r>
              <a:rPr lang="en-US" sz="1800" b="0" dirty="0" smtClean="0">
                <a:solidFill>
                  <a:srgbClr val="3366FF"/>
                </a:solidFill>
                <a:latin typeface="Arial"/>
                <a:cs typeface="Arial"/>
              </a:rPr>
              <a:t>, John </a:t>
            </a:r>
            <a:r>
              <a:rPr lang="en-US" sz="1800" b="0" dirty="0" err="1" smtClean="0">
                <a:solidFill>
                  <a:srgbClr val="3366FF"/>
                </a:solidFill>
                <a:latin typeface="Arial"/>
                <a:cs typeface="Arial"/>
              </a:rPr>
              <a:t>Katsaras</a:t>
            </a:r>
            <a:r>
              <a:rPr lang="en-US" sz="1800" b="0" dirty="0" smtClean="0">
                <a:solidFill>
                  <a:srgbClr val="3366FF"/>
                </a:solidFill>
                <a:latin typeface="Arial"/>
                <a:cs typeface="Arial"/>
              </a:rPr>
              <a:t>, Ian Anderson, Tom Mason, Mike </a:t>
            </a:r>
            <a:r>
              <a:rPr lang="en-US" sz="1800" b="0" dirty="0" err="1" smtClean="0">
                <a:solidFill>
                  <a:srgbClr val="3366FF"/>
                </a:solidFill>
                <a:latin typeface="Arial"/>
                <a:cs typeface="Arial"/>
              </a:rPr>
              <a:t>Fleenor</a:t>
            </a:r>
            <a:r>
              <a:rPr lang="en-US" sz="1800" b="0" dirty="0" smtClean="0">
                <a:solidFill>
                  <a:srgbClr val="3366FF"/>
                </a:solidFill>
                <a:latin typeface="Arial"/>
                <a:cs typeface="Arial"/>
              </a:rPr>
              <a:t> … </a:t>
            </a:r>
            <a:endParaRPr lang="en-US" sz="800" b="0" dirty="0">
              <a:solidFill>
                <a:srgbClr val="3366FF"/>
              </a:solidFill>
              <a:latin typeface="Arial"/>
              <a:cs typeface="Arial"/>
            </a:endParaRPr>
          </a:p>
          <a:p>
            <a:pPr marL="0" indent="0">
              <a:lnSpc>
                <a:spcPct val="100000"/>
              </a:lnSpc>
              <a:spcBef>
                <a:spcPts val="0"/>
              </a:spcBef>
              <a:buNone/>
            </a:pPr>
            <a:endParaRPr lang="en-US" sz="800" b="0" dirty="0" smtClean="0">
              <a:solidFill>
                <a:srgbClr val="3366FF"/>
              </a:solidFill>
              <a:latin typeface="Arial"/>
              <a:cs typeface="Arial"/>
            </a:endParaRPr>
          </a:p>
          <a:p>
            <a:pPr marL="0" indent="0">
              <a:lnSpc>
                <a:spcPct val="100000"/>
              </a:lnSpc>
              <a:spcBef>
                <a:spcPts val="0"/>
              </a:spcBef>
              <a:buNone/>
            </a:pPr>
            <a:r>
              <a:rPr lang="en-US" sz="1800" b="0" dirty="0" smtClean="0">
                <a:solidFill>
                  <a:srgbClr val="3366FF"/>
                </a:solidFill>
                <a:latin typeface="Arial"/>
                <a:cs typeface="Arial"/>
              </a:rPr>
              <a:t>Roger </a:t>
            </a:r>
            <a:r>
              <a:rPr lang="en-US" sz="1800" b="0" dirty="0" err="1" smtClean="0">
                <a:solidFill>
                  <a:srgbClr val="3366FF"/>
                </a:solidFill>
                <a:latin typeface="Arial"/>
                <a:cs typeface="Arial"/>
              </a:rPr>
              <a:t>Pynn</a:t>
            </a:r>
            <a:r>
              <a:rPr lang="en-US" sz="1800" b="0" dirty="0" smtClean="0">
                <a:solidFill>
                  <a:srgbClr val="3366FF"/>
                </a:solidFill>
                <a:latin typeface="Arial"/>
                <a:cs typeface="Arial"/>
              </a:rPr>
              <a:t>, </a:t>
            </a:r>
            <a:r>
              <a:rPr lang="en-US" sz="1800" b="0" dirty="0">
                <a:solidFill>
                  <a:srgbClr val="3366FF"/>
                </a:solidFill>
                <a:latin typeface="Arial"/>
                <a:cs typeface="Arial"/>
              </a:rPr>
              <a:t>Jack </a:t>
            </a:r>
            <a:r>
              <a:rPr lang="en-US" sz="1800" b="0" dirty="0" smtClean="0">
                <a:solidFill>
                  <a:srgbClr val="3366FF"/>
                </a:solidFill>
                <a:latin typeface="Arial"/>
                <a:cs typeface="Arial"/>
              </a:rPr>
              <a:t>Carpenter, Paul Butler, </a:t>
            </a:r>
            <a:r>
              <a:rPr lang="en-US" sz="1800" b="0" dirty="0" err="1" smtClean="0">
                <a:solidFill>
                  <a:srgbClr val="3366FF"/>
                </a:solidFill>
                <a:latin typeface="Arial"/>
                <a:cs typeface="Arial"/>
              </a:rPr>
              <a:t>Boualem</a:t>
            </a:r>
            <a:r>
              <a:rPr lang="en-US" sz="1800" b="0" dirty="0" smtClean="0">
                <a:solidFill>
                  <a:srgbClr val="3366FF"/>
                </a:solidFill>
                <a:latin typeface="Arial"/>
                <a:cs typeface="Arial"/>
              </a:rPr>
              <a:t> </a:t>
            </a:r>
            <a:r>
              <a:rPr lang="en-US" sz="1800" b="0" dirty="0" err="1" smtClean="0">
                <a:solidFill>
                  <a:srgbClr val="3366FF"/>
                </a:solidFill>
                <a:latin typeface="Arial"/>
                <a:cs typeface="Arial"/>
              </a:rPr>
              <a:t>Hammouda</a:t>
            </a:r>
            <a:r>
              <a:rPr lang="en-US" sz="1800" b="0" dirty="0" smtClean="0">
                <a:solidFill>
                  <a:srgbClr val="3366FF"/>
                </a:solidFill>
                <a:latin typeface="Arial"/>
                <a:cs typeface="Arial"/>
              </a:rPr>
              <a:t>, Bruce </a:t>
            </a:r>
            <a:r>
              <a:rPr lang="en-US" sz="1800" b="0" dirty="0" err="1">
                <a:solidFill>
                  <a:srgbClr val="3366FF"/>
                </a:solidFill>
                <a:latin typeface="Arial"/>
                <a:cs typeface="Arial"/>
              </a:rPr>
              <a:t>Gaulin</a:t>
            </a:r>
            <a:r>
              <a:rPr lang="en-US" sz="1800" b="0" dirty="0">
                <a:solidFill>
                  <a:srgbClr val="3366FF"/>
                </a:solidFill>
                <a:latin typeface="Arial"/>
                <a:cs typeface="Arial"/>
              </a:rPr>
              <a:t>, </a:t>
            </a:r>
            <a:r>
              <a:rPr lang="en-US" sz="1800" b="0" dirty="0" smtClean="0">
                <a:solidFill>
                  <a:srgbClr val="3366FF"/>
                </a:solidFill>
                <a:latin typeface="Arial"/>
                <a:cs typeface="Arial"/>
              </a:rPr>
              <a:t>      Jim </a:t>
            </a:r>
            <a:r>
              <a:rPr lang="en-US" sz="1800" b="0" dirty="0" err="1" smtClean="0">
                <a:solidFill>
                  <a:srgbClr val="3366FF"/>
                </a:solidFill>
                <a:latin typeface="Arial"/>
                <a:cs typeface="Arial"/>
              </a:rPr>
              <a:t>Rhyne</a:t>
            </a:r>
            <a:r>
              <a:rPr lang="en-US" sz="1800" b="0" dirty="0" smtClean="0">
                <a:solidFill>
                  <a:srgbClr val="3366FF"/>
                </a:solidFill>
                <a:latin typeface="Arial"/>
                <a:cs typeface="Arial"/>
              </a:rPr>
              <a:t>, Ross Stewart, Rob </a:t>
            </a:r>
            <a:r>
              <a:rPr lang="en-US" sz="1800" b="0" dirty="0" err="1" smtClean="0">
                <a:solidFill>
                  <a:srgbClr val="3366FF"/>
                </a:solidFill>
                <a:latin typeface="Arial"/>
                <a:cs typeface="Arial"/>
              </a:rPr>
              <a:t>Dalgleish</a:t>
            </a:r>
            <a:r>
              <a:rPr lang="en-US" sz="1800" b="0" dirty="0" smtClean="0">
                <a:solidFill>
                  <a:srgbClr val="3366FF"/>
                </a:solidFill>
                <a:latin typeface="Arial"/>
                <a:cs typeface="Arial"/>
              </a:rPr>
              <a:t>, Ken Andersen, Rex </a:t>
            </a:r>
            <a:r>
              <a:rPr lang="en-US" sz="1800" b="0" dirty="0" err="1" smtClean="0">
                <a:solidFill>
                  <a:srgbClr val="3366FF"/>
                </a:solidFill>
                <a:latin typeface="Arial"/>
                <a:cs typeface="Arial"/>
              </a:rPr>
              <a:t>Hjelm</a:t>
            </a:r>
            <a:r>
              <a:rPr lang="en-US" sz="1800" b="0" dirty="0">
                <a:solidFill>
                  <a:srgbClr val="3366FF"/>
                </a:solidFill>
                <a:latin typeface="Arial"/>
                <a:cs typeface="Arial"/>
              </a:rPr>
              <a:t> </a:t>
            </a:r>
            <a:r>
              <a:rPr lang="en-US" sz="1800" b="0" dirty="0" smtClean="0">
                <a:solidFill>
                  <a:srgbClr val="3366FF"/>
                </a:solidFill>
                <a:latin typeface="Arial"/>
                <a:cs typeface="Arial"/>
              </a:rPr>
              <a:t>…</a:t>
            </a:r>
            <a:endParaRPr lang="en-US" sz="800" b="0" dirty="0" smtClean="0">
              <a:solidFill>
                <a:srgbClr val="3366FF"/>
              </a:solidFill>
              <a:latin typeface="Arial"/>
              <a:cs typeface="Arial"/>
            </a:endParaRPr>
          </a:p>
          <a:p>
            <a:pPr marL="0" indent="0">
              <a:lnSpc>
                <a:spcPct val="100000"/>
              </a:lnSpc>
              <a:spcBef>
                <a:spcPts val="0"/>
              </a:spcBef>
              <a:buNone/>
            </a:pPr>
            <a:endParaRPr lang="en-US" sz="800" b="0" dirty="0" smtClean="0">
              <a:solidFill>
                <a:srgbClr val="3366FF"/>
              </a:solidFill>
              <a:latin typeface="Arial"/>
              <a:cs typeface="Arial"/>
            </a:endParaRPr>
          </a:p>
          <a:p>
            <a:pPr marL="0" indent="0">
              <a:lnSpc>
                <a:spcPct val="100000"/>
              </a:lnSpc>
              <a:spcBef>
                <a:spcPts val="0"/>
              </a:spcBef>
              <a:buNone/>
            </a:pPr>
            <a:r>
              <a:rPr lang="en-US" sz="1800" b="0" dirty="0" smtClean="0">
                <a:solidFill>
                  <a:srgbClr val="3366FF"/>
                </a:solidFill>
                <a:latin typeface="Arial"/>
                <a:cs typeface="Arial"/>
              </a:rPr>
              <a:t>                  &amp; whoever they borrowed and adapted from (in some cases that was me). </a:t>
            </a:r>
          </a:p>
        </p:txBody>
      </p:sp>
      <p:sp>
        <p:nvSpPr>
          <p:cNvPr id="4" name="Title 1"/>
          <p:cNvSpPr txBox="1">
            <a:spLocks/>
          </p:cNvSpPr>
          <p:nvPr/>
        </p:nvSpPr>
        <p:spPr bwMode="auto">
          <a:xfrm>
            <a:off x="76200" y="2499859"/>
            <a:ext cx="8229600" cy="49629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l" rtl="0" eaLnBrk="0" fontAlgn="base" hangingPunct="0">
              <a:lnSpc>
                <a:spcPct val="85000"/>
              </a:lnSpc>
              <a:spcBef>
                <a:spcPct val="0"/>
              </a:spcBef>
              <a:spcAft>
                <a:spcPct val="0"/>
              </a:spcAft>
              <a:defRPr sz="3000" b="0" i="0" kern="1200">
                <a:solidFill>
                  <a:srgbClr val="3366FF"/>
                </a:solidFill>
                <a:latin typeface="Arial"/>
                <a:ea typeface="+mj-ea"/>
                <a:cs typeface="Arial"/>
              </a:defRPr>
            </a:lvl1pPr>
            <a:lvl2pPr algn="l" rtl="0" eaLnBrk="0" fontAlgn="base" hangingPunct="0">
              <a:lnSpc>
                <a:spcPct val="85000"/>
              </a:lnSpc>
              <a:spcBef>
                <a:spcPct val="0"/>
              </a:spcBef>
              <a:spcAft>
                <a:spcPct val="0"/>
              </a:spcAft>
              <a:defRPr sz="3000">
                <a:solidFill>
                  <a:srgbClr val="006C3A"/>
                </a:solidFill>
                <a:latin typeface="Arial Black" pitchFamily="34" charset="0"/>
              </a:defRPr>
            </a:lvl2pPr>
            <a:lvl3pPr algn="l" rtl="0" eaLnBrk="0" fontAlgn="base" hangingPunct="0">
              <a:lnSpc>
                <a:spcPct val="85000"/>
              </a:lnSpc>
              <a:spcBef>
                <a:spcPct val="0"/>
              </a:spcBef>
              <a:spcAft>
                <a:spcPct val="0"/>
              </a:spcAft>
              <a:defRPr sz="3000">
                <a:solidFill>
                  <a:srgbClr val="006C3A"/>
                </a:solidFill>
                <a:latin typeface="Arial Black" pitchFamily="34" charset="0"/>
              </a:defRPr>
            </a:lvl3pPr>
            <a:lvl4pPr algn="l" rtl="0" eaLnBrk="0" fontAlgn="base" hangingPunct="0">
              <a:lnSpc>
                <a:spcPct val="85000"/>
              </a:lnSpc>
              <a:spcBef>
                <a:spcPct val="0"/>
              </a:spcBef>
              <a:spcAft>
                <a:spcPct val="0"/>
              </a:spcAft>
              <a:defRPr sz="3000">
                <a:solidFill>
                  <a:srgbClr val="006C3A"/>
                </a:solidFill>
                <a:latin typeface="Arial Black" pitchFamily="34" charset="0"/>
              </a:defRPr>
            </a:lvl4pPr>
            <a:lvl5pPr algn="l" rtl="0" eaLnBrk="0" fontAlgn="base" hangingPunct="0">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r>
              <a:rPr lang="en-US" dirty="0" smtClean="0"/>
              <a:t>General References:</a:t>
            </a:r>
            <a:endParaRPr lang="en-US" dirty="0"/>
          </a:p>
        </p:txBody>
      </p:sp>
      <p:sp>
        <p:nvSpPr>
          <p:cNvPr id="5" name="Content Placeholder 2"/>
          <p:cNvSpPr txBox="1">
            <a:spLocks/>
          </p:cNvSpPr>
          <p:nvPr/>
        </p:nvSpPr>
        <p:spPr bwMode="auto">
          <a:xfrm>
            <a:off x="152400" y="2919949"/>
            <a:ext cx="9144000" cy="39087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marL="230188" indent="-230188" algn="l" rtl="0" eaLnBrk="0" fontAlgn="base" hangingPunct="0">
              <a:lnSpc>
                <a:spcPct val="90000"/>
              </a:lnSpc>
              <a:spcBef>
                <a:spcPts val="1400"/>
              </a:spcBef>
              <a:spcAft>
                <a:spcPct val="0"/>
              </a:spcAft>
              <a:buClr>
                <a:srgbClr val="006C3A"/>
              </a:buClr>
              <a:buFont typeface="Arial" charset="0"/>
              <a:buChar char="•"/>
              <a:defRPr sz="2800" b="1" kern="1200">
                <a:solidFill>
                  <a:schemeClr val="tx1"/>
                </a:solidFill>
                <a:latin typeface="Arial Narrow" pitchFamily="34" charset="0"/>
                <a:ea typeface="+mn-ea"/>
                <a:cs typeface="+mn-cs"/>
              </a:defRPr>
            </a:lvl1pPr>
            <a:lvl2pPr marL="625475" indent="-279400" algn="l" rtl="0" eaLnBrk="0" fontAlgn="base" hangingPunct="0">
              <a:lnSpc>
                <a:spcPct val="90000"/>
              </a:lnSpc>
              <a:spcBef>
                <a:spcPts val="800"/>
              </a:spcBef>
              <a:spcAft>
                <a:spcPct val="0"/>
              </a:spcAft>
              <a:buClr>
                <a:srgbClr val="006C3A"/>
              </a:buClr>
              <a:buFont typeface="Arial" charset="0"/>
              <a:buChar char="–"/>
              <a:defRPr sz="2400" b="1" kern="1200">
                <a:solidFill>
                  <a:schemeClr val="tx1"/>
                </a:solidFill>
                <a:latin typeface="Arial Narrow" pitchFamily="34" charset="0"/>
                <a:ea typeface="+mn-ea"/>
                <a:cs typeface="+mn-cs"/>
              </a:defRPr>
            </a:lvl2pPr>
            <a:lvl3pPr marL="914400" indent="-230188" algn="l" rtl="0" eaLnBrk="0" fontAlgn="base" hangingPunct="0">
              <a:lnSpc>
                <a:spcPct val="90000"/>
              </a:lnSpc>
              <a:spcBef>
                <a:spcPts val="800"/>
              </a:spcBef>
              <a:spcAft>
                <a:spcPct val="0"/>
              </a:spcAft>
              <a:buClr>
                <a:srgbClr val="006C3A"/>
              </a:buClr>
              <a:buFont typeface="Arial" charset="0"/>
              <a:buChar char="•"/>
              <a:defRPr sz="2000" b="1" kern="1200">
                <a:solidFill>
                  <a:schemeClr val="tx1"/>
                </a:solidFill>
                <a:latin typeface="Arial Narrow" pitchFamily="34" charset="0"/>
                <a:ea typeface="+mn-ea"/>
                <a:cs typeface="+mn-cs"/>
              </a:defRPr>
            </a:lvl3pPr>
            <a:lvl4pPr marL="1144588" indent="-173038" algn="l" rtl="0" eaLnBrk="0" fontAlgn="base" hangingPunct="0">
              <a:lnSpc>
                <a:spcPct val="90000"/>
              </a:lnSpc>
              <a:spcBef>
                <a:spcPts val="800"/>
              </a:spcBef>
              <a:spcAft>
                <a:spcPct val="0"/>
              </a:spcAft>
              <a:buClr>
                <a:srgbClr val="006C3A"/>
              </a:buClr>
              <a:buFont typeface="Arial" charset="0"/>
              <a:buChar char="–"/>
              <a:defRPr b="1" kern="1200">
                <a:solidFill>
                  <a:schemeClr val="tx1"/>
                </a:solidFill>
                <a:latin typeface="Arial Narrow" pitchFamily="34" charset="0"/>
                <a:ea typeface="+mn-ea"/>
                <a:cs typeface="+mn-cs"/>
              </a:defRPr>
            </a:lvl4pPr>
            <a:lvl5pPr marL="1482725" indent="-222250" algn="l" rtl="0" eaLnBrk="0" fontAlgn="base" hangingPunct="0">
              <a:lnSpc>
                <a:spcPct val="90000"/>
              </a:lnSpc>
              <a:spcBef>
                <a:spcPts val="600"/>
              </a:spcBef>
              <a:spcAft>
                <a:spcPct val="0"/>
              </a:spcAft>
              <a:buClr>
                <a:srgbClr val="006C3A"/>
              </a:buClr>
              <a:buFont typeface="Arial" charset="0"/>
              <a:buChar char="»"/>
              <a:defRPr b="1"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Bef>
                <a:spcPts val="0"/>
              </a:spcBef>
              <a:buNone/>
            </a:pPr>
            <a:r>
              <a:rPr lang="en-US" sz="1600" b="0" dirty="0" smtClean="0">
                <a:solidFill>
                  <a:srgbClr val="3366FF"/>
                </a:solidFill>
                <a:latin typeface="Arial"/>
                <a:cs typeface="Arial"/>
              </a:rPr>
              <a:t>“Elementary </a:t>
            </a:r>
            <a:r>
              <a:rPr lang="en-US" sz="1600" b="0" dirty="0">
                <a:solidFill>
                  <a:srgbClr val="3366FF"/>
                </a:solidFill>
                <a:latin typeface="Arial"/>
                <a:cs typeface="Arial"/>
              </a:rPr>
              <a:t>Scattering Theory: For X-ray and Neutron </a:t>
            </a:r>
            <a:r>
              <a:rPr lang="en-US" sz="1600" b="0" dirty="0" smtClean="0">
                <a:solidFill>
                  <a:srgbClr val="3366FF"/>
                </a:solidFill>
                <a:latin typeface="Arial"/>
                <a:cs typeface="Arial"/>
              </a:rPr>
              <a:t>Users”, D.S. </a:t>
            </a:r>
            <a:r>
              <a:rPr lang="en-US" sz="1600" b="0" dirty="0" err="1" smtClean="0">
                <a:solidFill>
                  <a:srgbClr val="3366FF"/>
                </a:solidFill>
                <a:latin typeface="Arial"/>
                <a:cs typeface="Arial"/>
              </a:rPr>
              <a:t>Sivia</a:t>
            </a:r>
            <a:r>
              <a:rPr lang="en-US" sz="1600" b="0" dirty="0" smtClean="0">
                <a:solidFill>
                  <a:srgbClr val="3366FF"/>
                </a:solidFill>
                <a:latin typeface="Arial"/>
                <a:cs typeface="Arial"/>
              </a:rPr>
              <a:t>, Oxford (2011)*</a:t>
            </a:r>
            <a:endParaRPr lang="en-US" sz="400" b="0" dirty="0" smtClean="0">
              <a:solidFill>
                <a:srgbClr val="3366FF"/>
              </a:solidFill>
              <a:latin typeface="Arial"/>
              <a:cs typeface="Arial"/>
            </a:endParaRPr>
          </a:p>
          <a:p>
            <a:pPr marL="0" indent="0">
              <a:lnSpc>
                <a:spcPct val="100000"/>
              </a:lnSpc>
              <a:spcBef>
                <a:spcPts val="0"/>
              </a:spcBef>
              <a:buNone/>
            </a:pPr>
            <a:endParaRPr lang="en-US" sz="400" b="0" dirty="0">
              <a:solidFill>
                <a:srgbClr val="3366FF"/>
              </a:solidFill>
              <a:latin typeface="Arial"/>
              <a:cs typeface="Arial"/>
            </a:endParaRPr>
          </a:p>
          <a:p>
            <a:pPr marL="0" indent="0">
              <a:lnSpc>
                <a:spcPct val="100000"/>
              </a:lnSpc>
              <a:spcBef>
                <a:spcPts val="0"/>
              </a:spcBef>
              <a:buNone/>
            </a:pPr>
            <a:r>
              <a:rPr lang="en-US" sz="1600" b="0" dirty="0" smtClean="0">
                <a:solidFill>
                  <a:srgbClr val="3366FF"/>
                </a:solidFill>
                <a:latin typeface="Arial"/>
                <a:cs typeface="Arial"/>
              </a:rPr>
              <a:t>“Introduction </a:t>
            </a:r>
            <a:r>
              <a:rPr lang="en-US" sz="1600" b="0" dirty="0">
                <a:solidFill>
                  <a:srgbClr val="3366FF"/>
                </a:solidFill>
                <a:latin typeface="Arial"/>
                <a:cs typeface="Arial"/>
              </a:rPr>
              <a:t>to the Theory of Thermal Neutron </a:t>
            </a:r>
            <a:r>
              <a:rPr lang="en-US" sz="1600" b="0" dirty="0" smtClean="0">
                <a:solidFill>
                  <a:srgbClr val="3366FF"/>
                </a:solidFill>
                <a:latin typeface="Arial"/>
                <a:cs typeface="Arial"/>
              </a:rPr>
              <a:t>Scattering”, G.L. Squires, Cambridge (2012)</a:t>
            </a:r>
            <a:endParaRPr lang="en-US" sz="400" b="0" dirty="0" smtClean="0">
              <a:solidFill>
                <a:srgbClr val="3366FF"/>
              </a:solidFill>
              <a:latin typeface="Arial"/>
              <a:cs typeface="Arial"/>
            </a:endParaRPr>
          </a:p>
          <a:p>
            <a:pPr marL="0" indent="0">
              <a:lnSpc>
                <a:spcPct val="100000"/>
              </a:lnSpc>
              <a:spcBef>
                <a:spcPts val="0"/>
              </a:spcBef>
              <a:buFont typeface="Arial" charset="0"/>
              <a:buNone/>
            </a:pPr>
            <a:endParaRPr lang="en-US" sz="400" b="0" dirty="0">
              <a:solidFill>
                <a:srgbClr val="3366FF"/>
              </a:solidFill>
              <a:latin typeface="Arial"/>
              <a:cs typeface="Arial"/>
            </a:endParaRPr>
          </a:p>
          <a:p>
            <a:pPr marL="0" indent="0">
              <a:lnSpc>
                <a:spcPct val="100000"/>
              </a:lnSpc>
              <a:spcBef>
                <a:spcPts val="0"/>
              </a:spcBef>
              <a:buFont typeface="Arial" charset="0"/>
              <a:buNone/>
            </a:pPr>
            <a:r>
              <a:rPr lang="en-US" sz="1600" b="0" dirty="0" smtClean="0">
                <a:solidFill>
                  <a:srgbClr val="3366FF"/>
                </a:solidFill>
                <a:latin typeface="Arial"/>
                <a:cs typeface="Arial"/>
              </a:rPr>
              <a:t>“Neutron, X-Ray and Light Scattering: Introduction to and Investigative Tool for Colloidal and Polymeric Systems” (1991) </a:t>
            </a:r>
          </a:p>
          <a:p>
            <a:pPr marL="0" indent="0">
              <a:lnSpc>
                <a:spcPct val="100000"/>
              </a:lnSpc>
              <a:spcBef>
                <a:spcPts val="0"/>
              </a:spcBef>
              <a:buNone/>
            </a:pPr>
            <a:r>
              <a:rPr lang="en-US" sz="1600" b="0" dirty="0" smtClean="0">
                <a:solidFill>
                  <a:srgbClr val="3366FF"/>
                </a:solidFill>
                <a:latin typeface="Arial"/>
                <a:cs typeface="Arial"/>
              </a:rPr>
              <a:t>“Neutrons</a:t>
            </a:r>
            <a:r>
              <a:rPr lang="en-US" sz="1600" b="0" dirty="0">
                <a:solidFill>
                  <a:srgbClr val="3366FF"/>
                </a:solidFill>
                <a:latin typeface="Arial"/>
                <a:cs typeface="Arial"/>
              </a:rPr>
              <a:t>, X-Rays and Light: Scattering Methods </a:t>
            </a:r>
            <a:r>
              <a:rPr lang="en-US" sz="1600" b="0" dirty="0" smtClean="0">
                <a:solidFill>
                  <a:srgbClr val="3366FF"/>
                </a:solidFill>
                <a:latin typeface="Arial"/>
                <a:cs typeface="Arial"/>
              </a:rPr>
              <a:t>Applied to Soft Condensed Matter” (2002)</a:t>
            </a:r>
          </a:p>
          <a:p>
            <a:pPr marL="0" indent="0">
              <a:lnSpc>
                <a:spcPct val="100000"/>
              </a:lnSpc>
              <a:spcBef>
                <a:spcPts val="0"/>
              </a:spcBef>
              <a:buNone/>
            </a:pPr>
            <a:r>
              <a:rPr lang="en-US" sz="1600" b="0" dirty="0">
                <a:solidFill>
                  <a:srgbClr val="3366FF"/>
                </a:solidFill>
                <a:latin typeface="Arial"/>
                <a:cs typeface="Arial"/>
              </a:rPr>
              <a:t> </a:t>
            </a:r>
            <a:r>
              <a:rPr lang="en-US" sz="1600" b="0" dirty="0" smtClean="0">
                <a:solidFill>
                  <a:srgbClr val="3366FF"/>
                </a:solidFill>
                <a:latin typeface="Arial"/>
                <a:cs typeface="Arial"/>
              </a:rPr>
              <a:t>     P. Lindner and T. </a:t>
            </a:r>
            <a:r>
              <a:rPr lang="en-US" sz="1600" b="0" dirty="0" err="1" smtClean="0">
                <a:solidFill>
                  <a:srgbClr val="3366FF"/>
                </a:solidFill>
                <a:latin typeface="Arial"/>
                <a:cs typeface="Arial"/>
              </a:rPr>
              <a:t>Zemb</a:t>
            </a:r>
            <a:r>
              <a:rPr lang="en-US" sz="1600" b="0" dirty="0" smtClean="0">
                <a:solidFill>
                  <a:srgbClr val="3366FF"/>
                </a:solidFill>
                <a:latin typeface="Arial"/>
                <a:cs typeface="Arial"/>
              </a:rPr>
              <a:t>, Elsevier North-Holland</a:t>
            </a:r>
            <a:endParaRPr lang="en-US" sz="400" b="0" dirty="0" smtClean="0">
              <a:solidFill>
                <a:srgbClr val="3366FF"/>
              </a:solidFill>
              <a:latin typeface="Arial"/>
              <a:cs typeface="Arial"/>
            </a:endParaRPr>
          </a:p>
          <a:p>
            <a:pPr marL="0" indent="0">
              <a:lnSpc>
                <a:spcPct val="100000"/>
              </a:lnSpc>
              <a:spcBef>
                <a:spcPts val="0"/>
              </a:spcBef>
              <a:buFont typeface="Arial" charset="0"/>
              <a:buNone/>
            </a:pPr>
            <a:endParaRPr lang="en-US" sz="400" b="0" dirty="0">
              <a:solidFill>
                <a:srgbClr val="3366FF"/>
              </a:solidFill>
              <a:latin typeface="Arial"/>
              <a:cs typeface="Arial"/>
            </a:endParaRPr>
          </a:p>
          <a:p>
            <a:pPr marL="0" indent="0">
              <a:lnSpc>
                <a:spcPct val="100000"/>
              </a:lnSpc>
              <a:spcBef>
                <a:spcPts val="0"/>
              </a:spcBef>
              <a:buNone/>
            </a:pPr>
            <a:r>
              <a:rPr lang="en-US" sz="1600" b="0" dirty="0" smtClean="0">
                <a:solidFill>
                  <a:srgbClr val="3366FF"/>
                </a:solidFill>
                <a:latin typeface="Arial"/>
                <a:cs typeface="Arial"/>
              </a:rPr>
              <a:t>“Neutrons </a:t>
            </a:r>
            <a:r>
              <a:rPr lang="en-US" sz="1600" b="0" dirty="0">
                <a:solidFill>
                  <a:srgbClr val="3366FF"/>
                </a:solidFill>
                <a:latin typeface="Arial"/>
                <a:cs typeface="Arial"/>
              </a:rPr>
              <a:t>in Soft </a:t>
            </a:r>
            <a:r>
              <a:rPr lang="en-US" sz="1600" b="0" dirty="0" smtClean="0">
                <a:solidFill>
                  <a:srgbClr val="3366FF"/>
                </a:solidFill>
                <a:latin typeface="Arial"/>
                <a:cs typeface="Arial"/>
              </a:rPr>
              <a:t>Matter”, T. </a:t>
            </a:r>
            <a:r>
              <a:rPr lang="en-US" sz="1600" b="0" dirty="0" err="1" smtClean="0">
                <a:solidFill>
                  <a:srgbClr val="3366FF"/>
                </a:solidFill>
                <a:latin typeface="Arial"/>
                <a:cs typeface="Arial"/>
              </a:rPr>
              <a:t>Imae</a:t>
            </a:r>
            <a:r>
              <a:rPr lang="en-US" sz="1600" b="0" dirty="0">
                <a:solidFill>
                  <a:srgbClr val="3366FF"/>
                </a:solidFill>
                <a:latin typeface="Arial"/>
                <a:cs typeface="Arial"/>
              </a:rPr>
              <a:t>,</a:t>
            </a:r>
            <a:r>
              <a:rPr lang="en-US" sz="1600" b="0" dirty="0" smtClean="0">
                <a:solidFill>
                  <a:srgbClr val="3366FF"/>
                </a:solidFill>
                <a:latin typeface="Arial"/>
                <a:cs typeface="Arial"/>
              </a:rPr>
              <a:t> T. </a:t>
            </a:r>
            <a:r>
              <a:rPr lang="en-US" sz="1600" b="0" dirty="0" err="1" smtClean="0">
                <a:solidFill>
                  <a:srgbClr val="3366FF"/>
                </a:solidFill>
                <a:latin typeface="Arial"/>
                <a:cs typeface="Arial"/>
              </a:rPr>
              <a:t>Kanaya</a:t>
            </a:r>
            <a:r>
              <a:rPr lang="en-US" sz="1600" b="0" dirty="0">
                <a:solidFill>
                  <a:srgbClr val="3366FF"/>
                </a:solidFill>
                <a:latin typeface="Arial"/>
                <a:cs typeface="Arial"/>
              </a:rPr>
              <a:t>,</a:t>
            </a:r>
            <a:r>
              <a:rPr lang="en-US" sz="1600" b="0" dirty="0" smtClean="0">
                <a:solidFill>
                  <a:srgbClr val="3366FF"/>
                </a:solidFill>
                <a:latin typeface="Arial"/>
                <a:cs typeface="Arial"/>
              </a:rPr>
              <a:t> M. </a:t>
            </a:r>
            <a:r>
              <a:rPr lang="en-US" sz="1600" b="0" dirty="0" err="1" smtClean="0">
                <a:solidFill>
                  <a:srgbClr val="3366FF"/>
                </a:solidFill>
                <a:latin typeface="Arial"/>
                <a:cs typeface="Arial"/>
              </a:rPr>
              <a:t>Furusaka</a:t>
            </a:r>
            <a:r>
              <a:rPr lang="en-US" sz="1600" b="0" dirty="0" smtClean="0">
                <a:solidFill>
                  <a:srgbClr val="3366FF"/>
                </a:solidFill>
                <a:latin typeface="Arial"/>
                <a:cs typeface="Arial"/>
              </a:rPr>
              <a:t> and  </a:t>
            </a:r>
            <a:r>
              <a:rPr lang="en-US" sz="1600" b="0" dirty="0" err="1" smtClean="0">
                <a:solidFill>
                  <a:srgbClr val="3366FF"/>
                </a:solidFill>
                <a:latin typeface="Arial"/>
                <a:cs typeface="Arial"/>
              </a:rPr>
              <a:t>N.Torikai</a:t>
            </a:r>
            <a:r>
              <a:rPr lang="en-US" sz="1600" b="0" dirty="0" smtClean="0">
                <a:solidFill>
                  <a:srgbClr val="3366FF"/>
                </a:solidFill>
                <a:latin typeface="Arial"/>
                <a:cs typeface="Arial"/>
              </a:rPr>
              <a:t>, Wiley (2011)</a:t>
            </a:r>
            <a:endParaRPr lang="en-US" sz="400" b="0" dirty="0" smtClean="0">
              <a:solidFill>
                <a:srgbClr val="3366FF"/>
              </a:solidFill>
              <a:latin typeface="Arial"/>
              <a:cs typeface="Arial"/>
            </a:endParaRPr>
          </a:p>
          <a:p>
            <a:pPr marL="0" indent="0">
              <a:lnSpc>
                <a:spcPct val="100000"/>
              </a:lnSpc>
              <a:spcBef>
                <a:spcPts val="0"/>
              </a:spcBef>
              <a:buNone/>
            </a:pPr>
            <a:endParaRPr lang="en-US" sz="400" b="0" dirty="0" smtClean="0">
              <a:solidFill>
                <a:srgbClr val="3366FF"/>
              </a:solidFill>
              <a:latin typeface="Arial"/>
              <a:cs typeface="Arial"/>
            </a:endParaRPr>
          </a:p>
          <a:p>
            <a:pPr marL="0" indent="0">
              <a:lnSpc>
                <a:spcPct val="100000"/>
              </a:lnSpc>
              <a:spcBef>
                <a:spcPts val="0"/>
              </a:spcBef>
              <a:buNone/>
            </a:pPr>
            <a:r>
              <a:rPr lang="en-US" sz="1600" b="0" dirty="0" smtClean="0">
                <a:solidFill>
                  <a:srgbClr val="3366FF"/>
                </a:solidFill>
                <a:latin typeface="Arial"/>
                <a:cs typeface="Arial"/>
              </a:rPr>
              <a:t>“Dynamics </a:t>
            </a:r>
            <a:r>
              <a:rPr lang="en-US" sz="1600" b="0" dirty="0">
                <a:solidFill>
                  <a:srgbClr val="3366FF"/>
                </a:solidFill>
                <a:latin typeface="Arial"/>
                <a:cs typeface="Arial"/>
              </a:rPr>
              <a:t>of Soft Matter: Neutron </a:t>
            </a:r>
            <a:r>
              <a:rPr lang="en-US" sz="1600" b="0" dirty="0" smtClean="0">
                <a:solidFill>
                  <a:srgbClr val="3366FF"/>
                </a:solidFill>
                <a:latin typeface="Arial"/>
                <a:cs typeface="Arial"/>
              </a:rPr>
              <a:t>Applications”, Springer (2012)</a:t>
            </a:r>
          </a:p>
          <a:p>
            <a:pPr marL="0" indent="0">
              <a:lnSpc>
                <a:spcPct val="100000"/>
              </a:lnSpc>
              <a:spcBef>
                <a:spcPts val="0"/>
              </a:spcBef>
              <a:buNone/>
            </a:pPr>
            <a:r>
              <a:rPr lang="en-US" sz="1600" b="0" dirty="0" smtClean="0">
                <a:solidFill>
                  <a:srgbClr val="3366FF"/>
                </a:solidFill>
                <a:latin typeface="Arial"/>
                <a:cs typeface="Arial"/>
              </a:rPr>
              <a:t>      V. </a:t>
            </a:r>
            <a:r>
              <a:rPr lang="en-US" sz="1600" b="0" dirty="0" err="1">
                <a:solidFill>
                  <a:srgbClr val="3366FF"/>
                </a:solidFill>
                <a:latin typeface="Arial"/>
                <a:cs typeface="Arial"/>
              </a:rPr>
              <a:t>García</a:t>
            </a:r>
            <a:r>
              <a:rPr lang="en-US" sz="1600" b="0" dirty="0">
                <a:solidFill>
                  <a:srgbClr val="3366FF"/>
                </a:solidFill>
                <a:latin typeface="Arial"/>
                <a:cs typeface="Arial"/>
              </a:rPr>
              <a:t> Sakai, C. Alba-</a:t>
            </a:r>
            <a:r>
              <a:rPr lang="en-US" sz="1600" b="0" dirty="0" err="1" smtClean="0">
                <a:solidFill>
                  <a:srgbClr val="3366FF"/>
                </a:solidFill>
                <a:latin typeface="Arial"/>
                <a:cs typeface="Arial"/>
              </a:rPr>
              <a:t>Simionesco</a:t>
            </a:r>
            <a:r>
              <a:rPr lang="en-US" sz="1600" b="0" dirty="0">
                <a:solidFill>
                  <a:srgbClr val="3366FF"/>
                </a:solidFill>
                <a:latin typeface="Arial"/>
                <a:cs typeface="Arial"/>
              </a:rPr>
              <a:t> </a:t>
            </a:r>
            <a:r>
              <a:rPr lang="en-US" sz="1600" b="0" dirty="0" smtClean="0">
                <a:solidFill>
                  <a:srgbClr val="3366FF"/>
                </a:solidFill>
                <a:latin typeface="Arial"/>
                <a:cs typeface="Arial"/>
              </a:rPr>
              <a:t>and </a:t>
            </a:r>
            <a:r>
              <a:rPr lang="en-US" sz="1600" b="0" dirty="0">
                <a:solidFill>
                  <a:srgbClr val="3366FF"/>
                </a:solidFill>
                <a:latin typeface="Arial"/>
                <a:cs typeface="Arial"/>
              </a:rPr>
              <a:t>S.-H. </a:t>
            </a:r>
            <a:r>
              <a:rPr lang="en-US" sz="1600" b="0" dirty="0" smtClean="0">
                <a:solidFill>
                  <a:srgbClr val="3366FF"/>
                </a:solidFill>
                <a:latin typeface="Arial"/>
                <a:cs typeface="Arial"/>
              </a:rPr>
              <a:t>Chen</a:t>
            </a:r>
            <a:endParaRPr lang="en-US" sz="400" b="0" dirty="0" smtClean="0">
              <a:solidFill>
                <a:srgbClr val="3366FF"/>
              </a:solidFill>
              <a:latin typeface="Arial"/>
              <a:cs typeface="Arial"/>
            </a:endParaRPr>
          </a:p>
          <a:p>
            <a:pPr marL="0" indent="0">
              <a:lnSpc>
                <a:spcPct val="100000"/>
              </a:lnSpc>
              <a:spcBef>
                <a:spcPts val="0"/>
              </a:spcBef>
              <a:buNone/>
            </a:pPr>
            <a:endParaRPr lang="en-US" sz="400" b="0" dirty="0" smtClean="0">
              <a:solidFill>
                <a:srgbClr val="3366FF"/>
              </a:solidFill>
              <a:latin typeface="Arial"/>
              <a:cs typeface="Arial"/>
            </a:endParaRPr>
          </a:p>
          <a:p>
            <a:pPr marL="0" indent="0">
              <a:lnSpc>
                <a:spcPct val="100000"/>
              </a:lnSpc>
              <a:spcBef>
                <a:spcPts val="0"/>
              </a:spcBef>
              <a:buNone/>
            </a:pPr>
            <a:r>
              <a:rPr lang="en-US" sz="1600" b="0" dirty="0" smtClean="0">
                <a:solidFill>
                  <a:srgbClr val="3366FF"/>
                </a:solidFill>
                <a:latin typeface="Arial"/>
                <a:cs typeface="Arial"/>
              </a:rPr>
              <a:t>“Practical </a:t>
            </a:r>
            <a:r>
              <a:rPr lang="en-US" sz="1600" b="0" dirty="0">
                <a:solidFill>
                  <a:srgbClr val="3366FF"/>
                </a:solidFill>
                <a:latin typeface="Arial"/>
                <a:cs typeface="Arial"/>
              </a:rPr>
              <a:t>Neutron Scattering at a Steady State Source”, </a:t>
            </a:r>
            <a:r>
              <a:rPr lang="en-US" sz="1600" b="0" dirty="0" smtClean="0">
                <a:solidFill>
                  <a:srgbClr val="3366FF"/>
                </a:solidFill>
                <a:latin typeface="Arial"/>
                <a:cs typeface="Arial"/>
              </a:rPr>
              <a:t>                             </a:t>
            </a:r>
            <a:endParaRPr lang="en-US" sz="1600" b="0" dirty="0">
              <a:solidFill>
                <a:srgbClr val="3366FF"/>
              </a:solidFill>
              <a:latin typeface="Arial"/>
              <a:cs typeface="Arial"/>
            </a:endParaRPr>
          </a:p>
          <a:p>
            <a:pPr marL="0" indent="0">
              <a:lnSpc>
                <a:spcPct val="100000"/>
              </a:lnSpc>
              <a:spcBef>
                <a:spcPts val="0"/>
              </a:spcBef>
              <a:buNone/>
            </a:pPr>
            <a:r>
              <a:rPr lang="en-US" sz="1600" b="0" dirty="0">
                <a:solidFill>
                  <a:srgbClr val="3366FF"/>
                </a:solidFill>
                <a:latin typeface="Arial"/>
                <a:cs typeface="Arial"/>
              </a:rPr>
              <a:t>     T. </a:t>
            </a:r>
            <a:r>
              <a:rPr lang="en-US" sz="1600" b="0" dirty="0" err="1">
                <a:solidFill>
                  <a:srgbClr val="3366FF"/>
                </a:solidFill>
                <a:latin typeface="Arial"/>
                <a:cs typeface="Arial"/>
              </a:rPr>
              <a:t>Heitmann</a:t>
            </a:r>
            <a:r>
              <a:rPr lang="en-US" sz="1600" b="0" dirty="0">
                <a:solidFill>
                  <a:srgbClr val="3366FF"/>
                </a:solidFill>
                <a:latin typeface="Arial"/>
                <a:cs typeface="Arial"/>
              </a:rPr>
              <a:t> &amp; W. </a:t>
            </a:r>
            <a:r>
              <a:rPr lang="en-US" sz="1600" b="0" dirty="0" err="1">
                <a:solidFill>
                  <a:srgbClr val="3366FF"/>
                </a:solidFill>
                <a:latin typeface="Arial"/>
                <a:cs typeface="Arial"/>
              </a:rPr>
              <a:t>Montfrooij</a:t>
            </a:r>
            <a:r>
              <a:rPr lang="en-US" sz="1600" b="0" dirty="0">
                <a:solidFill>
                  <a:srgbClr val="3366FF"/>
                </a:solidFill>
                <a:latin typeface="Arial"/>
                <a:cs typeface="Arial"/>
              </a:rPr>
              <a:t>, </a:t>
            </a:r>
            <a:r>
              <a:rPr lang="en-US" sz="1600" b="0" dirty="0" err="1">
                <a:solidFill>
                  <a:srgbClr val="3366FF"/>
                </a:solidFill>
                <a:latin typeface="Arial"/>
                <a:cs typeface="Arial"/>
              </a:rPr>
              <a:t>Mizzou</a:t>
            </a:r>
            <a:r>
              <a:rPr lang="en-US" sz="1600" b="0" dirty="0">
                <a:solidFill>
                  <a:srgbClr val="3366FF"/>
                </a:solidFill>
                <a:latin typeface="Arial"/>
                <a:cs typeface="Arial"/>
              </a:rPr>
              <a:t> Media (2012</a:t>
            </a:r>
            <a:r>
              <a:rPr lang="en-US" sz="1600" b="0" dirty="0" smtClean="0">
                <a:solidFill>
                  <a:srgbClr val="3366FF"/>
                </a:solidFill>
                <a:latin typeface="Arial"/>
                <a:cs typeface="Arial"/>
              </a:rPr>
              <a:t>)*</a:t>
            </a:r>
            <a:endParaRPr lang="en-US" sz="400" b="0" dirty="0">
              <a:solidFill>
                <a:srgbClr val="3366FF"/>
              </a:solidFill>
              <a:latin typeface="Arial"/>
              <a:cs typeface="Arial"/>
            </a:endParaRPr>
          </a:p>
          <a:p>
            <a:pPr marL="0" indent="0">
              <a:lnSpc>
                <a:spcPct val="100000"/>
              </a:lnSpc>
              <a:spcBef>
                <a:spcPts val="0"/>
              </a:spcBef>
              <a:buNone/>
            </a:pPr>
            <a:endParaRPr lang="en-US" sz="400" b="0" dirty="0">
              <a:solidFill>
                <a:srgbClr val="3366FF"/>
              </a:solidFill>
              <a:latin typeface="Arial"/>
              <a:cs typeface="Arial"/>
            </a:endParaRPr>
          </a:p>
          <a:p>
            <a:pPr marL="0" indent="0">
              <a:lnSpc>
                <a:spcPct val="100000"/>
              </a:lnSpc>
              <a:spcBef>
                <a:spcPts val="0"/>
              </a:spcBef>
              <a:buNone/>
            </a:pPr>
            <a:r>
              <a:rPr lang="en-US" sz="1600" b="0" dirty="0" smtClean="0">
                <a:solidFill>
                  <a:srgbClr val="3366FF"/>
                </a:solidFill>
                <a:latin typeface="Arial"/>
                <a:cs typeface="Arial"/>
                <a:hlinkClick r:id="rId3"/>
              </a:rPr>
              <a:t>http</a:t>
            </a:r>
            <a:r>
              <a:rPr lang="en-US" sz="1600" b="0" dirty="0">
                <a:solidFill>
                  <a:srgbClr val="3366FF"/>
                </a:solidFill>
                <a:latin typeface="Arial"/>
                <a:cs typeface="Arial"/>
                <a:hlinkClick r:id="rId3"/>
              </a:rPr>
              <a:t>://www.ncnr.nist.gov/summerschool/ss13/pdf/</a:t>
            </a:r>
            <a:r>
              <a:rPr lang="en-US" sz="1600" b="0" dirty="0" smtClean="0">
                <a:solidFill>
                  <a:srgbClr val="3366FF"/>
                </a:solidFill>
                <a:latin typeface="Arial"/>
                <a:cs typeface="Arial"/>
                <a:hlinkClick r:id="rId3"/>
              </a:rPr>
              <a:t>NeutronScatteringPrimer.pdf</a:t>
            </a:r>
            <a:r>
              <a:rPr lang="en-US" sz="1600" b="0" dirty="0" smtClean="0">
                <a:solidFill>
                  <a:srgbClr val="3366FF"/>
                </a:solidFill>
                <a:latin typeface="Arial"/>
                <a:cs typeface="Arial"/>
              </a:rPr>
              <a:t>      </a:t>
            </a:r>
            <a:r>
              <a:rPr lang="en-US" sz="1600" b="0" dirty="0" err="1" smtClean="0">
                <a:solidFill>
                  <a:srgbClr val="3366FF"/>
                </a:solidFill>
                <a:latin typeface="Arial"/>
                <a:cs typeface="Arial"/>
              </a:rPr>
              <a:t>R.Pynn</a:t>
            </a:r>
            <a:r>
              <a:rPr lang="en-US" sz="1600" b="0" dirty="0" smtClean="0">
                <a:solidFill>
                  <a:srgbClr val="3366FF"/>
                </a:solidFill>
                <a:latin typeface="Arial"/>
                <a:cs typeface="Arial"/>
              </a:rPr>
              <a:t>  (1990)*</a:t>
            </a:r>
            <a:endParaRPr lang="en-US" sz="400" b="0" dirty="0">
              <a:solidFill>
                <a:srgbClr val="3366FF"/>
              </a:solidFill>
              <a:latin typeface="Arial"/>
              <a:cs typeface="Arial"/>
            </a:endParaRPr>
          </a:p>
          <a:p>
            <a:pPr marL="0" indent="0">
              <a:lnSpc>
                <a:spcPct val="100000"/>
              </a:lnSpc>
              <a:spcBef>
                <a:spcPts val="0"/>
              </a:spcBef>
              <a:buNone/>
            </a:pPr>
            <a:endParaRPr lang="en-US" sz="400" b="0" dirty="0">
              <a:solidFill>
                <a:srgbClr val="3366FF"/>
              </a:solidFill>
              <a:latin typeface="Arial"/>
              <a:cs typeface="Arial"/>
            </a:endParaRPr>
          </a:p>
          <a:p>
            <a:pPr marL="0" indent="0">
              <a:lnSpc>
                <a:spcPct val="100000"/>
              </a:lnSpc>
              <a:spcBef>
                <a:spcPts val="0"/>
              </a:spcBef>
              <a:buNone/>
            </a:pPr>
            <a:r>
              <a:rPr lang="en-US" sz="1600" b="0" dirty="0" smtClean="0">
                <a:solidFill>
                  <a:srgbClr val="3366FF"/>
                </a:solidFill>
                <a:latin typeface="Arial"/>
                <a:cs typeface="Arial"/>
              </a:rPr>
              <a:t>“Handbook of Neutron Optics”, M. </a:t>
            </a:r>
            <a:r>
              <a:rPr lang="en-US" sz="1600" b="0" dirty="0" err="1" smtClean="0">
                <a:solidFill>
                  <a:srgbClr val="3366FF"/>
                </a:solidFill>
                <a:latin typeface="Arial"/>
                <a:cs typeface="Arial"/>
              </a:rPr>
              <a:t>Utsoro</a:t>
            </a:r>
            <a:r>
              <a:rPr lang="en-US" sz="1600" b="0" dirty="0" smtClean="0">
                <a:solidFill>
                  <a:srgbClr val="3366FF"/>
                </a:solidFill>
                <a:latin typeface="Arial"/>
                <a:cs typeface="Arial"/>
              </a:rPr>
              <a:t> and V.K. </a:t>
            </a:r>
            <a:r>
              <a:rPr lang="en-US" sz="1600" b="0" dirty="0" err="1" smtClean="0">
                <a:solidFill>
                  <a:srgbClr val="3366FF"/>
                </a:solidFill>
                <a:latin typeface="Arial"/>
                <a:cs typeface="Arial"/>
              </a:rPr>
              <a:t>Ignatovich</a:t>
            </a:r>
            <a:r>
              <a:rPr lang="en-US" sz="1600" b="0" dirty="0" smtClean="0">
                <a:solidFill>
                  <a:srgbClr val="3366FF"/>
                </a:solidFill>
                <a:latin typeface="Arial"/>
                <a:cs typeface="Arial"/>
              </a:rPr>
              <a:t>, Wiley (2010)</a:t>
            </a:r>
            <a:endParaRPr lang="en-US" sz="300" b="0" dirty="0" smtClean="0">
              <a:solidFill>
                <a:srgbClr val="3366FF"/>
              </a:solidFill>
              <a:latin typeface="Arial"/>
              <a:cs typeface="Arial"/>
            </a:endParaRPr>
          </a:p>
          <a:p>
            <a:pPr marL="0" indent="0">
              <a:lnSpc>
                <a:spcPct val="100000"/>
              </a:lnSpc>
              <a:spcBef>
                <a:spcPts val="0"/>
              </a:spcBef>
              <a:buNone/>
            </a:pPr>
            <a:endParaRPr lang="en-US" sz="400" b="0" dirty="0">
              <a:solidFill>
                <a:srgbClr val="3366FF"/>
              </a:solidFill>
              <a:latin typeface="Arial"/>
              <a:cs typeface="Arial"/>
            </a:endParaRPr>
          </a:p>
        </p:txBody>
      </p:sp>
      <p:sp>
        <p:nvSpPr>
          <p:cNvPr id="6" name="Rectangle 5"/>
          <p:cNvSpPr/>
          <p:nvPr/>
        </p:nvSpPr>
        <p:spPr>
          <a:xfrm>
            <a:off x="5943600" y="5334000"/>
            <a:ext cx="3008706" cy="400110"/>
          </a:xfrm>
          <a:prstGeom prst="rect">
            <a:avLst/>
          </a:prstGeom>
        </p:spPr>
        <p:txBody>
          <a:bodyPr wrap="none">
            <a:spAutoFit/>
          </a:bodyPr>
          <a:lstStyle/>
          <a:p>
            <a:r>
              <a:rPr lang="en-US" sz="2000" dirty="0">
                <a:solidFill>
                  <a:srgbClr val="3366FF"/>
                </a:solidFill>
                <a:latin typeface="Arial"/>
                <a:cs typeface="Arial"/>
              </a:rPr>
              <a:t>	*</a:t>
            </a:r>
            <a:r>
              <a:rPr lang="en-US" dirty="0">
                <a:solidFill>
                  <a:srgbClr val="3366FF"/>
                </a:solidFill>
                <a:latin typeface="Arial"/>
                <a:cs typeface="Arial"/>
              </a:rPr>
              <a:t>most “</a:t>
            </a:r>
            <a:r>
              <a:rPr lang="en-US" dirty="0" smtClean="0">
                <a:solidFill>
                  <a:srgbClr val="3366FF"/>
                </a:solidFill>
                <a:latin typeface="Arial"/>
                <a:cs typeface="Arial"/>
              </a:rPr>
              <a:t>accessible”</a:t>
            </a:r>
            <a:endParaRPr lang="en-US" dirty="0"/>
          </a:p>
        </p:txBody>
      </p:sp>
    </p:spTree>
    <p:extLst>
      <p:ext uri="{BB962C8B-B14F-4D97-AF65-F5344CB8AC3E}">
        <p14:creationId xmlns:p14="http://schemas.microsoft.com/office/powerpoint/2010/main" val="132457988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525" y="76200"/>
            <a:ext cx="8229600" cy="496290"/>
          </a:xfrm>
        </p:spPr>
        <p:txBody>
          <a:bodyPr/>
          <a:lstStyle/>
          <a:p>
            <a:r>
              <a:rPr lang="en-US" dirty="0" smtClean="0"/>
              <a:t>(Thermal) Neutron Bragg Diffraction</a:t>
            </a:r>
            <a:endParaRPr lang="en-US" dirty="0"/>
          </a:p>
        </p:txBody>
      </p:sp>
      <p:pic>
        <p:nvPicPr>
          <p:cNvPr id="8"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64308" y="2286000"/>
            <a:ext cx="4431892" cy="3610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22"/>
          <p:cNvSpPr txBox="1">
            <a:spLocks noChangeArrowheads="1"/>
          </p:cNvSpPr>
          <p:nvPr/>
        </p:nvSpPr>
        <p:spPr bwMode="auto">
          <a:xfrm>
            <a:off x="512579" y="2619613"/>
            <a:ext cx="2386879"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sz="1400" b="1" dirty="0" smtClean="0">
                <a:latin typeface="Times New Roman" charset="0"/>
                <a:cs typeface="Times New Roman" charset="0"/>
              </a:rPr>
              <a:t>X-10  Graphite reactor  1943</a:t>
            </a:r>
          </a:p>
          <a:p>
            <a:pPr algn="ctr" eaLnBrk="1" hangingPunct="1"/>
            <a:r>
              <a:rPr lang="en-US" sz="1400" b="1" dirty="0" smtClean="0">
                <a:latin typeface="Times New Roman" charset="0"/>
                <a:cs typeface="Times New Roman" charset="0"/>
              </a:rPr>
              <a:t>(Clinton Engineering works)</a:t>
            </a:r>
          </a:p>
          <a:p>
            <a:pPr algn="ctr" eaLnBrk="1" hangingPunct="1"/>
            <a:endParaRPr lang="en-US" sz="1400" b="1" dirty="0" smtClean="0">
              <a:latin typeface="Times New Roman" charset="0"/>
              <a:cs typeface="Times New Roman" charset="0"/>
            </a:endParaRPr>
          </a:p>
          <a:p>
            <a:pPr algn="ctr" eaLnBrk="1" hangingPunct="1"/>
            <a:endParaRPr lang="en-US" sz="1400" b="1" dirty="0">
              <a:latin typeface="Times New Roman" charset="0"/>
              <a:cs typeface="Times New Roman" charset="0"/>
            </a:endParaRPr>
          </a:p>
          <a:p>
            <a:pPr algn="ctr" eaLnBrk="1" hangingPunct="1"/>
            <a:endParaRPr lang="en-US" sz="1400" b="1" dirty="0" smtClean="0">
              <a:latin typeface="Times New Roman" charset="0"/>
              <a:cs typeface="Times New Roman" charset="0"/>
            </a:endParaRPr>
          </a:p>
          <a:p>
            <a:pPr algn="ctr" eaLnBrk="1" hangingPunct="1"/>
            <a:endParaRPr lang="en-US" sz="1400" b="1" dirty="0" smtClean="0">
              <a:latin typeface="Times New Roman" charset="0"/>
              <a:cs typeface="Times New Roman" charset="0"/>
            </a:endParaRPr>
          </a:p>
          <a:p>
            <a:pPr algn="ctr" eaLnBrk="1" hangingPunct="1"/>
            <a:endParaRPr lang="en-US" sz="1400" b="1" dirty="0">
              <a:latin typeface="Times New Roman" charset="0"/>
              <a:cs typeface="Times New Roman" charset="0"/>
            </a:endParaRPr>
          </a:p>
          <a:p>
            <a:pPr algn="ctr" eaLnBrk="1" hangingPunct="1"/>
            <a:endParaRPr lang="en-US" sz="1400" b="1" dirty="0" smtClean="0">
              <a:latin typeface="Times New Roman" charset="0"/>
              <a:cs typeface="Times New Roman" charset="0"/>
            </a:endParaRPr>
          </a:p>
          <a:p>
            <a:pPr algn="ctr" eaLnBrk="1" hangingPunct="1"/>
            <a:endParaRPr lang="en-US" sz="1400" b="1" dirty="0" smtClean="0">
              <a:latin typeface="Times New Roman" charset="0"/>
              <a:cs typeface="Times New Roman" charset="0"/>
            </a:endParaRPr>
          </a:p>
          <a:p>
            <a:pPr algn="ctr" eaLnBrk="1" hangingPunct="1"/>
            <a:r>
              <a:rPr lang="en-US" sz="1400" b="1" dirty="0" smtClean="0">
                <a:latin typeface="Times New Roman" charset="0"/>
                <a:cs typeface="Times New Roman" charset="0"/>
              </a:rPr>
              <a:t>….</a:t>
            </a:r>
            <a:endParaRPr lang="en-US" sz="1400" b="1" dirty="0">
              <a:latin typeface="Times New Roman" charset="0"/>
              <a:cs typeface="Times New Roman" charset="0"/>
            </a:endParaRPr>
          </a:p>
          <a:p>
            <a:pPr algn="ctr" eaLnBrk="1" hangingPunct="1"/>
            <a:endParaRPr lang="en-US" sz="1400" b="1" dirty="0">
              <a:latin typeface="Times New Roman" charset="0"/>
              <a:cs typeface="Times New Roman" charset="0"/>
            </a:endParaRPr>
          </a:p>
          <a:p>
            <a:pPr algn="ctr" eaLnBrk="1" hangingPunct="1"/>
            <a:endParaRPr lang="en-US" sz="1400" b="1" dirty="0" smtClean="0">
              <a:latin typeface="Times New Roman" charset="0"/>
              <a:cs typeface="Times New Roman" charset="0"/>
            </a:endParaRPr>
          </a:p>
          <a:p>
            <a:pPr algn="ctr" eaLnBrk="1" hangingPunct="1"/>
            <a:endParaRPr lang="en-US" sz="1400" b="1" dirty="0" smtClean="0">
              <a:latin typeface="Times New Roman" charset="0"/>
              <a:cs typeface="Times New Roman" charset="0"/>
            </a:endParaRPr>
          </a:p>
          <a:p>
            <a:pPr algn="ctr" eaLnBrk="1" hangingPunct="1"/>
            <a:r>
              <a:rPr lang="en-US" sz="1400" b="1" dirty="0" smtClean="0">
                <a:latin typeface="Times New Roman" charset="0"/>
                <a:cs typeface="Times New Roman" charset="0"/>
              </a:rPr>
              <a:t>E.O</a:t>
            </a:r>
            <a:r>
              <a:rPr lang="en-US" sz="1400" b="1" dirty="0">
                <a:latin typeface="Times New Roman" charset="0"/>
                <a:cs typeface="Times New Roman" charset="0"/>
              </a:rPr>
              <a:t>. </a:t>
            </a:r>
            <a:r>
              <a:rPr lang="en-US" sz="1400" b="1" dirty="0" err="1">
                <a:latin typeface="Times New Roman" charset="0"/>
                <a:cs typeface="Times New Roman" charset="0"/>
              </a:rPr>
              <a:t>Wollan</a:t>
            </a:r>
            <a:r>
              <a:rPr lang="en-US" sz="1400" b="1" dirty="0">
                <a:latin typeface="Times New Roman" charset="0"/>
                <a:cs typeface="Times New Roman" charset="0"/>
              </a:rPr>
              <a:t> and C. G. </a:t>
            </a:r>
            <a:r>
              <a:rPr lang="en-US" sz="1400" b="1" dirty="0" smtClean="0">
                <a:latin typeface="Times New Roman" charset="0"/>
                <a:cs typeface="Times New Roman" charset="0"/>
              </a:rPr>
              <a:t>Shull</a:t>
            </a:r>
          </a:p>
          <a:p>
            <a:pPr algn="ctr" eaLnBrk="1" hangingPunct="1"/>
            <a:r>
              <a:rPr lang="en-US" sz="1400" b="1" dirty="0" smtClean="0">
                <a:latin typeface="Times New Roman" charset="0"/>
                <a:cs typeface="Times New Roman" charset="0"/>
              </a:rPr>
              <a:t>1945/1946 …</a:t>
            </a:r>
            <a:endParaRPr lang="en-US" sz="1400" b="1" dirty="0">
              <a:latin typeface="Times New Roman" charset="0"/>
              <a:cs typeface="Times New Roman" charset="0"/>
            </a:endParaRPr>
          </a:p>
        </p:txBody>
      </p:sp>
      <p:sp>
        <p:nvSpPr>
          <p:cNvPr id="10" name="Rectangle 9"/>
          <p:cNvSpPr/>
          <p:nvPr/>
        </p:nvSpPr>
        <p:spPr>
          <a:xfrm>
            <a:off x="76200" y="5906869"/>
            <a:ext cx="9144000" cy="646331"/>
          </a:xfrm>
          <a:prstGeom prst="rect">
            <a:avLst/>
          </a:prstGeom>
        </p:spPr>
        <p:txBody>
          <a:bodyPr wrap="square">
            <a:spAutoFit/>
          </a:bodyPr>
          <a:lstStyle/>
          <a:p>
            <a:r>
              <a:rPr lang="en-US" sz="1200" dirty="0" smtClean="0">
                <a:solidFill>
                  <a:srgbClr val="3366FF"/>
                </a:solidFill>
              </a:rPr>
              <a:t>"</a:t>
            </a:r>
            <a:r>
              <a:rPr lang="en-US" sz="1200" dirty="0">
                <a:solidFill>
                  <a:srgbClr val="3366FF"/>
                </a:solidFill>
              </a:rPr>
              <a:t>Scientists at Oak Ridge were very anxious to find real honest-to-goodness scientific uses for the information and technology that had been developed during the war at Oak Ridge and at other places associated with the wartime Manhattan Project</a:t>
            </a:r>
            <a:r>
              <a:rPr lang="en-US" sz="1200" dirty="0" smtClean="0">
                <a:solidFill>
                  <a:srgbClr val="3366FF"/>
                </a:solidFill>
              </a:rPr>
              <a:t>.”</a:t>
            </a:r>
          </a:p>
          <a:p>
            <a:r>
              <a:rPr lang="en-US" sz="1200" dirty="0">
                <a:solidFill>
                  <a:srgbClr val="3366FF"/>
                </a:solidFill>
              </a:rPr>
              <a:t> </a:t>
            </a:r>
            <a:r>
              <a:rPr lang="en-US" sz="1200" dirty="0" smtClean="0">
                <a:solidFill>
                  <a:srgbClr val="3366FF"/>
                </a:solidFill>
              </a:rPr>
              <a:t>                                                           </a:t>
            </a:r>
            <a:r>
              <a:rPr lang="en-US" sz="1200" dirty="0">
                <a:solidFill>
                  <a:srgbClr val="3366FF"/>
                </a:solidFill>
              </a:rPr>
              <a:t> </a:t>
            </a:r>
            <a:r>
              <a:rPr lang="en-US" sz="1200" dirty="0" smtClean="0">
                <a:solidFill>
                  <a:srgbClr val="3366FF"/>
                </a:solidFill>
              </a:rPr>
              <a:t> Clifford Shull speaking about arriving to work at “Clinton Laboratories” in 1946</a:t>
            </a:r>
            <a:endParaRPr lang="en-US" sz="1200" dirty="0">
              <a:solidFill>
                <a:srgbClr val="3366FF"/>
              </a:solidFill>
            </a:endParaRPr>
          </a:p>
        </p:txBody>
      </p:sp>
      <p:sp>
        <p:nvSpPr>
          <p:cNvPr id="7" name="TextBox 6"/>
          <p:cNvSpPr txBox="1"/>
          <p:nvPr/>
        </p:nvSpPr>
        <p:spPr>
          <a:xfrm>
            <a:off x="304800" y="512564"/>
            <a:ext cx="8991600" cy="2154436"/>
          </a:xfrm>
          <a:prstGeom prst="rect">
            <a:avLst/>
          </a:prstGeom>
          <a:noFill/>
        </p:spPr>
        <p:txBody>
          <a:bodyPr wrap="square" rtlCol="0">
            <a:spAutoFit/>
          </a:bodyPr>
          <a:lstStyle/>
          <a:p>
            <a:r>
              <a:rPr lang="en-US" dirty="0" smtClean="0">
                <a:solidFill>
                  <a:srgbClr val="3366FF"/>
                </a:solidFill>
              </a:rPr>
              <a:t>An obvious consequence of things already well known in 1932:</a:t>
            </a:r>
            <a:endParaRPr lang="en-US" sz="800" dirty="0" smtClean="0">
              <a:solidFill>
                <a:srgbClr val="3366FF"/>
              </a:solidFill>
            </a:endParaRPr>
          </a:p>
          <a:p>
            <a:r>
              <a:rPr lang="en-US" dirty="0" smtClean="0">
                <a:solidFill>
                  <a:srgbClr val="3366FF"/>
                </a:solidFill>
              </a:rPr>
              <a:t>      X-</a:t>
            </a:r>
            <a:r>
              <a:rPr lang="en-US" dirty="0">
                <a:solidFill>
                  <a:srgbClr val="3366FF"/>
                </a:solidFill>
              </a:rPr>
              <a:t>ray diffraction </a:t>
            </a:r>
            <a:r>
              <a:rPr lang="en-US" dirty="0" smtClean="0">
                <a:solidFill>
                  <a:srgbClr val="3366FF"/>
                </a:solidFill>
              </a:rPr>
              <a:t>(</a:t>
            </a:r>
            <a:r>
              <a:rPr lang="en-US" dirty="0">
                <a:solidFill>
                  <a:srgbClr val="3366FF"/>
                </a:solidFill>
              </a:rPr>
              <a:t>1912 </a:t>
            </a:r>
            <a:r>
              <a:rPr lang="en-US" dirty="0" smtClean="0">
                <a:solidFill>
                  <a:srgbClr val="3366FF"/>
                </a:solidFill>
              </a:rPr>
              <a:t>the Braggs, father and son)</a:t>
            </a:r>
            <a:endParaRPr lang="en-US" dirty="0">
              <a:solidFill>
                <a:srgbClr val="3366FF"/>
              </a:solidFill>
            </a:endParaRPr>
          </a:p>
          <a:p>
            <a:r>
              <a:rPr lang="en-US" dirty="0">
                <a:solidFill>
                  <a:srgbClr val="3366FF"/>
                </a:solidFill>
              </a:rPr>
              <a:t> </a:t>
            </a:r>
            <a:r>
              <a:rPr lang="en-US" dirty="0" smtClean="0">
                <a:solidFill>
                  <a:srgbClr val="3366FF"/>
                </a:solidFill>
              </a:rPr>
              <a:t> &amp; de </a:t>
            </a:r>
            <a:r>
              <a:rPr lang="en-US" dirty="0">
                <a:solidFill>
                  <a:srgbClr val="3366FF"/>
                </a:solidFill>
              </a:rPr>
              <a:t>Broglie </a:t>
            </a:r>
            <a:r>
              <a:rPr lang="en-US" dirty="0" smtClean="0">
                <a:solidFill>
                  <a:srgbClr val="3366FF"/>
                </a:solidFill>
              </a:rPr>
              <a:t>wavelength hypothesis </a:t>
            </a:r>
            <a:r>
              <a:rPr lang="en-US" dirty="0">
                <a:solidFill>
                  <a:srgbClr val="3366FF"/>
                </a:solidFill>
              </a:rPr>
              <a:t>confirmation </a:t>
            </a:r>
            <a:r>
              <a:rPr lang="en-US" dirty="0" smtClean="0">
                <a:solidFill>
                  <a:srgbClr val="3366FF"/>
                </a:solidFill>
              </a:rPr>
              <a:t>(1927 Davisson </a:t>
            </a:r>
            <a:r>
              <a:rPr lang="en-US" dirty="0">
                <a:solidFill>
                  <a:srgbClr val="3366FF"/>
                </a:solidFill>
              </a:rPr>
              <a:t>&amp; </a:t>
            </a:r>
            <a:r>
              <a:rPr lang="en-US" dirty="0" err="1" smtClean="0">
                <a:solidFill>
                  <a:srgbClr val="3366FF"/>
                </a:solidFill>
              </a:rPr>
              <a:t>Germer</a:t>
            </a:r>
            <a:r>
              <a:rPr lang="en-US" dirty="0" smtClean="0">
                <a:solidFill>
                  <a:srgbClr val="3366FF"/>
                </a:solidFill>
              </a:rPr>
              <a:t>)</a:t>
            </a:r>
          </a:p>
          <a:p>
            <a:r>
              <a:rPr lang="en-US" dirty="0">
                <a:solidFill>
                  <a:srgbClr val="3366FF"/>
                </a:solidFill>
              </a:rPr>
              <a:t> </a:t>
            </a:r>
            <a:r>
              <a:rPr lang="en-US" dirty="0" smtClean="0">
                <a:solidFill>
                  <a:srgbClr val="3366FF"/>
                </a:solidFill>
              </a:rPr>
              <a:t> &amp; Chadwick’s determination of the neutron mass (1.0067 </a:t>
            </a:r>
            <a:r>
              <a:rPr lang="en-US" dirty="0" err="1" smtClean="0">
                <a:solidFill>
                  <a:srgbClr val="3366FF"/>
                </a:solidFill>
              </a:rPr>
              <a:t>m</a:t>
            </a:r>
            <a:r>
              <a:rPr lang="en-US" baseline="-25000" dirty="0" err="1" smtClean="0">
                <a:solidFill>
                  <a:srgbClr val="3366FF"/>
                </a:solidFill>
              </a:rPr>
              <a:t>p</a:t>
            </a:r>
            <a:r>
              <a:rPr lang="en-US" dirty="0" smtClean="0">
                <a:solidFill>
                  <a:srgbClr val="3366FF"/>
                </a:solidFill>
              </a:rPr>
              <a:t>)</a:t>
            </a:r>
          </a:p>
          <a:p>
            <a:pPr marL="285750" indent="-285750">
              <a:buFont typeface="Symbol" charset="0"/>
              <a:buChar char=""/>
            </a:pPr>
            <a:r>
              <a:rPr lang="en-US" dirty="0" smtClean="0">
                <a:solidFill>
                  <a:srgbClr val="3366FF"/>
                </a:solidFill>
              </a:rPr>
              <a:t>1936 </a:t>
            </a:r>
            <a:r>
              <a:rPr lang="en-US" dirty="0">
                <a:solidFill>
                  <a:srgbClr val="3366FF"/>
                </a:solidFill>
              </a:rPr>
              <a:t>Mitchel &amp; Powers and </a:t>
            </a:r>
            <a:r>
              <a:rPr lang="en-US" dirty="0" err="1">
                <a:solidFill>
                  <a:srgbClr val="3366FF"/>
                </a:solidFill>
              </a:rPr>
              <a:t>Halban</a:t>
            </a:r>
            <a:r>
              <a:rPr lang="en-US" dirty="0">
                <a:solidFill>
                  <a:srgbClr val="3366FF"/>
                </a:solidFill>
              </a:rPr>
              <a:t> &amp; </a:t>
            </a:r>
            <a:r>
              <a:rPr lang="en-US" dirty="0" err="1" smtClean="0">
                <a:solidFill>
                  <a:srgbClr val="3366FF"/>
                </a:solidFill>
              </a:rPr>
              <a:t>Preiswerk</a:t>
            </a:r>
            <a:r>
              <a:rPr lang="en-US" dirty="0" smtClean="0">
                <a:solidFill>
                  <a:srgbClr val="3366FF"/>
                </a:solidFill>
              </a:rPr>
              <a:t> – Bragg </a:t>
            </a:r>
            <a:r>
              <a:rPr lang="en-US" smtClean="0">
                <a:solidFill>
                  <a:srgbClr val="3366FF"/>
                </a:solidFill>
              </a:rPr>
              <a:t>diffraction demonstration</a:t>
            </a:r>
            <a:endParaRPr lang="en-US" sz="800" dirty="0">
              <a:solidFill>
                <a:srgbClr val="3366FF"/>
              </a:solidFill>
            </a:endParaRPr>
          </a:p>
          <a:p>
            <a:endParaRPr lang="en-US" sz="800" dirty="0" smtClean="0">
              <a:solidFill>
                <a:srgbClr val="3366FF"/>
              </a:solidFill>
            </a:endParaRPr>
          </a:p>
          <a:p>
            <a:r>
              <a:rPr lang="en-US" dirty="0" smtClean="0">
                <a:solidFill>
                  <a:srgbClr val="3366FF"/>
                </a:solidFill>
              </a:rPr>
              <a:t>Early problems: source &amp; interaction strengths, neutron energies &amp; neutron detection</a:t>
            </a:r>
          </a:p>
          <a:p>
            <a:r>
              <a:rPr lang="en-US" dirty="0" smtClean="0">
                <a:solidFill>
                  <a:srgbClr val="3366FF"/>
                </a:solidFill>
              </a:rPr>
              <a:t>&amp; WWII …</a:t>
            </a:r>
            <a:endParaRPr lang="en-US" dirty="0">
              <a:solidFill>
                <a:srgbClr val="3366FF"/>
              </a:solidFill>
            </a:endParaRPr>
          </a:p>
        </p:txBody>
      </p:sp>
      <p:pic>
        <p:nvPicPr>
          <p:cNvPr id="4" name="Picture 3" descr="250px-X10_Reactor_Face.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1427" y="3148534"/>
            <a:ext cx="2209800" cy="2324710"/>
          </a:xfrm>
          <a:prstGeom prst="rect">
            <a:avLst/>
          </a:prstGeom>
        </p:spPr>
      </p:pic>
      <p:sp>
        <p:nvSpPr>
          <p:cNvPr id="6" name="Rectangle 5"/>
          <p:cNvSpPr/>
          <p:nvPr/>
        </p:nvSpPr>
        <p:spPr>
          <a:xfrm>
            <a:off x="7620000" y="3856672"/>
            <a:ext cx="1447800" cy="1477328"/>
          </a:xfrm>
          <a:prstGeom prst="rect">
            <a:avLst/>
          </a:prstGeom>
        </p:spPr>
        <p:txBody>
          <a:bodyPr wrap="square">
            <a:spAutoFit/>
          </a:bodyPr>
          <a:lstStyle/>
          <a:p>
            <a:r>
              <a:rPr lang="en-US" dirty="0" smtClean="0">
                <a:latin typeface="Times New Roman"/>
                <a:cs typeface="Times New Roman"/>
              </a:rPr>
              <a:t>XRD</a:t>
            </a:r>
          </a:p>
          <a:p>
            <a:r>
              <a:rPr lang="en-US" dirty="0" smtClean="0">
                <a:latin typeface="Times New Roman"/>
                <a:cs typeface="Times New Roman"/>
              </a:rPr>
              <a:t>from</a:t>
            </a:r>
          </a:p>
          <a:p>
            <a:r>
              <a:rPr lang="en-US" dirty="0" smtClean="0">
                <a:latin typeface="Times New Roman"/>
                <a:cs typeface="Times New Roman"/>
              </a:rPr>
              <a:t>UC</a:t>
            </a:r>
          </a:p>
          <a:p>
            <a:r>
              <a:rPr lang="en-US" dirty="0" smtClean="0">
                <a:latin typeface="Times New Roman"/>
                <a:cs typeface="Times New Roman"/>
              </a:rPr>
              <a:t>1948</a:t>
            </a:r>
          </a:p>
          <a:p>
            <a:r>
              <a:rPr lang="en-US" dirty="0">
                <a:latin typeface="Times New Roman"/>
                <a:cs typeface="Times New Roman"/>
              </a:rPr>
              <a:t>a</a:t>
            </a:r>
            <a:r>
              <a:rPr lang="en-US" dirty="0" smtClean="0">
                <a:latin typeface="Times New Roman"/>
                <a:cs typeface="Times New Roman"/>
              </a:rPr>
              <a:t>fter n mods</a:t>
            </a:r>
            <a:endParaRPr lang="en-US" dirty="0">
              <a:latin typeface="Times New Roman"/>
              <a:cs typeface="Times New Roman"/>
            </a:endParaRPr>
          </a:p>
        </p:txBody>
      </p:sp>
    </p:spTree>
    <p:extLst>
      <p:ext uri="{BB962C8B-B14F-4D97-AF65-F5344CB8AC3E}">
        <p14:creationId xmlns:p14="http://schemas.microsoft.com/office/powerpoint/2010/main" val="146618417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229600" cy="496290"/>
          </a:xfrm>
        </p:spPr>
        <p:txBody>
          <a:bodyPr/>
          <a:lstStyle/>
          <a:p>
            <a:r>
              <a:rPr lang="en-US" dirty="0" smtClean="0"/>
              <a:t>Neutron Scattering Source Websites</a:t>
            </a:r>
            <a:endParaRPr lang="en-US" dirty="0"/>
          </a:p>
        </p:txBody>
      </p:sp>
      <p:sp>
        <p:nvSpPr>
          <p:cNvPr id="3" name="Content Placeholder 2"/>
          <p:cNvSpPr>
            <a:spLocks noGrp="1"/>
          </p:cNvSpPr>
          <p:nvPr>
            <p:ph idx="1"/>
          </p:nvPr>
        </p:nvSpPr>
        <p:spPr>
          <a:xfrm>
            <a:off x="111125" y="609600"/>
            <a:ext cx="9032875" cy="6089701"/>
          </a:xfrm>
        </p:spPr>
        <p:txBody>
          <a:bodyPr/>
          <a:lstStyle/>
          <a:p>
            <a:pPr>
              <a:lnSpc>
                <a:spcPts val="2600"/>
              </a:lnSpc>
              <a:spcBef>
                <a:spcPts val="0"/>
              </a:spcBef>
              <a:buClrTx/>
              <a:buFont typeface="Courier New"/>
              <a:buChar char="o"/>
            </a:pPr>
            <a:r>
              <a:rPr lang="en-US" sz="2000" b="0" dirty="0">
                <a:solidFill>
                  <a:srgbClr val="3366FF"/>
                </a:solidFill>
                <a:latin typeface="Arial"/>
                <a:cs typeface="Arial"/>
                <a:hlinkClick r:id="rId3"/>
              </a:rPr>
              <a:t>http://</a:t>
            </a:r>
            <a:r>
              <a:rPr lang="en-US" sz="2000" b="0" dirty="0" smtClean="0">
                <a:solidFill>
                  <a:srgbClr val="3366FF"/>
                </a:solidFill>
                <a:latin typeface="Arial"/>
                <a:cs typeface="Arial"/>
                <a:hlinkClick r:id="rId3"/>
              </a:rPr>
              <a:t>neutrons.ornl.gov</a:t>
            </a:r>
            <a:endParaRPr lang="en-US" sz="2000" b="0" dirty="0">
              <a:solidFill>
                <a:srgbClr val="3366FF"/>
              </a:solidFill>
              <a:latin typeface="Arial"/>
              <a:cs typeface="Arial"/>
            </a:endParaRPr>
          </a:p>
          <a:p>
            <a:pPr>
              <a:lnSpc>
                <a:spcPts val="2600"/>
              </a:lnSpc>
              <a:spcBef>
                <a:spcPts val="0"/>
              </a:spcBef>
              <a:buClrTx/>
              <a:buFont typeface="Courier New"/>
              <a:buChar char="o"/>
            </a:pPr>
            <a:r>
              <a:rPr lang="en-US" sz="2000" b="0" dirty="0">
                <a:solidFill>
                  <a:srgbClr val="3366FF"/>
                </a:solidFill>
                <a:latin typeface="Arial"/>
                <a:cs typeface="Arial"/>
                <a:hlinkClick r:id="rId4"/>
              </a:rPr>
              <a:t>http://</a:t>
            </a:r>
            <a:r>
              <a:rPr lang="en-US" sz="2000" b="0" dirty="0" smtClean="0">
                <a:solidFill>
                  <a:srgbClr val="3366FF"/>
                </a:solidFill>
                <a:latin typeface="Arial"/>
                <a:cs typeface="Arial"/>
                <a:hlinkClick r:id="rId4"/>
              </a:rPr>
              <a:t>www.ncnr.nist.gov</a:t>
            </a:r>
            <a:endParaRPr lang="en-US" sz="2000" b="0" dirty="0" smtClean="0">
              <a:solidFill>
                <a:srgbClr val="3366FF"/>
              </a:solidFill>
              <a:latin typeface="Arial"/>
              <a:cs typeface="Arial"/>
            </a:endParaRPr>
          </a:p>
          <a:p>
            <a:pPr>
              <a:lnSpc>
                <a:spcPts val="2600"/>
              </a:lnSpc>
              <a:spcBef>
                <a:spcPts val="0"/>
              </a:spcBef>
              <a:buClrTx/>
              <a:buFont typeface="Courier New"/>
              <a:buChar char="o"/>
            </a:pPr>
            <a:r>
              <a:rPr lang="en-US" sz="2000" b="0" dirty="0" smtClean="0">
                <a:solidFill>
                  <a:srgbClr val="3366FF"/>
                </a:solidFill>
                <a:latin typeface="Arial"/>
                <a:cs typeface="Arial"/>
                <a:hlinkClick r:id="rId5"/>
              </a:rPr>
              <a:t>http</a:t>
            </a:r>
            <a:r>
              <a:rPr lang="en-US" sz="2000" b="0" dirty="0">
                <a:solidFill>
                  <a:srgbClr val="3366FF"/>
                </a:solidFill>
                <a:latin typeface="Arial"/>
                <a:cs typeface="Arial"/>
                <a:hlinkClick r:id="rId5"/>
              </a:rPr>
              <a:t>://</a:t>
            </a:r>
            <a:r>
              <a:rPr lang="en-US" sz="2000" b="0" dirty="0" smtClean="0">
                <a:solidFill>
                  <a:srgbClr val="3366FF"/>
                </a:solidFill>
                <a:latin typeface="Arial"/>
                <a:cs typeface="Arial"/>
                <a:hlinkClick r:id="rId5"/>
              </a:rPr>
              <a:t>lansce.lanl.gov</a:t>
            </a:r>
            <a:endParaRPr lang="en-US" sz="2000" b="0" dirty="0" smtClean="0">
              <a:solidFill>
                <a:srgbClr val="3366FF"/>
              </a:solidFill>
              <a:latin typeface="Arial"/>
              <a:cs typeface="Arial"/>
            </a:endParaRPr>
          </a:p>
          <a:p>
            <a:pPr>
              <a:lnSpc>
                <a:spcPts val="2600"/>
              </a:lnSpc>
              <a:spcBef>
                <a:spcPts val="0"/>
              </a:spcBef>
              <a:buClrTx/>
              <a:buFont typeface="Courier New"/>
              <a:buChar char="o"/>
            </a:pPr>
            <a:r>
              <a:rPr lang="en-US" sz="2000" b="0" dirty="0">
                <a:solidFill>
                  <a:srgbClr val="3366FF"/>
                </a:solidFill>
                <a:latin typeface="Arial"/>
                <a:cs typeface="Arial"/>
                <a:hlinkClick r:id="rId6"/>
              </a:rPr>
              <a:t>http://www.murr.missouri.edu/</a:t>
            </a:r>
            <a:r>
              <a:rPr lang="en-US" sz="2000" b="0" dirty="0" smtClean="0">
                <a:solidFill>
                  <a:srgbClr val="3366FF"/>
                </a:solidFill>
                <a:latin typeface="Arial"/>
                <a:cs typeface="Arial"/>
                <a:hlinkClick r:id="rId6"/>
              </a:rPr>
              <a:t>rd_material_sciences.php</a:t>
            </a:r>
            <a:endParaRPr lang="en-US" sz="2000" b="0" dirty="0" smtClean="0">
              <a:solidFill>
                <a:srgbClr val="3366FF"/>
              </a:solidFill>
              <a:latin typeface="Arial"/>
              <a:cs typeface="Arial"/>
            </a:endParaRPr>
          </a:p>
          <a:p>
            <a:pPr>
              <a:lnSpc>
                <a:spcPts val="2600"/>
              </a:lnSpc>
              <a:spcBef>
                <a:spcPts val="0"/>
              </a:spcBef>
              <a:buClrTx/>
              <a:buFont typeface="Courier New"/>
              <a:buChar char="o"/>
            </a:pPr>
            <a:r>
              <a:rPr lang="en-US" sz="2000" b="0" u="sng" dirty="0" smtClean="0">
                <a:solidFill>
                  <a:srgbClr val="3366FF"/>
                </a:solidFill>
                <a:latin typeface="Arial"/>
                <a:cs typeface="Arial"/>
                <a:hlinkClick r:id="rId7"/>
              </a:rPr>
              <a:t>http</a:t>
            </a:r>
            <a:r>
              <a:rPr lang="en-US" sz="2000" b="0" u="sng" dirty="0">
                <a:solidFill>
                  <a:srgbClr val="3366FF"/>
                </a:solidFill>
                <a:latin typeface="Arial"/>
                <a:cs typeface="Arial"/>
                <a:hlinkClick r:id="rId7"/>
              </a:rPr>
              <a:t>://www.indiana.edu/~lens</a:t>
            </a:r>
            <a:r>
              <a:rPr lang="en-US" sz="2000" b="0" u="sng" dirty="0" smtClean="0">
                <a:solidFill>
                  <a:srgbClr val="3366FF"/>
                </a:solidFill>
                <a:latin typeface="Arial"/>
                <a:cs typeface="Arial"/>
                <a:hlinkClick r:id="rId7"/>
              </a:rPr>
              <a:t>/</a:t>
            </a:r>
            <a:endParaRPr lang="en-US" sz="2000" b="0" u="sng" dirty="0" smtClean="0">
              <a:solidFill>
                <a:srgbClr val="3366FF"/>
              </a:solidFill>
              <a:latin typeface="Arial"/>
              <a:cs typeface="Arial"/>
            </a:endParaRPr>
          </a:p>
          <a:p>
            <a:pPr marL="0" indent="0">
              <a:lnSpc>
                <a:spcPts val="2600"/>
              </a:lnSpc>
              <a:spcBef>
                <a:spcPts val="0"/>
              </a:spcBef>
              <a:buClrTx/>
              <a:buNone/>
            </a:pPr>
            <a:endParaRPr lang="en-US" sz="2000" b="0" dirty="0" smtClean="0">
              <a:solidFill>
                <a:srgbClr val="3366FF"/>
              </a:solidFill>
              <a:latin typeface="Arial"/>
              <a:cs typeface="Arial"/>
            </a:endParaRPr>
          </a:p>
          <a:p>
            <a:pPr>
              <a:lnSpc>
                <a:spcPts val="2600"/>
              </a:lnSpc>
              <a:spcBef>
                <a:spcPts val="0"/>
              </a:spcBef>
              <a:buClrTx/>
              <a:buFont typeface="Courier New"/>
              <a:buChar char="o"/>
            </a:pPr>
            <a:r>
              <a:rPr lang="en-US" sz="2000" b="0" dirty="0">
                <a:solidFill>
                  <a:srgbClr val="3366FF"/>
                </a:solidFill>
                <a:latin typeface="Arial"/>
                <a:cs typeface="Arial"/>
                <a:hlinkClick r:id="rId8"/>
              </a:rPr>
              <a:t>http://</a:t>
            </a:r>
            <a:r>
              <a:rPr lang="en-US" sz="2000" b="0" dirty="0" smtClean="0">
                <a:solidFill>
                  <a:srgbClr val="3366FF"/>
                </a:solidFill>
                <a:latin typeface="Arial"/>
                <a:cs typeface="Arial"/>
                <a:hlinkClick r:id="rId8"/>
              </a:rPr>
              <a:t>www.ill.eu</a:t>
            </a:r>
            <a:endParaRPr lang="en-US" sz="2000" b="0" dirty="0" smtClean="0">
              <a:solidFill>
                <a:srgbClr val="3366FF"/>
              </a:solidFill>
              <a:latin typeface="Arial"/>
              <a:cs typeface="Arial"/>
            </a:endParaRPr>
          </a:p>
          <a:p>
            <a:pPr>
              <a:lnSpc>
                <a:spcPts val="2600"/>
              </a:lnSpc>
              <a:spcBef>
                <a:spcPts val="0"/>
              </a:spcBef>
              <a:buClrTx/>
              <a:buFont typeface="Courier New"/>
              <a:buChar char="o"/>
            </a:pPr>
            <a:r>
              <a:rPr lang="en-US" sz="2000" b="0" dirty="0">
                <a:solidFill>
                  <a:srgbClr val="3366FF"/>
                </a:solidFill>
                <a:latin typeface="Arial"/>
                <a:cs typeface="Arial"/>
                <a:hlinkClick r:id="rId9"/>
              </a:rPr>
              <a:t>http://</a:t>
            </a:r>
            <a:r>
              <a:rPr lang="en-US" sz="2000" b="0" dirty="0" smtClean="0">
                <a:solidFill>
                  <a:srgbClr val="3366FF"/>
                </a:solidFill>
                <a:latin typeface="Arial"/>
                <a:cs typeface="Arial"/>
                <a:hlinkClick r:id="rId9"/>
              </a:rPr>
              <a:t>www.isis.stfc.ac.uk</a:t>
            </a:r>
            <a:endParaRPr lang="en-US" sz="2000" b="0" dirty="0" smtClean="0">
              <a:solidFill>
                <a:srgbClr val="3366FF"/>
              </a:solidFill>
              <a:latin typeface="Arial"/>
              <a:cs typeface="Arial"/>
            </a:endParaRPr>
          </a:p>
          <a:p>
            <a:pPr>
              <a:lnSpc>
                <a:spcPts val="2600"/>
              </a:lnSpc>
              <a:spcBef>
                <a:spcPts val="0"/>
              </a:spcBef>
              <a:buClrTx/>
              <a:buFont typeface="Courier New"/>
              <a:buChar char="o"/>
            </a:pPr>
            <a:r>
              <a:rPr lang="en-US" sz="2000" b="0" dirty="0">
                <a:solidFill>
                  <a:srgbClr val="3366FF"/>
                </a:solidFill>
                <a:latin typeface="Arial"/>
                <a:cs typeface="Arial"/>
                <a:hlinkClick r:id="rId10"/>
              </a:rPr>
              <a:t>http://www.frm2.</a:t>
            </a:r>
            <a:r>
              <a:rPr lang="en-US" sz="2000" b="0" dirty="0" smtClean="0">
                <a:solidFill>
                  <a:srgbClr val="3366FF"/>
                </a:solidFill>
                <a:latin typeface="Arial"/>
                <a:cs typeface="Arial"/>
                <a:hlinkClick r:id="rId10"/>
              </a:rPr>
              <a:t>tum.de</a:t>
            </a:r>
            <a:endParaRPr lang="en-US" sz="2000" b="0" dirty="0" smtClean="0">
              <a:solidFill>
                <a:srgbClr val="3366FF"/>
              </a:solidFill>
              <a:latin typeface="Arial"/>
              <a:cs typeface="Arial"/>
            </a:endParaRPr>
          </a:p>
          <a:p>
            <a:pPr>
              <a:lnSpc>
                <a:spcPts val="2600"/>
              </a:lnSpc>
              <a:spcBef>
                <a:spcPts val="0"/>
              </a:spcBef>
              <a:buClrTx/>
              <a:buFont typeface="Courier New"/>
              <a:buChar char="o"/>
            </a:pPr>
            <a:r>
              <a:rPr lang="en-US" sz="2000" b="0" dirty="0">
                <a:solidFill>
                  <a:srgbClr val="3366FF"/>
                </a:solidFill>
                <a:latin typeface="Arial"/>
                <a:cs typeface="Arial"/>
                <a:hlinkClick r:id="rId11"/>
              </a:rPr>
              <a:t>http://www.psi.ch/sinq</a:t>
            </a:r>
            <a:r>
              <a:rPr lang="en-US" sz="2000" b="0" dirty="0" smtClean="0">
                <a:solidFill>
                  <a:srgbClr val="3366FF"/>
                </a:solidFill>
                <a:latin typeface="Arial"/>
                <a:cs typeface="Arial"/>
                <a:hlinkClick r:id="rId11"/>
              </a:rPr>
              <a:t>/</a:t>
            </a:r>
            <a:endParaRPr lang="en-US" sz="2000" b="0" dirty="0" smtClean="0">
              <a:solidFill>
                <a:srgbClr val="3366FF"/>
              </a:solidFill>
              <a:latin typeface="Arial"/>
              <a:cs typeface="Arial"/>
            </a:endParaRPr>
          </a:p>
          <a:p>
            <a:pPr>
              <a:lnSpc>
                <a:spcPts val="2600"/>
              </a:lnSpc>
              <a:spcBef>
                <a:spcPts val="0"/>
              </a:spcBef>
              <a:buClrTx/>
              <a:buFont typeface="Courier New"/>
              <a:buChar char="o"/>
            </a:pPr>
            <a:r>
              <a:rPr lang="en-US" sz="2000" b="0" dirty="0">
                <a:solidFill>
                  <a:srgbClr val="3366FF"/>
                </a:solidFill>
                <a:latin typeface="Arial"/>
                <a:cs typeface="Arial"/>
                <a:hlinkClick r:id="rId12"/>
              </a:rPr>
              <a:t>http://www.tnw.tudelft.nl/en/cooperation/facilities/reactor-instituut-delft</a:t>
            </a:r>
            <a:r>
              <a:rPr lang="en-US" sz="2000" b="0" dirty="0" smtClean="0">
                <a:solidFill>
                  <a:srgbClr val="3366FF"/>
                </a:solidFill>
                <a:latin typeface="Arial"/>
                <a:cs typeface="Arial"/>
                <a:hlinkClick r:id="rId12"/>
              </a:rPr>
              <a:t>/</a:t>
            </a:r>
            <a:endParaRPr lang="en-US" sz="2000" b="0" dirty="0" smtClean="0">
              <a:solidFill>
                <a:srgbClr val="3366FF"/>
              </a:solidFill>
              <a:latin typeface="Arial"/>
              <a:cs typeface="Arial"/>
            </a:endParaRPr>
          </a:p>
          <a:p>
            <a:pPr>
              <a:lnSpc>
                <a:spcPts val="2600"/>
              </a:lnSpc>
              <a:spcBef>
                <a:spcPts val="0"/>
              </a:spcBef>
              <a:buClrTx/>
              <a:buFont typeface="Courier New"/>
              <a:buChar char="o"/>
            </a:pPr>
            <a:r>
              <a:rPr lang="en-US" sz="2000" b="0" u="sng" dirty="0" smtClean="0">
                <a:solidFill>
                  <a:srgbClr val="3366FF"/>
                </a:solidFill>
                <a:latin typeface="Arial"/>
                <a:cs typeface="Arial"/>
                <a:hlinkClick r:id="rId13"/>
              </a:rPr>
              <a:t>http</a:t>
            </a:r>
            <a:r>
              <a:rPr lang="en-US" sz="2000" b="0" u="sng" dirty="0">
                <a:solidFill>
                  <a:srgbClr val="3366FF"/>
                </a:solidFill>
                <a:latin typeface="Arial"/>
                <a:cs typeface="Arial"/>
                <a:hlinkClick r:id="rId13"/>
              </a:rPr>
              <a:t>://www-llb.cea.fr/en</a:t>
            </a:r>
            <a:r>
              <a:rPr lang="en-US" sz="2000" b="0" u="sng" dirty="0" smtClean="0">
                <a:solidFill>
                  <a:srgbClr val="3366FF"/>
                </a:solidFill>
                <a:latin typeface="Arial"/>
                <a:cs typeface="Arial"/>
                <a:hlinkClick r:id="rId13"/>
              </a:rPr>
              <a:t>/</a:t>
            </a:r>
            <a:endParaRPr lang="en-US" sz="2000" b="0" u="sng" dirty="0" smtClean="0">
              <a:solidFill>
                <a:srgbClr val="3366FF"/>
              </a:solidFill>
              <a:latin typeface="Arial"/>
              <a:cs typeface="Arial"/>
            </a:endParaRPr>
          </a:p>
          <a:p>
            <a:pPr>
              <a:lnSpc>
                <a:spcPts val="2600"/>
              </a:lnSpc>
              <a:spcBef>
                <a:spcPts val="0"/>
              </a:spcBef>
              <a:buClrTx/>
              <a:buFont typeface="Courier New"/>
              <a:buChar char="o"/>
            </a:pPr>
            <a:r>
              <a:rPr lang="en-US" sz="2000" b="0" dirty="0" smtClean="0">
                <a:solidFill>
                  <a:srgbClr val="3366FF"/>
                </a:solidFill>
                <a:latin typeface="Arial"/>
                <a:cs typeface="Arial"/>
                <a:hlinkClick r:id="rId14"/>
              </a:rPr>
              <a:t>http</a:t>
            </a:r>
            <a:r>
              <a:rPr lang="en-US" sz="2000" b="0" dirty="0">
                <a:solidFill>
                  <a:srgbClr val="3366FF"/>
                </a:solidFill>
                <a:latin typeface="Arial"/>
                <a:cs typeface="Arial"/>
                <a:hlinkClick r:id="rId14"/>
              </a:rPr>
              <a:t>://www.ansto.gov.au/ResearchHub/Bragg/</a:t>
            </a:r>
            <a:r>
              <a:rPr lang="en-US" sz="2000" b="0" dirty="0" smtClean="0">
                <a:solidFill>
                  <a:srgbClr val="3366FF"/>
                </a:solidFill>
                <a:latin typeface="Arial"/>
                <a:cs typeface="Arial"/>
                <a:hlinkClick r:id="rId14"/>
              </a:rPr>
              <a:t>index.htm</a:t>
            </a:r>
            <a:endParaRPr lang="en-US" sz="2000" b="0" dirty="0" smtClean="0">
              <a:solidFill>
                <a:srgbClr val="3366FF"/>
              </a:solidFill>
              <a:latin typeface="Arial"/>
              <a:cs typeface="Arial"/>
            </a:endParaRPr>
          </a:p>
          <a:p>
            <a:pPr>
              <a:lnSpc>
                <a:spcPts val="2600"/>
              </a:lnSpc>
              <a:spcBef>
                <a:spcPts val="0"/>
              </a:spcBef>
              <a:buClrTx/>
              <a:buFont typeface="Courier New"/>
              <a:buChar char="o"/>
            </a:pPr>
            <a:r>
              <a:rPr lang="en-US" sz="2000" b="0" dirty="0">
                <a:solidFill>
                  <a:srgbClr val="3366FF"/>
                </a:solidFill>
                <a:latin typeface="Arial"/>
                <a:cs typeface="Arial"/>
                <a:hlinkClick r:id="rId15"/>
              </a:rPr>
              <a:t>http://flnp.jinr.ru/562</a:t>
            </a:r>
            <a:r>
              <a:rPr lang="en-US" sz="2000" b="0" dirty="0" smtClean="0">
                <a:solidFill>
                  <a:srgbClr val="3366FF"/>
                </a:solidFill>
                <a:latin typeface="Arial"/>
                <a:cs typeface="Arial"/>
                <a:hlinkClick r:id="rId15"/>
              </a:rPr>
              <a:t>/</a:t>
            </a:r>
            <a:endParaRPr lang="en-US" sz="2000" b="0" dirty="0" smtClean="0">
              <a:solidFill>
                <a:srgbClr val="3366FF"/>
              </a:solidFill>
              <a:latin typeface="Arial"/>
              <a:cs typeface="Arial"/>
            </a:endParaRPr>
          </a:p>
          <a:p>
            <a:pPr>
              <a:lnSpc>
                <a:spcPts val="2600"/>
              </a:lnSpc>
              <a:spcBef>
                <a:spcPts val="0"/>
              </a:spcBef>
              <a:buClrTx/>
              <a:buFont typeface="Courier New"/>
              <a:buChar char="o"/>
            </a:pPr>
            <a:r>
              <a:rPr lang="en-US" sz="2000" b="0" dirty="0">
                <a:solidFill>
                  <a:srgbClr val="3366FF"/>
                </a:solidFill>
                <a:latin typeface="Arial"/>
                <a:cs typeface="Arial"/>
                <a:hlinkClick r:id="rId16"/>
              </a:rPr>
              <a:t>http://www.nti.org/facilities/9</a:t>
            </a:r>
            <a:r>
              <a:rPr lang="en-US" sz="2000" b="0" dirty="0" smtClean="0">
                <a:solidFill>
                  <a:srgbClr val="3366FF"/>
                </a:solidFill>
                <a:latin typeface="Arial"/>
                <a:cs typeface="Arial"/>
                <a:hlinkClick r:id="rId16"/>
              </a:rPr>
              <a:t>/</a:t>
            </a:r>
            <a:r>
              <a:rPr lang="en-US" sz="2000" b="0" dirty="0" smtClean="0">
                <a:solidFill>
                  <a:srgbClr val="3366FF"/>
                </a:solidFill>
                <a:latin typeface="Arial"/>
                <a:cs typeface="Arial"/>
              </a:rPr>
              <a:t> </a:t>
            </a:r>
          </a:p>
          <a:p>
            <a:pPr marL="0" indent="0">
              <a:lnSpc>
                <a:spcPts val="2600"/>
              </a:lnSpc>
              <a:spcBef>
                <a:spcPts val="0"/>
              </a:spcBef>
              <a:buClrTx/>
              <a:buNone/>
            </a:pPr>
            <a:r>
              <a:rPr lang="en-US" sz="2000" b="0" dirty="0" smtClean="0">
                <a:solidFill>
                  <a:srgbClr val="3366FF"/>
                </a:solidFill>
                <a:latin typeface="Arial"/>
                <a:cs typeface="Arial"/>
              </a:rPr>
              <a:t>                      </a:t>
            </a:r>
          </a:p>
          <a:p>
            <a:pPr marL="0" indent="0">
              <a:lnSpc>
                <a:spcPts val="2600"/>
              </a:lnSpc>
              <a:spcBef>
                <a:spcPts val="0"/>
              </a:spcBef>
              <a:buClrTx/>
              <a:buNone/>
            </a:pPr>
            <a:r>
              <a:rPr lang="en-US" sz="2000" b="0" dirty="0">
                <a:solidFill>
                  <a:srgbClr val="3366FF"/>
                </a:solidFill>
                <a:latin typeface="Arial"/>
                <a:cs typeface="Arial"/>
              </a:rPr>
              <a:t> </a:t>
            </a:r>
            <a:r>
              <a:rPr lang="en-US" sz="2000" b="0" dirty="0" smtClean="0">
                <a:solidFill>
                  <a:srgbClr val="3366FF"/>
                </a:solidFill>
                <a:latin typeface="Arial"/>
                <a:cs typeface="Arial"/>
              </a:rPr>
              <a:t>        …  a more exhaustive </a:t>
            </a:r>
            <a:r>
              <a:rPr lang="en-US" sz="2000" b="0" dirty="0">
                <a:solidFill>
                  <a:srgbClr val="3366FF"/>
                </a:solidFill>
                <a:latin typeface="Arial"/>
                <a:cs typeface="Arial"/>
              </a:rPr>
              <a:t>list: </a:t>
            </a:r>
            <a:r>
              <a:rPr lang="en-US" sz="2000" b="0" dirty="0" smtClean="0">
                <a:solidFill>
                  <a:srgbClr val="3366FF"/>
                </a:solidFill>
                <a:latin typeface="Arial"/>
                <a:cs typeface="Arial"/>
              </a:rPr>
              <a:t>   http</a:t>
            </a:r>
            <a:r>
              <a:rPr lang="en-US" sz="2000" b="0" dirty="0">
                <a:solidFill>
                  <a:srgbClr val="3366FF"/>
                </a:solidFill>
                <a:latin typeface="Arial"/>
                <a:cs typeface="Arial"/>
              </a:rPr>
              <a:t>://</a:t>
            </a:r>
            <a:r>
              <a:rPr lang="en-US" sz="2000" b="0" dirty="0" err="1">
                <a:solidFill>
                  <a:srgbClr val="3366FF"/>
                </a:solidFill>
                <a:latin typeface="Arial"/>
                <a:cs typeface="Arial"/>
              </a:rPr>
              <a:t>www.neutron.anl.gov</a:t>
            </a:r>
            <a:r>
              <a:rPr lang="en-US" sz="2000" b="0" dirty="0">
                <a:solidFill>
                  <a:srgbClr val="3366FF"/>
                </a:solidFill>
                <a:latin typeface="Arial"/>
                <a:cs typeface="Arial"/>
              </a:rPr>
              <a:t>/</a:t>
            </a:r>
            <a:r>
              <a:rPr lang="en-US" sz="2000" b="0" dirty="0" err="1">
                <a:solidFill>
                  <a:srgbClr val="3366FF"/>
                </a:solidFill>
                <a:latin typeface="Arial"/>
                <a:cs typeface="Arial"/>
              </a:rPr>
              <a:t>facilities.html</a:t>
            </a:r>
            <a:endParaRPr lang="en-US" sz="2000" b="0" dirty="0" smtClean="0">
              <a:solidFill>
                <a:srgbClr val="3366FF"/>
              </a:solidFill>
              <a:latin typeface="Arial"/>
              <a:cs typeface="Arial"/>
            </a:endParaRPr>
          </a:p>
        </p:txBody>
      </p:sp>
    </p:spTree>
    <p:extLst>
      <p:ext uri="{BB962C8B-B14F-4D97-AF65-F5344CB8AC3E}">
        <p14:creationId xmlns:p14="http://schemas.microsoft.com/office/powerpoint/2010/main" val="160219749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77800"/>
            <a:ext cx="8229600" cy="496290"/>
          </a:xfrm>
        </p:spPr>
        <p:txBody>
          <a:bodyPr/>
          <a:lstStyle/>
          <a:p>
            <a:r>
              <a:rPr lang="en-US" dirty="0" smtClean="0"/>
              <a:t>What is a neutron scattering instrument ?</a:t>
            </a:r>
            <a:endParaRPr lang="en-US" dirty="0"/>
          </a:p>
        </p:txBody>
      </p:sp>
      <p:grpSp>
        <p:nvGrpSpPr>
          <p:cNvPr id="5" name="Group 4"/>
          <p:cNvGrpSpPr>
            <a:grpSpLocks noChangeAspect="1"/>
          </p:cNvGrpSpPr>
          <p:nvPr/>
        </p:nvGrpSpPr>
        <p:grpSpPr>
          <a:xfrm>
            <a:off x="1371600" y="4686319"/>
            <a:ext cx="6915056" cy="1943079"/>
            <a:chOff x="765714" y="4727578"/>
            <a:chExt cx="5644620" cy="1545452"/>
          </a:xfrm>
        </p:grpSpPr>
        <p:sp>
          <p:nvSpPr>
            <p:cNvPr id="6" name="TextBox 5"/>
            <p:cNvSpPr txBox="1"/>
            <p:nvPr/>
          </p:nvSpPr>
          <p:spPr>
            <a:xfrm>
              <a:off x="1551607" y="5497763"/>
              <a:ext cx="1674561" cy="276999"/>
            </a:xfrm>
            <a:prstGeom prst="rect">
              <a:avLst/>
            </a:prstGeom>
            <a:noFill/>
          </p:spPr>
          <p:txBody>
            <a:bodyPr wrap="none" rtlCol="0">
              <a:spAutoFit/>
            </a:bodyPr>
            <a:lstStyle/>
            <a:p>
              <a:r>
                <a:rPr lang="en-US" sz="1200" b="1" dirty="0" smtClean="0"/>
                <a:t>Incident </a:t>
              </a:r>
              <a:r>
                <a:rPr lang="en-US" sz="1200" b="1" dirty="0" err="1" smtClean="0"/>
                <a:t>Wavevector</a:t>
              </a:r>
              <a:endParaRPr lang="en-US" sz="1200" b="1" dirty="0"/>
            </a:p>
          </p:txBody>
        </p:sp>
        <p:cxnSp>
          <p:nvCxnSpPr>
            <p:cNvPr id="7" name="Straight Arrow Connector 6"/>
            <p:cNvCxnSpPr/>
            <p:nvPr/>
          </p:nvCxnSpPr>
          <p:spPr>
            <a:xfrm>
              <a:off x="1546290" y="5768898"/>
              <a:ext cx="1665248" cy="0"/>
            </a:xfrm>
            <a:prstGeom prst="straightConnector1">
              <a:avLst/>
            </a:prstGeom>
            <a:ln w="25400">
              <a:tailEnd type="triangle" w="lg" len="med"/>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3748658" y="5070088"/>
              <a:ext cx="1535151" cy="676508"/>
            </a:xfrm>
            <a:prstGeom prst="straightConnector1">
              <a:avLst/>
            </a:prstGeom>
            <a:ln w="25400">
              <a:tailEnd type="triangle" w="lg" len="med"/>
            </a:ln>
          </p:spPr>
          <p:style>
            <a:lnRef idx="1">
              <a:schemeClr val="accent1"/>
            </a:lnRef>
            <a:fillRef idx="0">
              <a:schemeClr val="accent1"/>
            </a:fillRef>
            <a:effectRef idx="0">
              <a:schemeClr val="accent1"/>
            </a:effectRef>
            <a:fontRef idx="minor">
              <a:schemeClr val="tx1"/>
            </a:fontRef>
          </p:style>
        </p:cxnSp>
        <p:sp>
          <p:nvSpPr>
            <p:cNvPr id="9" name="Flowchart: Direct Access Storage 6"/>
            <p:cNvSpPr/>
            <p:nvPr/>
          </p:nvSpPr>
          <p:spPr>
            <a:xfrm rot="16200000">
              <a:off x="3246853" y="5555165"/>
              <a:ext cx="468351" cy="427464"/>
            </a:xfrm>
            <a:prstGeom prst="flowChartMagneticDrum">
              <a:avLst/>
            </a:prstGeom>
            <a:solidFill>
              <a:srgbClr val="23E40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an 9"/>
            <p:cNvSpPr/>
            <p:nvPr/>
          </p:nvSpPr>
          <p:spPr>
            <a:xfrm rot="3720000">
              <a:off x="5404621" y="4787588"/>
              <a:ext cx="141249" cy="356839"/>
            </a:xfrm>
            <a:prstGeom prst="can">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765714" y="5404622"/>
              <a:ext cx="731520" cy="73152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866547" y="5630549"/>
              <a:ext cx="576594" cy="220315"/>
            </a:xfrm>
            <a:prstGeom prst="rect">
              <a:avLst/>
            </a:prstGeom>
            <a:noFill/>
          </p:spPr>
          <p:txBody>
            <a:bodyPr wrap="none" rtlCol="0">
              <a:spAutoFit/>
            </a:bodyPr>
            <a:lstStyle/>
            <a:p>
              <a:r>
                <a:rPr lang="en-US" sz="1200" b="1" dirty="0" smtClean="0"/>
                <a:t>Source</a:t>
              </a:r>
              <a:endParaRPr lang="en-US" sz="1200" b="1" dirty="0"/>
            </a:p>
          </p:txBody>
        </p:sp>
        <p:sp>
          <p:nvSpPr>
            <p:cNvPr id="13" name="TextBox 12"/>
            <p:cNvSpPr txBox="1"/>
            <p:nvPr/>
          </p:nvSpPr>
          <p:spPr>
            <a:xfrm>
              <a:off x="3206650" y="5996031"/>
              <a:ext cx="731290" cy="276999"/>
            </a:xfrm>
            <a:prstGeom prst="rect">
              <a:avLst/>
            </a:prstGeom>
            <a:noFill/>
          </p:spPr>
          <p:txBody>
            <a:bodyPr wrap="none" rtlCol="0">
              <a:spAutoFit/>
            </a:bodyPr>
            <a:lstStyle/>
            <a:p>
              <a:r>
                <a:rPr lang="en-US" sz="1200" b="1" dirty="0" smtClean="0"/>
                <a:t>Sample</a:t>
              </a:r>
              <a:endParaRPr lang="en-US" sz="1200" b="1" dirty="0"/>
            </a:p>
          </p:txBody>
        </p:sp>
        <p:sp>
          <p:nvSpPr>
            <p:cNvPr id="14" name="TextBox 13"/>
            <p:cNvSpPr txBox="1"/>
            <p:nvPr/>
          </p:nvSpPr>
          <p:spPr>
            <a:xfrm rot="20166512">
              <a:off x="5603703" y="4727578"/>
              <a:ext cx="806631" cy="276999"/>
            </a:xfrm>
            <a:prstGeom prst="rect">
              <a:avLst/>
            </a:prstGeom>
            <a:noFill/>
            <a:scene3d>
              <a:camera prst="orthographicFront">
                <a:rot lat="0" lon="0" rev="20100000"/>
              </a:camera>
              <a:lightRig rig="threePt" dir="t"/>
            </a:scene3d>
          </p:spPr>
          <p:txBody>
            <a:bodyPr wrap="none" rtlCol="0">
              <a:spAutoFit/>
            </a:bodyPr>
            <a:lstStyle/>
            <a:p>
              <a:r>
                <a:rPr lang="en-US" sz="1200" b="1" dirty="0" smtClean="0"/>
                <a:t>Detector</a:t>
              </a:r>
              <a:endParaRPr lang="en-US" sz="1200" b="1" dirty="0"/>
            </a:p>
          </p:txBody>
        </p:sp>
        <p:sp>
          <p:nvSpPr>
            <p:cNvPr id="15" name="TextBox 14"/>
            <p:cNvSpPr txBox="1"/>
            <p:nvPr/>
          </p:nvSpPr>
          <p:spPr>
            <a:xfrm rot="20157991">
              <a:off x="3590863" y="5133069"/>
              <a:ext cx="1781963" cy="276999"/>
            </a:xfrm>
            <a:prstGeom prst="rect">
              <a:avLst/>
            </a:prstGeom>
            <a:noFill/>
          </p:spPr>
          <p:txBody>
            <a:bodyPr wrap="none" rtlCol="0">
              <a:spAutoFit/>
            </a:bodyPr>
            <a:lstStyle/>
            <a:p>
              <a:r>
                <a:rPr lang="en-US" sz="1200" b="1" dirty="0" smtClean="0"/>
                <a:t>Scattered </a:t>
              </a:r>
              <a:r>
                <a:rPr lang="en-US" sz="1200" b="1" dirty="0" err="1" smtClean="0"/>
                <a:t>Wavevector</a:t>
              </a:r>
              <a:endParaRPr lang="en-US" sz="1200" b="1" dirty="0"/>
            </a:p>
          </p:txBody>
        </p:sp>
        <p:sp>
          <p:nvSpPr>
            <p:cNvPr id="16" name="TextBox 15"/>
            <p:cNvSpPr txBox="1"/>
            <p:nvPr/>
          </p:nvSpPr>
          <p:spPr>
            <a:xfrm>
              <a:off x="2103866" y="5724302"/>
              <a:ext cx="346570" cy="369332"/>
            </a:xfrm>
            <a:prstGeom prst="rect">
              <a:avLst/>
            </a:prstGeom>
            <a:noFill/>
          </p:spPr>
          <p:txBody>
            <a:bodyPr wrap="none" rtlCol="0">
              <a:spAutoFit/>
            </a:bodyPr>
            <a:lstStyle/>
            <a:p>
              <a:r>
                <a:rPr lang="en-US" b="1" dirty="0" err="1" smtClean="0"/>
                <a:t>k</a:t>
              </a:r>
              <a:r>
                <a:rPr lang="en-US" baseline="-25000" dirty="0" err="1" smtClean="0"/>
                <a:t>i</a:t>
              </a:r>
              <a:endParaRPr lang="en-US" baseline="-25000" dirty="0"/>
            </a:p>
          </p:txBody>
        </p:sp>
        <p:sp>
          <p:nvSpPr>
            <p:cNvPr id="17" name="TextBox 16"/>
            <p:cNvSpPr txBox="1"/>
            <p:nvPr/>
          </p:nvSpPr>
          <p:spPr>
            <a:xfrm rot="20151209">
              <a:off x="4529213" y="5273188"/>
              <a:ext cx="356188" cy="369332"/>
            </a:xfrm>
            <a:prstGeom prst="rect">
              <a:avLst/>
            </a:prstGeom>
            <a:noFill/>
          </p:spPr>
          <p:txBody>
            <a:bodyPr wrap="none" rtlCol="0">
              <a:spAutoFit/>
            </a:bodyPr>
            <a:lstStyle/>
            <a:p>
              <a:r>
                <a:rPr lang="en-US" b="1" dirty="0" err="1" smtClean="0"/>
                <a:t>k</a:t>
              </a:r>
              <a:r>
                <a:rPr lang="en-US" baseline="-25000" dirty="0" err="1" smtClean="0"/>
                <a:t>f</a:t>
              </a:r>
              <a:endParaRPr lang="en-US" baseline="-25000" dirty="0"/>
            </a:p>
          </p:txBody>
        </p:sp>
        <p:cxnSp>
          <p:nvCxnSpPr>
            <p:cNvPr id="18" name="Straight Arrow Connector 17"/>
            <p:cNvCxnSpPr/>
            <p:nvPr/>
          </p:nvCxnSpPr>
          <p:spPr>
            <a:xfrm>
              <a:off x="3733800" y="5768898"/>
              <a:ext cx="1665248" cy="0"/>
            </a:xfrm>
            <a:prstGeom prst="straightConnector1">
              <a:avLst/>
            </a:prstGeom>
            <a:ln w="25400">
              <a:solidFill>
                <a:schemeClr val="tx1"/>
              </a:solidFill>
              <a:prstDash val="sysDot"/>
              <a:tailEnd type="triangle" w="lg" len="med"/>
            </a:ln>
          </p:spPr>
          <p:style>
            <a:lnRef idx="1">
              <a:schemeClr val="accent1"/>
            </a:lnRef>
            <a:fillRef idx="0">
              <a:schemeClr val="accent1"/>
            </a:fillRef>
            <a:effectRef idx="0">
              <a:schemeClr val="accent1"/>
            </a:effectRef>
            <a:fontRef idx="minor">
              <a:schemeClr val="tx1"/>
            </a:fontRef>
          </p:style>
        </p:cxnSp>
      </p:grpSp>
      <p:sp>
        <p:nvSpPr>
          <p:cNvPr id="20" name="Content Placeholder 2"/>
          <p:cNvSpPr txBox="1">
            <a:spLocks/>
          </p:cNvSpPr>
          <p:nvPr/>
        </p:nvSpPr>
        <p:spPr bwMode="auto">
          <a:xfrm>
            <a:off x="228600" y="803891"/>
            <a:ext cx="8686800" cy="4042133"/>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marL="230188" indent="-230188" algn="l" rtl="0" eaLnBrk="0" fontAlgn="base" hangingPunct="0">
              <a:lnSpc>
                <a:spcPct val="90000"/>
              </a:lnSpc>
              <a:spcBef>
                <a:spcPts val="1400"/>
              </a:spcBef>
              <a:spcAft>
                <a:spcPct val="0"/>
              </a:spcAft>
              <a:buClr>
                <a:srgbClr val="006C3A"/>
              </a:buClr>
              <a:buFont typeface="Arial" charset="0"/>
              <a:buChar char="•"/>
              <a:defRPr sz="2800" b="1" kern="1200">
                <a:solidFill>
                  <a:schemeClr val="tx1"/>
                </a:solidFill>
                <a:latin typeface="Arial Narrow" pitchFamily="34" charset="0"/>
                <a:ea typeface="+mn-ea"/>
                <a:cs typeface="+mn-cs"/>
              </a:defRPr>
            </a:lvl1pPr>
            <a:lvl2pPr marL="625475" indent="-279400" algn="l" rtl="0" eaLnBrk="0" fontAlgn="base" hangingPunct="0">
              <a:lnSpc>
                <a:spcPct val="90000"/>
              </a:lnSpc>
              <a:spcBef>
                <a:spcPts val="800"/>
              </a:spcBef>
              <a:spcAft>
                <a:spcPct val="0"/>
              </a:spcAft>
              <a:buClr>
                <a:srgbClr val="006C3A"/>
              </a:buClr>
              <a:buFont typeface="Arial" charset="0"/>
              <a:buChar char="–"/>
              <a:defRPr sz="2400" b="1" kern="1200">
                <a:solidFill>
                  <a:schemeClr val="tx1"/>
                </a:solidFill>
                <a:latin typeface="Arial Narrow" pitchFamily="34" charset="0"/>
                <a:ea typeface="+mn-ea"/>
                <a:cs typeface="+mn-cs"/>
              </a:defRPr>
            </a:lvl2pPr>
            <a:lvl3pPr marL="914400" indent="-230188" algn="l" rtl="0" eaLnBrk="0" fontAlgn="base" hangingPunct="0">
              <a:lnSpc>
                <a:spcPct val="90000"/>
              </a:lnSpc>
              <a:spcBef>
                <a:spcPts val="800"/>
              </a:spcBef>
              <a:spcAft>
                <a:spcPct val="0"/>
              </a:spcAft>
              <a:buClr>
                <a:srgbClr val="006C3A"/>
              </a:buClr>
              <a:buFont typeface="Arial" charset="0"/>
              <a:buChar char="•"/>
              <a:defRPr sz="2000" b="1" kern="1200">
                <a:solidFill>
                  <a:schemeClr val="tx1"/>
                </a:solidFill>
                <a:latin typeface="Arial Narrow" pitchFamily="34" charset="0"/>
                <a:ea typeface="+mn-ea"/>
                <a:cs typeface="+mn-cs"/>
              </a:defRPr>
            </a:lvl3pPr>
            <a:lvl4pPr marL="1144588" indent="-173038" algn="l" rtl="0" eaLnBrk="0" fontAlgn="base" hangingPunct="0">
              <a:lnSpc>
                <a:spcPct val="90000"/>
              </a:lnSpc>
              <a:spcBef>
                <a:spcPts val="800"/>
              </a:spcBef>
              <a:spcAft>
                <a:spcPct val="0"/>
              </a:spcAft>
              <a:buClr>
                <a:srgbClr val="006C3A"/>
              </a:buClr>
              <a:buFont typeface="Arial" charset="0"/>
              <a:buChar char="–"/>
              <a:defRPr b="1" kern="1200">
                <a:solidFill>
                  <a:schemeClr val="tx1"/>
                </a:solidFill>
                <a:latin typeface="Arial Narrow" pitchFamily="34" charset="0"/>
                <a:ea typeface="+mn-ea"/>
                <a:cs typeface="+mn-cs"/>
              </a:defRPr>
            </a:lvl4pPr>
            <a:lvl5pPr marL="1482725" indent="-222250" algn="l" rtl="0" eaLnBrk="0" fontAlgn="base" hangingPunct="0">
              <a:lnSpc>
                <a:spcPct val="90000"/>
              </a:lnSpc>
              <a:spcBef>
                <a:spcPts val="600"/>
              </a:spcBef>
              <a:spcAft>
                <a:spcPct val="0"/>
              </a:spcAft>
              <a:buClr>
                <a:srgbClr val="006C3A"/>
              </a:buClr>
              <a:buFont typeface="Arial" charset="0"/>
              <a:buChar char="»"/>
              <a:defRPr b="1"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b="0" dirty="0" smtClean="0">
                <a:solidFill>
                  <a:srgbClr val="3366FF"/>
                </a:solidFill>
                <a:latin typeface="Arial"/>
                <a:cs typeface="Arial"/>
              </a:rPr>
              <a:t>Neutron scattering measurements probe nuclear positions and motions in a sample from determinations of the </a:t>
            </a:r>
            <a:r>
              <a:rPr lang="en-US" sz="2000" b="0" dirty="0" err="1" smtClean="0">
                <a:solidFill>
                  <a:srgbClr val="3366FF"/>
                </a:solidFill>
                <a:latin typeface="Arial"/>
                <a:cs typeface="Arial"/>
              </a:rPr>
              <a:t>wavevector</a:t>
            </a:r>
            <a:r>
              <a:rPr lang="en-US" sz="2000" b="0" dirty="0" smtClean="0">
                <a:solidFill>
                  <a:srgbClr val="3366FF"/>
                </a:solidFill>
                <a:latin typeface="Arial"/>
                <a:cs typeface="Arial"/>
              </a:rPr>
              <a:t> change (</a:t>
            </a:r>
            <a:r>
              <a:rPr lang="en-US" sz="2000" dirty="0" smtClean="0">
                <a:solidFill>
                  <a:srgbClr val="3366FF"/>
                </a:solidFill>
                <a:latin typeface="Arial"/>
                <a:cs typeface="Arial"/>
              </a:rPr>
              <a:t>Q</a:t>
            </a:r>
            <a:r>
              <a:rPr lang="en-US" sz="2000" b="0" dirty="0" smtClean="0">
                <a:solidFill>
                  <a:srgbClr val="3366FF"/>
                </a:solidFill>
                <a:latin typeface="Arial"/>
                <a:cs typeface="Arial"/>
              </a:rPr>
              <a:t>) and the energy change (E) of the neutron - S(</a:t>
            </a:r>
            <a:r>
              <a:rPr lang="en-US" sz="2000" dirty="0" smtClean="0">
                <a:solidFill>
                  <a:srgbClr val="3366FF"/>
                </a:solidFill>
                <a:latin typeface="Arial"/>
                <a:cs typeface="Arial"/>
              </a:rPr>
              <a:t>Q</a:t>
            </a:r>
            <a:r>
              <a:rPr lang="en-US" sz="2000" b="0" dirty="0" smtClean="0">
                <a:solidFill>
                  <a:srgbClr val="3366FF"/>
                </a:solidFill>
                <a:latin typeface="Arial"/>
                <a:cs typeface="Arial"/>
              </a:rPr>
              <a:t>,E).</a:t>
            </a:r>
            <a:endParaRPr lang="en-US" sz="700" b="0" dirty="0" smtClean="0">
              <a:solidFill>
                <a:srgbClr val="3366FF"/>
              </a:solidFill>
              <a:latin typeface="Arial"/>
              <a:cs typeface="Arial"/>
            </a:endParaRPr>
          </a:p>
          <a:p>
            <a:pPr marL="0" indent="0">
              <a:buNone/>
            </a:pPr>
            <a:r>
              <a:rPr lang="en-US" sz="2000" b="0" dirty="0" smtClean="0">
                <a:solidFill>
                  <a:srgbClr val="3366FF"/>
                </a:solidFill>
                <a:latin typeface="Arial"/>
                <a:cs typeface="Arial"/>
              </a:rPr>
              <a:t>What do we need to accomplish this?</a:t>
            </a:r>
          </a:p>
          <a:p>
            <a:pPr marL="346075" lvl="1" indent="0">
              <a:buNone/>
            </a:pPr>
            <a:r>
              <a:rPr lang="en-US" sz="2000" b="0" dirty="0" smtClean="0">
                <a:solidFill>
                  <a:srgbClr val="3366FF"/>
                </a:solidFill>
                <a:latin typeface="Arial"/>
                <a:cs typeface="Arial"/>
              </a:rPr>
              <a:t>1.  A source of neutrons</a:t>
            </a:r>
          </a:p>
          <a:p>
            <a:pPr marL="346075" lvl="1" indent="0">
              <a:buNone/>
            </a:pPr>
            <a:r>
              <a:rPr lang="en-US" sz="2000" b="0" dirty="0" smtClean="0">
                <a:solidFill>
                  <a:srgbClr val="3366FF"/>
                </a:solidFill>
                <a:latin typeface="Arial"/>
                <a:cs typeface="Arial"/>
              </a:rPr>
              <a:t>2.  Selection of the </a:t>
            </a:r>
            <a:r>
              <a:rPr lang="en-US" sz="2000" b="0" dirty="0" err="1" smtClean="0">
                <a:solidFill>
                  <a:srgbClr val="3366FF"/>
                </a:solidFill>
                <a:latin typeface="Arial"/>
                <a:cs typeface="Arial"/>
              </a:rPr>
              <a:t>wavevector</a:t>
            </a:r>
            <a:r>
              <a:rPr lang="en-US" sz="2000" b="0" dirty="0" smtClean="0">
                <a:solidFill>
                  <a:srgbClr val="3366FF"/>
                </a:solidFill>
                <a:latin typeface="Arial"/>
                <a:cs typeface="Arial"/>
              </a:rPr>
              <a:t> of the incident neutrons (</a:t>
            </a:r>
            <a:r>
              <a:rPr lang="en-US" sz="2000" b="0" dirty="0" err="1" smtClean="0">
                <a:solidFill>
                  <a:srgbClr val="3366FF"/>
                </a:solidFill>
                <a:latin typeface="Arial"/>
                <a:cs typeface="Arial"/>
              </a:rPr>
              <a:t>k</a:t>
            </a:r>
            <a:r>
              <a:rPr lang="en-US" sz="2000" b="0" baseline="-25000" dirty="0" err="1" smtClean="0">
                <a:solidFill>
                  <a:srgbClr val="3366FF"/>
                </a:solidFill>
                <a:latin typeface="Arial"/>
                <a:cs typeface="Arial"/>
              </a:rPr>
              <a:t>i</a:t>
            </a:r>
            <a:r>
              <a:rPr lang="en-US" sz="2000" b="0" dirty="0" smtClean="0">
                <a:solidFill>
                  <a:srgbClr val="3366FF"/>
                </a:solidFill>
                <a:latin typeface="Arial"/>
                <a:cs typeface="Arial"/>
              </a:rPr>
              <a:t>)</a:t>
            </a:r>
          </a:p>
          <a:p>
            <a:pPr marL="346075" lvl="1" indent="0">
              <a:buNone/>
            </a:pPr>
            <a:r>
              <a:rPr lang="en-US" sz="2000" b="0" dirty="0" smtClean="0">
                <a:solidFill>
                  <a:srgbClr val="23E40D"/>
                </a:solidFill>
                <a:latin typeface="Arial"/>
                <a:cs typeface="Arial"/>
              </a:rPr>
              <a:t>3. a)  An interesting &amp; otherwise intractable question (n/$/t low)</a:t>
            </a:r>
          </a:p>
          <a:p>
            <a:pPr marL="346075" lvl="1" indent="0">
              <a:buNone/>
            </a:pPr>
            <a:r>
              <a:rPr lang="en-US" sz="2000" b="0" dirty="0" smtClean="0">
                <a:solidFill>
                  <a:srgbClr val="23E40D"/>
                </a:solidFill>
                <a:latin typeface="Arial"/>
                <a:cs typeface="Arial"/>
              </a:rPr>
              <a:t>3. b) A “large” sample (n interactions are generally “weak”)</a:t>
            </a:r>
          </a:p>
          <a:p>
            <a:pPr marL="346075" lvl="1" indent="0">
              <a:buNone/>
            </a:pPr>
            <a:r>
              <a:rPr lang="en-US" sz="2000" b="0" dirty="0" smtClean="0">
                <a:solidFill>
                  <a:srgbClr val="23E40D"/>
                </a:solidFill>
                <a:latin typeface="Arial"/>
                <a:cs typeface="Arial"/>
              </a:rPr>
              <a:t>3. c) An otherwise well characterized </a:t>
            </a:r>
            <a:r>
              <a:rPr lang="en-US" sz="2000" b="0" dirty="0">
                <a:solidFill>
                  <a:srgbClr val="23E40D"/>
                </a:solidFill>
                <a:latin typeface="Arial"/>
                <a:cs typeface="Arial"/>
              </a:rPr>
              <a:t>sample </a:t>
            </a:r>
            <a:r>
              <a:rPr lang="en-US" sz="2000" b="0" dirty="0" smtClean="0">
                <a:solidFill>
                  <a:srgbClr val="23E40D"/>
                </a:solidFill>
                <a:latin typeface="Arial"/>
                <a:cs typeface="Arial"/>
              </a:rPr>
              <a:t>(n/$/t low)</a:t>
            </a:r>
          </a:p>
          <a:p>
            <a:pPr marL="346075" lvl="1" indent="0">
              <a:buNone/>
            </a:pPr>
            <a:r>
              <a:rPr lang="en-US" sz="2000" b="0" dirty="0" smtClean="0">
                <a:solidFill>
                  <a:srgbClr val="3366FF"/>
                </a:solidFill>
                <a:latin typeface="Arial"/>
                <a:cs typeface="Arial"/>
              </a:rPr>
              <a:t>4.  A neutron detector – or lots of them (… </a:t>
            </a:r>
            <a:r>
              <a:rPr lang="en-US" sz="2000" b="0" dirty="0">
                <a:solidFill>
                  <a:srgbClr val="3366FF"/>
                </a:solidFill>
                <a:latin typeface="Arial"/>
                <a:cs typeface="Arial"/>
              </a:rPr>
              <a:t>n/$/t low</a:t>
            </a:r>
            <a:r>
              <a:rPr lang="en-US" sz="2000" b="0" dirty="0" smtClean="0">
                <a:solidFill>
                  <a:srgbClr val="3366FF"/>
                </a:solidFill>
                <a:latin typeface="Arial"/>
                <a:cs typeface="Arial"/>
              </a:rPr>
              <a:t>)</a:t>
            </a:r>
          </a:p>
          <a:p>
            <a:pPr marL="346075" lvl="1" indent="0">
              <a:buNone/>
            </a:pPr>
            <a:r>
              <a:rPr lang="en-US" sz="2000" b="0" dirty="0" smtClean="0">
                <a:solidFill>
                  <a:srgbClr val="3366FF"/>
                </a:solidFill>
                <a:latin typeface="Arial"/>
                <a:cs typeface="Arial"/>
              </a:rPr>
              <a:t>5.  A </a:t>
            </a:r>
            <a:r>
              <a:rPr lang="en-US" sz="2000" b="0" dirty="0">
                <a:solidFill>
                  <a:srgbClr val="3366FF"/>
                </a:solidFill>
                <a:latin typeface="Arial"/>
                <a:cs typeface="Arial"/>
              </a:rPr>
              <a:t>method for determining scattered n </a:t>
            </a:r>
            <a:r>
              <a:rPr lang="en-US" sz="2000" b="0" dirty="0" err="1">
                <a:solidFill>
                  <a:srgbClr val="3366FF"/>
                </a:solidFill>
                <a:latin typeface="Arial"/>
                <a:cs typeface="Arial"/>
              </a:rPr>
              <a:t>wavevectors</a:t>
            </a:r>
            <a:r>
              <a:rPr lang="en-US" sz="2000" b="0" dirty="0">
                <a:solidFill>
                  <a:srgbClr val="3366FF"/>
                </a:solidFill>
                <a:latin typeface="Arial"/>
                <a:cs typeface="Arial"/>
              </a:rPr>
              <a:t> (</a:t>
            </a:r>
            <a:r>
              <a:rPr lang="en-US" sz="2000" b="0" dirty="0" err="1">
                <a:solidFill>
                  <a:srgbClr val="3366FF"/>
                </a:solidFill>
                <a:latin typeface="Arial"/>
                <a:cs typeface="Arial"/>
              </a:rPr>
              <a:t>k</a:t>
            </a:r>
            <a:r>
              <a:rPr lang="en-US" sz="2000" b="0" baseline="-25000" dirty="0" err="1">
                <a:solidFill>
                  <a:srgbClr val="3366FF"/>
                </a:solidFill>
                <a:latin typeface="Arial"/>
                <a:cs typeface="Arial"/>
              </a:rPr>
              <a:t>f</a:t>
            </a:r>
            <a:r>
              <a:rPr lang="en-US" sz="2000" b="0" dirty="0" smtClean="0">
                <a:solidFill>
                  <a:srgbClr val="3366FF"/>
                </a:solidFill>
                <a:latin typeface="Arial"/>
                <a:cs typeface="Arial"/>
              </a:rPr>
              <a:t>)</a:t>
            </a:r>
            <a:endParaRPr lang="en-US" sz="2000" b="0" dirty="0">
              <a:solidFill>
                <a:srgbClr val="3366FF"/>
              </a:solidFill>
              <a:latin typeface="Arial"/>
              <a:cs typeface="Arial"/>
            </a:endParaRPr>
          </a:p>
        </p:txBody>
      </p:sp>
    </p:spTree>
    <p:extLst>
      <p:ext uri="{BB962C8B-B14F-4D97-AF65-F5344CB8AC3E}">
        <p14:creationId xmlns:p14="http://schemas.microsoft.com/office/powerpoint/2010/main" val="346913928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229600" cy="496290"/>
          </a:xfrm>
        </p:spPr>
        <p:txBody>
          <a:bodyPr/>
          <a:lstStyle/>
          <a:p>
            <a:r>
              <a:rPr lang="en-US" dirty="0" smtClean="0"/>
              <a:t>Wave-particle duality machine</a:t>
            </a:r>
            <a:endParaRPr lang="en-US" dirty="0"/>
          </a:p>
        </p:txBody>
      </p:sp>
      <p:pic>
        <p:nvPicPr>
          <p:cNvPr id="3" name="Picture 2"/>
          <p:cNvPicPr>
            <a:picLocks noChangeAspect="1"/>
          </p:cNvPicPr>
          <p:nvPr/>
        </p:nvPicPr>
        <p:blipFill>
          <a:blip r:embed="rId4"/>
          <a:stretch>
            <a:fillRect/>
          </a:stretch>
        </p:blipFill>
        <p:spPr>
          <a:xfrm>
            <a:off x="76200" y="2931080"/>
            <a:ext cx="3200400" cy="2743200"/>
          </a:xfrm>
          <a:prstGeom prst="rect">
            <a:avLst/>
          </a:prstGeom>
        </p:spPr>
      </p:pic>
      <p:sp>
        <p:nvSpPr>
          <p:cNvPr id="4" name="TextBox 3"/>
          <p:cNvSpPr txBox="1"/>
          <p:nvPr/>
        </p:nvSpPr>
        <p:spPr>
          <a:xfrm>
            <a:off x="76200" y="2245280"/>
            <a:ext cx="2506854" cy="369332"/>
          </a:xfrm>
          <a:prstGeom prst="rect">
            <a:avLst/>
          </a:prstGeom>
          <a:noFill/>
        </p:spPr>
        <p:txBody>
          <a:bodyPr wrap="none" rtlCol="0">
            <a:spAutoFit/>
          </a:bodyPr>
          <a:lstStyle/>
          <a:p>
            <a:r>
              <a:rPr lang="en-US" dirty="0" smtClean="0">
                <a:solidFill>
                  <a:srgbClr val="3366FF"/>
                </a:solidFill>
              </a:rPr>
              <a:t>Sample interactions …</a:t>
            </a:r>
            <a:endParaRPr lang="en-US" dirty="0">
              <a:solidFill>
                <a:srgbClr val="3366FF"/>
              </a:solidFill>
            </a:endParaRPr>
          </a:p>
        </p:txBody>
      </p:sp>
      <p:sp>
        <p:nvSpPr>
          <p:cNvPr id="5" name="TextBox 4"/>
          <p:cNvSpPr txBox="1"/>
          <p:nvPr/>
        </p:nvSpPr>
        <p:spPr>
          <a:xfrm>
            <a:off x="-14363" y="5802868"/>
            <a:ext cx="3519563" cy="369332"/>
          </a:xfrm>
          <a:prstGeom prst="rect">
            <a:avLst/>
          </a:prstGeom>
          <a:noFill/>
        </p:spPr>
        <p:txBody>
          <a:bodyPr wrap="none" rtlCol="0">
            <a:spAutoFit/>
          </a:bodyPr>
          <a:lstStyle/>
          <a:p>
            <a:r>
              <a:rPr lang="en-US" dirty="0">
                <a:solidFill>
                  <a:srgbClr val="3366FF"/>
                </a:solidFill>
              </a:rPr>
              <a:t> </a:t>
            </a:r>
            <a:r>
              <a:rPr lang="en-US" dirty="0" smtClean="0">
                <a:solidFill>
                  <a:srgbClr val="3366FF"/>
                </a:solidFill>
              </a:rPr>
              <a:t>                         wave … mostly</a:t>
            </a:r>
            <a:endParaRPr lang="en-US" dirty="0">
              <a:solidFill>
                <a:srgbClr val="3366FF"/>
              </a:solidFill>
            </a:endParaRPr>
          </a:p>
        </p:txBody>
      </p:sp>
      <p:sp>
        <p:nvSpPr>
          <p:cNvPr id="6" name="TextBox 5"/>
          <p:cNvSpPr txBox="1"/>
          <p:nvPr/>
        </p:nvSpPr>
        <p:spPr>
          <a:xfrm>
            <a:off x="5819173" y="2083950"/>
            <a:ext cx="3020027" cy="923330"/>
          </a:xfrm>
          <a:prstGeom prst="rect">
            <a:avLst/>
          </a:prstGeom>
          <a:noFill/>
        </p:spPr>
        <p:txBody>
          <a:bodyPr wrap="none" rtlCol="0">
            <a:spAutoFit/>
          </a:bodyPr>
          <a:lstStyle/>
          <a:p>
            <a:r>
              <a:rPr lang="en-US" dirty="0" smtClean="0">
                <a:solidFill>
                  <a:srgbClr val="3366FF"/>
                </a:solidFill>
              </a:rPr>
              <a:t>Instrumentally</a:t>
            </a:r>
          </a:p>
          <a:p>
            <a:r>
              <a:rPr lang="en-US" dirty="0">
                <a:solidFill>
                  <a:srgbClr val="3366FF"/>
                </a:solidFill>
              </a:rPr>
              <a:t> </a:t>
            </a:r>
            <a:r>
              <a:rPr lang="en-US" dirty="0" smtClean="0">
                <a:solidFill>
                  <a:srgbClr val="3366FF"/>
                </a:solidFill>
              </a:rPr>
              <a:t> Paths, flight timing, </a:t>
            </a:r>
          </a:p>
          <a:p>
            <a:r>
              <a:rPr lang="en-US" dirty="0">
                <a:solidFill>
                  <a:srgbClr val="3366FF"/>
                </a:solidFill>
              </a:rPr>
              <a:t> </a:t>
            </a:r>
            <a:r>
              <a:rPr lang="en-US" dirty="0" smtClean="0">
                <a:solidFill>
                  <a:srgbClr val="3366FF"/>
                </a:solidFill>
              </a:rPr>
              <a:t>     collimation, detection …</a:t>
            </a:r>
            <a:endParaRPr lang="en-US" dirty="0">
              <a:solidFill>
                <a:srgbClr val="3366FF"/>
              </a:solidFill>
            </a:endParaRPr>
          </a:p>
        </p:txBody>
      </p:sp>
      <p:sp>
        <p:nvSpPr>
          <p:cNvPr id="7" name="TextBox 6"/>
          <p:cNvSpPr txBox="1"/>
          <p:nvPr/>
        </p:nvSpPr>
        <p:spPr>
          <a:xfrm>
            <a:off x="5181600" y="5802868"/>
            <a:ext cx="3981341" cy="369332"/>
          </a:xfrm>
          <a:prstGeom prst="rect">
            <a:avLst/>
          </a:prstGeom>
          <a:noFill/>
        </p:spPr>
        <p:txBody>
          <a:bodyPr wrap="none" rtlCol="0">
            <a:spAutoFit/>
          </a:bodyPr>
          <a:lstStyle/>
          <a:p>
            <a:r>
              <a:rPr lang="en-US" dirty="0">
                <a:solidFill>
                  <a:srgbClr val="3366FF"/>
                </a:solidFill>
              </a:rPr>
              <a:t> </a:t>
            </a:r>
            <a:r>
              <a:rPr lang="en-US" dirty="0" smtClean="0">
                <a:solidFill>
                  <a:srgbClr val="3366FF"/>
                </a:solidFill>
              </a:rPr>
              <a:t>                             particle … mostly</a:t>
            </a:r>
            <a:endParaRPr lang="en-US" dirty="0">
              <a:solidFill>
                <a:srgbClr val="3366FF"/>
              </a:solidFill>
            </a:endParaRPr>
          </a:p>
        </p:txBody>
      </p:sp>
      <p:grpSp>
        <p:nvGrpSpPr>
          <p:cNvPr id="30" name="Group 29"/>
          <p:cNvGrpSpPr/>
          <p:nvPr/>
        </p:nvGrpSpPr>
        <p:grpSpPr>
          <a:xfrm>
            <a:off x="5741916" y="3036146"/>
            <a:ext cx="3325884" cy="2754534"/>
            <a:chOff x="5208516" y="1629066"/>
            <a:chExt cx="3325884" cy="2754534"/>
          </a:xfrm>
        </p:grpSpPr>
        <p:grpSp>
          <p:nvGrpSpPr>
            <p:cNvPr id="13" name="Group 12"/>
            <p:cNvGrpSpPr/>
            <p:nvPr/>
          </p:nvGrpSpPr>
          <p:grpSpPr>
            <a:xfrm>
              <a:off x="6685800" y="1629066"/>
              <a:ext cx="1848600" cy="432000"/>
              <a:chOff x="3733800" y="1629066"/>
              <a:chExt cx="1848600" cy="432000"/>
            </a:xfrm>
          </p:grpSpPr>
          <p:sp>
            <p:nvSpPr>
              <p:cNvPr id="10" name="Right Arrow 9"/>
              <p:cNvSpPr/>
              <p:nvPr/>
            </p:nvSpPr>
            <p:spPr>
              <a:xfrm>
                <a:off x="3962400" y="1705266"/>
                <a:ext cx="1620000" cy="304800"/>
              </a:xfrm>
              <a:prstGeom prst="rightArrow">
                <a:avLst>
                  <a:gd name="adj1" fmla="val 24746"/>
                  <a:gd name="adj2" fmla="val 76202"/>
                </a:avLst>
              </a:prstGeom>
              <a:solidFill>
                <a:srgbClr val="D1002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a:spLocks noChangeAspect="1"/>
              </p:cNvSpPr>
              <p:nvPr/>
            </p:nvSpPr>
            <p:spPr>
              <a:xfrm>
                <a:off x="3733800" y="1629066"/>
                <a:ext cx="432000" cy="432000"/>
              </a:xfrm>
              <a:prstGeom prst="ellipse">
                <a:avLst/>
              </a:prstGeom>
              <a:solidFill>
                <a:srgbClr val="D10021"/>
              </a:solidFill>
              <a:ln>
                <a:noFill/>
              </a:ln>
              <a:effectLst>
                <a:outerShdw blurRad="40000" dist="23000" dir="5400000" rotWithShape="0">
                  <a:srgbClr val="000000">
                    <a:alpha val="35000"/>
                  </a:srgbClr>
                </a:outerShdw>
                <a:softEdge rad="508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5902305" y="2857888"/>
              <a:ext cx="1308600" cy="432000"/>
              <a:chOff x="3733800" y="1629066"/>
              <a:chExt cx="1308600" cy="432000"/>
            </a:xfrm>
          </p:grpSpPr>
          <p:sp>
            <p:nvSpPr>
              <p:cNvPr id="15" name="Right Arrow 14"/>
              <p:cNvSpPr/>
              <p:nvPr/>
            </p:nvSpPr>
            <p:spPr>
              <a:xfrm>
                <a:off x="3962400" y="1705266"/>
                <a:ext cx="1080000" cy="304800"/>
              </a:xfrm>
              <a:prstGeom prst="rightArrow">
                <a:avLst>
                  <a:gd name="adj1" fmla="val 24746"/>
                  <a:gd name="adj2" fmla="val 76202"/>
                </a:avLst>
              </a:prstGeom>
              <a:solidFill>
                <a:srgbClr val="23E40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a:spLocks noChangeAspect="1"/>
              </p:cNvSpPr>
              <p:nvPr/>
            </p:nvSpPr>
            <p:spPr>
              <a:xfrm>
                <a:off x="3733800" y="1629066"/>
                <a:ext cx="432000" cy="432000"/>
              </a:xfrm>
              <a:prstGeom prst="ellipse">
                <a:avLst/>
              </a:prstGeom>
              <a:solidFill>
                <a:srgbClr val="23E40D"/>
              </a:solidFill>
              <a:ln>
                <a:noFill/>
              </a:ln>
              <a:effectLst>
                <a:outerShdw blurRad="40000" dist="23000" dir="5400000" rotWithShape="0">
                  <a:srgbClr val="000000">
                    <a:alpha val="35000"/>
                  </a:srgbClr>
                </a:outerShdw>
                <a:softEdge rad="508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5460558" y="3552534"/>
              <a:ext cx="768600" cy="432000"/>
              <a:chOff x="3733800" y="1629066"/>
              <a:chExt cx="768600" cy="432000"/>
            </a:xfrm>
          </p:grpSpPr>
          <p:sp>
            <p:nvSpPr>
              <p:cNvPr id="18" name="Right Arrow 17"/>
              <p:cNvSpPr/>
              <p:nvPr/>
            </p:nvSpPr>
            <p:spPr>
              <a:xfrm>
                <a:off x="3962400" y="1705266"/>
                <a:ext cx="540000" cy="304800"/>
              </a:xfrm>
              <a:prstGeom prst="rightArrow">
                <a:avLst>
                  <a:gd name="adj1" fmla="val 24746"/>
                  <a:gd name="adj2" fmla="val 76202"/>
                </a:avLst>
              </a:prstGeom>
              <a:solidFill>
                <a:srgbClr val="00009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a:spLocks noChangeAspect="1"/>
              </p:cNvSpPr>
              <p:nvPr/>
            </p:nvSpPr>
            <p:spPr>
              <a:xfrm>
                <a:off x="3733800" y="1629066"/>
                <a:ext cx="432000" cy="432000"/>
              </a:xfrm>
              <a:prstGeom prst="ellipse">
                <a:avLst/>
              </a:prstGeom>
              <a:solidFill>
                <a:srgbClr val="000090"/>
              </a:solidFill>
              <a:ln>
                <a:noFill/>
              </a:ln>
              <a:effectLst>
                <a:outerShdw blurRad="40000" dist="23000" dir="5400000" rotWithShape="0">
                  <a:srgbClr val="000000">
                    <a:alpha val="35000"/>
                  </a:srgbClr>
                </a:outerShdw>
                <a:softEdge rad="508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2" name="Oval 21"/>
            <p:cNvSpPr>
              <a:spLocks noChangeAspect="1"/>
            </p:cNvSpPr>
            <p:nvPr/>
          </p:nvSpPr>
          <p:spPr>
            <a:xfrm>
              <a:off x="5208516" y="3951600"/>
              <a:ext cx="432000" cy="432000"/>
            </a:xfrm>
            <a:prstGeom prst="ellipse">
              <a:avLst/>
            </a:prstGeom>
            <a:solidFill>
              <a:schemeClr val="tx1"/>
            </a:solidFill>
            <a:ln>
              <a:noFill/>
            </a:ln>
            <a:effectLst>
              <a:outerShdw blurRad="40000" dist="23000" dir="5400000" rotWithShape="0">
                <a:srgbClr val="000000">
                  <a:alpha val="35000"/>
                </a:srgbClr>
              </a:outerShdw>
              <a:softEdge rad="508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aphicFrame>
        <p:nvGraphicFramePr>
          <p:cNvPr id="32" name="Object 31"/>
          <p:cNvGraphicFramePr>
            <a:graphicFrameLocks noChangeAspect="1"/>
          </p:cNvGraphicFramePr>
          <p:nvPr>
            <p:extLst>
              <p:ext uri="{D42A27DB-BD31-4B8C-83A1-F6EECF244321}">
                <p14:modId xmlns:p14="http://schemas.microsoft.com/office/powerpoint/2010/main" val="2638291944"/>
              </p:ext>
            </p:extLst>
          </p:nvPr>
        </p:nvGraphicFramePr>
        <p:xfrm>
          <a:off x="3921125" y="609600"/>
          <a:ext cx="1336675" cy="1311275"/>
        </p:xfrm>
        <a:graphic>
          <a:graphicData uri="http://schemas.openxmlformats.org/presentationml/2006/ole">
            <mc:AlternateContent xmlns:mc="http://schemas.openxmlformats.org/markup-compatibility/2006">
              <mc:Choice xmlns:v="urn:schemas-microsoft-com:vml" Requires="v">
                <p:oleObj spid="_x0000_s10835" name="Equation" r:id="rId5" imgW="635000" imgH="622300" progId="Equation.3">
                  <p:embed/>
                </p:oleObj>
              </mc:Choice>
              <mc:Fallback>
                <p:oleObj name="Equation" r:id="rId5" imgW="635000" imgH="622300" progId="Equation.3">
                  <p:embed/>
                  <p:pic>
                    <p:nvPicPr>
                      <p:cNvPr id="0" name=""/>
                      <p:cNvPicPr/>
                      <p:nvPr/>
                    </p:nvPicPr>
                    <p:blipFill>
                      <a:blip r:embed="rId6"/>
                      <a:stretch>
                        <a:fillRect/>
                      </a:stretch>
                    </p:blipFill>
                    <p:spPr>
                      <a:xfrm>
                        <a:off x="3921125" y="609600"/>
                        <a:ext cx="1336675" cy="1311275"/>
                      </a:xfrm>
                      <a:prstGeom prst="rect">
                        <a:avLst/>
                      </a:prstGeom>
                    </p:spPr>
                  </p:pic>
                </p:oleObj>
              </mc:Fallback>
            </mc:AlternateContent>
          </a:graphicData>
        </a:graphic>
      </p:graphicFrame>
      <p:graphicFrame>
        <p:nvGraphicFramePr>
          <p:cNvPr id="33" name="Object 32"/>
          <p:cNvGraphicFramePr>
            <a:graphicFrameLocks noChangeAspect="1"/>
          </p:cNvGraphicFramePr>
          <p:nvPr>
            <p:extLst>
              <p:ext uri="{D42A27DB-BD31-4B8C-83A1-F6EECF244321}">
                <p14:modId xmlns:p14="http://schemas.microsoft.com/office/powerpoint/2010/main" val="3014930272"/>
              </p:ext>
            </p:extLst>
          </p:nvPr>
        </p:nvGraphicFramePr>
        <p:xfrm>
          <a:off x="3276600" y="2831068"/>
          <a:ext cx="2851672" cy="2092325"/>
        </p:xfrm>
        <a:graphic>
          <a:graphicData uri="http://schemas.openxmlformats.org/presentationml/2006/ole">
            <mc:AlternateContent xmlns:mc="http://schemas.openxmlformats.org/markup-compatibility/2006">
              <mc:Choice xmlns:v="urn:schemas-microsoft-com:vml" Requires="v">
                <p:oleObj spid="_x0000_s10836" name="Equation" r:id="rId7" imgW="1955800" imgH="1435100" progId="Equation.3">
                  <p:embed/>
                </p:oleObj>
              </mc:Choice>
              <mc:Fallback>
                <p:oleObj name="Equation" r:id="rId7" imgW="1955800" imgH="1435100" progId="Equation.3">
                  <p:embed/>
                  <p:pic>
                    <p:nvPicPr>
                      <p:cNvPr id="0" name=""/>
                      <p:cNvPicPr/>
                      <p:nvPr/>
                    </p:nvPicPr>
                    <p:blipFill>
                      <a:blip r:embed="rId8"/>
                      <a:stretch>
                        <a:fillRect/>
                      </a:stretch>
                    </p:blipFill>
                    <p:spPr>
                      <a:xfrm>
                        <a:off x="3276600" y="2831068"/>
                        <a:ext cx="2851672" cy="2092325"/>
                      </a:xfrm>
                      <a:prstGeom prst="rect">
                        <a:avLst/>
                      </a:prstGeom>
                    </p:spPr>
                  </p:pic>
                </p:oleObj>
              </mc:Fallback>
            </mc:AlternateContent>
          </a:graphicData>
        </a:graphic>
      </p:graphicFrame>
      <p:sp>
        <p:nvSpPr>
          <p:cNvPr id="35" name="TextBox 34"/>
          <p:cNvSpPr txBox="1"/>
          <p:nvPr/>
        </p:nvSpPr>
        <p:spPr>
          <a:xfrm>
            <a:off x="5978628" y="1020410"/>
            <a:ext cx="1224088" cy="369332"/>
          </a:xfrm>
          <a:prstGeom prst="rect">
            <a:avLst/>
          </a:prstGeom>
          <a:noFill/>
        </p:spPr>
        <p:txBody>
          <a:bodyPr wrap="none" rtlCol="0">
            <a:spAutoFit/>
          </a:bodyPr>
          <a:lstStyle/>
          <a:p>
            <a:r>
              <a:rPr lang="en-US" dirty="0" smtClean="0"/>
              <a:t>de Broglie</a:t>
            </a:r>
            <a:endParaRPr lang="en-US" dirty="0"/>
          </a:p>
        </p:txBody>
      </p:sp>
      <p:graphicFrame>
        <p:nvGraphicFramePr>
          <p:cNvPr id="36" name="Object 35"/>
          <p:cNvGraphicFramePr>
            <a:graphicFrameLocks noChangeAspect="1"/>
          </p:cNvGraphicFramePr>
          <p:nvPr>
            <p:extLst>
              <p:ext uri="{D42A27DB-BD31-4B8C-83A1-F6EECF244321}">
                <p14:modId xmlns:p14="http://schemas.microsoft.com/office/powerpoint/2010/main" val="3697426206"/>
              </p:ext>
            </p:extLst>
          </p:nvPr>
        </p:nvGraphicFramePr>
        <p:xfrm>
          <a:off x="4489450" y="1981688"/>
          <a:ext cx="387350" cy="685312"/>
        </p:xfrm>
        <a:graphic>
          <a:graphicData uri="http://schemas.openxmlformats.org/presentationml/2006/ole">
            <mc:AlternateContent xmlns:mc="http://schemas.openxmlformats.org/markup-compatibility/2006">
              <mc:Choice xmlns:v="urn:schemas-microsoft-com:vml" Requires="v">
                <p:oleObj spid="_x0000_s10837" name="Equation" r:id="rId9" imgW="165100" imgH="292100" progId="Equation.3">
                  <p:embed/>
                </p:oleObj>
              </mc:Choice>
              <mc:Fallback>
                <p:oleObj name="Equation" r:id="rId9" imgW="165100" imgH="292100" progId="Equation.3">
                  <p:embed/>
                  <p:pic>
                    <p:nvPicPr>
                      <p:cNvPr id="0" name=""/>
                      <p:cNvPicPr/>
                      <p:nvPr/>
                    </p:nvPicPr>
                    <p:blipFill>
                      <a:blip r:embed="rId10"/>
                      <a:stretch>
                        <a:fillRect/>
                      </a:stretch>
                    </p:blipFill>
                    <p:spPr>
                      <a:xfrm>
                        <a:off x="4489450" y="1981688"/>
                        <a:ext cx="387350" cy="685312"/>
                      </a:xfrm>
                      <a:prstGeom prst="rect">
                        <a:avLst/>
                      </a:prstGeom>
                    </p:spPr>
                  </p:pic>
                </p:oleObj>
              </mc:Fallback>
            </mc:AlternateContent>
          </a:graphicData>
        </a:graphic>
      </p:graphicFrame>
      <p:sp>
        <p:nvSpPr>
          <p:cNvPr id="8" name="Rectangle 7"/>
          <p:cNvSpPr/>
          <p:nvPr/>
        </p:nvSpPr>
        <p:spPr>
          <a:xfrm>
            <a:off x="152400" y="5478206"/>
            <a:ext cx="3124200" cy="152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133600" y="762000"/>
            <a:ext cx="980049" cy="1219200"/>
          </a:xfrm>
          <a:prstGeom prst="rect">
            <a:avLst/>
          </a:prstGeom>
        </p:spPr>
      </p:pic>
    </p:spTree>
    <p:extLst>
      <p:ext uri="{BB962C8B-B14F-4D97-AF65-F5344CB8AC3E}">
        <p14:creationId xmlns:p14="http://schemas.microsoft.com/office/powerpoint/2010/main" val="368666575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125" y="152400"/>
            <a:ext cx="5527675" cy="496290"/>
          </a:xfrm>
        </p:spPr>
        <p:txBody>
          <a:bodyPr/>
          <a:lstStyle/>
          <a:p>
            <a:r>
              <a:rPr lang="en-US" dirty="0" smtClean="0"/>
              <a:t>Nuclear Reactors – continuous</a:t>
            </a:r>
            <a:endParaRPr lang="en-US" dirty="0"/>
          </a:p>
        </p:txBody>
      </p:sp>
      <p:pic>
        <p:nvPicPr>
          <p:cNvPr id="3" name="Picture 2" descr="core"/>
          <p:cNvPicPr/>
          <p:nvPr/>
        </p:nvPicPr>
        <p:blipFill>
          <a:blip r:embed="rId3" cstate="print"/>
          <a:srcRect/>
          <a:stretch>
            <a:fillRect/>
          </a:stretch>
        </p:blipFill>
        <p:spPr bwMode="auto">
          <a:xfrm>
            <a:off x="4572000" y="3145541"/>
            <a:ext cx="4724400" cy="4093459"/>
          </a:xfrm>
          <a:prstGeom prst="rect">
            <a:avLst/>
          </a:prstGeom>
          <a:noFill/>
          <a:ln w="9525">
            <a:noFill/>
            <a:miter lim="800000"/>
            <a:headEnd/>
            <a:tailEnd/>
          </a:ln>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b="5625"/>
          <a:stretch/>
        </p:blipFill>
        <p:spPr bwMode="auto">
          <a:xfrm>
            <a:off x="228600" y="3276600"/>
            <a:ext cx="4437854" cy="3077736"/>
          </a:xfrm>
          <a:prstGeom prst="rect">
            <a:avLst/>
          </a:prstGeom>
          <a:noFill/>
          <a:ln w="9525">
            <a:noFill/>
            <a:miter lim="800000"/>
            <a:headEnd/>
            <a:tailEnd/>
          </a:ln>
        </p:spPr>
      </p:pic>
      <p:sp>
        <p:nvSpPr>
          <p:cNvPr id="6" name="Content Placeholder 2"/>
          <p:cNvSpPr>
            <a:spLocks noGrp="1"/>
          </p:cNvSpPr>
          <p:nvPr>
            <p:ph idx="1"/>
          </p:nvPr>
        </p:nvSpPr>
        <p:spPr>
          <a:xfrm>
            <a:off x="152400" y="762000"/>
            <a:ext cx="8229600" cy="2498120"/>
          </a:xfrm>
        </p:spPr>
        <p:txBody>
          <a:bodyPr/>
          <a:lstStyle/>
          <a:p>
            <a:pPr marL="0" indent="0">
              <a:spcBef>
                <a:spcPts val="600"/>
              </a:spcBef>
              <a:buNone/>
            </a:pPr>
            <a:r>
              <a:rPr lang="en-US" sz="2000" b="0" dirty="0" smtClean="0">
                <a:solidFill>
                  <a:srgbClr val="3366FF"/>
                </a:solidFill>
                <a:latin typeface="Arial"/>
                <a:cs typeface="Arial"/>
              </a:rPr>
              <a:t>Neutrons produced </a:t>
            </a:r>
            <a:r>
              <a:rPr lang="en-US" sz="2000" b="0" dirty="0">
                <a:solidFill>
                  <a:srgbClr val="3366FF"/>
                </a:solidFill>
                <a:latin typeface="Arial"/>
                <a:cs typeface="Arial"/>
              </a:rPr>
              <a:t>by fission (usually </a:t>
            </a:r>
            <a:r>
              <a:rPr lang="en-US" sz="2000" b="0" baseline="30000" dirty="0" smtClean="0">
                <a:solidFill>
                  <a:srgbClr val="3366FF"/>
                </a:solidFill>
                <a:latin typeface="Arial"/>
                <a:cs typeface="Arial"/>
              </a:rPr>
              <a:t>235</a:t>
            </a:r>
            <a:r>
              <a:rPr lang="en-US" sz="2000" b="0" dirty="0" smtClean="0">
                <a:solidFill>
                  <a:srgbClr val="3366FF"/>
                </a:solidFill>
                <a:latin typeface="Arial"/>
                <a:cs typeface="Arial"/>
              </a:rPr>
              <a:t>U</a:t>
            </a:r>
            <a:r>
              <a:rPr lang="en-US" sz="2000" b="0" dirty="0">
                <a:solidFill>
                  <a:srgbClr val="3366FF"/>
                </a:solidFill>
                <a:latin typeface="Arial"/>
                <a:cs typeface="Arial"/>
              </a:rPr>
              <a:t>)</a:t>
            </a:r>
          </a:p>
          <a:p>
            <a:pPr marL="0" indent="0">
              <a:spcBef>
                <a:spcPts val="600"/>
              </a:spcBef>
              <a:buNone/>
            </a:pPr>
            <a:endParaRPr lang="en-US" sz="2000" b="0" dirty="0" smtClean="0">
              <a:solidFill>
                <a:srgbClr val="3366FF"/>
              </a:solidFill>
              <a:latin typeface="Arial"/>
              <a:cs typeface="Arial"/>
            </a:endParaRPr>
          </a:p>
          <a:p>
            <a:pPr marL="0" indent="0">
              <a:spcBef>
                <a:spcPts val="600"/>
              </a:spcBef>
              <a:buNone/>
            </a:pPr>
            <a:r>
              <a:rPr lang="en-US" sz="2000" b="0" dirty="0" smtClean="0">
                <a:solidFill>
                  <a:srgbClr val="3366FF"/>
                </a:solidFill>
                <a:latin typeface="Arial"/>
                <a:cs typeface="Arial"/>
              </a:rPr>
              <a:t>Fission requires moderation (~“thermal” neutrons)</a:t>
            </a:r>
            <a:endParaRPr lang="en-US" sz="2000" b="0" dirty="0">
              <a:solidFill>
                <a:srgbClr val="3366FF"/>
              </a:solidFill>
              <a:latin typeface="Arial"/>
              <a:cs typeface="Arial"/>
            </a:endParaRPr>
          </a:p>
          <a:p>
            <a:pPr marL="0" indent="0">
              <a:spcBef>
                <a:spcPts val="600"/>
              </a:spcBef>
              <a:buNone/>
            </a:pPr>
            <a:endParaRPr lang="en-US" sz="2000" b="0" dirty="0" smtClean="0">
              <a:solidFill>
                <a:srgbClr val="3366FF"/>
              </a:solidFill>
              <a:latin typeface="Arial"/>
              <a:cs typeface="Arial"/>
            </a:endParaRPr>
          </a:p>
          <a:p>
            <a:pPr marL="0" indent="0">
              <a:spcBef>
                <a:spcPts val="600"/>
              </a:spcBef>
              <a:buNone/>
            </a:pPr>
            <a:r>
              <a:rPr lang="en-US" sz="2000" b="0" dirty="0" smtClean="0">
                <a:solidFill>
                  <a:srgbClr val="3366FF"/>
                </a:solidFill>
                <a:latin typeface="Arial"/>
                <a:cs typeface="Arial"/>
              </a:rPr>
              <a:t>Neutrons at </a:t>
            </a:r>
            <a:r>
              <a:rPr lang="en-US" sz="2000" b="0" dirty="0">
                <a:solidFill>
                  <a:srgbClr val="3366FF"/>
                </a:solidFill>
                <a:latin typeface="Arial"/>
                <a:cs typeface="Arial"/>
              </a:rPr>
              <a:t>a more or less constant </a:t>
            </a:r>
            <a:r>
              <a:rPr lang="en-US" sz="2000" b="0" dirty="0" smtClean="0">
                <a:solidFill>
                  <a:srgbClr val="3366FF"/>
                </a:solidFill>
                <a:latin typeface="Arial"/>
                <a:cs typeface="Arial"/>
              </a:rPr>
              <a:t>rate</a:t>
            </a:r>
            <a:endParaRPr lang="en-US" sz="2000" b="0" dirty="0">
              <a:solidFill>
                <a:srgbClr val="3366FF"/>
              </a:solidFill>
              <a:latin typeface="Arial"/>
              <a:cs typeface="Arial"/>
            </a:endParaRPr>
          </a:p>
          <a:p>
            <a:pPr marL="0" indent="0">
              <a:spcBef>
                <a:spcPts val="600"/>
              </a:spcBef>
              <a:buNone/>
            </a:pPr>
            <a:endParaRPr lang="en-US" sz="2000" b="0" dirty="0" smtClean="0">
              <a:solidFill>
                <a:srgbClr val="3366FF"/>
              </a:solidFill>
              <a:latin typeface="Arial"/>
              <a:cs typeface="Arial"/>
            </a:endParaRPr>
          </a:p>
          <a:p>
            <a:pPr marL="0" indent="0">
              <a:spcBef>
                <a:spcPts val="600"/>
              </a:spcBef>
              <a:buNone/>
            </a:pPr>
            <a:r>
              <a:rPr lang="en-US" sz="2000" b="0" dirty="0" smtClean="0">
                <a:solidFill>
                  <a:srgbClr val="3366FF"/>
                </a:solidFill>
                <a:latin typeface="Arial"/>
                <a:cs typeface="Arial"/>
              </a:rPr>
              <a:t>Very </a:t>
            </a:r>
            <a:r>
              <a:rPr lang="en-US" sz="2000" b="0" dirty="0">
                <a:solidFill>
                  <a:srgbClr val="3366FF"/>
                </a:solidFill>
                <a:latin typeface="Arial"/>
                <a:cs typeface="Arial"/>
              </a:rPr>
              <a:t>high neutron fluxes </a:t>
            </a:r>
            <a:r>
              <a:rPr lang="en-US" sz="2000" b="0" dirty="0" smtClean="0">
                <a:solidFill>
                  <a:srgbClr val="3366FF"/>
                </a:solidFill>
                <a:latin typeface="Arial"/>
                <a:cs typeface="Arial"/>
              </a:rPr>
              <a:t> ~10</a:t>
            </a:r>
            <a:r>
              <a:rPr lang="en-US" sz="2000" b="0" baseline="30000" dirty="0" smtClean="0">
                <a:solidFill>
                  <a:srgbClr val="3366FF"/>
                </a:solidFill>
                <a:latin typeface="Arial"/>
                <a:cs typeface="Arial"/>
              </a:rPr>
              <a:t>15 </a:t>
            </a:r>
            <a:r>
              <a:rPr lang="en-US" sz="2000" b="0" dirty="0">
                <a:solidFill>
                  <a:srgbClr val="3366FF"/>
                </a:solidFill>
                <a:latin typeface="Arial"/>
                <a:cs typeface="Arial"/>
              </a:rPr>
              <a:t>n/cm</a:t>
            </a:r>
            <a:r>
              <a:rPr lang="en-US" sz="2000" b="0" baseline="30000" dirty="0">
                <a:solidFill>
                  <a:srgbClr val="3366FF"/>
                </a:solidFill>
                <a:latin typeface="Arial"/>
                <a:cs typeface="Arial"/>
              </a:rPr>
              <a:t>2</a:t>
            </a:r>
            <a:r>
              <a:rPr lang="en-US" sz="2000" b="0" dirty="0">
                <a:solidFill>
                  <a:srgbClr val="3366FF"/>
                </a:solidFill>
                <a:latin typeface="Arial"/>
                <a:cs typeface="Arial"/>
              </a:rPr>
              <a:t>/</a:t>
            </a:r>
            <a:r>
              <a:rPr lang="en-US" sz="2000" b="0" dirty="0" smtClean="0">
                <a:solidFill>
                  <a:srgbClr val="3366FF"/>
                </a:solidFill>
                <a:latin typeface="Arial"/>
                <a:cs typeface="Arial"/>
              </a:rPr>
              <a:t>s</a:t>
            </a:r>
            <a:endParaRPr lang="en-US" sz="2000" b="0" dirty="0">
              <a:solidFill>
                <a:srgbClr val="3366FF"/>
              </a:solidFill>
              <a:latin typeface="Arial"/>
              <a:cs typeface="Arial"/>
            </a:endParaRPr>
          </a:p>
        </p:txBody>
      </p:sp>
      <p:pic>
        <p:nvPicPr>
          <p:cNvPr id="9" name="Picture 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39000" y="2438400"/>
            <a:ext cx="1738236" cy="13042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6"/>
          <a:stretch>
            <a:fillRect/>
          </a:stretch>
        </p:blipFill>
        <p:spPr>
          <a:xfrm>
            <a:off x="6222585" y="152400"/>
            <a:ext cx="2769015" cy="2209800"/>
          </a:xfrm>
          <a:prstGeom prst="rect">
            <a:avLst/>
          </a:prstGeom>
        </p:spPr>
      </p:pic>
      <p:sp>
        <p:nvSpPr>
          <p:cNvPr id="11" name="TextBox 10"/>
          <p:cNvSpPr txBox="1"/>
          <p:nvPr/>
        </p:nvSpPr>
        <p:spPr>
          <a:xfrm>
            <a:off x="5513487" y="2284809"/>
            <a:ext cx="1649313" cy="839391"/>
          </a:xfrm>
          <a:prstGeom prst="rect">
            <a:avLst/>
          </a:prstGeom>
          <a:noFill/>
        </p:spPr>
        <p:txBody>
          <a:bodyPr wrap="none" rtlCol="0">
            <a:spAutoFit/>
          </a:bodyPr>
          <a:lstStyle/>
          <a:p>
            <a:r>
              <a:rPr lang="en-US" dirty="0" smtClean="0"/>
              <a:t>High Flux </a:t>
            </a:r>
          </a:p>
          <a:p>
            <a:r>
              <a:rPr lang="en-US" dirty="0" smtClean="0"/>
              <a:t>Isotope Reactor</a:t>
            </a:r>
          </a:p>
          <a:p>
            <a:r>
              <a:rPr lang="en-US" dirty="0" smtClean="0"/>
              <a:t>(HFIR – ORNL)</a:t>
            </a:r>
            <a:endParaRPr lang="en-US" dirty="0"/>
          </a:p>
        </p:txBody>
      </p:sp>
    </p:spTree>
    <p:extLst>
      <p:ext uri="{BB962C8B-B14F-4D97-AF65-F5344CB8AC3E}">
        <p14:creationId xmlns:p14="http://schemas.microsoft.com/office/powerpoint/2010/main" val="7023625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229600" cy="496290"/>
          </a:xfrm>
        </p:spPr>
        <p:txBody>
          <a:bodyPr/>
          <a:lstStyle/>
          <a:p>
            <a:r>
              <a:rPr lang="en-US" dirty="0" smtClean="0"/>
              <a:t>Spallation Sources – mostly pulsed </a:t>
            </a:r>
            <a:endParaRPr lang="en-US" dirty="0"/>
          </a:p>
        </p:txBody>
      </p:sp>
      <p:sp>
        <p:nvSpPr>
          <p:cNvPr id="4" name="Content Placeholder 2"/>
          <p:cNvSpPr txBox="1">
            <a:spLocks/>
          </p:cNvSpPr>
          <p:nvPr/>
        </p:nvSpPr>
        <p:spPr bwMode="auto">
          <a:xfrm>
            <a:off x="198864" y="692686"/>
            <a:ext cx="8229600" cy="2964914"/>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Narrow" pitchFamily="34" charset="0"/>
                <a:ea typeface="+mn-ea"/>
                <a:cs typeface="+mn-cs"/>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Narrow" pitchFamily="34" charset="0"/>
                <a:ea typeface="+mn-ea"/>
                <a:cs typeface="+mn-cs"/>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Narrow" pitchFamily="34" charset="0"/>
                <a:ea typeface="+mn-ea"/>
                <a:cs typeface="+mn-cs"/>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Arial Narrow" pitchFamily="34" charset="0"/>
                <a:ea typeface="+mn-ea"/>
                <a:cs typeface="+mn-cs"/>
              </a:defRPr>
            </a:lvl4pPr>
            <a:lvl5pPr marL="1482725" indent="-222250" algn="l" rtl="0" eaLnBrk="1" fontAlgn="base" hangingPunct="1">
              <a:lnSpc>
                <a:spcPct val="90000"/>
              </a:lnSpc>
              <a:spcBef>
                <a:spcPts val="600"/>
              </a:spcBef>
              <a:spcAft>
                <a:spcPct val="0"/>
              </a:spcAft>
              <a:buClr>
                <a:schemeClr val="tx2"/>
              </a:buClr>
              <a:buFont typeface="Arial" charset="0"/>
              <a:buChar char="»"/>
              <a:defRPr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600"/>
              </a:spcBef>
              <a:buNone/>
            </a:pPr>
            <a:r>
              <a:rPr lang="en-US" sz="2000" dirty="0" smtClean="0">
                <a:solidFill>
                  <a:srgbClr val="3366FF"/>
                </a:solidFill>
                <a:latin typeface="Arial"/>
                <a:cs typeface="Arial"/>
              </a:rPr>
              <a:t>Neutrons </a:t>
            </a:r>
            <a:r>
              <a:rPr lang="en-US" sz="2000" dirty="0">
                <a:solidFill>
                  <a:srgbClr val="3366FF"/>
                </a:solidFill>
                <a:latin typeface="Arial"/>
                <a:cs typeface="Arial"/>
              </a:rPr>
              <a:t>produced by nuclear spallation</a:t>
            </a:r>
          </a:p>
          <a:p>
            <a:pPr marL="0" indent="0">
              <a:spcBef>
                <a:spcPts val="600"/>
              </a:spcBef>
              <a:buNone/>
            </a:pPr>
            <a:r>
              <a:rPr lang="en-US" sz="2000" dirty="0" smtClean="0">
                <a:solidFill>
                  <a:srgbClr val="3366FF"/>
                </a:solidFill>
                <a:latin typeface="Arial"/>
                <a:cs typeface="Arial"/>
              </a:rPr>
              <a:t>  </a:t>
            </a:r>
          </a:p>
          <a:p>
            <a:pPr marL="0" indent="0">
              <a:spcBef>
                <a:spcPts val="600"/>
              </a:spcBef>
              <a:buNone/>
            </a:pPr>
            <a:r>
              <a:rPr lang="en-US" sz="2000" dirty="0" smtClean="0">
                <a:solidFill>
                  <a:srgbClr val="3366FF"/>
                </a:solidFill>
                <a:latin typeface="Arial"/>
                <a:cs typeface="Arial"/>
              </a:rPr>
              <a:t>Accelerator beams usually pulsed </a:t>
            </a:r>
            <a:r>
              <a:rPr lang="en-US" sz="2000" dirty="0" smtClean="0">
                <a:solidFill>
                  <a:srgbClr val="3366FF"/>
                </a:solidFill>
                <a:latin typeface="Symbol" charset="2"/>
                <a:cs typeface="Symbol" charset="2"/>
              </a:rPr>
              <a:t>=&gt; </a:t>
            </a:r>
            <a:r>
              <a:rPr lang="en-US" sz="2000" dirty="0" smtClean="0">
                <a:solidFill>
                  <a:srgbClr val="3366FF"/>
                </a:solidFill>
                <a:latin typeface="Arial"/>
                <a:cs typeface="Arial"/>
              </a:rPr>
              <a:t>time structure </a:t>
            </a:r>
            <a:endParaRPr lang="en-US" sz="2000" dirty="0">
              <a:solidFill>
                <a:srgbClr val="3366FF"/>
              </a:solidFill>
              <a:latin typeface="Arial"/>
              <a:cs typeface="Arial"/>
            </a:endParaRPr>
          </a:p>
          <a:p>
            <a:pPr marL="0" indent="0">
              <a:spcBef>
                <a:spcPts val="600"/>
              </a:spcBef>
              <a:buNone/>
            </a:pPr>
            <a:r>
              <a:rPr lang="en-US" sz="2000" dirty="0" smtClean="0">
                <a:solidFill>
                  <a:srgbClr val="3366FF"/>
                </a:solidFill>
                <a:latin typeface="Arial"/>
                <a:cs typeface="Arial"/>
              </a:rPr>
              <a:t>  </a:t>
            </a:r>
          </a:p>
          <a:p>
            <a:pPr marL="0" indent="0">
              <a:spcBef>
                <a:spcPts val="600"/>
              </a:spcBef>
              <a:buNone/>
            </a:pPr>
            <a:r>
              <a:rPr lang="en-US" sz="2000" dirty="0" smtClean="0">
                <a:solidFill>
                  <a:srgbClr val="3366FF"/>
                </a:solidFill>
                <a:latin typeface="Arial"/>
                <a:cs typeface="Arial"/>
              </a:rPr>
              <a:t>Neutron </a:t>
            </a:r>
            <a:r>
              <a:rPr lang="en-US" sz="2000" dirty="0">
                <a:solidFill>
                  <a:srgbClr val="3366FF"/>
                </a:solidFill>
                <a:latin typeface="Arial"/>
                <a:cs typeface="Arial"/>
              </a:rPr>
              <a:t>energies must be </a:t>
            </a:r>
            <a:r>
              <a:rPr lang="en-US" sz="2000" dirty="0" smtClean="0">
                <a:solidFill>
                  <a:srgbClr val="3366FF"/>
                </a:solidFill>
                <a:latin typeface="Arial"/>
                <a:cs typeface="Arial"/>
              </a:rPr>
              <a:t>moderated (a lot)</a:t>
            </a:r>
            <a:endParaRPr lang="en-US" sz="2000" dirty="0">
              <a:solidFill>
                <a:srgbClr val="3366FF"/>
              </a:solidFill>
              <a:latin typeface="Arial"/>
              <a:cs typeface="Arial"/>
            </a:endParaRPr>
          </a:p>
          <a:p>
            <a:pPr marL="0" indent="0">
              <a:spcBef>
                <a:spcPts val="600"/>
              </a:spcBef>
              <a:buNone/>
            </a:pPr>
            <a:r>
              <a:rPr lang="en-US" sz="2000" dirty="0" smtClean="0">
                <a:solidFill>
                  <a:srgbClr val="3366FF"/>
                </a:solidFill>
                <a:latin typeface="Arial"/>
                <a:cs typeface="Arial"/>
              </a:rPr>
              <a:t>  </a:t>
            </a:r>
          </a:p>
          <a:p>
            <a:pPr marL="0" indent="0">
              <a:spcBef>
                <a:spcPts val="600"/>
              </a:spcBef>
              <a:buNone/>
            </a:pPr>
            <a:r>
              <a:rPr lang="en-US" sz="2000" dirty="0" smtClean="0">
                <a:solidFill>
                  <a:srgbClr val="3366FF"/>
                </a:solidFill>
                <a:latin typeface="Arial"/>
                <a:cs typeface="Arial"/>
              </a:rPr>
              <a:t>Extremely </a:t>
            </a:r>
            <a:r>
              <a:rPr lang="en-US" sz="2000" dirty="0">
                <a:solidFill>
                  <a:srgbClr val="3366FF"/>
                </a:solidFill>
                <a:latin typeface="Arial"/>
                <a:cs typeface="Arial"/>
              </a:rPr>
              <a:t>high peak fluxes </a:t>
            </a:r>
            <a:r>
              <a:rPr lang="en-US" sz="2000" dirty="0" smtClean="0">
                <a:solidFill>
                  <a:srgbClr val="3366FF"/>
                </a:solidFill>
                <a:latin typeface="Arial"/>
                <a:cs typeface="Arial"/>
              </a:rPr>
              <a:t> ~10</a:t>
            </a:r>
            <a:r>
              <a:rPr lang="en-US" sz="2000" baseline="30000" dirty="0" smtClean="0">
                <a:solidFill>
                  <a:srgbClr val="3366FF"/>
                </a:solidFill>
                <a:latin typeface="Arial"/>
                <a:cs typeface="Arial"/>
              </a:rPr>
              <a:t>16</a:t>
            </a:r>
            <a:r>
              <a:rPr lang="en-US" sz="2000" dirty="0" smtClean="0">
                <a:solidFill>
                  <a:srgbClr val="3366FF"/>
                </a:solidFill>
                <a:latin typeface="Arial"/>
                <a:cs typeface="Arial"/>
              </a:rPr>
              <a:t> </a:t>
            </a:r>
            <a:r>
              <a:rPr lang="en-US" sz="2000" dirty="0">
                <a:solidFill>
                  <a:srgbClr val="3366FF"/>
                </a:solidFill>
                <a:latin typeface="Arial"/>
                <a:cs typeface="Arial"/>
              </a:rPr>
              <a:t>n/cm</a:t>
            </a:r>
            <a:r>
              <a:rPr lang="en-US" sz="2000" baseline="30000" dirty="0">
                <a:solidFill>
                  <a:srgbClr val="3366FF"/>
                </a:solidFill>
                <a:latin typeface="Arial"/>
                <a:cs typeface="Arial"/>
              </a:rPr>
              <a:t>2</a:t>
            </a:r>
            <a:r>
              <a:rPr lang="en-US" sz="2000" dirty="0">
                <a:solidFill>
                  <a:srgbClr val="3366FF"/>
                </a:solidFill>
                <a:latin typeface="Arial"/>
                <a:cs typeface="Arial"/>
              </a:rPr>
              <a:t>/</a:t>
            </a:r>
            <a:r>
              <a:rPr lang="en-US" sz="2000" dirty="0" smtClean="0">
                <a:solidFill>
                  <a:srgbClr val="3366FF"/>
                </a:solidFill>
                <a:latin typeface="Arial"/>
                <a:cs typeface="Arial"/>
              </a:rPr>
              <a:t>s</a:t>
            </a:r>
            <a:endParaRPr lang="en-US" sz="2000" dirty="0">
              <a:solidFill>
                <a:srgbClr val="3366FF"/>
              </a:solidFill>
              <a:latin typeface="Arial"/>
              <a:cs typeface="Arial"/>
            </a:endParaRPr>
          </a:p>
          <a:p>
            <a:pPr>
              <a:spcBef>
                <a:spcPts val="600"/>
              </a:spcBef>
            </a:pPr>
            <a:endParaRPr lang="en-US" dirty="0">
              <a:latin typeface="Arial"/>
              <a:cs typeface="Arial"/>
            </a:endParaRPr>
          </a:p>
        </p:txBody>
      </p:sp>
      <p:grpSp>
        <p:nvGrpSpPr>
          <p:cNvPr id="5" name="Group 4"/>
          <p:cNvGrpSpPr/>
          <p:nvPr/>
        </p:nvGrpSpPr>
        <p:grpSpPr>
          <a:xfrm>
            <a:off x="167640" y="4179860"/>
            <a:ext cx="6461760" cy="2362200"/>
            <a:chOff x="533400" y="3657600"/>
            <a:chExt cx="6309360" cy="2267792"/>
          </a:xfrm>
        </p:grpSpPr>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t="-2"/>
            <a:stretch/>
          </p:blipFill>
          <p:spPr bwMode="auto">
            <a:xfrm>
              <a:off x="533400" y="3657600"/>
              <a:ext cx="6309360" cy="2267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181600" y="5449230"/>
              <a:ext cx="82296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8" name="Picture 5" descr="SNS Linac.">
            <a:hlinkClick r:id="rId5" tooltip="SNS Linac"/>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04800" y="3276600"/>
            <a:ext cx="1524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descr="SNS Ring.">
            <a:hlinkClick r:id="rId7" tooltip="SNS Ring"/>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199015" y="3447208"/>
            <a:ext cx="2144385" cy="142959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SNS target.">
            <a:hlinkClick r:id="rId9" tooltip="SNS Targe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5927782" y="1927280"/>
            <a:ext cx="3070633" cy="204709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488141" y="152400"/>
            <a:ext cx="2514601" cy="1677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p:cNvPicPr>
          <p:nvPr/>
        </p:nvPicPr>
        <p:blipFill>
          <a:blip r:embed="rId12"/>
          <a:stretch>
            <a:fillRect/>
          </a:stretch>
        </p:blipFill>
        <p:spPr>
          <a:xfrm>
            <a:off x="6629400" y="4038600"/>
            <a:ext cx="2514600" cy="2365216"/>
          </a:xfrm>
          <a:prstGeom prst="rect">
            <a:avLst/>
          </a:prstGeom>
        </p:spPr>
      </p:pic>
      <p:sp>
        <p:nvSpPr>
          <p:cNvPr id="14" name="TextBox 13"/>
          <p:cNvSpPr txBox="1"/>
          <p:nvPr/>
        </p:nvSpPr>
        <p:spPr>
          <a:xfrm>
            <a:off x="4800600" y="3064183"/>
            <a:ext cx="1879486" cy="1320362"/>
          </a:xfrm>
          <a:prstGeom prst="rect">
            <a:avLst/>
          </a:prstGeom>
          <a:noFill/>
        </p:spPr>
        <p:txBody>
          <a:bodyPr wrap="square" rtlCol="0">
            <a:spAutoFit/>
          </a:bodyPr>
          <a:lstStyle/>
          <a:p>
            <a:r>
              <a:rPr lang="en-US" dirty="0" smtClean="0"/>
              <a:t>Spallation Neutron </a:t>
            </a:r>
          </a:p>
          <a:p>
            <a:r>
              <a:rPr lang="en-US" dirty="0" smtClean="0"/>
              <a:t>Source</a:t>
            </a:r>
          </a:p>
          <a:p>
            <a:r>
              <a:rPr lang="en-US" dirty="0" smtClean="0"/>
              <a:t>SNS - ORNL</a:t>
            </a:r>
            <a:endParaRPr lang="en-US" dirty="0"/>
          </a:p>
        </p:txBody>
      </p:sp>
    </p:spTree>
    <p:extLst>
      <p:ext uri="{BB962C8B-B14F-4D97-AF65-F5344CB8AC3E}">
        <p14:creationId xmlns:p14="http://schemas.microsoft.com/office/powerpoint/2010/main" val="324102456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77800"/>
            <a:ext cx="8229600" cy="496290"/>
          </a:xfrm>
        </p:spPr>
        <p:txBody>
          <a:bodyPr/>
          <a:lstStyle/>
          <a:p>
            <a:r>
              <a:rPr lang="en-US" dirty="0" smtClean="0"/>
              <a:t>Primary characteristics of the sources</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1042204351"/>
              </p:ext>
            </p:extLst>
          </p:nvPr>
        </p:nvGraphicFramePr>
        <p:xfrm>
          <a:off x="0" y="271764"/>
          <a:ext cx="10287000" cy="6433836"/>
        </p:xfrm>
        <a:graphic>
          <a:graphicData uri="http://schemas.openxmlformats.org/presentationml/2006/ole">
            <mc:AlternateContent xmlns:mc="http://schemas.openxmlformats.org/markup-compatibility/2006">
              <mc:Choice xmlns:v="urn:schemas-microsoft-com:vml" Requires="v">
                <p:oleObj spid="_x0000_s1547" name="Graph" r:id="rId4" imgW="3900960" imgH="2986560" progId="Origin50.Graph">
                  <p:embed/>
                </p:oleObj>
              </mc:Choice>
              <mc:Fallback>
                <p:oleObj name="Graph" r:id="rId4" imgW="3900960" imgH="2986560" progId="Origin50.Graph">
                  <p:embed/>
                  <p:pic>
                    <p:nvPicPr>
                      <p:cNvPr id="0" name=""/>
                      <p:cNvPicPr/>
                      <p:nvPr/>
                    </p:nvPicPr>
                    <p:blipFill>
                      <a:blip r:embed="rId5"/>
                      <a:stretch>
                        <a:fillRect/>
                      </a:stretch>
                    </p:blipFill>
                    <p:spPr>
                      <a:xfrm>
                        <a:off x="0" y="271764"/>
                        <a:ext cx="10287000" cy="6433836"/>
                      </a:xfrm>
                      <a:prstGeom prst="rect">
                        <a:avLst/>
                      </a:prstGeom>
                    </p:spPr>
                  </p:pic>
                </p:oleObj>
              </mc:Fallback>
            </mc:AlternateContent>
          </a:graphicData>
        </a:graphic>
      </p:graphicFrame>
      <p:sp>
        <p:nvSpPr>
          <p:cNvPr id="5" name="TextBox 4"/>
          <p:cNvSpPr txBox="1"/>
          <p:nvPr/>
        </p:nvSpPr>
        <p:spPr>
          <a:xfrm>
            <a:off x="2278353" y="1338590"/>
            <a:ext cx="922047" cy="523220"/>
          </a:xfrm>
          <a:prstGeom prst="rect">
            <a:avLst/>
          </a:prstGeom>
          <a:noFill/>
        </p:spPr>
        <p:txBody>
          <a:bodyPr wrap="none" rtlCol="0">
            <a:spAutoFit/>
          </a:bodyPr>
          <a:lstStyle/>
          <a:p>
            <a:r>
              <a:rPr lang="en-US" sz="2800" b="1" dirty="0" smtClean="0">
                <a:solidFill>
                  <a:srgbClr val="006600"/>
                </a:solidFill>
              </a:rPr>
              <a:t>SNS</a:t>
            </a:r>
            <a:endParaRPr lang="en-US" sz="2800" b="1" dirty="0">
              <a:solidFill>
                <a:srgbClr val="006600"/>
              </a:solidFill>
            </a:endParaRPr>
          </a:p>
        </p:txBody>
      </p:sp>
      <p:sp>
        <p:nvSpPr>
          <p:cNvPr id="6" name="TextBox 5"/>
          <p:cNvSpPr txBox="1"/>
          <p:nvPr/>
        </p:nvSpPr>
        <p:spPr>
          <a:xfrm>
            <a:off x="7130363" y="4876800"/>
            <a:ext cx="1023037" cy="523220"/>
          </a:xfrm>
          <a:prstGeom prst="rect">
            <a:avLst/>
          </a:prstGeom>
          <a:noFill/>
        </p:spPr>
        <p:txBody>
          <a:bodyPr wrap="none" rtlCol="0">
            <a:spAutoFit/>
          </a:bodyPr>
          <a:lstStyle/>
          <a:p>
            <a:r>
              <a:rPr lang="en-US" sz="2800" b="1" dirty="0" smtClean="0">
                <a:solidFill>
                  <a:srgbClr val="0000FF"/>
                </a:solidFill>
              </a:rPr>
              <a:t>HFIR</a:t>
            </a:r>
            <a:endParaRPr lang="en-US" sz="2800" b="1" dirty="0">
              <a:solidFill>
                <a:srgbClr val="0000FF"/>
              </a:solidFill>
            </a:endParaRPr>
          </a:p>
        </p:txBody>
      </p:sp>
      <p:sp>
        <p:nvSpPr>
          <p:cNvPr id="7" name="TextBox 6"/>
          <p:cNvSpPr txBox="1"/>
          <p:nvPr/>
        </p:nvSpPr>
        <p:spPr>
          <a:xfrm>
            <a:off x="2057400" y="2332672"/>
            <a:ext cx="6781800" cy="1477328"/>
          </a:xfrm>
          <a:prstGeom prst="rect">
            <a:avLst/>
          </a:prstGeom>
          <a:noFill/>
        </p:spPr>
        <p:txBody>
          <a:bodyPr wrap="square" rtlCol="0">
            <a:spAutoFit/>
          </a:bodyPr>
          <a:lstStyle/>
          <a:p>
            <a:pPr algn="ctr"/>
            <a:r>
              <a:rPr lang="en-US" b="1" dirty="0" smtClean="0">
                <a:solidFill>
                  <a:srgbClr val="FF0000"/>
                </a:solidFill>
              </a:rPr>
              <a:t>Peak </a:t>
            </a:r>
            <a:r>
              <a:rPr lang="en-US" b="1" dirty="0">
                <a:solidFill>
                  <a:srgbClr val="FF0000"/>
                </a:solidFill>
              </a:rPr>
              <a:t>f</a:t>
            </a:r>
            <a:r>
              <a:rPr lang="en-US" b="1" dirty="0" smtClean="0">
                <a:solidFill>
                  <a:srgbClr val="FF0000"/>
                </a:solidFill>
              </a:rPr>
              <a:t>lux </a:t>
            </a:r>
            <a:r>
              <a:rPr lang="en-US" dirty="0" smtClean="0"/>
              <a:t>of the SNS is about 10x the flux of the HFIR </a:t>
            </a:r>
          </a:p>
          <a:p>
            <a:pPr algn="ctr"/>
            <a:r>
              <a:rPr lang="en-US" dirty="0" smtClean="0"/>
              <a:t>(60 accelerator proton pulses per second)</a:t>
            </a:r>
          </a:p>
          <a:p>
            <a:pPr algn="ctr"/>
            <a:r>
              <a:rPr lang="en-US" dirty="0" smtClean="0"/>
              <a:t> </a:t>
            </a:r>
          </a:p>
          <a:p>
            <a:pPr algn="ctr"/>
            <a:endParaRPr lang="en-US" dirty="0"/>
          </a:p>
          <a:p>
            <a:pPr algn="ctr"/>
            <a:r>
              <a:rPr lang="en-US" dirty="0" smtClean="0"/>
              <a:t>HFIR flux is about 15x the </a:t>
            </a:r>
            <a:r>
              <a:rPr lang="en-US" b="1" dirty="0" smtClean="0">
                <a:solidFill>
                  <a:srgbClr val="FF0000"/>
                </a:solidFill>
              </a:rPr>
              <a:t>time averaged flux </a:t>
            </a:r>
            <a:r>
              <a:rPr lang="en-US" dirty="0" smtClean="0"/>
              <a:t>of the SNS</a:t>
            </a:r>
            <a:endParaRPr lang="en-US" dirty="0"/>
          </a:p>
        </p:txBody>
      </p:sp>
      <p:sp>
        <p:nvSpPr>
          <p:cNvPr id="8" name="TextBox 7"/>
          <p:cNvSpPr txBox="1"/>
          <p:nvPr/>
        </p:nvSpPr>
        <p:spPr>
          <a:xfrm>
            <a:off x="7328128" y="5878540"/>
            <a:ext cx="1676400" cy="461665"/>
          </a:xfrm>
          <a:prstGeom prst="rect">
            <a:avLst/>
          </a:prstGeom>
          <a:noFill/>
        </p:spPr>
        <p:txBody>
          <a:bodyPr wrap="square" rtlCol="0">
            <a:spAutoFit/>
          </a:bodyPr>
          <a:lstStyle/>
          <a:p>
            <a:r>
              <a:rPr lang="en-US" sz="2400" dirty="0" smtClean="0"/>
              <a:t>Time [</a:t>
            </a:r>
            <a:r>
              <a:rPr lang="en-US" sz="2400" dirty="0" err="1" smtClean="0"/>
              <a:t>μs</a:t>
            </a:r>
            <a:r>
              <a:rPr lang="en-US" sz="2400" dirty="0" smtClean="0"/>
              <a:t>]</a:t>
            </a:r>
            <a:endParaRPr lang="en-US" sz="2400" dirty="0"/>
          </a:p>
        </p:txBody>
      </p:sp>
      <p:sp>
        <p:nvSpPr>
          <p:cNvPr id="9" name="TextBox 8"/>
          <p:cNvSpPr txBox="1"/>
          <p:nvPr/>
        </p:nvSpPr>
        <p:spPr>
          <a:xfrm rot="16200000">
            <a:off x="-527851" y="3042452"/>
            <a:ext cx="1974569" cy="461665"/>
          </a:xfrm>
          <a:prstGeom prst="rect">
            <a:avLst/>
          </a:prstGeom>
          <a:noFill/>
        </p:spPr>
        <p:txBody>
          <a:bodyPr wrap="none" rtlCol="0">
            <a:spAutoFit/>
          </a:bodyPr>
          <a:lstStyle/>
          <a:p>
            <a:r>
              <a:rPr lang="en-US" sz="2400" dirty="0" smtClean="0"/>
              <a:t>Flux  n/cm</a:t>
            </a:r>
            <a:r>
              <a:rPr lang="en-US" sz="2400" baseline="30000" dirty="0" smtClean="0"/>
              <a:t>2</a:t>
            </a:r>
            <a:r>
              <a:rPr lang="en-US" sz="2400" dirty="0"/>
              <a:t>-</a:t>
            </a:r>
            <a:r>
              <a:rPr lang="en-US" sz="2400" dirty="0" smtClean="0"/>
              <a:t>s</a:t>
            </a:r>
            <a:endParaRPr lang="en-US" sz="2400" dirty="0"/>
          </a:p>
        </p:txBody>
      </p:sp>
    </p:spTree>
    <p:extLst>
      <p:ext uri="{BB962C8B-B14F-4D97-AF65-F5344CB8AC3E}">
        <p14:creationId xmlns:p14="http://schemas.microsoft.com/office/powerpoint/2010/main" val="372796104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Instrument Development Test Station_compatible">
  <a:themeElements>
    <a:clrScheme name="ORNL 0812 new">
      <a:dk1>
        <a:sysClr val="windowText" lastClr="000000"/>
      </a:dk1>
      <a:lt1>
        <a:sysClr val="window" lastClr="FFFFFF"/>
      </a:lt1>
      <a:dk2>
        <a:srgbClr val="006C3A"/>
      </a:dk2>
      <a:lt2>
        <a:srgbClr val="FFFFFF"/>
      </a:lt2>
      <a:accent1>
        <a:srgbClr val="4F81BD"/>
      </a:accent1>
      <a:accent2>
        <a:srgbClr val="C0504D"/>
      </a:accent2>
      <a:accent3>
        <a:srgbClr val="00B274"/>
      </a:accent3>
      <a:accent4>
        <a:srgbClr val="F79646"/>
      </a:accent4>
      <a:accent5>
        <a:srgbClr val="4BACC6"/>
      </a:accent5>
      <a:accent6>
        <a:srgbClr val="8064A2"/>
      </a:accent6>
      <a:hlink>
        <a:srgbClr val="1F497D"/>
      </a:hlink>
      <a:folHlink>
        <a:srgbClr val="006C3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Instrument Development Test Station_compatible</Template>
  <TotalTime>11244</TotalTime>
  <Words>6959</Words>
  <Application>Microsoft Macintosh PowerPoint</Application>
  <PresentationFormat>On-screen Show (4:3)</PresentationFormat>
  <Paragraphs>908</Paragraphs>
  <Slides>40</Slides>
  <Notes>39</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40</vt:i4>
      </vt:variant>
    </vt:vector>
  </HeadingPairs>
  <TitlesOfParts>
    <vt:vector size="44" baseType="lpstr">
      <vt:lpstr>Instrument Development Test Station_compatible</vt:lpstr>
      <vt:lpstr>Equation</vt:lpstr>
      <vt:lpstr>Graph</vt:lpstr>
      <vt:lpstr>SPW 4.0 Graph</vt:lpstr>
      <vt:lpstr>PowerPoint Presentation</vt:lpstr>
      <vt:lpstr>Chadwick identifies the neutron - 1932 </vt:lpstr>
      <vt:lpstr>Properties of the Neutron</vt:lpstr>
      <vt:lpstr>(Thermal) Neutron Bragg Diffraction</vt:lpstr>
      <vt:lpstr>What is a neutron scattering instrument ?</vt:lpstr>
      <vt:lpstr>Wave-particle duality machine</vt:lpstr>
      <vt:lpstr>Nuclear Reactors – continuous</vt:lpstr>
      <vt:lpstr>Spallation Sources – mostly pulsed </vt:lpstr>
      <vt:lpstr>Primary characteristics of the sources</vt:lpstr>
      <vt:lpstr>Neutron Moderation:   GeV &amp; MeV  eV &amp; meV</vt:lpstr>
      <vt:lpstr>Determining the wavevectors: ki &amp; kf</vt:lpstr>
      <vt:lpstr>So, why neutrons ?</vt:lpstr>
      <vt:lpstr>“Liouville’s theorem” (Gibbs 1902)</vt:lpstr>
      <vt:lpstr>Steady state use of the neutron spectrum (Elastic scattering example)   Continuous source     </vt:lpstr>
      <vt:lpstr>Steady state use of the neutron spectrum (Elastic scattering example)   Continuous source     </vt:lpstr>
      <vt:lpstr>TOF use of the neutron spectrum (Elastic scattering example)   Pulsed source     </vt:lpstr>
      <vt:lpstr>TOF use of the neutron spectrum (Elastic scattering example)   Pulsed source     </vt:lpstr>
      <vt:lpstr>TOF  use of the neutron spectrum (Elastic scattering example)                   Use of a wide spectral band allows  a wider Q range to be accessed in “one shot”: “Time of Flight Gain” which often makes up for that lower integrated flux in generally wider “survey” of Q (and E for inelastic)  Caveats: “Frame overlap” – fast neutrons from later pulses catch slower ones from this                               solutions: frame choppers (usually a system thereof)                                                 and/or some long λ reflection filtering    - often also need to shield from unmoderated fast neutron and        gamma flash of those succeeding pulses (“T-zero”)   </vt:lpstr>
      <vt:lpstr>Inelastic: Classic Inelastic Reactor Instrument  “Triple Axis Spectrometer” (Brockhouse 1955 …)</vt:lpstr>
      <vt:lpstr>Inelastic example: Simplified Pulsed Source Chopper Spectrometer</vt:lpstr>
      <vt:lpstr>Inelastic example: Simplified Pulsed Source Spectrometer  Indirect or Inverse  Geometry TOF</vt:lpstr>
      <vt:lpstr>Other Choppers: pulse selection, frame &amp; “T-zero”</vt:lpstr>
      <vt:lpstr>High pressure gas detectors</vt:lpstr>
      <vt:lpstr>Neutron scintillator detectors – 1</vt:lpstr>
      <vt:lpstr>Neutron scintillator detectors – 2</vt:lpstr>
      <vt:lpstr>Neutron shielding &amp; beam shaping</vt:lpstr>
      <vt:lpstr>Incident beam monitoring</vt:lpstr>
      <vt:lpstr>Neutron transport</vt:lpstr>
      <vt:lpstr>Selecting/Analyzing &amp; Manipulating Neutron Spin</vt:lpstr>
      <vt:lpstr>Neutron Spin Optics</vt:lpstr>
      <vt:lpstr>Sample environment – general considerations</vt:lpstr>
      <vt:lpstr>So, what is a neutron scattering instrument ?</vt:lpstr>
      <vt:lpstr>Elastic Neutron Scattering Instruments</vt:lpstr>
      <vt:lpstr>Inelastic Neutron Scattering Instruments </vt:lpstr>
      <vt:lpstr>Note: Big facilities, long user lead times … </vt:lpstr>
      <vt:lpstr>Where can I do neutron scattering ?</vt:lpstr>
      <vt:lpstr>The neutron zoo in information and real space</vt:lpstr>
      <vt:lpstr>Conclusion: Why neutrons ?</vt:lpstr>
      <vt:lpstr>Acknowledgements</vt:lpstr>
      <vt:lpstr>Neutron Scattering Source Websites</vt:lpstr>
    </vt:vector>
  </TitlesOfParts>
  <Company>ORNL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Instrument Development Test Station  at HFIR CG1</dc:title>
  <dc:subject>CG1 Instrument Development Test Station</dc:subject>
  <dc:creator>CROWNC6400</dc:creator>
  <cp:lastModifiedBy>Hamilton, William A.</cp:lastModifiedBy>
  <cp:revision>635</cp:revision>
  <cp:lastPrinted>2014-06-20T17:03:23Z</cp:lastPrinted>
  <dcterms:created xsi:type="dcterms:W3CDTF">2009-09-01T14:17:17Z</dcterms:created>
  <dcterms:modified xsi:type="dcterms:W3CDTF">2014-06-22T19:16:30Z</dcterms:modified>
</cp:coreProperties>
</file>