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notesSlides/notesSlide30.xml" ContentType="application/vnd.openxmlformats-officedocument.presentationml.notesSlide+xml"/>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notesSlides/notesSlide34.xml" ContentType="application/vnd.openxmlformats-officedocument.presentationml.notesSlide+xml"/>
  <Override PartName="/ppt/slideLayouts/slideLayout10.xml" ContentType="application/vnd.openxmlformats-officedocument.presentationml.slideLayout+xml"/>
  <Override PartName="/ppt/embeddings/Microsoft_Equation13.bin" ContentType="application/vnd.openxmlformats-officedocument.oleObject"/>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notesSlides/notesSlide41.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embeddings/Microsoft_Equation6.bin" ContentType="application/vnd.openxmlformats-officedocument.oleObject"/>
  <Override PartName="/ppt/slides/slide20.xml" ContentType="application/vnd.openxmlformats-officedocument.presentationml.slide+xml"/>
  <Override PartName="/ppt/presProps.xml" ContentType="application/vnd.openxmlformats-officedocument.presentationml.presProps+xml"/>
  <Override PartName="/ppt/embeddings/Microsoft_Equation10.bin" ContentType="application/vnd.openxmlformats-officedocument.oleObject"/>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embeddings/Microsoft_Equation14.bin" ContentType="application/vnd.openxmlformats-officedocument.oleObject"/>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embeddings/Microsoft_Equation3.bin" ContentType="application/vnd.openxmlformats-officedocument.oleObject"/>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12.xml" ContentType="application/vnd.openxmlformats-officedocument.presentationml.slideLayout+xml"/>
  <Override PartName="/ppt/embeddings/Microsoft_Equation15.bin" ContentType="application/vnd.openxmlformats-officedocument.oleObject"/>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embeddings/Microsoft_Equation4.bin" ContentType="application/vnd.openxmlformats-officedocument.oleObject"/>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embeddings/Microsoft_Equation12.bin" ContentType="application/vnd.openxmlformats-officedocument.oleObject"/>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embeddings/Microsoft_Equation1.bin" ContentType="application/vnd.openxmlformats-officedocument.oleObject"/>
  <Override PartName="/ppt/embeddings/oleObject1.bin" ContentType="application/vnd.openxmlformats-officedocument.oleObject"/>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02" d="100"/>
          <a:sy n="102" d="100"/>
        </p:scale>
        <p:origin x="-528"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 Id="rId3"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pict"/><Relationship Id="rId4" Type="http://schemas.openxmlformats.org/officeDocument/2006/relationships/image" Target="../media/image21.wmf"/><Relationship Id="rId1" Type="http://schemas.openxmlformats.org/officeDocument/2006/relationships/image" Target="../media/image18.wmf"/><Relationship Id="rId2"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 Id="rId3"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65D856-2777-5F47-ABD0-E293A9DD50C6}" type="datetimeFigureOut">
              <a:rPr lang="en-US" smtClean="0"/>
              <a:t>6/22/14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9C8429-FEFE-E94D-B2CE-F9C962DB6F2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47D21-9262-EC48-A56D-1681738089A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7318D09-7143-8140-9959-AB032F1CBE40}" type="slidenum">
              <a:rPr lang="en-CA"/>
              <a:pPr/>
              <a:t>13</a:t>
            </a:fld>
            <a:endParaRPr lang="en-CA"/>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C66F5C0-66C8-8D44-B89A-C8BB53C924AD}" type="slidenum">
              <a:rPr lang="en-CA"/>
              <a:pPr/>
              <a:t>14</a:t>
            </a:fld>
            <a:endParaRPr lang="en-CA"/>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786CC59-9A78-0746-8705-B73A15E92AF7}" type="slidenum">
              <a:rPr lang="en-CA"/>
              <a:pPr/>
              <a:t>15</a:t>
            </a:fld>
            <a:endParaRPr lang="en-CA"/>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CE3553F-7BD2-624B-8233-9F23BB27DD97}" type="slidenum">
              <a:rPr lang="en-CA"/>
              <a:pPr/>
              <a:t>16</a:t>
            </a:fld>
            <a:endParaRPr lang="en-CA"/>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a:latin typeface="Times" charset="0"/>
              </a:rPr>
              <a:t>In a periodic crystal, one can define a wavevector for a normal mode, since the fundamental collective excitations are plane waves.  The energy of the phonon depends on the q and the polarization (or displacement pattern) of the atoms in the mode.  </a:t>
            </a:r>
          </a:p>
          <a:p>
            <a:endParaRPr lang="en-US">
              <a:latin typeface="Times" charset="0"/>
            </a:endParaRPr>
          </a:p>
          <a:p>
            <a:r>
              <a:rPr lang="en-US">
                <a:latin typeface="Times" charset="0"/>
              </a:rPr>
              <a:t>In a simple Bravais lattice, such as fcc Au, the polarizations can be classified as either transverse or longitudinal.  The phonon dispersion for select directions in the crystal is shown, the labels correspond to special directions in the Brillouin zone.</a:t>
            </a:r>
          </a:p>
          <a:p>
            <a:endParaRPr lang="en-US">
              <a:latin typeface="Times" charset="0"/>
            </a:endParaRPr>
          </a:p>
        </p:txBody>
      </p:sp>
      <p:sp>
        <p:nvSpPr>
          <p:cNvPr id="38916" name="Slide Number Placeholder 3"/>
          <p:cNvSpPr>
            <a:spLocks noGrp="1"/>
          </p:cNvSpPr>
          <p:nvPr>
            <p:ph type="sldNum" sz="quarter" idx="5"/>
          </p:nvPr>
        </p:nvSpPr>
        <p:spPr>
          <a:noFill/>
        </p:spPr>
        <p:txBody>
          <a:bodyPr/>
          <a:lstStyle/>
          <a:p>
            <a:fld id="{0D36AE47-18B5-3645-A7D9-C77D3FD1C463}" type="slidenum">
              <a:rPr lang="en-US"/>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a:latin typeface="Times" charset="0"/>
              </a:rPr>
              <a:t>The one-phonon structure factor emphasizes that both the dispersion and eigenvector depend on the reduced wavevector, </a:t>
            </a:r>
            <a:r>
              <a:rPr lang="en-US" b="1">
                <a:latin typeface="Times" charset="0"/>
              </a:rPr>
              <a:t>q</a:t>
            </a:r>
            <a:r>
              <a:rPr lang="en-US">
                <a:latin typeface="Times" charset="0"/>
              </a:rPr>
              <a:t>, within the first Brillouin zone.</a:t>
            </a:r>
          </a:p>
          <a:p>
            <a:endParaRPr lang="en-US">
              <a:latin typeface="Times" charset="0"/>
            </a:endParaRPr>
          </a:p>
          <a:p>
            <a:r>
              <a:rPr lang="en-US">
                <a:latin typeface="Times" charset="0"/>
              </a:rPr>
              <a:t>However, the intensity measured in a neutron experiment depends on the projection of the phonon eigenvector along the momentum transfer, </a:t>
            </a:r>
            <a:r>
              <a:rPr lang="en-US" b="1">
                <a:latin typeface="Times" charset="0"/>
              </a:rPr>
              <a:t>Q</a:t>
            </a:r>
            <a:r>
              <a:rPr lang="en-US">
                <a:latin typeface="Times" charset="0"/>
              </a:rPr>
              <a:t>. Thus, the intensity depends on which </a:t>
            </a:r>
            <a:r>
              <a:rPr lang="en-US" b="1">
                <a:latin typeface="Times" charset="0"/>
              </a:rPr>
              <a:t>Q</a:t>
            </a:r>
            <a:r>
              <a:rPr lang="en-US">
                <a:latin typeface="Times" charset="0"/>
              </a:rPr>
              <a:t> (or zone) the measurement is performed.</a:t>
            </a:r>
          </a:p>
          <a:p>
            <a:endParaRPr lang="en-US">
              <a:latin typeface="Times" charset="0"/>
            </a:endParaRPr>
          </a:p>
          <a:p>
            <a:r>
              <a:rPr lang="en-US">
                <a:latin typeface="Times" charset="0"/>
              </a:rPr>
              <a:t>For example, suppose I do two measurements at the same q, but different Q.  </a:t>
            </a:r>
          </a:p>
          <a:p>
            <a:r>
              <a:rPr lang="en-US">
                <a:latin typeface="Times" charset="0"/>
              </a:rPr>
              <a:t>At Q1=(2.25,0,0), I measure longitudinal phonons since q||e</a:t>
            </a:r>
          </a:p>
          <a:p>
            <a:r>
              <a:rPr lang="en-US">
                <a:latin typeface="Times" charset="0"/>
              </a:rPr>
              <a:t>At Q2=(0.25,2,0), I measure mainly transverse phonons since q perp e.</a:t>
            </a:r>
          </a:p>
          <a:p>
            <a:endParaRPr lang="en-US">
              <a:latin typeface="Times" charset="0"/>
            </a:endParaRPr>
          </a:p>
        </p:txBody>
      </p:sp>
      <p:sp>
        <p:nvSpPr>
          <p:cNvPr id="40964" name="Slide Number Placeholder 3"/>
          <p:cNvSpPr>
            <a:spLocks noGrp="1"/>
          </p:cNvSpPr>
          <p:nvPr>
            <p:ph type="sldNum" sz="quarter" idx="5"/>
          </p:nvPr>
        </p:nvSpPr>
        <p:spPr>
          <a:noFill/>
        </p:spPr>
        <p:txBody>
          <a:bodyPr/>
          <a:lstStyle/>
          <a:p>
            <a:fld id="{D89EFA6C-FF8D-F142-93C8-246AF3A54714}" type="slidenum">
              <a:rPr lang="en-US"/>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a:latin typeface="Times" charset="0"/>
            </a:endParaRPr>
          </a:p>
        </p:txBody>
      </p:sp>
      <p:sp>
        <p:nvSpPr>
          <p:cNvPr id="43012" name="Slide Number Placeholder 3"/>
          <p:cNvSpPr>
            <a:spLocks noGrp="1"/>
          </p:cNvSpPr>
          <p:nvPr>
            <p:ph type="sldNum" sz="quarter" idx="5"/>
          </p:nvPr>
        </p:nvSpPr>
        <p:spPr>
          <a:noFill/>
        </p:spPr>
        <p:txBody>
          <a:bodyPr/>
          <a:lstStyle/>
          <a:p>
            <a:fld id="{54744861-7189-124B-AE43-24B5C132F22C}" type="slidenum">
              <a:rPr lang="en-US"/>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a:latin typeface="Times" charset="0"/>
              </a:rPr>
              <a:t>Interactions are especially important in the study of correlated electron systems, where energy scales of spin, lattice, and electron are comparable.</a:t>
            </a:r>
          </a:p>
        </p:txBody>
      </p:sp>
      <p:sp>
        <p:nvSpPr>
          <p:cNvPr id="47108" name="Slide Number Placeholder 3"/>
          <p:cNvSpPr>
            <a:spLocks noGrp="1"/>
          </p:cNvSpPr>
          <p:nvPr>
            <p:ph type="sldNum" sz="quarter" idx="5"/>
          </p:nvPr>
        </p:nvSpPr>
        <p:spPr>
          <a:noFill/>
        </p:spPr>
        <p:txBody>
          <a:bodyPr/>
          <a:lstStyle/>
          <a:p>
            <a:fld id="{97F31C97-2BC6-004B-994F-CE25F86C2D21}" type="slidenum">
              <a:rPr lang="en-US"/>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a:latin typeface="Times" charset="0"/>
              </a:rPr>
              <a:t>Spin waves are then identical in spirit to phonons.  One can measure the dispersion relation with neutrons.  Some examples of spin wave dispersions </a:t>
            </a:r>
          </a:p>
        </p:txBody>
      </p:sp>
      <p:sp>
        <p:nvSpPr>
          <p:cNvPr id="53252" name="Slide Number Placeholder 3"/>
          <p:cNvSpPr>
            <a:spLocks noGrp="1"/>
          </p:cNvSpPr>
          <p:nvPr>
            <p:ph type="sldNum" sz="quarter" idx="5"/>
          </p:nvPr>
        </p:nvSpPr>
        <p:spPr>
          <a:noFill/>
        </p:spPr>
        <p:txBody>
          <a:bodyPr/>
          <a:lstStyle/>
          <a:p>
            <a:fld id="{0B5A88F4-C09A-DC4A-80E0-C71C86AFB478}"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z="1200">
              <a:latin typeface="Times" charset="0"/>
            </a:endParaRPr>
          </a:p>
          <a:p>
            <a:r>
              <a:rPr lang="en-US" sz="1200">
                <a:latin typeface="Times" charset="0"/>
              </a:rPr>
              <a:t>We use both single-crystal and powder samples for study</a:t>
            </a:r>
          </a:p>
          <a:p>
            <a:r>
              <a:rPr lang="en-US" sz="1200">
                <a:latin typeface="Times" charset="0"/>
              </a:rPr>
              <a:t>If the sample is a single-crystal the spin wave dispersion can be determined directly.</a:t>
            </a:r>
          </a:p>
          <a:p>
            <a:r>
              <a:rPr lang="en-US" sz="1200">
                <a:latin typeface="Times" charset="0"/>
              </a:rPr>
              <a:t>When using powder samples, directional information is lost, but the number of spin wave modes/unit energy (SW DOS) can be determined using INS from powders.  Often the information contained in the SWDOS is sufficient to determine the exchange energies.</a:t>
            </a:r>
          </a:p>
          <a:p>
            <a:endParaRPr lang="en-US">
              <a:latin typeface="Times" charset="0"/>
            </a:endParaRPr>
          </a:p>
        </p:txBody>
      </p:sp>
      <p:sp>
        <p:nvSpPr>
          <p:cNvPr id="55300" name="Slide Number Placeholder 3"/>
          <p:cNvSpPr>
            <a:spLocks noGrp="1"/>
          </p:cNvSpPr>
          <p:nvPr>
            <p:ph type="sldNum" sz="quarter" idx="5"/>
          </p:nvPr>
        </p:nvSpPr>
        <p:spPr>
          <a:noFill/>
        </p:spPr>
        <p:txBody>
          <a:bodyPr/>
          <a:lstStyle/>
          <a:p>
            <a:fld id="{E066B4B3-5E1D-A945-9024-B995A9FAFAF7}" type="slidenum">
              <a:rPr lang="en-US"/>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a:latin typeface="Times" charset="0"/>
            </a:endParaRPr>
          </a:p>
        </p:txBody>
      </p:sp>
      <p:sp>
        <p:nvSpPr>
          <p:cNvPr id="22532" name="Slide Number Placeholder 3"/>
          <p:cNvSpPr>
            <a:spLocks noGrp="1"/>
          </p:cNvSpPr>
          <p:nvPr>
            <p:ph type="sldNum" sz="quarter" idx="5"/>
          </p:nvPr>
        </p:nvSpPr>
        <p:spPr>
          <a:noFill/>
        </p:spPr>
        <p:txBody>
          <a:bodyPr/>
          <a:lstStyle/>
          <a:p>
            <a:fld id="{365C2ED7-E6F7-5544-B706-181D097E3AFA}" type="slidenum">
              <a:rPr lang="en-US"/>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5FCD31D-F203-C541-9353-D528D9BB8D54}" type="slidenum">
              <a:rPr lang="en-CA"/>
              <a:pPr/>
              <a:t>23</a:t>
            </a:fld>
            <a:endParaRPr lang="en-CA"/>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CEB6C55-CAEF-014A-A2FE-B7FD63010127}" type="slidenum">
              <a:rPr lang="en-CA"/>
              <a:pPr/>
              <a:t>24</a:t>
            </a:fld>
            <a:endParaRPr lang="en-CA"/>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7BBDB5A-1249-5340-9B9F-E98D7825BF9D}" type="slidenum">
              <a:rPr lang="en-CA"/>
              <a:pPr/>
              <a:t>25</a:t>
            </a:fld>
            <a:endParaRPr lang="en-CA"/>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55DD7EE-CEBC-014D-9C8D-E3E6A20C17AC}" type="slidenum">
              <a:rPr lang="en-CA"/>
              <a:pPr/>
              <a:t>26</a:t>
            </a:fld>
            <a:endParaRPr lang="en-CA"/>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43D2847-2F33-4B43-8587-8B6CED261C82}" type="slidenum">
              <a:rPr lang="en-CA"/>
              <a:pPr/>
              <a:t>27</a:t>
            </a:fld>
            <a:endParaRPr lang="en-CA"/>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4371D4A-3D4C-C346-9A37-E038F4176B26}" type="slidenum">
              <a:rPr lang="en-CA"/>
              <a:pPr/>
              <a:t>28</a:t>
            </a:fld>
            <a:endParaRPr lang="en-CA"/>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3349495-7369-CC44-8FAF-81692D83AC7A}" type="slidenum">
              <a:rPr lang="en-CA"/>
              <a:pPr/>
              <a:t>29</a:t>
            </a:fld>
            <a:endParaRPr lang="en-CA"/>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2E8708B-FE56-3149-AE1B-5F2E2844D5B5}" type="slidenum">
              <a:rPr lang="en-CA"/>
              <a:pPr/>
              <a:t>30</a:t>
            </a:fld>
            <a:endParaRPr lang="en-CA"/>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F3EBAAA-F864-FF4F-BCF7-3B689E0A9A7F}" type="slidenum">
              <a:rPr lang="en-CA"/>
              <a:pPr/>
              <a:t>31</a:t>
            </a:fld>
            <a:endParaRPr lang="en-CA"/>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39C7933-A19B-EB41-9319-394195BB011E}" type="slidenum">
              <a:rPr lang="en-CA"/>
              <a:pPr/>
              <a:t>32</a:t>
            </a:fld>
            <a:endParaRPr lang="en-CA"/>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a:latin typeface="Times" charset="0"/>
              </a:rPr>
              <a:t>As with any other quantum particle, the neutron scan be thought of as a wave.</a:t>
            </a:r>
          </a:p>
          <a:p>
            <a:r>
              <a:rPr lang="en-US">
                <a:latin typeface="Times" charset="0"/>
              </a:rPr>
              <a:t>deBroglie wavelength is inversely proportional to the neutron velocity (or wavenumber).</a:t>
            </a:r>
          </a:p>
          <a:p>
            <a:endParaRPr lang="en-US">
              <a:latin typeface="Times" charset="0"/>
            </a:endParaRPr>
          </a:p>
          <a:p>
            <a:r>
              <a:rPr lang="en-US">
                <a:latin typeface="Times" charset="0"/>
              </a:rPr>
              <a:t>The energy of the neutron is proportional to the inverse-square of the wavelength.</a:t>
            </a:r>
          </a:p>
          <a:p>
            <a:endParaRPr lang="en-US">
              <a:latin typeface="Times" charset="0"/>
            </a:endParaRPr>
          </a:p>
          <a:p>
            <a:r>
              <a:rPr lang="en-US">
                <a:latin typeface="Times" charset="0"/>
              </a:rPr>
              <a:t>Of course, the energy of the neutron has a temperature scale given by kT.</a:t>
            </a:r>
          </a:p>
          <a:p>
            <a:endParaRPr lang="en-US">
              <a:latin typeface="Times" charset="0"/>
            </a:endParaRPr>
          </a:p>
          <a:p>
            <a:r>
              <a:rPr lang="en-US">
                <a:latin typeface="Times" charset="0"/>
              </a:rPr>
              <a:t>Neutrons that are most useful for scattering from condensed matter have a wavelength of order the interatomic  spacing (roughly an Angstrom).  Neutrons of this wavelength have an energy is the range of 10’s of meV.  This is a thermal energy scale and consequently is the range of many important excitations in condensed matter systems.</a:t>
            </a:r>
          </a:p>
          <a:p>
            <a:endParaRPr lang="en-US">
              <a:latin typeface="Times" charset="0"/>
            </a:endParaRPr>
          </a:p>
          <a:p>
            <a:endParaRPr lang="en-US">
              <a:latin typeface="Times" charset="0"/>
            </a:endParaRPr>
          </a:p>
        </p:txBody>
      </p:sp>
      <p:sp>
        <p:nvSpPr>
          <p:cNvPr id="24580" name="Slide Number Placeholder 3"/>
          <p:cNvSpPr>
            <a:spLocks noGrp="1"/>
          </p:cNvSpPr>
          <p:nvPr>
            <p:ph type="sldNum" sz="quarter" idx="5"/>
          </p:nvPr>
        </p:nvSpPr>
        <p:spPr>
          <a:noFill/>
        </p:spPr>
        <p:txBody>
          <a:bodyPr/>
          <a:lstStyle/>
          <a:p>
            <a:fld id="{02634250-48CD-F048-B3F0-208D608B2AAB}" type="slidenum">
              <a:rPr lang="en-US"/>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7318D09-7143-8140-9959-AB032F1CBE40}" type="slidenum">
              <a:rPr lang="en-CA"/>
              <a:pPr/>
              <a:t>33</a:t>
            </a:fld>
            <a:endParaRPr lang="en-CA"/>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D5A728B-AF27-7943-9D7D-621B2C035FAC}" type="slidenum">
              <a:rPr lang="en-CA"/>
              <a:pPr/>
              <a:t>34</a:t>
            </a:fld>
            <a:endParaRPr lang="en-CA"/>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4E55B28-D0A7-0F49-A094-B502FB37D6A0}" type="slidenum">
              <a:rPr lang="en-CA"/>
              <a:pPr/>
              <a:t>35</a:t>
            </a:fld>
            <a:endParaRPr lang="en-CA"/>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CE3553F-7BD2-624B-8233-9F23BB27DD97}" type="slidenum">
              <a:rPr lang="en-CA"/>
              <a:pPr/>
              <a:t>36</a:t>
            </a:fld>
            <a:endParaRPr lang="en-CA"/>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A52645A-D8C4-0748-80CF-47E6BDC5AEED}" type="slidenum">
              <a:rPr lang="en-CA"/>
              <a:pPr/>
              <a:t>37</a:t>
            </a:fld>
            <a:endParaRPr lang="en-CA"/>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8237655-3FB7-D245-BC74-79BDAADBE10C}" type="slidenum">
              <a:rPr lang="en-CA"/>
              <a:pPr/>
              <a:t>43</a:t>
            </a:fld>
            <a:endParaRPr lang="en-CA"/>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a:latin typeface="Times" charset="0"/>
              </a:rPr>
              <a:t>Time-of-flight methods make use of the pulsed character of a neutron beam that is produced at a spallation source.  </a:t>
            </a:r>
          </a:p>
          <a:p>
            <a:pPr>
              <a:buFontTx/>
              <a:buChar char="-"/>
            </a:pPr>
            <a:r>
              <a:rPr lang="en-US">
                <a:latin typeface="Times" charset="0"/>
              </a:rPr>
              <a:t>The spallation source creates a pulse of neutrons with all wavelengths. This pulse spreads as it travels down the instrument.</a:t>
            </a:r>
          </a:p>
          <a:p>
            <a:pPr>
              <a:buFontTx/>
              <a:buChar char="-"/>
            </a:pPr>
            <a:r>
              <a:rPr lang="en-US">
                <a:latin typeface="Times" charset="0"/>
              </a:rPr>
              <a:t> A fermi chopper opens for a brief period to let through a single energy.</a:t>
            </a:r>
          </a:p>
          <a:p>
            <a:pPr>
              <a:buFontTx/>
              <a:buChar char="-"/>
            </a:pPr>
            <a:r>
              <a:rPr lang="en-US">
                <a:latin typeface="Times" charset="0"/>
              </a:rPr>
              <a:t>Inelastic scattering from the sample slows down and speeds up some neutrons, causing neutrons to arrive at the detector over a range of time.  The energy transfer can be calculated from the time-of-flight.</a:t>
            </a:r>
          </a:p>
          <a:p>
            <a:pPr>
              <a:buFontTx/>
              <a:buChar char="-"/>
            </a:pPr>
            <a:r>
              <a:rPr lang="en-US">
                <a:latin typeface="Times" charset="0"/>
              </a:rPr>
              <a:t>Unlike TAS, there is no analyzer required, so a huge detector bank can be used to detect neutrons scattered over a large solid angle.  This is very effective for powder samples. </a:t>
            </a:r>
          </a:p>
          <a:p>
            <a:pPr>
              <a:buFontTx/>
              <a:buChar char="-"/>
            </a:pPr>
            <a:r>
              <a:rPr lang="en-US">
                <a:latin typeface="Times" charset="0"/>
              </a:rPr>
              <a:t>Single-crystal measurements contain a plethora of information, but are sometimes difficult to analyze/interpret.</a:t>
            </a:r>
          </a:p>
        </p:txBody>
      </p:sp>
      <p:sp>
        <p:nvSpPr>
          <p:cNvPr id="40964" name="Slide Number Placeholder 3"/>
          <p:cNvSpPr>
            <a:spLocks noGrp="1"/>
          </p:cNvSpPr>
          <p:nvPr>
            <p:ph type="sldNum" sz="quarter" idx="5"/>
          </p:nvPr>
        </p:nvSpPr>
        <p:spPr>
          <a:noFill/>
        </p:spPr>
        <p:txBody>
          <a:bodyPr/>
          <a:lstStyle/>
          <a:p>
            <a:fld id="{F1823A62-8B00-F94D-B202-1F364CC18341}" type="slidenum">
              <a:rPr lang="en-US"/>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A123CDE-F62F-3C49-9537-52D5700D134F}" type="slidenum">
              <a:rPr lang="en-CA"/>
              <a:pPr/>
              <a:t>45</a:t>
            </a:fld>
            <a:endParaRPr lang="en-CA"/>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99E75A8-2FE8-5844-888D-C9EACDD46F55}" type="slidenum">
              <a:rPr lang="en-CA"/>
              <a:pPr/>
              <a:t>46</a:t>
            </a:fld>
            <a:endParaRPr lang="en-CA"/>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913B818-E9C2-3840-AFB6-5969ADBE2545}" type="slidenum">
              <a:rPr lang="en-CA"/>
              <a:pPr/>
              <a:t>47</a:t>
            </a:fld>
            <a:endParaRPr lang="en-CA"/>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A71ABDA-2BE8-D148-B952-E8E96879333E}" type="slidenum">
              <a:rPr lang="en-CA"/>
              <a:pPr/>
              <a:t>7</a:t>
            </a:fld>
            <a:endParaRPr lang="en-CA"/>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a:latin typeface="Times" charset="0"/>
              </a:rPr>
              <a:t>As an example of the difficulties of analyzing TOF single-crystal data, consider the spin waves in ferromagnetic LCMO.  Neutron scattering will occur where the dispersion surface and measurement surface intersect.  The projection of this intersection on the Qx-Qy plane is shown.  Energy is increasing towards the right.  Line cuts can be used to determine the energies of parts of the surface and construct the dispersion.  Constant-Q cuts of the TAS are easier, but the amount of data from TOF is staggering!</a:t>
            </a:r>
          </a:p>
        </p:txBody>
      </p:sp>
      <p:sp>
        <p:nvSpPr>
          <p:cNvPr id="49156" name="Slide Number Placeholder 3"/>
          <p:cNvSpPr>
            <a:spLocks noGrp="1"/>
          </p:cNvSpPr>
          <p:nvPr>
            <p:ph type="sldNum" sz="quarter" idx="5"/>
          </p:nvPr>
        </p:nvSpPr>
        <p:spPr>
          <a:noFill/>
        </p:spPr>
        <p:txBody>
          <a:bodyPr/>
          <a:lstStyle/>
          <a:p>
            <a:fld id="{7F4243C7-E1F4-6342-9C7B-D4ADD2C52E1B}" type="slidenum">
              <a:rPr lang="en-US"/>
              <a:pPr/>
              <a:t>55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200">
                <a:latin typeface="Lucida Grande" charset="0"/>
                <a:ea typeface="Lucida Grande" charset="0"/>
                <a:cs typeface="Lucida Grande" charset="0"/>
                <a:sym typeface="Lucida Grande" charset="0"/>
              </a:rPr>
              <a:t>If you look higher up in energy, what you find are beautiful, SHARP, dispersive excitations (spin waves!)</a:t>
            </a:r>
          </a:p>
          <a:p>
            <a:r>
              <a:rPr lang="en-US" sz="2200">
                <a:latin typeface="Lucida Grande" charset="0"/>
                <a:ea typeface="Lucida Grande" charset="0"/>
                <a:cs typeface="Lucida Grande" charset="0"/>
                <a:sym typeface="Lucida Grande" charset="0"/>
              </a:rPr>
              <a:t>These can only come from an ordered state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a:latin typeface="Times" charset="0"/>
            </a:endParaRPr>
          </a:p>
        </p:txBody>
      </p:sp>
      <p:sp>
        <p:nvSpPr>
          <p:cNvPr id="62468" name="Slide Number Placeholder 3"/>
          <p:cNvSpPr>
            <a:spLocks noGrp="1"/>
          </p:cNvSpPr>
          <p:nvPr>
            <p:ph type="sldNum" sz="quarter" idx="5"/>
          </p:nvPr>
        </p:nvSpPr>
        <p:spPr>
          <a:noFill/>
        </p:spPr>
        <p:txBody>
          <a:bodyPr/>
          <a:lstStyle/>
          <a:p>
            <a:fld id="{671CA47B-0646-5640-A897-49A6CC9680B4}" type="slidenum">
              <a:rPr lang="en-US"/>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687AADD-B84D-FF4F-99EC-FA95DE601672}" type="slidenum">
              <a:rPr lang="en-CA"/>
              <a:pPr/>
              <a:t>8</a:t>
            </a:fld>
            <a:endParaRPr lang="en-CA"/>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a:latin typeface="Times" charset="0"/>
              </a:rPr>
              <a:t>First consider the nuclear scattering.</a:t>
            </a:r>
          </a:p>
          <a:p>
            <a:r>
              <a:rPr lang="en-US">
                <a:latin typeface="Times" charset="0"/>
              </a:rPr>
              <a:t>The scattering cross-section is proportional to the pair correlation function, G(r,t).</a:t>
            </a:r>
          </a:p>
          <a:p>
            <a:r>
              <a:rPr lang="en-US">
                <a:latin typeface="Times" charset="0"/>
              </a:rPr>
              <a:t>Given two atoms at Rj and Rj’ at time zero, Classically, the function determines the probability that the atom is found at the position Rj’(t) a time later.  This probability depends on the forces between atoms.</a:t>
            </a:r>
          </a:p>
          <a:p>
            <a:r>
              <a:rPr lang="en-US">
                <a:latin typeface="Times" charset="0"/>
              </a:rPr>
              <a:t>The scattering function, S(Q,w), is given by the time/space fourier transform of the pair correlation function.</a:t>
            </a:r>
          </a:p>
          <a:p>
            <a:endParaRPr lang="en-US">
              <a:latin typeface="Times" charset="0"/>
            </a:endParaRPr>
          </a:p>
          <a:p>
            <a:r>
              <a:rPr lang="en-US">
                <a:latin typeface="Times" charset="0"/>
              </a:rPr>
              <a:t>Note that for static lattice, intermediate function is just S(Q) for diffraction</a:t>
            </a:r>
          </a:p>
          <a:p>
            <a:endParaRPr lang="en-US">
              <a:latin typeface="Times" charset="0"/>
            </a:endParaRPr>
          </a:p>
          <a:p>
            <a:r>
              <a:rPr lang="en-US">
                <a:latin typeface="Times" charset="0"/>
              </a:rPr>
              <a:t>The power of neutron scattering is that the measured cross-section is directly proportional to the scattering function.  In many cases, this function can be calculated and compared directly to theory.  Experiment tells us about the forces between atoms.</a:t>
            </a:r>
          </a:p>
        </p:txBody>
      </p:sp>
      <p:sp>
        <p:nvSpPr>
          <p:cNvPr id="30724" name="Slide Number Placeholder 3"/>
          <p:cNvSpPr>
            <a:spLocks noGrp="1"/>
          </p:cNvSpPr>
          <p:nvPr>
            <p:ph type="sldNum" sz="quarter" idx="5"/>
          </p:nvPr>
        </p:nvSpPr>
        <p:spPr>
          <a:noFill/>
        </p:spPr>
        <p:txBody>
          <a:bodyPr/>
          <a:lstStyle/>
          <a:p>
            <a:fld id="{90B7BAB2-0DDA-784C-B2B4-739D0C98432D}" type="slidenum">
              <a:rPr lang="en-US"/>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a:latin typeface="Times" charset="0"/>
            </a:endParaRPr>
          </a:p>
        </p:txBody>
      </p:sp>
      <p:sp>
        <p:nvSpPr>
          <p:cNvPr id="32772" name="Slide Number Placeholder 3"/>
          <p:cNvSpPr>
            <a:spLocks noGrp="1"/>
          </p:cNvSpPr>
          <p:nvPr>
            <p:ph type="sldNum" sz="quarter" idx="5"/>
          </p:nvPr>
        </p:nvSpPr>
        <p:spPr>
          <a:noFill/>
        </p:spPr>
        <p:txBody>
          <a:bodyPr/>
          <a:lstStyle/>
          <a:p>
            <a:fld id="{F9C2FD3B-34A2-B147-8915-2DEF23A00831}" type="slidenum">
              <a:rPr lang="en-US"/>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a:latin typeface="Times" charset="0"/>
              </a:rPr>
              <a:t>In a liquid, at long times an atom is in diffusive motion.  </a:t>
            </a:r>
          </a:p>
          <a:p>
            <a:r>
              <a:rPr lang="en-US" dirty="0">
                <a:latin typeface="Times" charset="0"/>
              </a:rPr>
              <a:t>We can look at the self-correlation function of the single atom as it moves through the liquid.</a:t>
            </a:r>
          </a:p>
          <a:p>
            <a:r>
              <a:rPr lang="en-US" dirty="0">
                <a:latin typeface="Times" charset="0"/>
              </a:rPr>
              <a:t>The probability that the atom moves a distance </a:t>
            </a:r>
            <a:r>
              <a:rPr lang="en-US" dirty="0" err="1">
                <a:latin typeface="Times" charset="0"/>
              </a:rPr>
              <a:t>r</a:t>
            </a:r>
            <a:r>
              <a:rPr lang="en-US" dirty="0">
                <a:latin typeface="Times" charset="0"/>
              </a:rPr>
              <a:t> in time </a:t>
            </a:r>
            <a:r>
              <a:rPr lang="en-US" dirty="0" err="1">
                <a:latin typeface="Times" charset="0"/>
              </a:rPr>
              <a:t>t</a:t>
            </a:r>
            <a:r>
              <a:rPr lang="en-US" dirty="0">
                <a:latin typeface="Times" charset="0"/>
              </a:rPr>
              <a:t> is </a:t>
            </a:r>
            <a:r>
              <a:rPr lang="en-US" dirty="0" err="1">
                <a:latin typeface="Times" charset="0"/>
              </a:rPr>
              <a:t>gaussian</a:t>
            </a:r>
            <a:r>
              <a:rPr lang="en-US" dirty="0">
                <a:latin typeface="Times" charset="0"/>
              </a:rPr>
              <a:t>.</a:t>
            </a:r>
          </a:p>
          <a:p>
            <a:r>
              <a:rPr lang="en-US" dirty="0">
                <a:latin typeface="Times" charset="0"/>
              </a:rPr>
              <a:t>The scattering function is just the Fourier transform, assuming the mean-squared displacement is linear in time (diffusive).  Simple model predicts </a:t>
            </a:r>
            <a:r>
              <a:rPr lang="en-US" dirty="0" err="1">
                <a:latin typeface="Times" charset="0"/>
              </a:rPr>
              <a:t>lorentzian</a:t>
            </a:r>
            <a:r>
              <a:rPr lang="en-US" dirty="0">
                <a:latin typeface="Times" charset="0"/>
              </a:rPr>
              <a:t> spectrum where the width depends on Q.</a:t>
            </a:r>
          </a:p>
        </p:txBody>
      </p:sp>
      <p:sp>
        <p:nvSpPr>
          <p:cNvPr id="34820" name="Slide Number Placeholder 3"/>
          <p:cNvSpPr>
            <a:spLocks noGrp="1"/>
          </p:cNvSpPr>
          <p:nvPr>
            <p:ph type="sldNum" sz="quarter" idx="5"/>
          </p:nvPr>
        </p:nvSpPr>
        <p:spPr>
          <a:noFill/>
        </p:spPr>
        <p:txBody>
          <a:bodyPr/>
          <a:lstStyle/>
          <a:p>
            <a:fld id="{2A1DCC25-69D2-C14B-B7BB-2315A5C6D69A}"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a:latin typeface="Times" charset="0"/>
              </a:rPr>
              <a:t>A molecule has many atoms connected by many different bonds.  For n atoms, there are 3n normal modes, each with potentially different frequencies.  Knowledge of these frequencies allows one to determine the strength of the bonding.</a:t>
            </a:r>
          </a:p>
        </p:txBody>
      </p:sp>
      <p:sp>
        <p:nvSpPr>
          <p:cNvPr id="36868" name="Slide Number Placeholder 3"/>
          <p:cNvSpPr>
            <a:spLocks noGrp="1"/>
          </p:cNvSpPr>
          <p:nvPr>
            <p:ph type="sldNum" sz="quarter" idx="5"/>
          </p:nvPr>
        </p:nvSpPr>
        <p:spPr>
          <a:noFill/>
        </p:spPr>
        <p:txBody>
          <a:bodyPr/>
          <a:lstStyle/>
          <a:p>
            <a:fld id="{8AE71DBA-32F7-C146-B626-1C010994CBCF}"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t>6/22/14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t>6/22/14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t>6/22/14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lvl1pPr>
              <a:defRPr sz="5600"/>
            </a:lvl1pPr>
          </a:lstStyle>
          <a:p>
            <a:pPr lvl="0">
              <a:defRPr sz="1800"/>
            </a:pPr>
            <a:r>
              <a:rPr sz="8000" dirty="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3200" dirty="0"/>
              <a:t>Body Level One</a:t>
            </a:r>
          </a:p>
          <a:p>
            <a:pPr lvl="1">
              <a:defRPr sz="1800"/>
            </a:pPr>
            <a:r>
              <a:rPr sz="3200" dirty="0"/>
              <a:t>Body Level Two</a:t>
            </a:r>
          </a:p>
          <a:p>
            <a:pPr lvl="2">
              <a:defRPr sz="1800"/>
            </a:pPr>
            <a:r>
              <a:rPr sz="3200" dirty="0"/>
              <a:t>Body Level Three</a:t>
            </a:r>
          </a:p>
          <a:p>
            <a:pPr lvl="3">
              <a:defRPr sz="1800"/>
            </a:pPr>
            <a:r>
              <a:rPr sz="3200" dirty="0"/>
              <a:t>Body Level Four</a:t>
            </a:r>
          </a:p>
          <a:p>
            <a:pPr lvl="4">
              <a:defRPr sz="1800"/>
            </a:pPr>
            <a:r>
              <a:rPr sz="3200" dirty="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FFD7695-A5D0-8749-9B8F-0681986FA782}" type="datetimeFigureOut">
              <a:rPr lang="en-US" smtClean="0"/>
              <a:t>6/22/14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FFD7695-A5D0-8749-9B8F-0681986FA782}" type="datetimeFigureOut">
              <a:rPr lang="en-US" smtClean="0"/>
              <a:t>6/22/14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0FFD7695-A5D0-8749-9B8F-0681986FA782}" type="datetimeFigureOut">
              <a:rPr lang="en-US" smtClean="0"/>
              <a:t>6/22/14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0FFD7695-A5D0-8749-9B8F-0681986FA782}" type="datetimeFigureOut">
              <a:rPr lang="en-US" smtClean="0"/>
              <a:t>6/22/14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0FFD7695-A5D0-8749-9B8F-0681986FA782}" type="datetimeFigureOut">
              <a:rPr lang="en-US" smtClean="0"/>
              <a:t>6/22/14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D7695-A5D0-8749-9B8F-0681986FA782}" type="datetimeFigureOut">
              <a:rPr lang="en-US" smtClean="0"/>
              <a:t>6/22/14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FFD7695-A5D0-8749-9B8F-0681986FA782}" type="datetimeFigureOut">
              <a:rPr lang="en-US" smtClean="0"/>
              <a:t>6/22/14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FFD7695-A5D0-8749-9B8F-0681986FA782}" type="datetimeFigureOut">
              <a:rPr lang="en-US" smtClean="0"/>
              <a:t>6/22/14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C1D00-26E1-2145-8890-63603D9AB5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D7695-A5D0-8749-9B8F-0681986FA782}" type="datetimeFigureOut">
              <a:rPr lang="en-US" smtClean="0"/>
              <a:t>6/22/14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C1D00-26E1-2145-8890-63603D9AB5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oleObject" Target="../embeddings/Microsoft_Equation8.bin"/><Relationship Id="rId8" Type="http://schemas.openxmlformats.org/officeDocument/2006/relationships/oleObject" Target="../embeddings/Microsoft_Equation9.bin"/><Relationship Id="rId9" Type="http://schemas.openxmlformats.org/officeDocument/2006/relationships/oleObject" Target="../embeddings/Microsoft_Equation10.bin"/><Relationship Id="rId10" Type="http://schemas.openxmlformats.org/officeDocument/2006/relationships/image" Target="../media/image12.jpe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oleObject" Target="../embeddings/Microsoft_Equation11.bin"/><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12.jpe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1.png"/><Relationship Id="rId5" Type="http://schemas.openxmlformats.org/officeDocument/2006/relationships/oleObject" Target="../embeddings/Microsoft_Equation12.bin"/><Relationship Id="rId6" Type="http://schemas.openxmlformats.org/officeDocument/2006/relationships/oleObject" Target="../embeddings/oleObject1.bin"/><Relationship Id="rId7" Type="http://schemas.openxmlformats.org/officeDocument/2006/relationships/image" Target="../media/image37.png"/><Relationship Id="rId8" Type="http://schemas.openxmlformats.org/officeDocument/2006/relationships/image" Target="../media/image42.png"/><Relationship Id="rId9" Type="http://schemas.openxmlformats.org/officeDocument/2006/relationships/image" Target="../media/image38.png"/><Relationship Id="rId10" Type="http://schemas.openxmlformats.org/officeDocument/2006/relationships/image" Target="../media/image43.png"/><Relationship Id="rId11" Type="http://schemas.openxmlformats.org/officeDocument/2006/relationships/image" Target="../media/image12.jpe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png"/><Relationship Id="rId5" Type="http://schemas.openxmlformats.org/officeDocument/2006/relationships/image" Target="../media/image46.gif"/><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oleObject" Target="../embeddings/Microsoft_Equation13.bin"/><Relationship Id="rId5" Type="http://schemas.openxmlformats.org/officeDocument/2006/relationships/image" Target="../media/image12.jpe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Equation14.bin"/><Relationship Id="rId4" Type="http://schemas.openxmlformats.org/officeDocument/2006/relationships/image" Target="../media/image73.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1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jpeg"/><Relationship Id="rId10" Type="http://schemas.openxmlformats.org/officeDocument/2006/relationships/oleObject" Target="../embeddings/Microsoft_Equation15.bin"/><Relationship Id="rId11" Type="http://schemas.openxmlformats.org/officeDocument/2006/relationships/image" Target="../media/image12.jpe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video" Target="file://localhost/Users/brucegaulin/Desktop/Current%20Presentations/PlanarPyrochlores_MagneticNorth_2010.ppt_media/spinwaves_2T-1.mov" TargetMode="External"/><Relationship Id="rId2" Type="http://schemas.openxmlformats.org/officeDocument/2006/relationships/video" Target="file://localhost/Users/brucegaulin/Desktop/Current%20Presentations/PlanarPyrochlores_MagneticNorth_2010.ppt_media/30mK_0T-1.mo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6.png"/><Relationship Id="rId5" Type="http://schemas.openxmlformats.org/officeDocument/2006/relationships/oleObject" Target="../embeddings/Microsoft_Equation1.bin"/><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8"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2.png"/><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8" Type="http://schemas.openxmlformats.org/officeDocument/2006/relationships/oleObject" Target="../embeddings/Microsoft_Equation7.bin"/><Relationship Id="rId9" Type="http://schemas.openxmlformats.org/officeDocument/2006/relationships/image" Target="../media/image23.png"/><Relationship Id="rId10" Type="http://schemas.openxmlformats.org/officeDocument/2006/relationships/image" Target="../media/image12.jpe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 name="droppedImage.pdf"/>
          <p:cNvPicPr/>
          <p:nvPr/>
        </p:nvPicPr>
        <p:blipFill>
          <a:blip r:embed="rId3">
            <a:extLst/>
          </a:blip>
          <a:stretch>
            <a:fillRect/>
          </a:stretch>
        </p:blipFill>
        <p:spPr>
          <a:xfrm>
            <a:off x="1432916" y="2398236"/>
            <a:ext cx="4205884" cy="1030764"/>
          </a:xfrm>
          <a:prstGeom prst="rect">
            <a:avLst/>
          </a:prstGeom>
          <a:ln w="12700">
            <a:miter lim="400000"/>
          </a:ln>
        </p:spPr>
      </p:pic>
      <p:pic>
        <p:nvPicPr>
          <p:cNvPr id="41" name="image1.png"/>
          <p:cNvPicPr/>
          <p:nvPr/>
        </p:nvPicPr>
        <p:blipFill>
          <a:blip r:embed="rId4">
            <a:extLst/>
          </a:blip>
          <a:srcRect l="78256" t="529"/>
          <a:stretch>
            <a:fillRect/>
          </a:stretch>
        </p:blipFill>
        <p:spPr>
          <a:xfrm>
            <a:off x="6322322" y="-125015"/>
            <a:ext cx="2819462" cy="5407187"/>
          </a:xfrm>
          <a:prstGeom prst="rect">
            <a:avLst/>
          </a:prstGeom>
          <a:ln w="12700">
            <a:miter lim="400000"/>
          </a:ln>
        </p:spPr>
      </p:pic>
      <p:pic>
        <p:nvPicPr>
          <p:cNvPr id="42" name="figure_1.png"/>
          <p:cNvPicPr/>
          <p:nvPr/>
        </p:nvPicPr>
        <p:blipFill>
          <a:blip r:embed="rId5">
            <a:extLst/>
          </a:blip>
          <a:stretch>
            <a:fillRect/>
          </a:stretch>
        </p:blipFill>
        <p:spPr>
          <a:xfrm>
            <a:off x="4870253" y="4348758"/>
            <a:ext cx="4310092" cy="2491383"/>
          </a:xfrm>
          <a:prstGeom prst="rect">
            <a:avLst/>
          </a:prstGeom>
          <a:ln w="12700">
            <a:miter lim="400000"/>
          </a:ln>
        </p:spPr>
      </p:pic>
      <p:pic>
        <p:nvPicPr>
          <p:cNvPr id="10" name="Picture 1"/>
          <p:cNvPicPr>
            <a:picLocks noChangeArrowheads="1"/>
          </p:cNvPicPr>
          <p:nvPr/>
        </p:nvPicPr>
        <p:blipFill>
          <a:blip r:embed="rId6"/>
          <a:srcRect/>
          <a:stretch>
            <a:fillRect/>
          </a:stretch>
        </p:blipFill>
        <p:spPr bwMode="auto">
          <a:xfrm>
            <a:off x="-4763" y="1312664"/>
            <a:ext cx="1071563" cy="5545336"/>
          </a:xfrm>
          <a:prstGeom prst="rect">
            <a:avLst/>
          </a:prstGeom>
          <a:noFill/>
          <a:ln w="12700" cap="flat">
            <a:noFill/>
            <a:miter lim="800000"/>
            <a:headEnd/>
            <a:tailEnd/>
          </a:ln>
          <a:effectLst>
            <a:outerShdw blurRad="63500" dist="114299" dir="3119991" algn="ctr" rotWithShape="0">
              <a:schemeClr val="bg2">
                <a:alpha val="50000"/>
              </a:schemeClr>
            </a:outerShdw>
          </a:effectLst>
        </p:spPr>
      </p:pic>
      <p:sp>
        <p:nvSpPr>
          <p:cNvPr id="11" name="TextBox 10"/>
          <p:cNvSpPr txBox="1"/>
          <p:nvPr/>
        </p:nvSpPr>
        <p:spPr>
          <a:xfrm>
            <a:off x="1219200" y="4044077"/>
            <a:ext cx="3532356" cy="2585323"/>
          </a:xfrm>
          <a:prstGeom prst="rect">
            <a:avLst/>
          </a:prstGeom>
          <a:solidFill>
            <a:srgbClr val="FCFF74">
              <a:alpha val="44000"/>
            </a:srgbClr>
          </a:solidFill>
        </p:spPr>
        <p:txBody>
          <a:bodyPr wrap="square" rtlCol="0">
            <a:spAutoFit/>
          </a:bodyPr>
          <a:lstStyle/>
          <a:p>
            <a:pPr>
              <a:buFont typeface="Wingdings" charset="2"/>
              <a:buChar char="Ø"/>
            </a:pPr>
            <a:r>
              <a:rPr lang="en-US" b="1" i="1" dirty="0" smtClean="0">
                <a:solidFill>
                  <a:srgbClr val="FF6600"/>
                </a:solidFill>
              </a:rPr>
              <a:t> Neutrons: Properties and </a:t>
            </a:r>
          </a:p>
          <a:p>
            <a:r>
              <a:rPr lang="en-US" b="1" i="1" dirty="0" smtClean="0">
                <a:solidFill>
                  <a:srgbClr val="FF6600"/>
                </a:solidFill>
              </a:rPr>
              <a:t>    Cross Sections</a:t>
            </a:r>
          </a:p>
          <a:p>
            <a:pPr>
              <a:buFont typeface="Wingdings" charset="2"/>
              <a:buChar char="Ø"/>
            </a:pPr>
            <a:endParaRPr lang="en-US" b="1" i="1" dirty="0" smtClean="0">
              <a:solidFill>
                <a:srgbClr val="FF6600"/>
              </a:solidFill>
            </a:endParaRPr>
          </a:p>
          <a:p>
            <a:pPr>
              <a:buFont typeface="Wingdings" charset="2"/>
              <a:buChar char="Ø"/>
            </a:pPr>
            <a:r>
              <a:rPr lang="en-US" b="1" i="1" dirty="0" smtClean="0">
                <a:solidFill>
                  <a:srgbClr val="FF6600"/>
                </a:solidFill>
              </a:rPr>
              <a:t> Excitations in solids</a:t>
            </a:r>
          </a:p>
          <a:p>
            <a:pPr>
              <a:buFont typeface="Wingdings" charset="2"/>
              <a:buChar char="Ø"/>
            </a:pPr>
            <a:endParaRPr lang="en-US" b="1" i="1" dirty="0" smtClean="0">
              <a:solidFill>
                <a:srgbClr val="FF6600"/>
              </a:solidFill>
            </a:endParaRPr>
          </a:p>
          <a:p>
            <a:pPr>
              <a:buFont typeface="Wingdings" charset="2"/>
              <a:buChar char="Ø"/>
            </a:pPr>
            <a:r>
              <a:rPr lang="en-US" b="1" i="1" dirty="0" smtClean="0">
                <a:solidFill>
                  <a:srgbClr val="FF6600"/>
                </a:solidFill>
              </a:rPr>
              <a:t> Triple Axis and </a:t>
            </a:r>
          </a:p>
          <a:p>
            <a:r>
              <a:rPr lang="en-US" b="1" i="1" dirty="0" smtClean="0">
                <a:solidFill>
                  <a:srgbClr val="FF6600"/>
                </a:solidFill>
              </a:rPr>
              <a:t>     Chopper Techniques</a:t>
            </a:r>
          </a:p>
          <a:p>
            <a:pPr>
              <a:buFont typeface="Wingdings" charset="2"/>
              <a:buChar char="Ø"/>
            </a:pPr>
            <a:endParaRPr lang="en-US" b="1" i="1" dirty="0" smtClean="0">
              <a:solidFill>
                <a:srgbClr val="FF6600"/>
              </a:solidFill>
            </a:endParaRPr>
          </a:p>
          <a:p>
            <a:pPr>
              <a:buFont typeface="Wingdings" charset="2"/>
              <a:buChar char="Ø"/>
            </a:pPr>
            <a:r>
              <a:rPr lang="en-US" b="1" i="1" dirty="0" smtClean="0">
                <a:solidFill>
                  <a:srgbClr val="FF6600"/>
                </a:solidFill>
              </a:rPr>
              <a:t> Practical concerns</a:t>
            </a:r>
            <a:endParaRPr lang="en-US" b="1" i="1" dirty="0">
              <a:solidFill>
                <a:srgbClr val="FF6600"/>
              </a:solidFill>
            </a:endParaRPr>
          </a:p>
        </p:txBody>
      </p:sp>
      <p:sp>
        <p:nvSpPr>
          <p:cNvPr id="12" name="Rectangle 2"/>
          <p:cNvSpPr>
            <a:spLocks/>
          </p:cNvSpPr>
          <p:nvPr/>
        </p:nvSpPr>
        <p:spPr bwMode="auto">
          <a:xfrm>
            <a:off x="76200" y="76200"/>
            <a:ext cx="6052050" cy="1138833"/>
          </a:xfrm>
          <a:prstGeom prst="rect">
            <a:avLst/>
          </a:prstGeom>
          <a:gradFill rotWithShape="0">
            <a:gsLst>
              <a:gs pos="0">
                <a:srgbClr val="FFFFFF">
                  <a:alpha val="98999"/>
                </a:srgbClr>
              </a:gs>
              <a:gs pos="100000">
                <a:srgbClr val="FFFF66"/>
              </a:gs>
            </a:gsLst>
            <a:lin ang="5280000" scaled="1"/>
          </a:gradFill>
          <a:ln w="12700" cap="flat">
            <a:noFill/>
            <a:miter lim="800000"/>
            <a:headEnd type="none" w="med" len="med"/>
            <a:tailEnd type="none" w="med" len="med"/>
          </a:ln>
        </p:spPr>
        <p:txBody>
          <a:bodyPr lIns="0" tIns="0" rIns="0" bIns="0" anchor="ctr">
            <a:prstTxWarp prst="textNoShape">
              <a:avLst/>
            </a:prstTxWarp>
          </a:bodyPr>
          <a:lstStyle/>
          <a:p>
            <a:pPr algn="ctr"/>
            <a:r>
              <a:rPr lang="en-US" sz="3600" b="1" i="1" dirty="0" smtClean="0">
                <a:solidFill>
                  <a:srgbClr val="5840FF"/>
                </a:solidFill>
                <a:ea typeface="Gill Sans" charset="0"/>
                <a:cs typeface="Gill Sans" charset="0"/>
              </a:rPr>
              <a:t>  Introduction to Inelastic Neutron Scattering </a:t>
            </a:r>
            <a:endParaRPr lang="en-US" sz="3600" b="1" i="1" dirty="0">
              <a:solidFill>
                <a:srgbClr val="5840FF"/>
              </a:solidFill>
              <a:ea typeface="Gill Sans" charset="0"/>
              <a:cs typeface="Gill Sans" charset="0"/>
            </a:endParaRPr>
          </a:p>
        </p:txBody>
      </p:sp>
      <p:sp>
        <p:nvSpPr>
          <p:cNvPr id="13" name="Rectangle 3"/>
          <p:cNvSpPr>
            <a:spLocks/>
          </p:cNvSpPr>
          <p:nvPr/>
        </p:nvSpPr>
        <p:spPr bwMode="auto">
          <a:xfrm>
            <a:off x="560189" y="1401366"/>
            <a:ext cx="5688211" cy="73223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2800" b="1" i="1" dirty="0">
                <a:solidFill>
                  <a:srgbClr val="0000FF"/>
                </a:solidFill>
                <a:ea typeface="Gill Sans" charset="0"/>
                <a:cs typeface="Gill Sans" charset="0"/>
              </a:rPr>
              <a:t>Bruce D Gaulin              </a:t>
            </a:r>
          </a:p>
          <a:p>
            <a:pPr algn="ctr"/>
            <a:r>
              <a:rPr lang="en-US" sz="2800" b="1" i="1" dirty="0">
                <a:solidFill>
                  <a:srgbClr val="0000FF"/>
                </a:solidFill>
                <a:ea typeface="Gill Sans" charset="0"/>
                <a:cs typeface="Gill Sans" charset="0"/>
              </a:rPr>
              <a:t>McMaster University</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 y="0"/>
            <a:ext cx="8229600" cy="1143000"/>
          </a:xfrm>
        </p:spPr>
        <p:txBody>
          <a:bodyPr/>
          <a:lstStyle/>
          <a:p>
            <a:pPr eaLnBrk="1" hangingPunct="1"/>
            <a:r>
              <a:rPr lang="en-US" dirty="0">
                <a:solidFill>
                  <a:srgbClr val="FF0000"/>
                </a:solidFill>
              </a:rPr>
              <a:t>Nuclear (lattice) excitations</a:t>
            </a:r>
          </a:p>
        </p:txBody>
      </p:sp>
      <p:sp>
        <p:nvSpPr>
          <p:cNvPr id="31747" name="Footer Placeholder 2"/>
          <p:cNvSpPr>
            <a:spLocks noGrp="1"/>
          </p:cNvSpPr>
          <p:nvPr>
            <p:ph type="ftr" sz="quarter" idx="11"/>
          </p:nvPr>
        </p:nvSpPr>
        <p:spPr>
          <a:noFill/>
        </p:spPr>
        <p:txBody>
          <a:bodyPr/>
          <a:lstStyle/>
          <a:p>
            <a:r>
              <a:rPr lang="en-US"/>
              <a:t>NXS School</a:t>
            </a:r>
          </a:p>
        </p:txBody>
      </p:sp>
      <p:sp>
        <p:nvSpPr>
          <p:cNvPr id="31748" name="Slide Number Placeholder 3"/>
          <p:cNvSpPr>
            <a:spLocks noGrp="1"/>
          </p:cNvSpPr>
          <p:nvPr>
            <p:ph type="sldNum" sz="quarter" idx="12"/>
          </p:nvPr>
        </p:nvSpPr>
        <p:spPr>
          <a:noFill/>
        </p:spPr>
        <p:txBody>
          <a:bodyPr/>
          <a:lstStyle/>
          <a:p>
            <a:fld id="{144B6696-5375-8C42-B25B-E36AFDF92691}" type="slidenum">
              <a:rPr lang="en-US"/>
              <a:pPr/>
              <a:t>10</a:t>
            </a:fld>
            <a:endParaRPr lang="en-US"/>
          </a:p>
        </p:txBody>
      </p:sp>
      <p:sp>
        <p:nvSpPr>
          <p:cNvPr id="31749" name="Rectangle 4"/>
          <p:cNvSpPr>
            <a:spLocks noChangeArrowheads="1"/>
          </p:cNvSpPr>
          <p:nvPr/>
        </p:nvSpPr>
        <p:spPr bwMode="auto">
          <a:xfrm>
            <a:off x="323273" y="2455490"/>
            <a:ext cx="6022398" cy="1745081"/>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100" b="1" dirty="0">
                <a:solidFill>
                  <a:srgbClr val="FF0000"/>
                </a:solidFill>
              </a:rPr>
              <a:t>Commonly studied excitations</a:t>
            </a:r>
          </a:p>
          <a:p>
            <a:pPr marL="742229" lvl="1" indent="-284925">
              <a:spcBef>
                <a:spcPct val="20000"/>
              </a:spcBef>
              <a:buSzPct val="70000"/>
              <a:buFont typeface="Wingdings" charset="2"/>
              <a:buChar char="l"/>
            </a:pPr>
            <a:r>
              <a:rPr lang="en-US" dirty="0">
                <a:solidFill>
                  <a:srgbClr val="FF0000"/>
                </a:solidFill>
              </a:rPr>
              <a:t>Phonons</a:t>
            </a:r>
          </a:p>
          <a:p>
            <a:pPr marL="742229" lvl="1" indent="-284925">
              <a:spcBef>
                <a:spcPct val="20000"/>
              </a:spcBef>
              <a:buSzPct val="70000"/>
              <a:buFont typeface="Wingdings" charset="2"/>
              <a:buChar char="l"/>
            </a:pPr>
            <a:r>
              <a:rPr lang="en-US" dirty="0">
                <a:solidFill>
                  <a:srgbClr val="FF0000"/>
                </a:solidFill>
              </a:rPr>
              <a:t>Librations and vibrations in molecules</a:t>
            </a:r>
          </a:p>
          <a:p>
            <a:pPr marL="742229" lvl="1" indent="-284925">
              <a:spcBef>
                <a:spcPct val="20000"/>
              </a:spcBef>
              <a:buSzPct val="70000"/>
              <a:buFont typeface="Wingdings" charset="2"/>
              <a:buChar char="l"/>
            </a:pPr>
            <a:r>
              <a:rPr lang="en-US" dirty="0">
                <a:solidFill>
                  <a:srgbClr val="FF0000"/>
                </a:solidFill>
              </a:rPr>
              <a:t>Diffusion</a:t>
            </a:r>
          </a:p>
          <a:p>
            <a:pPr marL="742229" lvl="1" indent="-284925">
              <a:spcBef>
                <a:spcPct val="20000"/>
              </a:spcBef>
              <a:buSzPct val="70000"/>
              <a:buFont typeface="Wingdings" charset="2"/>
              <a:buChar char="l"/>
            </a:pPr>
            <a:r>
              <a:rPr lang="en-US" dirty="0">
                <a:solidFill>
                  <a:srgbClr val="FF0000"/>
                </a:solidFill>
              </a:rPr>
              <a:t>Collective modes in glasses and liquids</a:t>
            </a:r>
          </a:p>
        </p:txBody>
      </p:sp>
      <p:sp>
        <p:nvSpPr>
          <p:cNvPr id="31750" name="TextBox 9"/>
          <p:cNvSpPr txBox="1">
            <a:spLocks noChangeArrowheads="1"/>
          </p:cNvSpPr>
          <p:nvPr/>
        </p:nvSpPr>
        <p:spPr bwMode="auto">
          <a:xfrm>
            <a:off x="284308" y="1362916"/>
            <a:ext cx="7944715" cy="923318"/>
          </a:xfrm>
          <a:prstGeom prst="rect">
            <a:avLst/>
          </a:prstGeom>
          <a:noFill/>
          <a:ln w="9525">
            <a:noFill/>
            <a:miter lim="800000"/>
            <a:headEnd/>
            <a:tailEnd/>
          </a:ln>
        </p:spPr>
        <p:txBody>
          <a:bodyPr lIns="91429" tIns="45714" rIns="91429" bIns="45714">
            <a:prstTxWarp prst="textNoShape">
              <a:avLst/>
            </a:prstTxWarp>
            <a:spAutoFit/>
          </a:bodyPr>
          <a:lstStyle/>
          <a:p>
            <a:pPr algn="ctr"/>
            <a:r>
              <a:rPr lang="en-US" dirty="0">
                <a:solidFill>
                  <a:srgbClr val="0000FF"/>
                </a:solidFill>
              </a:rPr>
              <a:t>Neutron scattering measures simultaneously the </a:t>
            </a:r>
            <a:r>
              <a:rPr lang="en-US" dirty="0" err="1">
                <a:solidFill>
                  <a:srgbClr val="0000FF"/>
                </a:solidFill>
              </a:rPr>
              <a:t>wavevector</a:t>
            </a:r>
            <a:r>
              <a:rPr lang="en-US" dirty="0">
                <a:solidFill>
                  <a:srgbClr val="0000FF"/>
                </a:solidFill>
              </a:rPr>
              <a:t> and energy of </a:t>
            </a:r>
            <a:r>
              <a:rPr lang="en-US" b="1" dirty="0">
                <a:solidFill>
                  <a:srgbClr val="0000FF"/>
                </a:solidFill>
              </a:rPr>
              <a:t>collective excitations </a:t>
            </a:r>
            <a:r>
              <a:rPr lang="en-US" dirty="0" err="1">
                <a:solidFill>
                  <a:srgbClr val="0000FF"/>
                </a:solidFill>
                <a:sym typeface="Wingdings" charset="2"/>
              </a:rPr>
              <a:t></a:t>
            </a:r>
            <a:r>
              <a:rPr lang="en-US" dirty="0">
                <a:solidFill>
                  <a:srgbClr val="0000FF"/>
                </a:solidFill>
                <a:sym typeface="Wingdings" charset="2"/>
              </a:rPr>
              <a:t> dispersion relation, </a:t>
            </a:r>
            <a:r>
              <a:rPr lang="en-US" dirty="0" err="1">
                <a:solidFill>
                  <a:srgbClr val="0000FF"/>
                </a:solidFill>
                <a:latin typeface="Symbol" charset="2"/>
                <a:sym typeface="Wingdings" charset="2"/>
              </a:rPr>
              <a:t>w</a:t>
            </a:r>
            <a:r>
              <a:rPr lang="en-US" dirty="0" err="1">
                <a:solidFill>
                  <a:srgbClr val="0000FF"/>
                </a:solidFill>
                <a:sym typeface="Wingdings" charset="2"/>
              </a:rPr>
              <a:t>(</a:t>
            </a:r>
            <a:r>
              <a:rPr lang="en-US" b="1" dirty="0" err="1">
                <a:solidFill>
                  <a:srgbClr val="0000FF"/>
                </a:solidFill>
                <a:sym typeface="Wingdings" charset="2"/>
              </a:rPr>
              <a:t>q</a:t>
            </a:r>
            <a:r>
              <a:rPr lang="en-US" dirty="0">
                <a:solidFill>
                  <a:srgbClr val="0000FF"/>
                </a:solidFill>
                <a:sym typeface="Wingdings" charset="2"/>
              </a:rPr>
              <a:t>)</a:t>
            </a:r>
          </a:p>
          <a:p>
            <a:pPr algn="ctr"/>
            <a:r>
              <a:rPr lang="en-US" dirty="0">
                <a:solidFill>
                  <a:srgbClr val="0000FF"/>
                </a:solidFill>
              </a:rPr>
              <a:t>In addition, </a:t>
            </a:r>
            <a:r>
              <a:rPr lang="en-US" b="1" dirty="0">
                <a:solidFill>
                  <a:srgbClr val="0000FF"/>
                </a:solidFill>
              </a:rPr>
              <a:t>local excitations</a:t>
            </a:r>
            <a:r>
              <a:rPr lang="en-US" dirty="0">
                <a:solidFill>
                  <a:srgbClr val="0000FF"/>
                </a:solidFill>
              </a:rPr>
              <a:t> can of course be observed</a:t>
            </a:r>
            <a:endParaRPr lang="en-US" b="1" dirty="0">
              <a:solidFill>
                <a:srgbClr val="0000FF"/>
              </a:solidFill>
            </a:endParaRPr>
          </a:p>
        </p:txBody>
      </p:sp>
      <p:sp>
        <p:nvSpPr>
          <p:cNvPr id="31751" name="TextBox 8"/>
          <p:cNvSpPr txBox="1">
            <a:spLocks noChangeArrowheads="1"/>
          </p:cNvSpPr>
          <p:nvPr/>
        </p:nvSpPr>
        <p:spPr bwMode="auto">
          <a:xfrm>
            <a:off x="344921" y="4295721"/>
            <a:ext cx="7585364" cy="2409879"/>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100" b="1" dirty="0">
                <a:solidFill>
                  <a:srgbClr val="0000FF"/>
                </a:solidFill>
              </a:rPr>
              <a:t>Excitations can tell us about</a:t>
            </a:r>
          </a:p>
          <a:p>
            <a:pPr marL="742229" lvl="1" indent="-284925">
              <a:spcBef>
                <a:spcPct val="20000"/>
              </a:spcBef>
              <a:buSzPct val="70000"/>
              <a:buFont typeface="Wingdings" charset="2"/>
              <a:buChar char="l"/>
            </a:pPr>
            <a:r>
              <a:rPr lang="en-US" dirty="0" err="1">
                <a:solidFill>
                  <a:srgbClr val="0000FF"/>
                </a:solidFill>
              </a:rPr>
              <a:t>Interatomic</a:t>
            </a:r>
            <a:r>
              <a:rPr lang="en-US" dirty="0">
                <a:solidFill>
                  <a:srgbClr val="0000FF"/>
                </a:solidFill>
              </a:rPr>
              <a:t> potentials &amp; bonding</a:t>
            </a:r>
          </a:p>
          <a:p>
            <a:pPr marL="742229" lvl="1" indent="-284925">
              <a:spcBef>
                <a:spcPct val="20000"/>
              </a:spcBef>
              <a:buSzPct val="70000"/>
              <a:buFont typeface="Wingdings" charset="2"/>
              <a:buChar char="l"/>
            </a:pPr>
            <a:r>
              <a:rPr lang="en-US" dirty="0">
                <a:solidFill>
                  <a:srgbClr val="0000FF"/>
                </a:solidFill>
              </a:rPr>
              <a:t>Phase transitions &amp; critical phenomena (soft modes)</a:t>
            </a:r>
          </a:p>
          <a:p>
            <a:pPr marL="742229" lvl="1" indent="-284925">
              <a:spcBef>
                <a:spcPct val="20000"/>
              </a:spcBef>
              <a:buSzPct val="70000"/>
              <a:buFont typeface="Wingdings" charset="2"/>
              <a:buChar char="l"/>
            </a:pPr>
            <a:r>
              <a:rPr lang="en-US" dirty="0">
                <a:solidFill>
                  <a:srgbClr val="0000FF"/>
                </a:solidFill>
              </a:rPr>
              <a:t>Fluid dynamics</a:t>
            </a:r>
          </a:p>
          <a:p>
            <a:pPr marL="742229" lvl="1" indent="-284925">
              <a:spcBef>
                <a:spcPct val="20000"/>
              </a:spcBef>
              <a:buSzPct val="70000"/>
              <a:buFont typeface="Wingdings" charset="2"/>
              <a:buChar char="l"/>
            </a:pPr>
            <a:r>
              <a:rPr lang="en-US" dirty="0">
                <a:solidFill>
                  <a:srgbClr val="0000FF"/>
                </a:solidFill>
              </a:rPr>
              <a:t>Momentum distributions &amp; </a:t>
            </a:r>
            <a:r>
              <a:rPr lang="en-US" dirty="0" err="1">
                <a:solidFill>
                  <a:srgbClr val="0000FF"/>
                </a:solidFill>
              </a:rPr>
              <a:t>superfluids</a:t>
            </a:r>
            <a:r>
              <a:rPr lang="en-US" dirty="0">
                <a:solidFill>
                  <a:srgbClr val="0000FF"/>
                </a:solidFill>
              </a:rPr>
              <a:t> (</a:t>
            </a:r>
            <a:r>
              <a:rPr lang="en-US" dirty="0" err="1">
                <a:solidFill>
                  <a:srgbClr val="0000FF"/>
                </a:solidFill>
              </a:rPr>
              <a:t>eg</a:t>
            </a:r>
            <a:r>
              <a:rPr lang="en-US" dirty="0">
                <a:solidFill>
                  <a:srgbClr val="0000FF"/>
                </a:solidFill>
              </a:rPr>
              <a:t>. He)</a:t>
            </a:r>
          </a:p>
          <a:p>
            <a:pPr marL="742229" lvl="1" indent="-284925">
              <a:spcBef>
                <a:spcPct val="20000"/>
              </a:spcBef>
              <a:buSzPct val="70000"/>
              <a:buFont typeface="Wingdings" charset="2"/>
              <a:buChar char="l"/>
            </a:pPr>
            <a:r>
              <a:rPr lang="en-US" dirty="0">
                <a:solidFill>
                  <a:srgbClr val="0000FF"/>
                </a:solidFill>
              </a:rPr>
              <a:t>Interactions (</a:t>
            </a:r>
            <a:r>
              <a:rPr lang="en-US" dirty="0" err="1">
                <a:solidFill>
                  <a:srgbClr val="0000FF"/>
                </a:solidFill>
              </a:rPr>
              <a:t>eg</a:t>
            </a:r>
            <a:r>
              <a:rPr lang="en-US" dirty="0">
                <a:solidFill>
                  <a:srgbClr val="0000FF"/>
                </a:solidFill>
              </a:rPr>
              <a:t>. electron-phonon coupling)</a:t>
            </a:r>
          </a:p>
          <a:p>
            <a:pPr marL="341909" indent="-341909"/>
            <a:endParaRPr lang="en-US" dirty="0"/>
          </a:p>
        </p:txBody>
      </p:sp>
      <p:pic>
        <p:nvPicPr>
          <p:cNvPr id="31752" name="Picture 8" descr="macpms"/>
          <p:cNvPicPr>
            <a:picLocks noChangeAspect="1" noChangeArrowheads="1"/>
          </p:cNvPicPr>
          <p:nvPr/>
        </p:nvPicPr>
        <p:blipFill>
          <a:blip r:embed="rId3"/>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7" name="Title 1"/>
          <p:cNvSpPr>
            <a:spLocks noGrp="1"/>
          </p:cNvSpPr>
          <p:nvPr>
            <p:ph type="title"/>
          </p:nvPr>
        </p:nvSpPr>
        <p:spPr>
          <a:xfrm>
            <a:off x="0" y="76200"/>
            <a:ext cx="8229600" cy="1143000"/>
          </a:xfrm>
        </p:spPr>
        <p:txBody>
          <a:bodyPr/>
          <a:lstStyle/>
          <a:p>
            <a:pPr eaLnBrk="1" hangingPunct="1"/>
            <a:r>
              <a:rPr lang="en-US" dirty="0">
                <a:solidFill>
                  <a:srgbClr val="FF0000"/>
                </a:solidFill>
              </a:rPr>
              <a:t>Atomic diffusion</a:t>
            </a:r>
          </a:p>
        </p:txBody>
      </p:sp>
      <p:sp>
        <p:nvSpPr>
          <p:cNvPr id="33798" name="Footer Placeholder 2"/>
          <p:cNvSpPr>
            <a:spLocks noGrp="1"/>
          </p:cNvSpPr>
          <p:nvPr>
            <p:ph type="ftr" sz="quarter" idx="11"/>
          </p:nvPr>
        </p:nvSpPr>
        <p:spPr>
          <a:noFill/>
        </p:spPr>
        <p:txBody>
          <a:bodyPr/>
          <a:lstStyle/>
          <a:p>
            <a:r>
              <a:rPr lang="en-US"/>
              <a:t>NXS School</a:t>
            </a:r>
          </a:p>
        </p:txBody>
      </p:sp>
      <p:sp>
        <p:nvSpPr>
          <p:cNvPr id="33799" name="Slide Number Placeholder 3"/>
          <p:cNvSpPr>
            <a:spLocks noGrp="1"/>
          </p:cNvSpPr>
          <p:nvPr>
            <p:ph type="sldNum" sz="quarter" idx="12"/>
          </p:nvPr>
        </p:nvSpPr>
        <p:spPr>
          <a:noFill/>
        </p:spPr>
        <p:txBody>
          <a:bodyPr/>
          <a:lstStyle/>
          <a:p>
            <a:fld id="{47DE55C0-3421-5D49-A2EC-FD324022255A}" type="slidenum">
              <a:rPr lang="en-US"/>
              <a:pPr/>
              <a:t>11</a:t>
            </a:fld>
            <a:endParaRPr lang="en-US"/>
          </a:p>
        </p:txBody>
      </p:sp>
      <p:grpSp>
        <p:nvGrpSpPr>
          <p:cNvPr id="2" name="Group 4"/>
          <p:cNvGrpSpPr>
            <a:grpSpLocks/>
          </p:cNvGrpSpPr>
          <p:nvPr/>
        </p:nvGrpSpPr>
        <p:grpSpPr bwMode="auto">
          <a:xfrm>
            <a:off x="5163705" y="1902199"/>
            <a:ext cx="3401580" cy="3634343"/>
            <a:chOff x="3080807" y="1195755"/>
            <a:chExt cx="3400425" cy="3634848"/>
          </a:xfrm>
        </p:grpSpPr>
        <p:grpSp>
          <p:nvGrpSpPr>
            <p:cNvPr id="3" name="Group 22"/>
            <p:cNvGrpSpPr>
              <a:grpSpLocks/>
            </p:cNvGrpSpPr>
            <p:nvPr/>
          </p:nvGrpSpPr>
          <p:grpSpPr bwMode="auto">
            <a:xfrm>
              <a:off x="3080807" y="1470252"/>
              <a:ext cx="3400425" cy="3360351"/>
              <a:chOff x="3080807" y="1470252"/>
              <a:chExt cx="3400425" cy="3360351"/>
            </a:xfrm>
          </p:grpSpPr>
          <p:pic>
            <p:nvPicPr>
              <p:cNvPr id="33808" name="Picture 7"/>
              <p:cNvPicPr>
                <a:picLocks noChangeAspect="1" noChangeArrowheads="1"/>
              </p:cNvPicPr>
              <p:nvPr/>
            </p:nvPicPr>
            <p:blipFill>
              <a:blip r:embed="rId4"/>
              <a:srcRect/>
              <a:stretch>
                <a:fillRect/>
              </a:stretch>
            </p:blipFill>
            <p:spPr bwMode="auto">
              <a:xfrm>
                <a:off x="3080807" y="1470252"/>
                <a:ext cx="3400425" cy="3133725"/>
              </a:xfrm>
              <a:prstGeom prst="rect">
                <a:avLst/>
              </a:prstGeom>
              <a:noFill/>
              <a:ln w="9525">
                <a:noFill/>
                <a:miter lim="800000"/>
                <a:headEnd/>
                <a:tailEnd/>
              </a:ln>
            </p:spPr>
          </p:pic>
          <p:sp>
            <p:nvSpPr>
              <p:cNvPr id="33809" name="TextBox 8"/>
              <p:cNvSpPr txBox="1">
                <a:spLocks noChangeArrowheads="1"/>
              </p:cNvSpPr>
              <p:nvPr/>
            </p:nvSpPr>
            <p:spPr bwMode="auto">
              <a:xfrm>
                <a:off x="3454374" y="4553566"/>
                <a:ext cx="2325488" cy="277037"/>
              </a:xfrm>
              <a:prstGeom prst="rect">
                <a:avLst/>
              </a:prstGeom>
              <a:noFill/>
              <a:ln w="9525">
                <a:noFill/>
                <a:miter lim="800000"/>
                <a:headEnd/>
                <a:tailEnd/>
              </a:ln>
            </p:spPr>
            <p:txBody>
              <a:bodyPr wrap="none">
                <a:prstTxWarp prst="textNoShape">
                  <a:avLst/>
                </a:prstTxWarp>
                <a:spAutoFit/>
              </a:bodyPr>
              <a:lstStyle/>
              <a:p>
                <a:r>
                  <a:rPr lang="en-US" sz="1200" dirty="0"/>
                  <a:t>Cocking, </a:t>
                </a:r>
                <a:r>
                  <a:rPr lang="en-US" sz="1200" i="1" dirty="0"/>
                  <a:t>J. Phys. C </a:t>
                </a:r>
                <a:r>
                  <a:rPr lang="en-US" sz="1200" b="1" dirty="0"/>
                  <a:t>2</a:t>
                </a:r>
                <a:r>
                  <a:rPr lang="en-US" sz="1200" dirty="0"/>
                  <a:t>, 2047 (1969)..</a:t>
                </a:r>
              </a:p>
            </p:txBody>
          </p:sp>
        </p:grpSp>
        <p:sp>
          <p:nvSpPr>
            <p:cNvPr id="33807" name="TextBox 6"/>
            <p:cNvSpPr txBox="1">
              <a:spLocks noChangeArrowheads="1"/>
            </p:cNvSpPr>
            <p:nvPr/>
          </p:nvSpPr>
          <p:spPr bwMode="auto">
            <a:xfrm>
              <a:off x="4256677" y="1195755"/>
              <a:ext cx="965301" cy="338601"/>
            </a:xfrm>
            <a:prstGeom prst="rect">
              <a:avLst/>
            </a:prstGeom>
            <a:noFill/>
            <a:ln w="9525">
              <a:noFill/>
              <a:miter lim="800000"/>
              <a:headEnd/>
              <a:tailEnd/>
            </a:ln>
          </p:spPr>
          <p:txBody>
            <a:bodyPr wrap="none">
              <a:prstTxWarp prst="textNoShape">
                <a:avLst/>
              </a:prstTxWarp>
              <a:spAutoFit/>
            </a:bodyPr>
            <a:lstStyle/>
            <a:p>
              <a:r>
                <a:rPr lang="en-US" sz="1600" dirty="0">
                  <a:solidFill>
                    <a:srgbClr val="0000FF"/>
                  </a:solidFill>
                </a:rPr>
                <a:t>Liquid Na</a:t>
              </a:r>
            </a:p>
          </p:txBody>
        </p:sp>
      </p:grpSp>
      <p:sp>
        <p:nvSpPr>
          <p:cNvPr id="10" name="TextBox 9"/>
          <p:cNvSpPr txBox="1">
            <a:spLocks noChangeArrowheads="1"/>
          </p:cNvSpPr>
          <p:nvPr/>
        </p:nvSpPr>
        <p:spPr bwMode="auto">
          <a:xfrm>
            <a:off x="1027545" y="4367493"/>
            <a:ext cx="2564540"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Auto-correlation function</a:t>
            </a:r>
          </a:p>
        </p:txBody>
      </p:sp>
      <p:pic>
        <p:nvPicPr>
          <p:cNvPr id="41986" name="Picture 2"/>
          <p:cNvPicPr>
            <a:picLocks noChangeAspect="1" noChangeArrowheads="1"/>
          </p:cNvPicPr>
          <p:nvPr/>
        </p:nvPicPr>
        <p:blipFill>
          <a:blip r:embed="rId5"/>
          <a:srcRect/>
          <a:stretch>
            <a:fillRect/>
          </a:stretch>
        </p:blipFill>
        <p:spPr bwMode="auto">
          <a:xfrm>
            <a:off x="1333500" y="1948423"/>
            <a:ext cx="2252807" cy="2347632"/>
          </a:xfrm>
          <a:prstGeom prst="rect">
            <a:avLst/>
          </a:prstGeom>
          <a:noFill/>
          <a:ln w="9525">
            <a:noFill/>
            <a:miter lim="800000"/>
            <a:headEnd/>
            <a:tailEnd/>
          </a:ln>
        </p:spPr>
      </p:pic>
      <p:pic>
        <p:nvPicPr>
          <p:cNvPr id="41987" name="Picture 3"/>
          <p:cNvPicPr>
            <a:picLocks noChangeAspect="1" noChangeArrowheads="1"/>
          </p:cNvPicPr>
          <p:nvPr/>
        </p:nvPicPr>
        <p:blipFill>
          <a:blip r:embed="rId6"/>
          <a:srcRect/>
          <a:stretch>
            <a:fillRect/>
          </a:stretch>
        </p:blipFill>
        <p:spPr bwMode="auto">
          <a:xfrm>
            <a:off x="1313295" y="1969434"/>
            <a:ext cx="2118591" cy="2314015"/>
          </a:xfrm>
          <a:prstGeom prst="rect">
            <a:avLst/>
          </a:prstGeom>
          <a:noFill/>
          <a:ln w="9525">
            <a:noFill/>
            <a:miter lim="800000"/>
            <a:headEnd/>
            <a:tailEnd/>
          </a:ln>
        </p:spPr>
      </p:pic>
      <p:graphicFrame>
        <p:nvGraphicFramePr>
          <p:cNvPr id="14" name="Object 2"/>
          <p:cNvGraphicFramePr>
            <a:graphicFrameLocks noChangeAspect="1"/>
          </p:cNvGraphicFramePr>
          <p:nvPr/>
        </p:nvGraphicFramePr>
        <p:xfrm>
          <a:off x="3169227" y="3592887"/>
          <a:ext cx="1241136" cy="382400"/>
        </p:xfrm>
        <a:graphic>
          <a:graphicData uri="http://schemas.openxmlformats.org/presentationml/2006/ole">
            <p:oleObj spid="_x0000_s33794" name="Equation" r:id="rId7" imgW="6604000" imgH="2032000" progId="Equation.3">
              <p:embed/>
            </p:oleObj>
          </a:graphicData>
        </a:graphic>
      </p:graphicFrame>
      <p:sp>
        <p:nvSpPr>
          <p:cNvPr id="33804" name="TextBox 14"/>
          <p:cNvSpPr txBox="1">
            <a:spLocks noChangeArrowheads="1"/>
          </p:cNvSpPr>
          <p:nvPr/>
        </p:nvSpPr>
        <p:spPr bwMode="auto">
          <a:xfrm>
            <a:off x="261217" y="1270468"/>
            <a:ext cx="6963352" cy="369320"/>
          </a:xfrm>
          <a:prstGeom prst="rect">
            <a:avLst/>
          </a:prstGeom>
          <a:noFill/>
          <a:ln w="9525">
            <a:noFill/>
            <a:miter lim="800000"/>
            <a:headEnd/>
            <a:tailEnd/>
          </a:ln>
        </p:spPr>
        <p:txBody>
          <a:bodyPr lIns="91429" tIns="45714" rIns="91429" bIns="45714">
            <a:prstTxWarp prst="textNoShape">
              <a:avLst/>
            </a:prstTxWarp>
            <a:spAutoFit/>
          </a:bodyPr>
          <a:lstStyle/>
          <a:p>
            <a:r>
              <a:rPr lang="en-US" dirty="0">
                <a:solidFill>
                  <a:srgbClr val="0000FF"/>
                </a:solidFill>
              </a:rPr>
              <a:t>For long times compared to the collision time, atom diffuses</a:t>
            </a:r>
          </a:p>
        </p:txBody>
      </p:sp>
      <p:graphicFrame>
        <p:nvGraphicFramePr>
          <p:cNvPr id="16" name="Object 3"/>
          <p:cNvGraphicFramePr>
            <a:graphicFrameLocks noChangeAspect="1"/>
          </p:cNvGraphicFramePr>
          <p:nvPr/>
        </p:nvGraphicFramePr>
        <p:xfrm>
          <a:off x="712932" y="4737287"/>
          <a:ext cx="3672898" cy="802622"/>
        </p:xfrm>
        <a:graphic>
          <a:graphicData uri="http://schemas.openxmlformats.org/presentationml/2006/ole">
            <p:oleObj spid="_x0000_s33795" name="Equation" r:id="rId8" imgW="7315200" imgH="1600200" progId="Equation.3">
              <p:embed/>
            </p:oleObj>
          </a:graphicData>
        </a:graphic>
      </p:graphicFrame>
      <p:graphicFrame>
        <p:nvGraphicFramePr>
          <p:cNvPr id="17" name="Object 4"/>
          <p:cNvGraphicFramePr>
            <a:graphicFrameLocks noChangeAspect="1"/>
          </p:cNvGraphicFramePr>
          <p:nvPr/>
        </p:nvGraphicFramePr>
        <p:xfrm>
          <a:off x="852921" y="5688386"/>
          <a:ext cx="3421784" cy="683559"/>
        </p:xfrm>
        <a:graphic>
          <a:graphicData uri="http://schemas.openxmlformats.org/presentationml/2006/ole">
            <p:oleObj spid="_x0000_s33796" name="Equation" r:id="rId9" imgW="7315200" imgH="1460500" progId="Equation.3">
              <p:embed/>
            </p:oleObj>
          </a:graphicData>
        </a:graphic>
      </p:graphicFrame>
      <p:pic>
        <p:nvPicPr>
          <p:cNvPr id="33805" name="Picture 17" descr="macpms"/>
          <p:cNvPicPr>
            <a:picLocks noChangeAspect="1" noChangeArrowheads="1"/>
          </p:cNvPicPr>
          <p:nvPr/>
        </p:nvPicPr>
        <p:blipFill>
          <a:blip r:embed="rId10"/>
          <a:srcRect/>
          <a:stretch>
            <a:fillRect/>
          </a:stretch>
        </p:blipFill>
        <p:spPr bwMode="auto">
          <a:xfrm>
            <a:off x="77724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198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solidFill>
                  <a:srgbClr val="FF0000"/>
                </a:solidFill>
              </a:rPr>
              <a:t>Molecular vibrations</a:t>
            </a:r>
          </a:p>
        </p:txBody>
      </p:sp>
      <p:sp>
        <p:nvSpPr>
          <p:cNvPr id="35843" name="Footer Placeholder 2"/>
          <p:cNvSpPr>
            <a:spLocks noGrp="1"/>
          </p:cNvSpPr>
          <p:nvPr>
            <p:ph type="ftr" sz="quarter" idx="11"/>
          </p:nvPr>
        </p:nvSpPr>
        <p:spPr>
          <a:noFill/>
        </p:spPr>
        <p:txBody>
          <a:bodyPr/>
          <a:lstStyle/>
          <a:p>
            <a:r>
              <a:rPr lang="en-US"/>
              <a:t>NXS School</a:t>
            </a:r>
          </a:p>
        </p:txBody>
      </p:sp>
      <p:sp>
        <p:nvSpPr>
          <p:cNvPr id="35844" name="Slide Number Placeholder 3"/>
          <p:cNvSpPr>
            <a:spLocks noGrp="1"/>
          </p:cNvSpPr>
          <p:nvPr>
            <p:ph type="sldNum" sz="quarter" idx="12"/>
          </p:nvPr>
        </p:nvSpPr>
        <p:spPr>
          <a:noFill/>
        </p:spPr>
        <p:txBody>
          <a:bodyPr/>
          <a:lstStyle/>
          <a:p>
            <a:fld id="{3D755E27-F470-8A4E-B1BB-3BA408B5AE22}" type="slidenum">
              <a:rPr lang="en-US"/>
              <a:pPr/>
              <a:t>12</a:t>
            </a:fld>
            <a:endParaRPr lang="en-US"/>
          </a:p>
        </p:txBody>
      </p:sp>
      <p:grpSp>
        <p:nvGrpSpPr>
          <p:cNvPr id="2" name="Group 8"/>
          <p:cNvGrpSpPr>
            <a:grpSpLocks/>
          </p:cNvGrpSpPr>
          <p:nvPr/>
        </p:nvGrpSpPr>
        <p:grpSpPr bwMode="auto">
          <a:xfrm>
            <a:off x="4407477" y="3143250"/>
            <a:ext cx="4100080" cy="2995580"/>
            <a:chOff x="4423768" y="3155421"/>
            <a:chExt cx="4099306" cy="2995663"/>
          </a:xfrm>
        </p:grpSpPr>
        <p:pic>
          <p:nvPicPr>
            <p:cNvPr id="35850" name="Picture 6"/>
            <p:cNvPicPr>
              <a:picLocks noChangeAspect="1" noChangeArrowheads="1"/>
            </p:cNvPicPr>
            <p:nvPr/>
          </p:nvPicPr>
          <p:blipFill>
            <a:blip r:embed="rId3"/>
            <a:srcRect/>
            <a:stretch>
              <a:fillRect/>
            </a:stretch>
          </p:blipFill>
          <p:spPr bwMode="auto">
            <a:xfrm>
              <a:off x="4423768" y="3155421"/>
              <a:ext cx="4099306" cy="2711849"/>
            </a:xfrm>
            <a:prstGeom prst="rect">
              <a:avLst/>
            </a:prstGeom>
            <a:noFill/>
            <a:ln w="9525">
              <a:noFill/>
              <a:miter lim="800000"/>
              <a:headEnd/>
              <a:tailEnd/>
            </a:ln>
          </p:spPr>
        </p:pic>
        <p:sp>
          <p:nvSpPr>
            <p:cNvPr id="35851" name="TextBox 6"/>
            <p:cNvSpPr txBox="1">
              <a:spLocks noChangeArrowheads="1"/>
            </p:cNvSpPr>
            <p:nvPr/>
          </p:nvSpPr>
          <p:spPr bwMode="auto">
            <a:xfrm>
              <a:off x="4998498" y="5874077"/>
              <a:ext cx="2672021" cy="277007"/>
            </a:xfrm>
            <a:prstGeom prst="rect">
              <a:avLst/>
            </a:prstGeom>
            <a:noFill/>
            <a:ln w="9525">
              <a:noFill/>
              <a:miter lim="800000"/>
              <a:headEnd/>
              <a:tailEnd/>
            </a:ln>
          </p:spPr>
          <p:txBody>
            <a:bodyPr wrap="none">
              <a:prstTxWarp prst="textNoShape">
                <a:avLst/>
              </a:prstTxWarp>
              <a:spAutoFit/>
            </a:bodyPr>
            <a:lstStyle/>
            <a:p>
              <a:r>
                <a:rPr lang="en-US" sz="1200" dirty="0" err="1"/>
                <a:t>Prassides</a:t>
              </a:r>
              <a:r>
                <a:rPr lang="en-US" sz="1200" dirty="0"/>
                <a:t> </a:t>
              </a:r>
              <a:r>
                <a:rPr lang="en-US" sz="1200" i="1" dirty="0"/>
                <a:t>et al., Nature</a:t>
              </a:r>
              <a:r>
                <a:rPr lang="en-US" sz="1200" dirty="0"/>
                <a:t> </a:t>
              </a:r>
              <a:r>
                <a:rPr lang="en-US" sz="1200" b="1" dirty="0"/>
                <a:t>354</a:t>
              </a:r>
              <a:r>
                <a:rPr lang="en-US" sz="1200" dirty="0"/>
                <a:t>, 462 (1991).</a:t>
              </a:r>
            </a:p>
          </p:txBody>
        </p:sp>
      </p:grpSp>
      <p:grpSp>
        <p:nvGrpSpPr>
          <p:cNvPr id="3" name="Group 10"/>
          <p:cNvGrpSpPr>
            <a:grpSpLocks/>
          </p:cNvGrpSpPr>
          <p:nvPr/>
        </p:nvGrpSpPr>
        <p:grpSpPr bwMode="auto">
          <a:xfrm>
            <a:off x="1047750" y="3270717"/>
            <a:ext cx="2287444" cy="2710866"/>
            <a:chOff x="1304424" y="3705725"/>
            <a:chExt cx="2287722" cy="2711578"/>
          </a:xfrm>
        </p:grpSpPr>
        <p:pic>
          <p:nvPicPr>
            <p:cNvPr id="35848" name="Picture 7" descr="buckyball.png"/>
            <p:cNvPicPr>
              <a:picLocks noChangeAspect="1"/>
            </p:cNvPicPr>
            <p:nvPr/>
          </p:nvPicPr>
          <p:blipFill>
            <a:blip r:embed="rId4"/>
            <a:srcRect/>
            <a:stretch>
              <a:fillRect/>
            </a:stretch>
          </p:blipFill>
          <p:spPr bwMode="auto">
            <a:xfrm>
              <a:off x="1304424" y="3705725"/>
              <a:ext cx="2287722" cy="2239127"/>
            </a:xfrm>
            <a:prstGeom prst="rect">
              <a:avLst/>
            </a:prstGeom>
            <a:noFill/>
            <a:ln w="9525">
              <a:noFill/>
              <a:miter lim="800000"/>
              <a:headEnd/>
              <a:tailEnd/>
            </a:ln>
          </p:spPr>
        </p:pic>
        <p:sp>
          <p:nvSpPr>
            <p:cNvPr id="35849" name="TextBox 9"/>
            <p:cNvSpPr txBox="1">
              <a:spLocks noChangeArrowheads="1"/>
            </p:cNvSpPr>
            <p:nvPr/>
          </p:nvSpPr>
          <p:spPr bwMode="auto">
            <a:xfrm>
              <a:off x="1571282" y="6047874"/>
              <a:ext cx="1454759" cy="369429"/>
            </a:xfrm>
            <a:prstGeom prst="rect">
              <a:avLst/>
            </a:prstGeom>
            <a:noFill/>
            <a:ln w="9525">
              <a:noFill/>
              <a:miter lim="800000"/>
              <a:headEnd/>
              <a:tailEnd/>
            </a:ln>
          </p:spPr>
          <p:txBody>
            <a:bodyPr wrap="none">
              <a:prstTxWarp prst="textNoShape">
                <a:avLst/>
              </a:prstTxWarp>
              <a:spAutoFit/>
            </a:bodyPr>
            <a:lstStyle/>
            <a:p>
              <a:r>
                <a:rPr lang="en-US"/>
                <a:t>C60 molecule</a:t>
              </a:r>
            </a:p>
          </p:txBody>
        </p:sp>
      </p:grpSp>
      <p:sp>
        <p:nvSpPr>
          <p:cNvPr id="35847" name="Rectangle 11"/>
          <p:cNvSpPr>
            <a:spLocks noChangeArrowheads="1"/>
          </p:cNvSpPr>
          <p:nvPr/>
        </p:nvSpPr>
        <p:spPr bwMode="auto">
          <a:xfrm>
            <a:off x="922194" y="1735511"/>
            <a:ext cx="6784397" cy="701718"/>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dirty="0">
                <a:solidFill>
                  <a:srgbClr val="0000FF"/>
                </a:solidFill>
              </a:rPr>
              <a:t>Large molecule, many normal modes</a:t>
            </a:r>
          </a:p>
          <a:p>
            <a:pPr marL="341909" indent="-341909">
              <a:spcBef>
                <a:spcPct val="20000"/>
              </a:spcBef>
              <a:buSzPct val="70000"/>
              <a:buFont typeface="Wingdings" charset="2"/>
              <a:buChar char="l"/>
            </a:pPr>
            <a:r>
              <a:rPr lang="en-US" dirty="0">
                <a:solidFill>
                  <a:srgbClr val="0000FF"/>
                </a:solidFill>
              </a:rPr>
              <a:t>Harmonic vibrations can determine </a:t>
            </a:r>
            <a:r>
              <a:rPr lang="en-US" dirty="0" err="1">
                <a:solidFill>
                  <a:srgbClr val="0000FF"/>
                </a:solidFill>
              </a:rPr>
              <a:t>interatomic</a:t>
            </a:r>
            <a:r>
              <a:rPr lang="en-US" dirty="0">
                <a:solidFill>
                  <a:srgbClr val="0000FF"/>
                </a:solidFill>
              </a:rPr>
              <a:t> potentials</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Oval 4"/>
          <p:cNvSpPr>
            <a:spLocks noChangeArrowheads="1"/>
          </p:cNvSpPr>
          <p:nvPr/>
        </p:nvSpPr>
        <p:spPr bwMode="auto">
          <a:xfrm>
            <a:off x="4803775" y="23495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59" name="Oval 5"/>
          <p:cNvSpPr>
            <a:spLocks noChangeArrowheads="1"/>
          </p:cNvSpPr>
          <p:nvPr/>
        </p:nvSpPr>
        <p:spPr bwMode="auto">
          <a:xfrm>
            <a:off x="5811838"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0" name="Oval 6"/>
          <p:cNvSpPr>
            <a:spLocks noChangeArrowheads="1"/>
          </p:cNvSpPr>
          <p:nvPr/>
        </p:nvSpPr>
        <p:spPr bwMode="auto">
          <a:xfrm>
            <a:off x="6819900"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1" name="Oval 7"/>
          <p:cNvSpPr>
            <a:spLocks noChangeArrowheads="1"/>
          </p:cNvSpPr>
          <p:nvPr/>
        </p:nvSpPr>
        <p:spPr bwMode="auto">
          <a:xfrm>
            <a:off x="7827963"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2" name="Oval 8"/>
          <p:cNvSpPr>
            <a:spLocks noChangeArrowheads="1"/>
          </p:cNvSpPr>
          <p:nvPr/>
        </p:nvSpPr>
        <p:spPr bwMode="auto">
          <a:xfrm>
            <a:off x="4803775" y="33067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3" name="Oval 9"/>
          <p:cNvSpPr>
            <a:spLocks noChangeArrowheads="1"/>
          </p:cNvSpPr>
          <p:nvPr/>
        </p:nvSpPr>
        <p:spPr bwMode="auto">
          <a:xfrm>
            <a:off x="5811838"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4" name="Oval 10"/>
          <p:cNvSpPr>
            <a:spLocks noChangeArrowheads="1"/>
          </p:cNvSpPr>
          <p:nvPr/>
        </p:nvSpPr>
        <p:spPr bwMode="auto">
          <a:xfrm>
            <a:off x="6819900"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5" name="Oval 11"/>
          <p:cNvSpPr>
            <a:spLocks noChangeArrowheads="1"/>
          </p:cNvSpPr>
          <p:nvPr/>
        </p:nvSpPr>
        <p:spPr bwMode="auto">
          <a:xfrm>
            <a:off x="7827963"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6" name="Oval 12"/>
          <p:cNvSpPr>
            <a:spLocks noChangeArrowheads="1"/>
          </p:cNvSpPr>
          <p:nvPr/>
        </p:nvSpPr>
        <p:spPr bwMode="auto">
          <a:xfrm>
            <a:off x="4803775" y="42941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7" name="Oval 13"/>
          <p:cNvSpPr>
            <a:spLocks noChangeArrowheads="1"/>
          </p:cNvSpPr>
          <p:nvPr/>
        </p:nvSpPr>
        <p:spPr bwMode="auto">
          <a:xfrm>
            <a:off x="5811838"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8" name="Oval 14"/>
          <p:cNvSpPr>
            <a:spLocks noChangeArrowheads="1"/>
          </p:cNvSpPr>
          <p:nvPr/>
        </p:nvSpPr>
        <p:spPr bwMode="auto">
          <a:xfrm>
            <a:off x="6819900"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9" name="Oval 15"/>
          <p:cNvSpPr>
            <a:spLocks noChangeArrowheads="1"/>
          </p:cNvSpPr>
          <p:nvPr/>
        </p:nvSpPr>
        <p:spPr bwMode="auto">
          <a:xfrm>
            <a:off x="7827963"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0" name="Oval 16"/>
          <p:cNvSpPr>
            <a:spLocks noChangeArrowheads="1"/>
          </p:cNvSpPr>
          <p:nvPr/>
        </p:nvSpPr>
        <p:spPr bwMode="auto">
          <a:xfrm>
            <a:off x="4803775" y="52514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1" name="Oval 17"/>
          <p:cNvSpPr>
            <a:spLocks noChangeArrowheads="1"/>
          </p:cNvSpPr>
          <p:nvPr/>
        </p:nvSpPr>
        <p:spPr bwMode="auto">
          <a:xfrm>
            <a:off x="5811838"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2" name="Oval 18"/>
          <p:cNvSpPr>
            <a:spLocks noChangeArrowheads="1"/>
          </p:cNvSpPr>
          <p:nvPr/>
        </p:nvSpPr>
        <p:spPr bwMode="auto">
          <a:xfrm>
            <a:off x="6819900"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3" name="Oval 19"/>
          <p:cNvSpPr>
            <a:spLocks noChangeArrowheads="1"/>
          </p:cNvSpPr>
          <p:nvPr/>
        </p:nvSpPr>
        <p:spPr bwMode="auto">
          <a:xfrm>
            <a:off x="7827963"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4" name="AutoShape 20"/>
          <p:cNvSpPr>
            <a:spLocks/>
          </p:cNvSpPr>
          <p:nvPr/>
        </p:nvSpPr>
        <p:spPr bwMode="auto">
          <a:xfrm>
            <a:off x="8188325" y="4386263"/>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5" name="AutoShape 21"/>
          <p:cNvSpPr>
            <a:spLocks/>
          </p:cNvSpPr>
          <p:nvPr/>
        </p:nvSpPr>
        <p:spPr bwMode="auto">
          <a:xfrm rot="5400000">
            <a:off x="6335713" y="5200650"/>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6" name="Text Box 22"/>
          <p:cNvSpPr txBox="1">
            <a:spLocks noChangeArrowheads="1"/>
          </p:cNvSpPr>
          <p:nvPr/>
        </p:nvSpPr>
        <p:spPr bwMode="auto">
          <a:xfrm>
            <a:off x="8404225" y="4595813"/>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7" name="Text Box 23"/>
          <p:cNvSpPr txBox="1">
            <a:spLocks noChangeArrowheads="1"/>
          </p:cNvSpPr>
          <p:nvPr/>
        </p:nvSpPr>
        <p:spPr bwMode="auto">
          <a:xfrm>
            <a:off x="5883275" y="5708650"/>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8" name="Text Box 24"/>
          <p:cNvSpPr txBox="1">
            <a:spLocks noChangeArrowheads="1"/>
          </p:cNvSpPr>
          <p:nvPr/>
        </p:nvSpPr>
        <p:spPr bwMode="auto">
          <a:xfrm>
            <a:off x="158750" y="3521075"/>
            <a:ext cx="4052888" cy="923330"/>
          </a:xfrm>
          <a:prstGeom prst="rect">
            <a:avLst/>
          </a:prstGeom>
          <a:solidFill>
            <a:srgbClr val="FFFF99">
              <a:alpha val="49019"/>
            </a:srgbClr>
          </a:solidFill>
          <a:ln w="9525">
            <a:noFill/>
            <a:miter lim="800000"/>
            <a:headEnd/>
            <a:tailEnd/>
          </a:ln>
        </p:spPr>
        <p:txBody>
          <a:bodyPr wrap="square">
            <a:prstTxWarp prst="textNoShape">
              <a:avLst/>
            </a:prstTxWarp>
            <a:spAutoFit/>
          </a:bodyPr>
          <a:lstStyle/>
          <a:p>
            <a:r>
              <a:rPr lang="en-US" b="1" dirty="0">
                <a:solidFill>
                  <a:srgbClr val="0000FF"/>
                </a:solidFill>
              </a:rPr>
              <a:t>Origin of reciprocal space;</a:t>
            </a:r>
          </a:p>
          <a:p>
            <a:endParaRPr lang="en-US" b="1" dirty="0">
              <a:solidFill>
                <a:srgbClr val="0000FF"/>
              </a:solidFill>
            </a:endParaRPr>
          </a:p>
          <a:p>
            <a:r>
              <a:rPr lang="en-US" b="1" dirty="0">
                <a:solidFill>
                  <a:srgbClr val="0000FF"/>
                </a:solidFill>
              </a:rPr>
              <a:t>Remains fixed for any</a:t>
            </a:r>
            <a:r>
              <a:rPr lang="en-US" b="1" dirty="0" smtClean="0">
                <a:solidFill>
                  <a:srgbClr val="0000FF"/>
                </a:solidFill>
              </a:rPr>
              <a:t> sample </a:t>
            </a:r>
            <a:r>
              <a:rPr lang="en-US" b="1" dirty="0">
                <a:solidFill>
                  <a:srgbClr val="0000FF"/>
                </a:solidFill>
              </a:rPr>
              <a:t>rotation</a:t>
            </a:r>
          </a:p>
        </p:txBody>
      </p:sp>
      <p:sp>
        <p:nvSpPr>
          <p:cNvPr id="45079" name="AutoShape 25"/>
          <p:cNvSpPr>
            <a:spLocks noChangeArrowheads="1"/>
          </p:cNvSpPr>
          <p:nvPr/>
        </p:nvSpPr>
        <p:spPr bwMode="auto">
          <a:xfrm>
            <a:off x="4475163" y="3571875"/>
            <a:ext cx="1439862" cy="1081088"/>
          </a:xfrm>
          <a:custGeom>
            <a:avLst/>
            <a:gdLst>
              <a:gd name="T0" fmla="*/ 783725 w 21600"/>
              <a:gd name="T1" fmla="*/ 2102 h 21600"/>
              <a:gd name="T2" fmla="*/ 58661 w 21600"/>
              <a:gd name="T3" fmla="*/ 421424 h 21600"/>
              <a:gd name="T4" fmla="*/ 776659 w 21600"/>
              <a:gd name="T5" fmla="*/ 61862 h 21600"/>
              <a:gd name="T6" fmla="*/ 1618312 w 21600"/>
              <a:gd name="T7" fmla="*/ 501455 h 21600"/>
              <a:gd name="T8" fmla="*/ 1411465 w 21600"/>
              <a:gd name="T9" fmla="*/ 675880 h 21600"/>
              <a:gd name="T10" fmla="*/ 1179154 w 21600"/>
              <a:gd name="T11" fmla="*/ 52057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384" y="10245"/>
                </a:moveTo>
                <a:cubicBezTo>
                  <a:pt x="20090" y="5166"/>
                  <a:pt x="15886" y="1198"/>
                  <a:pt x="10800" y="1198"/>
                </a:cubicBezTo>
                <a:cubicBezTo>
                  <a:pt x="6360" y="1198"/>
                  <a:pt x="2499" y="4243"/>
                  <a:pt x="1463" y="8560"/>
                </a:cubicBezTo>
                <a:lnTo>
                  <a:pt x="297" y="8280"/>
                </a:lnTo>
                <a:cubicBezTo>
                  <a:pt x="1463" y="3424"/>
                  <a:pt x="5805" y="-1"/>
                  <a:pt x="10800" y="-1"/>
                </a:cubicBezTo>
                <a:cubicBezTo>
                  <a:pt x="16522" y="-1"/>
                  <a:pt x="21251" y="4463"/>
                  <a:pt x="21581" y="10175"/>
                </a:cubicBezTo>
                <a:lnTo>
                  <a:pt x="24277" y="10019"/>
                </a:lnTo>
                <a:lnTo>
                  <a:pt x="21174" y="13504"/>
                </a:lnTo>
                <a:lnTo>
                  <a:pt x="17689" y="10401"/>
                </a:lnTo>
                <a:lnTo>
                  <a:pt x="20384" y="10245"/>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0" name="Text Box 26"/>
          <p:cNvSpPr txBox="1">
            <a:spLocks noChangeArrowheads="1"/>
          </p:cNvSpPr>
          <p:nvPr/>
        </p:nvSpPr>
        <p:spPr bwMode="auto">
          <a:xfrm>
            <a:off x="1340941" y="542598"/>
            <a:ext cx="6487022"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Mapping Momentum – Energy (Q-E) space</a:t>
            </a:r>
          </a:p>
        </p:txBody>
      </p:sp>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rot="-5400000">
            <a:off x="5776119" y="4102894"/>
            <a:ext cx="187325" cy="1868487"/>
          </a:xfrm>
          <a:prstGeom prst="downArrow">
            <a:avLst>
              <a:gd name="adj1" fmla="val 50000"/>
              <a:gd name="adj2" fmla="val 249364"/>
            </a:avLst>
          </a:prstGeom>
          <a:solidFill>
            <a:srgbClr val="009900"/>
          </a:solidFill>
          <a:ln w="9525">
            <a:solidFill>
              <a:schemeClr val="tx1"/>
            </a:solidFill>
            <a:miter lim="800000"/>
            <a:headEnd/>
            <a:tailEnd/>
          </a:ln>
        </p:spPr>
        <p:txBody>
          <a:bodyPr rot="10800000" wrap="none" anchor="ctr">
            <a:prstTxWarp prst="textNoShape">
              <a:avLst/>
            </a:prstTxWarp>
          </a:bodyPr>
          <a:lstStyle/>
          <a:p>
            <a:pPr algn="ctr"/>
            <a:endParaRPr lang="en-US">
              <a:solidFill>
                <a:srgbClr val="009900"/>
              </a:solidFill>
            </a:endParaRPr>
          </a:p>
        </p:txBody>
      </p:sp>
      <p:sp>
        <p:nvSpPr>
          <p:cNvPr id="49155" name="Oval 3"/>
          <p:cNvSpPr>
            <a:spLocks noChangeArrowheads="1"/>
          </p:cNvSpPr>
          <p:nvPr/>
        </p:nvSpPr>
        <p:spPr bwMode="auto">
          <a:xfrm>
            <a:off x="3708400" y="3000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6" name="Oval 4"/>
          <p:cNvSpPr>
            <a:spLocks noChangeArrowheads="1"/>
          </p:cNvSpPr>
          <p:nvPr/>
        </p:nvSpPr>
        <p:spPr bwMode="auto">
          <a:xfrm>
            <a:off x="4716463" y="29987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7" name="Oval 5"/>
          <p:cNvSpPr>
            <a:spLocks noChangeArrowheads="1"/>
          </p:cNvSpPr>
          <p:nvPr/>
        </p:nvSpPr>
        <p:spPr bwMode="auto">
          <a:xfrm>
            <a:off x="5724525" y="29987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8" name="Oval 6"/>
          <p:cNvSpPr>
            <a:spLocks noChangeArrowheads="1"/>
          </p:cNvSpPr>
          <p:nvPr/>
        </p:nvSpPr>
        <p:spPr bwMode="auto">
          <a:xfrm>
            <a:off x="6732588" y="29987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9" name="Oval 7"/>
          <p:cNvSpPr>
            <a:spLocks noChangeArrowheads="1"/>
          </p:cNvSpPr>
          <p:nvPr/>
        </p:nvSpPr>
        <p:spPr bwMode="auto">
          <a:xfrm>
            <a:off x="3708400" y="39576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0" name="Oval 8"/>
          <p:cNvSpPr>
            <a:spLocks noChangeArrowheads="1"/>
          </p:cNvSpPr>
          <p:nvPr/>
        </p:nvSpPr>
        <p:spPr bwMode="auto">
          <a:xfrm>
            <a:off x="4716463" y="39560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1" name="Oval 9"/>
          <p:cNvSpPr>
            <a:spLocks noChangeArrowheads="1"/>
          </p:cNvSpPr>
          <p:nvPr/>
        </p:nvSpPr>
        <p:spPr bwMode="auto">
          <a:xfrm>
            <a:off x="5724525" y="39560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2" name="Oval 10"/>
          <p:cNvSpPr>
            <a:spLocks noChangeArrowheads="1"/>
          </p:cNvSpPr>
          <p:nvPr/>
        </p:nvSpPr>
        <p:spPr bwMode="auto">
          <a:xfrm>
            <a:off x="6732588" y="39560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3" name="Oval 11"/>
          <p:cNvSpPr>
            <a:spLocks noChangeArrowheads="1"/>
          </p:cNvSpPr>
          <p:nvPr/>
        </p:nvSpPr>
        <p:spPr bwMode="auto">
          <a:xfrm>
            <a:off x="3708400" y="4945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4" name="Oval 12"/>
          <p:cNvSpPr>
            <a:spLocks noChangeArrowheads="1"/>
          </p:cNvSpPr>
          <p:nvPr/>
        </p:nvSpPr>
        <p:spPr bwMode="auto">
          <a:xfrm>
            <a:off x="4716463" y="49434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5" name="Oval 13"/>
          <p:cNvSpPr>
            <a:spLocks noChangeArrowheads="1"/>
          </p:cNvSpPr>
          <p:nvPr/>
        </p:nvSpPr>
        <p:spPr bwMode="auto">
          <a:xfrm>
            <a:off x="5724525" y="49434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6" name="Oval 14"/>
          <p:cNvSpPr>
            <a:spLocks noChangeArrowheads="1"/>
          </p:cNvSpPr>
          <p:nvPr/>
        </p:nvSpPr>
        <p:spPr bwMode="auto">
          <a:xfrm>
            <a:off x="6732588" y="49434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7" name="Oval 15"/>
          <p:cNvSpPr>
            <a:spLocks noChangeArrowheads="1"/>
          </p:cNvSpPr>
          <p:nvPr/>
        </p:nvSpPr>
        <p:spPr bwMode="auto">
          <a:xfrm>
            <a:off x="3708400" y="590232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8" name="Oval 16"/>
          <p:cNvSpPr>
            <a:spLocks noChangeArrowheads="1"/>
          </p:cNvSpPr>
          <p:nvPr/>
        </p:nvSpPr>
        <p:spPr bwMode="auto">
          <a:xfrm>
            <a:off x="4716463" y="59007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69" name="Oval 17"/>
          <p:cNvSpPr>
            <a:spLocks noChangeArrowheads="1"/>
          </p:cNvSpPr>
          <p:nvPr/>
        </p:nvSpPr>
        <p:spPr bwMode="auto">
          <a:xfrm>
            <a:off x="5724525" y="59007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70" name="Oval 18"/>
          <p:cNvSpPr>
            <a:spLocks noChangeArrowheads="1"/>
          </p:cNvSpPr>
          <p:nvPr/>
        </p:nvSpPr>
        <p:spPr bwMode="auto">
          <a:xfrm>
            <a:off x="6732588" y="590073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71" name="AutoShape 19"/>
          <p:cNvSpPr>
            <a:spLocks noChangeArrowheads="1"/>
          </p:cNvSpPr>
          <p:nvPr/>
        </p:nvSpPr>
        <p:spPr bwMode="auto">
          <a:xfrm rot="-9117129">
            <a:off x="5219700" y="3216275"/>
            <a:ext cx="187325" cy="1868488"/>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49172" name="AutoShape 20"/>
          <p:cNvSpPr>
            <a:spLocks noChangeArrowheads="1"/>
          </p:cNvSpPr>
          <p:nvPr/>
        </p:nvSpPr>
        <p:spPr bwMode="auto">
          <a:xfrm rot="-2114370">
            <a:off x="6184900" y="3363913"/>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49173" name="AutoShape 21"/>
          <p:cNvSpPr>
            <a:spLocks noChangeArrowheads="1"/>
          </p:cNvSpPr>
          <p:nvPr/>
        </p:nvSpPr>
        <p:spPr bwMode="auto">
          <a:xfrm rot="8592556">
            <a:off x="4960938" y="1706563"/>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49174" name="Text Box 22"/>
          <p:cNvSpPr txBox="1">
            <a:spLocks noChangeArrowheads="1"/>
          </p:cNvSpPr>
          <p:nvPr/>
        </p:nvSpPr>
        <p:spPr bwMode="auto">
          <a:xfrm>
            <a:off x="5487988" y="5253038"/>
            <a:ext cx="420687" cy="457200"/>
          </a:xfrm>
          <a:prstGeom prst="rect">
            <a:avLst/>
          </a:prstGeom>
          <a:noFill/>
          <a:ln w="9525">
            <a:noFill/>
            <a:miter lim="800000"/>
            <a:headEnd/>
            <a:tailEnd/>
          </a:ln>
        </p:spPr>
        <p:txBody>
          <a:bodyPr wrap="none">
            <a:prstTxWarp prst="textNoShape">
              <a:avLst/>
            </a:prstTxWarp>
            <a:spAutoFit/>
          </a:bodyPr>
          <a:lstStyle/>
          <a:p>
            <a:r>
              <a:rPr lang="en-US" b="1">
                <a:solidFill>
                  <a:srgbClr val="009900"/>
                </a:solidFill>
              </a:rPr>
              <a:t>Q</a:t>
            </a:r>
          </a:p>
        </p:txBody>
      </p:sp>
      <p:sp>
        <p:nvSpPr>
          <p:cNvPr id="49175" name="Text Box 23"/>
          <p:cNvSpPr txBox="1">
            <a:spLocks noChangeArrowheads="1"/>
          </p:cNvSpPr>
          <p:nvPr/>
        </p:nvSpPr>
        <p:spPr bwMode="auto">
          <a:xfrm>
            <a:off x="4911725" y="3473450"/>
            <a:ext cx="44926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i</a:t>
            </a:r>
          </a:p>
        </p:txBody>
      </p:sp>
      <p:sp>
        <p:nvSpPr>
          <p:cNvPr id="49176" name="Text Box 24"/>
          <p:cNvSpPr txBox="1">
            <a:spLocks noChangeArrowheads="1"/>
          </p:cNvSpPr>
          <p:nvPr/>
        </p:nvSpPr>
        <p:spPr bwMode="auto">
          <a:xfrm>
            <a:off x="5127625" y="2135188"/>
            <a:ext cx="463550" cy="519112"/>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49177" name="Text Box 25"/>
          <p:cNvSpPr txBox="1">
            <a:spLocks noChangeArrowheads="1"/>
          </p:cNvSpPr>
          <p:nvPr/>
        </p:nvSpPr>
        <p:spPr bwMode="auto">
          <a:xfrm>
            <a:off x="6138863" y="3575050"/>
            <a:ext cx="582612"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49178" name="Text Box 26"/>
          <p:cNvSpPr txBox="1">
            <a:spLocks noChangeArrowheads="1"/>
          </p:cNvSpPr>
          <p:nvPr/>
        </p:nvSpPr>
        <p:spPr bwMode="auto">
          <a:xfrm>
            <a:off x="146482" y="423208"/>
            <a:ext cx="3815918" cy="193899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 diffraction:</a:t>
            </a:r>
          </a:p>
          <a:p>
            <a:endParaRPr lang="en-US" sz="2400" b="1" dirty="0">
              <a:solidFill>
                <a:srgbClr val="FF0000"/>
              </a:solidFill>
            </a:endParaRPr>
          </a:p>
          <a:p>
            <a:r>
              <a:rPr lang="en-US" sz="2400" b="1" dirty="0">
                <a:solidFill>
                  <a:srgbClr val="FF0000"/>
                </a:solidFill>
              </a:rPr>
              <a:t>Constructive Interference</a:t>
            </a:r>
          </a:p>
          <a:p>
            <a:endParaRPr lang="en-US" sz="2400" b="1" dirty="0">
              <a:solidFill>
                <a:srgbClr val="FF0000"/>
              </a:solidFill>
            </a:endParaRPr>
          </a:p>
          <a:p>
            <a:r>
              <a:rPr lang="en-US" sz="2400" b="1" dirty="0">
                <a:solidFill>
                  <a:srgbClr val="FF0000"/>
                </a:solidFill>
              </a:rPr>
              <a:t>Q = Reciprocal Lattice Vector</a:t>
            </a:r>
          </a:p>
        </p:txBody>
      </p:sp>
      <p:sp>
        <p:nvSpPr>
          <p:cNvPr id="49179" name="Text Box 27"/>
          <p:cNvSpPr txBox="1">
            <a:spLocks noChangeArrowheads="1"/>
          </p:cNvSpPr>
          <p:nvPr/>
        </p:nvSpPr>
        <p:spPr bwMode="auto">
          <a:xfrm>
            <a:off x="4791410" y="610245"/>
            <a:ext cx="4088279"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FF"/>
                </a:solidFill>
              </a:rPr>
              <a:t>Elastic scattering</a:t>
            </a:r>
            <a:r>
              <a:rPr lang="en-US" sz="2400" dirty="0">
                <a:solidFill>
                  <a:srgbClr val="0000FF"/>
                </a:solidFill>
              </a:rPr>
              <a:t> : |</a:t>
            </a:r>
            <a:r>
              <a:rPr lang="en-US" sz="2400" b="1" dirty="0">
                <a:solidFill>
                  <a:srgbClr val="0000FF"/>
                </a:solidFill>
              </a:rPr>
              <a:t> </a:t>
            </a:r>
            <a:r>
              <a:rPr lang="en-US" sz="2400" b="1" dirty="0" err="1">
                <a:solidFill>
                  <a:srgbClr val="0000FF"/>
                </a:solidFill>
              </a:rPr>
              <a:t>k</a:t>
            </a:r>
            <a:r>
              <a:rPr lang="en-US" sz="2400" b="1" baseline="-25000" dirty="0" err="1">
                <a:solidFill>
                  <a:srgbClr val="0000FF"/>
                </a:solidFill>
              </a:rPr>
              <a:t>i</a:t>
            </a:r>
            <a:r>
              <a:rPr lang="en-US" sz="2400" dirty="0">
                <a:solidFill>
                  <a:srgbClr val="0000FF"/>
                </a:solidFill>
              </a:rPr>
              <a:t> | = | </a:t>
            </a:r>
            <a:r>
              <a:rPr lang="en-US" sz="2400" b="1" dirty="0" err="1">
                <a:solidFill>
                  <a:srgbClr val="0000FF"/>
                </a:solidFill>
              </a:rPr>
              <a:t>k</a:t>
            </a:r>
            <a:r>
              <a:rPr lang="en-US" sz="2400" b="1" baseline="-25000" dirty="0" err="1">
                <a:solidFill>
                  <a:srgbClr val="0000FF"/>
                </a:solidFill>
              </a:rPr>
              <a:t>f</a:t>
            </a:r>
            <a:r>
              <a:rPr lang="en-US" sz="2400" b="1" dirty="0">
                <a:solidFill>
                  <a:srgbClr val="0000FF"/>
                </a:solidFill>
              </a:rPr>
              <a:t> </a:t>
            </a:r>
            <a:r>
              <a:rPr lang="en-US" sz="2400" dirty="0">
                <a:solidFill>
                  <a:srgbClr val="0000FF"/>
                </a:solidFill>
              </a:rPr>
              <a:t>|</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AutoShape 23"/>
          <p:cNvSpPr>
            <a:spLocks noChangeArrowheads="1"/>
          </p:cNvSpPr>
          <p:nvPr/>
        </p:nvSpPr>
        <p:spPr bwMode="auto">
          <a:xfrm rot="-5400000">
            <a:off x="5776119" y="3452019"/>
            <a:ext cx="187325" cy="1868487"/>
          </a:xfrm>
          <a:prstGeom prst="downArrow">
            <a:avLst>
              <a:gd name="adj1" fmla="val 50000"/>
              <a:gd name="adj2" fmla="val 249364"/>
            </a:avLst>
          </a:prstGeom>
          <a:solidFill>
            <a:srgbClr val="009900"/>
          </a:solidFill>
          <a:ln w="9525">
            <a:solidFill>
              <a:schemeClr val="tx1"/>
            </a:solidFill>
            <a:miter lim="800000"/>
            <a:headEnd/>
            <a:tailEnd/>
          </a:ln>
        </p:spPr>
        <p:txBody>
          <a:bodyPr rot="10800000" wrap="none" anchor="ctr">
            <a:prstTxWarp prst="textNoShape">
              <a:avLst/>
            </a:prstTxWarp>
          </a:bodyPr>
          <a:lstStyle/>
          <a:p>
            <a:pPr algn="ctr"/>
            <a:endParaRPr lang="en-US">
              <a:solidFill>
                <a:srgbClr val="009900"/>
              </a:solidFill>
            </a:endParaRPr>
          </a:p>
        </p:txBody>
      </p:sp>
      <p:sp>
        <p:nvSpPr>
          <p:cNvPr id="51203" name="Oval 4"/>
          <p:cNvSpPr>
            <a:spLocks noChangeArrowheads="1"/>
          </p:cNvSpPr>
          <p:nvPr/>
        </p:nvSpPr>
        <p:spPr bwMode="auto">
          <a:xfrm>
            <a:off x="3708400" y="23495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4" name="Oval 5"/>
          <p:cNvSpPr>
            <a:spLocks noChangeArrowheads="1"/>
          </p:cNvSpPr>
          <p:nvPr/>
        </p:nvSpPr>
        <p:spPr bwMode="auto">
          <a:xfrm>
            <a:off x="4716463"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5" name="Oval 6"/>
          <p:cNvSpPr>
            <a:spLocks noChangeArrowheads="1"/>
          </p:cNvSpPr>
          <p:nvPr/>
        </p:nvSpPr>
        <p:spPr bwMode="auto">
          <a:xfrm>
            <a:off x="5724525"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6" name="Oval 7"/>
          <p:cNvSpPr>
            <a:spLocks noChangeArrowheads="1"/>
          </p:cNvSpPr>
          <p:nvPr/>
        </p:nvSpPr>
        <p:spPr bwMode="auto">
          <a:xfrm>
            <a:off x="6732588"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7" name="Oval 8"/>
          <p:cNvSpPr>
            <a:spLocks noChangeArrowheads="1"/>
          </p:cNvSpPr>
          <p:nvPr/>
        </p:nvSpPr>
        <p:spPr bwMode="auto">
          <a:xfrm>
            <a:off x="3708400" y="33067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8" name="Oval 9"/>
          <p:cNvSpPr>
            <a:spLocks noChangeArrowheads="1"/>
          </p:cNvSpPr>
          <p:nvPr/>
        </p:nvSpPr>
        <p:spPr bwMode="auto">
          <a:xfrm>
            <a:off x="4716463"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9" name="Oval 10"/>
          <p:cNvSpPr>
            <a:spLocks noChangeArrowheads="1"/>
          </p:cNvSpPr>
          <p:nvPr/>
        </p:nvSpPr>
        <p:spPr bwMode="auto">
          <a:xfrm>
            <a:off x="5724525"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0" name="Oval 11"/>
          <p:cNvSpPr>
            <a:spLocks noChangeArrowheads="1"/>
          </p:cNvSpPr>
          <p:nvPr/>
        </p:nvSpPr>
        <p:spPr bwMode="auto">
          <a:xfrm>
            <a:off x="6732588"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1" name="Oval 12"/>
          <p:cNvSpPr>
            <a:spLocks noChangeArrowheads="1"/>
          </p:cNvSpPr>
          <p:nvPr/>
        </p:nvSpPr>
        <p:spPr bwMode="auto">
          <a:xfrm>
            <a:off x="3708400" y="42941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2" name="Oval 13"/>
          <p:cNvSpPr>
            <a:spLocks noChangeArrowheads="1"/>
          </p:cNvSpPr>
          <p:nvPr/>
        </p:nvSpPr>
        <p:spPr bwMode="auto">
          <a:xfrm>
            <a:off x="4716463"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3" name="Oval 14"/>
          <p:cNvSpPr>
            <a:spLocks noChangeArrowheads="1"/>
          </p:cNvSpPr>
          <p:nvPr/>
        </p:nvSpPr>
        <p:spPr bwMode="auto">
          <a:xfrm>
            <a:off x="5724525"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4" name="Oval 15"/>
          <p:cNvSpPr>
            <a:spLocks noChangeArrowheads="1"/>
          </p:cNvSpPr>
          <p:nvPr/>
        </p:nvSpPr>
        <p:spPr bwMode="auto">
          <a:xfrm>
            <a:off x="6732588"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5" name="Oval 16"/>
          <p:cNvSpPr>
            <a:spLocks noChangeArrowheads="1"/>
          </p:cNvSpPr>
          <p:nvPr/>
        </p:nvSpPr>
        <p:spPr bwMode="auto">
          <a:xfrm>
            <a:off x="3708400" y="52514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6" name="Oval 17"/>
          <p:cNvSpPr>
            <a:spLocks noChangeArrowheads="1"/>
          </p:cNvSpPr>
          <p:nvPr/>
        </p:nvSpPr>
        <p:spPr bwMode="auto">
          <a:xfrm>
            <a:off x="4716463"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7" name="Oval 18"/>
          <p:cNvSpPr>
            <a:spLocks noChangeArrowheads="1"/>
          </p:cNvSpPr>
          <p:nvPr/>
        </p:nvSpPr>
        <p:spPr bwMode="auto">
          <a:xfrm>
            <a:off x="5724525"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8" name="Oval 19"/>
          <p:cNvSpPr>
            <a:spLocks noChangeArrowheads="1"/>
          </p:cNvSpPr>
          <p:nvPr/>
        </p:nvSpPr>
        <p:spPr bwMode="auto">
          <a:xfrm>
            <a:off x="6732588"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19" name="AutoShape 20"/>
          <p:cNvSpPr>
            <a:spLocks noChangeArrowheads="1"/>
          </p:cNvSpPr>
          <p:nvPr/>
        </p:nvSpPr>
        <p:spPr bwMode="auto">
          <a:xfrm rot="-9117129">
            <a:off x="5219700" y="2565400"/>
            <a:ext cx="187325" cy="1868488"/>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51220" name="AutoShape 21"/>
          <p:cNvSpPr>
            <a:spLocks noChangeArrowheads="1"/>
          </p:cNvSpPr>
          <p:nvPr/>
        </p:nvSpPr>
        <p:spPr bwMode="auto">
          <a:xfrm rot="-2114370">
            <a:off x="6184900" y="2713038"/>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51221" name="AutoShape 22"/>
          <p:cNvSpPr>
            <a:spLocks noChangeArrowheads="1"/>
          </p:cNvSpPr>
          <p:nvPr/>
        </p:nvSpPr>
        <p:spPr bwMode="auto">
          <a:xfrm rot="8592556">
            <a:off x="4960938" y="1055688"/>
            <a:ext cx="187325" cy="1868487"/>
          </a:xfrm>
          <a:prstGeom prst="downArrow">
            <a:avLst>
              <a:gd name="adj1" fmla="val 50000"/>
              <a:gd name="adj2" fmla="val 249364"/>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51222" name="Text Box 24"/>
          <p:cNvSpPr txBox="1">
            <a:spLocks noChangeArrowheads="1"/>
          </p:cNvSpPr>
          <p:nvPr/>
        </p:nvSpPr>
        <p:spPr bwMode="auto">
          <a:xfrm>
            <a:off x="5487988" y="4602163"/>
            <a:ext cx="420687" cy="457200"/>
          </a:xfrm>
          <a:prstGeom prst="rect">
            <a:avLst/>
          </a:prstGeom>
          <a:noFill/>
          <a:ln w="9525">
            <a:noFill/>
            <a:miter lim="800000"/>
            <a:headEnd/>
            <a:tailEnd/>
          </a:ln>
        </p:spPr>
        <p:txBody>
          <a:bodyPr wrap="none">
            <a:prstTxWarp prst="textNoShape">
              <a:avLst/>
            </a:prstTxWarp>
            <a:spAutoFit/>
          </a:bodyPr>
          <a:lstStyle/>
          <a:p>
            <a:r>
              <a:rPr lang="en-US" b="1">
                <a:solidFill>
                  <a:srgbClr val="009900"/>
                </a:solidFill>
              </a:rPr>
              <a:t>Q</a:t>
            </a:r>
          </a:p>
        </p:txBody>
      </p:sp>
      <p:sp>
        <p:nvSpPr>
          <p:cNvPr id="51223" name="Text Box 25"/>
          <p:cNvSpPr txBox="1">
            <a:spLocks noChangeArrowheads="1"/>
          </p:cNvSpPr>
          <p:nvPr/>
        </p:nvSpPr>
        <p:spPr bwMode="auto">
          <a:xfrm>
            <a:off x="4911725" y="2822575"/>
            <a:ext cx="44926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i</a:t>
            </a:r>
          </a:p>
        </p:txBody>
      </p:sp>
      <p:sp>
        <p:nvSpPr>
          <p:cNvPr id="51224" name="Text Box 26"/>
          <p:cNvSpPr txBox="1">
            <a:spLocks noChangeArrowheads="1"/>
          </p:cNvSpPr>
          <p:nvPr/>
        </p:nvSpPr>
        <p:spPr bwMode="auto">
          <a:xfrm>
            <a:off x="5127625" y="1484313"/>
            <a:ext cx="463550" cy="519112"/>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51225" name="Text Box 27"/>
          <p:cNvSpPr txBox="1">
            <a:spLocks noChangeArrowheads="1"/>
          </p:cNvSpPr>
          <p:nvPr/>
        </p:nvSpPr>
        <p:spPr bwMode="auto">
          <a:xfrm>
            <a:off x="7019925" y="4149725"/>
            <a:ext cx="58261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51226" name="Text Box 28"/>
          <p:cNvSpPr txBox="1">
            <a:spLocks noChangeArrowheads="1"/>
          </p:cNvSpPr>
          <p:nvPr/>
        </p:nvSpPr>
        <p:spPr bwMode="auto">
          <a:xfrm>
            <a:off x="179388" y="188913"/>
            <a:ext cx="3815918" cy="193899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 diffraction:</a:t>
            </a:r>
          </a:p>
          <a:p>
            <a:endParaRPr lang="en-US" sz="2400" b="1" dirty="0">
              <a:solidFill>
                <a:srgbClr val="FF0000"/>
              </a:solidFill>
            </a:endParaRPr>
          </a:p>
          <a:p>
            <a:r>
              <a:rPr lang="en-US" sz="2400" b="1" dirty="0">
                <a:solidFill>
                  <a:srgbClr val="FF0000"/>
                </a:solidFill>
              </a:rPr>
              <a:t>Constructive Interference</a:t>
            </a:r>
          </a:p>
          <a:p>
            <a:endParaRPr lang="en-US" sz="2400" b="1" dirty="0">
              <a:solidFill>
                <a:srgbClr val="FF0000"/>
              </a:solidFill>
            </a:endParaRPr>
          </a:p>
          <a:p>
            <a:r>
              <a:rPr lang="en-US" sz="2400" b="1" dirty="0">
                <a:solidFill>
                  <a:srgbClr val="FF0000"/>
                </a:solidFill>
              </a:rPr>
              <a:t>Q = Reciprocal Lattice Vector</a:t>
            </a:r>
          </a:p>
        </p:txBody>
      </p:sp>
      <p:sp>
        <p:nvSpPr>
          <p:cNvPr id="51227" name="Text Box 29"/>
          <p:cNvSpPr txBox="1">
            <a:spLocks noChangeArrowheads="1"/>
          </p:cNvSpPr>
          <p:nvPr/>
        </p:nvSpPr>
        <p:spPr bwMode="auto">
          <a:xfrm>
            <a:off x="5105400" y="6096000"/>
            <a:ext cx="4088279"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FF"/>
                </a:solidFill>
              </a:rPr>
              <a:t>Elastic scattering</a:t>
            </a:r>
            <a:r>
              <a:rPr lang="en-US" sz="2400" dirty="0">
                <a:solidFill>
                  <a:srgbClr val="0000FF"/>
                </a:solidFill>
              </a:rPr>
              <a:t> : |</a:t>
            </a:r>
            <a:r>
              <a:rPr lang="en-US" sz="2400" b="1" dirty="0">
                <a:solidFill>
                  <a:srgbClr val="0000FF"/>
                </a:solidFill>
              </a:rPr>
              <a:t> </a:t>
            </a:r>
            <a:r>
              <a:rPr lang="en-US" sz="2400" b="1" dirty="0" err="1">
                <a:solidFill>
                  <a:srgbClr val="0000FF"/>
                </a:solidFill>
              </a:rPr>
              <a:t>k</a:t>
            </a:r>
            <a:r>
              <a:rPr lang="en-US" sz="2400" b="1" baseline="-25000" dirty="0" err="1">
                <a:solidFill>
                  <a:srgbClr val="0000FF"/>
                </a:solidFill>
              </a:rPr>
              <a:t>i</a:t>
            </a:r>
            <a:r>
              <a:rPr lang="en-US" sz="2400" dirty="0">
                <a:solidFill>
                  <a:srgbClr val="0000FF"/>
                </a:solidFill>
              </a:rPr>
              <a:t> | = | </a:t>
            </a:r>
            <a:r>
              <a:rPr lang="en-US" sz="2400" b="1" dirty="0" err="1">
                <a:solidFill>
                  <a:srgbClr val="0000FF"/>
                </a:solidFill>
              </a:rPr>
              <a:t>k</a:t>
            </a:r>
            <a:r>
              <a:rPr lang="en-US" sz="2400" b="1" baseline="-25000" dirty="0" err="1">
                <a:solidFill>
                  <a:srgbClr val="0000FF"/>
                </a:solidFill>
              </a:rPr>
              <a:t>f</a:t>
            </a:r>
            <a:r>
              <a:rPr lang="en-US" sz="2400" b="1" dirty="0">
                <a:solidFill>
                  <a:srgbClr val="0000FF"/>
                </a:solidFill>
              </a:rPr>
              <a:t> </a:t>
            </a:r>
            <a:r>
              <a:rPr lang="en-US" sz="2400" dirty="0">
                <a:solidFill>
                  <a:srgbClr val="0000FF"/>
                </a:solidFill>
              </a:rPr>
              <a:t>|</a:t>
            </a:r>
          </a:p>
        </p:txBody>
      </p:sp>
      <p:sp>
        <p:nvSpPr>
          <p:cNvPr id="51228" name="AutoShape 30"/>
          <p:cNvSpPr>
            <a:spLocks/>
          </p:cNvSpPr>
          <p:nvPr/>
        </p:nvSpPr>
        <p:spPr bwMode="auto">
          <a:xfrm rot="5400000">
            <a:off x="4254500" y="5272088"/>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51229" name="Text Box 31"/>
          <p:cNvSpPr txBox="1">
            <a:spLocks noChangeArrowheads="1"/>
          </p:cNvSpPr>
          <p:nvPr/>
        </p:nvSpPr>
        <p:spPr bwMode="auto">
          <a:xfrm>
            <a:off x="3802063" y="5780088"/>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51230" name="Line 32"/>
          <p:cNvSpPr>
            <a:spLocks noChangeShapeType="1"/>
          </p:cNvSpPr>
          <p:nvPr/>
        </p:nvSpPr>
        <p:spPr bwMode="auto">
          <a:xfrm>
            <a:off x="6084888"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1" name="Line 33"/>
          <p:cNvSpPr>
            <a:spLocks noChangeShapeType="1"/>
          </p:cNvSpPr>
          <p:nvPr/>
        </p:nvSpPr>
        <p:spPr bwMode="auto">
          <a:xfrm>
            <a:off x="6372225"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2" name="Line 34"/>
          <p:cNvSpPr>
            <a:spLocks noChangeShapeType="1"/>
          </p:cNvSpPr>
          <p:nvPr/>
        </p:nvSpPr>
        <p:spPr bwMode="auto">
          <a:xfrm>
            <a:off x="6661150"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3" name="Line 35"/>
          <p:cNvSpPr>
            <a:spLocks noChangeShapeType="1"/>
          </p:cNvSpPr>
          <p:nvPr/>
        </p:nvSpPr>
        <p:spPr bwMode="auto">
          <a:xfrm>
            <a:off x="6948488" y="1052513"/>
            <a:ext cx="0" cy="3024187"/>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34" name="AutoShape 36"/>
          <p:cNvSpPr>
            <a:spLocks/>
          </p:cNvSpPr>
          <p:nvPr/>
        </p:nvSpPr>
        <p:spPr bwMode="auto">
          <a:xfrm rot="-5591096">
            <a:off x="6469856" y="738982"/>
            <a:ext cx="71437" cy="266700"/>
          </a:xfrm>
          <a:prstGeom prst="rightBrace">
            <a:avLst>
              <a:gd name="adj1" fmla="val 31111"/>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51235" name="Text Box 37"/>
          <p:cNvSpPr txBox="1">
            <a:spLocks noChangeArrowheads="1"/>
          </p:cNvSpPr>
          <p:nvPr/>
        </p:nvSpPr>
        <p:spPr bwMode="auto">
          <a:xfrm>
            <a:off x="6300788" y="260350"/>
            <a:ext cx="336550"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rPr>
              <a:t>a</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4" descr="phonon_spring"/>
          <p:cNvPicPr>
            <a:picLocks noChangeAspect="1" noChangeArrowheads="1"/>
          </p:cNvPicPr>
          <p:nvPr/>
        </p:nvPicPr>
        <p:blipFill>
          <a:blip r:embed="rId3"/>
          <a:srcRect/>
          <a:stretch>
            <a:fillRect/>
          </a:stretch>
        </p:blipFill>
        <p:spPr bwMode="auto">
          <a:xfrm>
            <a:off x="0" y="-76200"/>
            <a:ext cx="5154612" cy="6958983"/>
          </a:xfrm>
          <a:prstGeom prst="rect">
            <a:avLst/>
          </a:prstGeom>
          <a:noFill/>
          <a:ln w="9525">
            <a:noFill/>
            <a:miter lim="800000"/>
            <a:headEnd/>
            <a:tailEnd/>
          </a:ln>
        </p:spPr>
      </p:pic>
      <p:sp>
        <p:nvSpPr>
          <p:cNvPr id="65539" name="Text Box 5"/>
          <p:cNvSpPr txBox="1">
            <a:spLocks noChangeArrowheads="1"/>
          </p:cNvSpPr>
          <p:nvPr/>
        </p:nvSpPr>
        <p:spPr bwMode="auto">
          <a:xfrm>
            <a:off x="4519632" y="173980"/>
            <a:ext cx="4222731"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Elementary Excitations in Solids</a:t>
            </a:r>
          </a:p>
        </p:txBody>
      </p:sp>
      <p:sp>
        <p:nvSpPr>
          <p:cNvPr id="65540" name="Text Box 6"/>
          <p:cNvSpPr txBox="1">
            <a:spLocks noChangeArrowheads="1"/>
          </p:cNvSpPr>
          <p:nvPr/>
        </p:nvSpPr>
        <p:spPr bwMode="auto">
          <a:xfrm>
            <a:off x="5003800" y="1412875"/>
            <a:ext cx="4144963" cy="822325"/>
          </a:xfrm>
          <a:prstGeom prst="rect">
            <a:avLst/>
          </a:prstGeom>
          <a:noFill/>
          <a:ln w="9525">
            <a:noFill/>
            <a:miter lim="800000"/>
            <a:headEnd/>
            <a:tailEnd/>
          </a:ln>
        </p:spPr>
        <p:txBody>
          <a:bodyPr wrap="none">
            <a:prstTxWarp prst="textNoShape">
              <a:avLst/>
            </a:prstTxWarp>
            <a:spAutoFit/>
          </a:bodyPr>
          <a:lstStyle/>
          <a:p>
            <a:pPr>
              <a:buClr>
                <a:srgbClr val="0000FF"/>
              </a:buClr>
              <a:buFontTx/>
              <a:buChar char="•"/>
            </a:pPr>
            <a:r>
              <a:rPr lang="en-US"/>
              <a:t> </a:t>
            </a:r>
            <a:r>
              <a:rPr lang="en-US" b="1">
                <a:solidFill>
                  <a:srgbClr val="0000FF"/>
                </a:solidFill>
              </a:rPr>
              <a:t>Lattice Vibrations (Phonons)</a:t>
            </a:r>
          </a:p>
          <a:p>
            <a:pPr>
              <a:buClr>
                <a:srgbClr val="0000FF"/>
              </a:buClr>
              <a:buFontTx/>
              <a:buChar char="•"/>
            </a:pPr>
            <a:r>
              <a:rPr lang="en-US" b="1">
                <a:solidFill>
                  <a:srgbClr val="0000FF"/>
                </a:solidFill>
              </a:rPr>
              <a:t> Spin Fluctuations (Magnons)</a:t>
            </a:r>
          </a:p>
        </p:txBody>
      </p:sp>
      <p:sp>
        <p:nvSpPr>
          <p:cNvPr id="65541" name="Text Box 7"/>
          <p:cNvSpPr txBox="1">
            <a:spLocks noChangeArrowheads="1"/>
          </p:cNvSpPr>
          <p:nvPr/>
        </p:nvSpPr>
        <p:spPr bwMode="auto">
          <a:xfrm>
            <a:off x="5056188" y="4324350"/>
            <a:ext cx="2983359" cy="129266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Energy </a:t>
            </a:r>
            <a:r>
              <a:rPr lang="en-US" sz="2400" b="1" dirty="0" err="1">
                <a:solidFill>
                  <a:srgbClr val="FF0000"/>
                </a:solidFill>
              </a:rPr>
              <a:t>vs</a:t>
            </a:r>
            <a:r>
              <a:rPr lang="en-US" sz="2400" b="1" dirty="0">
                <a:solidFill>
                  <a:srgbClr val="FF0000"/>
                </a:solidFill>
              </a:rPr>
              <a:t> Momentum</a:t>
            </a:r>
          </a:p>
          <a:p>
            <a:endParaRPr lang="en-US" b="1" dirty="0"/>
          </a:p>
          <a:p>
            <a:pPr>
              <a:buFontTx/>
              <a:buChar char="•"/>
            </a:pPr>
            <a:r>
              <a:rPr lang="en-US" b="1" dirty="0">
                <a:solidFill>
                  <a:srgbClr val="0000FF"/>
                </a:solidFill>
              </a:rPr>
              <a:t> Forces which bind atoms </a:t>
            </a:r>
          </a:p>
          <a:p>
            <a:r>
              <a:rPr lang="en-US" b="1" dirty="0">
                <a:solidFill>
                  <a:srgbClr val="0000FF"/>
                </a:solidFill>
              </a:rPr>
              <a:t>   together in solids</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Title 1"/>
          <p:cNvSpPr>
            <a:spLocks noGrp="1"/>
          </p:cNvSpPr>
          <p:nvPr>
            <p:ph type="title"/>
          </p:nvPr>
        </p:nvSpPr>
        <p:spPr>
          <a:xfrm>
            <a:off x="152400" y="-228600"/>
            <a:ext cx="8229600" cy="1143000"/>
          </a:xfrm>
        </p:spPr>
        <p:txBody>
          <a:bodyPr/>
          <a:lstStyle/>
          <a:p>
            <a:pPr eaLnBrk="1" hangingPunct="1"/>
            <a:r>
              <a:rPr lang="en-US" dirty="0">
                <a:solidFill>
                  <a:srgbClr val="FF0000"/>
                </a:solidFill>
              </a:rPr>
              <a:t>Phonons</a:t>
            </a:r>
          </a:p>
        </p:txBody>
      </p:sp>
      <p:sp>
        <p:nvSpPr>
          <p:cNvPr id="37892" name="Slide Number Placeholder 3"/>
          <p:cNvSpPr>
            <a:spLocks noGrp="1"/>
          </p:cNvSpPr>
          <p:nvPr>
            <p:ph type="sldNum" sz="quarter" idx="12"/>
          </p:nvPr>
        </p:nvSpPr>
        <p:spPr>
          <a:noFill/>
        </p:spPr>
        <p:txBody>
          <a:bodyPr/>
          <a:lstStyle/>
          <a:p>
            <a:fld id="{05D06059-5184-6E41-A0FA-905BB62FB52B}" type="slidenum">
              <a:rPr lang="en-US"/>
              <a:pPr/>
              <a:t>17</a:t>
            </a:fld>
            <a:endParaRPr lang="en-US"/>
          </a:p>
        </p:txBody>
      </p:sp>
      <p:grpSp>
        <p:nvGrpSpPr>
          <p:cNvPr id="2" name="Group 4"/>
          <p:cNvGrpSpPr>
            <a:grpSpLocks/>
          </p:cNvGrpSpPr>
          <p:nvPr/>
        </p:nvGrpSpPr>
        <p:grpSpPr bwMode="auto">
          <a:xfrm>
            <a:off x="307398" y="4175593"/>
            <a:ext cx="5026602" cy="2649634"/>
            <a:chOff x="401936" y="4029389"/>
            <a:chExt cx="4491147" cy="2367730"/>
          </a:xfrm>
        </p:grpSpPr>
        <p:pic>
          <p:nvPicPr>
            <p:cNvPr id="37911" name="Picture 5"/>
            <p:cNvPicPr>
              <a:picLocks noChangeAspect="1" noChangeArrowheads="1"/>
            </p:cNvPicPr>
            <p:nvPr/>
          </p:nvPicPr>
          <p:blipFill>
            <a:blip r:embed="rId4"/>
            <a:srcRect/>
            <a:stretch>
              <a:fillRect/>
            </a:stretch>
          </p:blipFill>
          <p:spPr bwMode="auto">
            <a:xfrm>
              <a:off x="401936" y="4029389"/>
              <a:ext cx="4491147" cy="2111211"/>
            </a:xfrm>
            <a:prstGeom prst="rect">
              <a:avLst/>
            </a:prstGeom>
            <a:noFill/>
            <a:ln w="9525">
              <a:noFill/>
              <a:miter lim="800000"/>
              <a:headEnd/>
              <a:tailEnd/>
            </a:ln>
          </p:spPr>
        </p:pic>
        <p:sp>
          <p:nvSpPr>
            <p:cNvPr id="37912" name="TextBox 6"/>
            <p:cNvSpPr txBox="1">
              <a:spLocks noChangeArrowheads="1"/>
            </p:cNvSpPr>
            <p:nvPr/>
          </p:nvSpPr>
          <p:spPr bwMode="auto">
            <a:xfrm>
              <a:off x="1157902" y="6149591"/>
              <a:ext cx="2357000" cy="247528"/>
            </a:xfrm>
            <a:prstGeom prst="rect">
              <a:avLst/>
            </a:prstGeom>
            <a:noFill/>
            <a:ln w="9525">
              <a:noFill/>
              <a:miter lim="800000"/>
              <a:headEnd/>
              <a:tailEnd/>
            </a:ln>
          </p:spPr>
          <p:txBody>
            <a:bodyPr wrap="none">
              <a:prstTxWarp prst="textNoShape">
                <a:avLst/>
              </a:prstTxWarp>
              <a:spAutoFit/>
            </a:bodyPr>
            <a:lstStyle/>
            <a:p>
              <a:r>
                <a:rPr lang="en-US" sz="1200" dirty="0"/>
                <a:t>Lynn, </a:t>
              </a:r>
              <a:r>
                <a:rPr lang="en-US" sz="1200" i="1" dirty="0"/>
                <a:t>et a</a:t>
              </a:r>
              <a:r>
                <a:rPr lang="en-US" sz="1200" dirty="0"/>
                <a:t>l., </a:t>
              </a:r>
              <a:r>
                <a:rPr lang="en-US" sz="1200" i="1" dirty="0"/>
                <a:t>Phys. Rev. B </a:t>
              </a:r>
              <a:r>
                <a:rPr lang="en-US" sz="1200" b="1" dirty="0"/>
                <a:t>8</a:t>
              </a:r>
              <a:r>
                <a:rPr lang="en-US" sz="1200" dirty="0"/>
                <a:t>, 3493 (1973).</a:t>
              </a:r>
            </a:p>
          </p:txBody>
        </p:sp>
      </p:grpSp>
      <p:sp>
        <p:nvSpPr>
          <p:cNvPr id="37894" name="Rectangle 10"/>
          <p:cNvSpPr>
            <a:spLocks noChangeArrowheads="1"/>
          </p:cNvSpPr>
          <p:nvPr/>
        </p:nvSpPr>
        <p:spPr bwMode="auto">
          <a:xfrm>
            <a:off x="422853" y="1337703"/>
            <a:ext cx="7402079" cy="1366516"/>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Clr>
                <a:schemeClr val="tx2"/>
              </a:buClr>
              <a:buSzPct val="70000"/>
              <a:buFont typeface="Wingdings" charset="2"/>
              <a:buChar char="l"/>
            </a:pPr>
            <a:r>
              <a:rPr lang="en-US" dirty="0">
                <a:solidFill>
                  <a:srgbClr val="FF0000"/>
                </a:solidFill>
              </a:rPr>
              <a:t>Normal modes in periodic crystal </a:t>
            </a:r>
            <a:r>
              <a:rPr lang="en-US" dirty="0" err="1">
                <a:solidFill>
                  <a:srgbClr val="FF0000"/>
                </a:solidFill>
                <a:sym typeface="Wingdings" charset="2"/>
              </a:rPr>
              <a:t></a:t>
            </a:r>
            <a:r>
              <a:rPr lang="en-US" dirty="0">
                <a:solidFill>
                  <a:srgbClr val="FF0000"/>
                </a:solidFill>
                <a:sym typeface="Wingdings" charset="2"/>
              </a:rPr>
              <a:t> </a:t>
            </a:r>
            <a:r>
              <a:rPr lang="en-US" dirty="0" err="1">
                <a:solidFill>
                  <a:srgbClr val="FF0000"/>
                </a:solidFill>
                <a:sym typeface="Wingdings" charset="2"/>
              </a:rPr>
              <a:t>wavevector</a:t>
            </a:r>
            <a:endParaRPr lang="en-US" dirty="0">
              <a:solidFill>
                <a:srgbClr val="FF0000"/>
              </a:solidFill>
              <a:sym typeface="Wingdings" charset="2"/>
            </a:endParaRPr>
          </a:p>
          <a:p>
            <a:pPr marL="341909" indent="-341909">
              <a:spcBef>
                <a:spcPct val="20000"/>
              </a:spcBef>
              <a:buClr>
                <a:schemeClr val="tx2"/>
              </a:buClr>
              <a:buSzPct val="70000"/>
              <a:buFont typeface="Wingdings" charset="2"/>
              <a:buChar char="l"/>
            </a:pPr>
            <a:endParaRPr lang="en-US" dirty="0">
              <a:solidFill>
                <a:srgbClr val="FF0000"/>
              </a:solidFill>
              <a:sym typeface="Wingdings" charset="2"/>
            </a:endParaRPr>
          </a:p>
          <a:p>
            <a:pPr marL="341909" indent="-341909">
              <a:spcBef>
                <a:spcPct val="20000"/>
              </a:spcBef>
              <a:buClr>
                <a:schemeClr val="tx2"/>
              </a:buClr>
              <a:buSzPct val="70000"/>
              <a:buFont typeface="Wingdings" charset="2"/>
              <a:buChar char="l"/>
            </a:pPr>
            <a:endParaRPr lang="en-US" dirty="0">
              <a:solidFill>
                <a:srgbClr val="FF0000"/>
              </a:solidFill>
              <a:sym typeface="Wingdings" charset="2"/>
            </a:endParaRPr>
          </a:p>
          <a:p>
            <a:pPr marL="341909" indent="-341909">
              <a:spcBef>
                <a:spcPct val="20000"/>
              </a:spcBef>
              <a:buClr>
                <a:schemeClr val="tx2"/>
              </a:buClr>
              <a:buSzPct val="70000"/>
              <a:buFont typeface="Wingdings" charset="2"/>
              <a:buChar char="l"/>
            </a:pPr>
            <a:r>
              <a:rPr lang="en-US" dirty="0">
                <a:solidFill>
                  <a:srgbClr val="FF0000"/>
                </a:solidFill>
                <a:sym typeface="Wingdings" charset="2"/>
              </a:rPr>
              <a:t>Energy of phonon depends on </a:t>
            </a:r>
            <a:r>
              <a:rPr lang="en-US" b="1" dirty="0" err="1">
                <a:solidFill>
                  <a:srgbClr val="FF0000"/>
                </a:solidFill>
                <a:sym typeface="Wingdings" charset="2"/>
              </a:rPr>
              <a:t>q</a:t>
            </a:r>
            <a:r>
              <a:rPr lang="en-US" dirty="0">
                <a:solidFill>
                  <a:srgbClr val="FF0000"/>
                </a:solidFill>
                <a:sym typeface="Wingdings" charset="2"/>
              </a:rPr>
              <a:t> and polarization</a:t>
            </a:r>
          </a:p>
        </p:txBody>
      </p:sp>
      <p:sp>
        <p:nvSpPr>
          <p:cNvPr id="37895" name="Rectangle 4"/>
          <p:cNvSpPr>
            <a:spLocks noChangeArrowheads="1"/>
          </p:cNvSpPr>
          <p:nvPr/>
        </p:nvSpPr>
        <p:spPr bwMode="auto">
          <a:xfrm>
            <a:off x="0" y="1"/>
            <a:ext cx="184644" cy="369320"/>
          </a:xfrm>
          <a:prstGeom prst="rect">
            <a:avLst/>
          </a:prstGeom>
          <a:noFill/>
          <a:ln w="9525">
            <a:noFill/>
            <a:miter lim="800000"/>
            <a:headEnd/>
            <a:tailEnd/>
          </a:ln>
        </p:spPr>
        <p:txBody>
          <a:bodyPr wrap="none" lIns="91429" tIns="45714" rIns="91429" bIns="45714" anchor="ctr">
            <a:prstTxWarp prst="textNoShape">
              <a:avLst/>
            </a:prstTxWarp>
            <a:spAutoFit/>
          </a:bodyPr>
          <a:lstStyle/>
          <a:p>
            <a:endParaRPr lang="en-US"/>
          </a:p>
        </p:txBody>
      </p:sp>
      <p:sp>
        <p:nvSpPr>
          <p:cNvPr id="37896" name="Rectangle 6"/>
          <p:cNvSpPr>
            <a:spLocks noChangeArrowheads="1"/>
          </p:cNvSpPr>
          <p:nvPr/>
        </p:nvSpPr>
        <p:spPr bwMode="auto">
          <a:xfrm>
            <a:off x="0" y="1"/>
            <a:ext cx="184644" cy="369320"/>
          </a:xfrm>
          <a:prstGeom prst="rect">
            <a:avLst/>
          </a:prstGeom>
          <a:noFill/>
          <a:ln w="9525">
            <a:noFill/>
            <a:miter lim="800000"/>
            <a:headEnd/>
            <a:tailEnd/>
          </a:ln>
        </p:spPr>
        <p:txBody>
          <a:bodyPr wrap="none" lIns="91429" tIns="45714" rIns="91429" bIns="45714" anchor="ctr">
            <a:prstTxWarp prst="textNoShape">
              <a:avLst/>
            </a:prstTxWarp>
            <a:spAutoFit/>
          </a:bodyPr>
          <a:lstStyle/>
          <a:p>
            <a:endParaRPr lang="en-US"/>
          </a:p>
        </p:txBody>
      </p:sp>
      <p:grpSp>
        <p:nvGrpSpPr>
          <p:cNvPr id="3" name="Group 22"/>
          <p:cNvGrpSpPr>
            <a:grpSpLocks/>
          </p:cNvGrpSpPr>
          <p:nvPr/>
        </p:nvGrpSpPr>
        <p:grpSpPr bwMode="auto">
          <a:xfrm>
            <a:off x="5919932" y="4165787"/>
            <a:ext cx="3020580" cy="2559214"/>
            <a:chOff x="5512130" y="3990109"/>
            <a:chExt cx="3020562" cy="2559243"/>
          </a:xfrm>
        </p:grpSpPr>
        <p:pic>
          <p:nvPicPr>
            <p:cNvPr id="37909" name="Picture 20" descr="fcc_BZ.gif"/>
            <p:cNvPicPr>
              <a:picLocks noChangeAspect="1"/>
            </p:cNvPicPr>
            <p:nvPr/>
          </p:nvPicPr>
          <p:blipFill>
            <a:blip r:embed="rId5"/>
            <a:srcRect/>
            <a:stretch>
              <a:fillRect/>
            </a:stretch>
          </p:blipFill>
          <p:spPr bwMode="auto">
            <a:xfrm>
              <a:off x="5512130" y="3990109"/>
              <a:ext cx="3020562" cy="2242767"/>
            </a:xfrm>
            <a:prstGeom prst="rect">
              <a:avLst/>
            </a:prstGeom>
            <a:noFill/>
            <a:ln w="9525">
              <a:noFill/>
              <a:miter lim="800000"/>
              <a:headEnd/>
              <a:tailEnd/>
            </a:ln>
          </p:spPr>
        </p:pic>
        <p:sp>
          <p:nvSpPr>
            <p:cNvPr id="37910" name="TextBox 21"/>
            <p:cNvSpPr txBox="1">
              <a:spLocks noChangeArrowheads="1"/>
            </p:cNvSpPr>
            <p:nvPr/>
          </p:nvSpPr>
          <p:spPr bwMode="auto">
            <a:xfrm>
              <a:off x="6077281" y="6210794"/>
              <a:ext cx="1678655" cy="338558"/>
            </a:xfrm>
            <a:prstGeom prst="rect">
              <a:avLst/>
            </a:prstGeom>
            <a:noFill/>
            <a:ln w="9525">
              <a:noFill/>
              <a:miter lim="800000"/>
              <a:headEnd/>
              <a:tailEnd/>
            </a:ln>
          </p:spPr>
          <p:txBody>
            <a:bodyPr wrap="none">
              <a:prstTxWarp prst="textNoShape">
                <a:avLst/>
              </a:prstTxWarp>
              <a:spAutoFit/>
            </a:bodyPr>
            <a:lstStyle/>
            <a:p>
              <a:r>
                <a:rPr lang="en-US" sz="1600" dirty="0"/>
                <a:t>FCC </a:t>
              </a:r>
              <a:r>
                <a:rPr lang="en-US" sz="1600" dirty="0" err="1"/>
                <a:t>Brillouin</a:t>
              </a:r>
              <a:r>
                <a:rPr lang="en-US" sz="1600" dirty="0"/>
                <a:t> zone</a:t>
              </a:r>
            </a:p>
          </p:txBody>
        </p:sp>
      </p:grpSp>
      <p:grpSp>
        <p:nvGrpSpPr>
          <p:cNvPr id="4" name="Group 39"/>
          <p:cNvGrpSpPr>
            <a:grpSpLocks/>
          </p:cNvGrpSpPr>
          <p:nvPr/>
        </p:nvGrpSpPr>
        <p:grpSpPr bwMode="auto">
          <a:xfrm>
            <a:off x="6560705" y="1386728"/>
            <a:ext cx="1740477" cy="2144700"/>
            <a:chOff x="6609955" y="1448789"/>
            <a:chExt cx="1739735" cy="2145802"/>
          </a:xfrm>
        </p:grpSpPr>
        <p:pic>
          <p:nvPicPr>
            <p:cNvPr id="37907" name="Picture 37" descr="fcc_structure.jpg"/>
            <p:cNvPicPr>
              <a:picLocks noChangeAspect="1"/>
            </p:cNvPicPr>
            <p:nvPr/>
          </p:nvPicPr>
          <p:blipFill>
            <a:blip r:embed="rId6"/>
            <a:srcRect/>
            <a:stretch>
              <a:fillRect/>
            </a:stretch>
          </p:blipFill>
          <p:spPr bwMode="auto">
            <a:xfrm>
              <a:off x="6609955" y="1448789"/>
              <a:ext cx="1739735" cy="1739735"/>
            </a:xfrm>
            <a:prstGeom prst="rect">
              <a:avLst/>
            </a:prstGeom>
            <a:noFill/>
            <a:ln w="9525">
              <a:noFill/>
              <a:miter lim="800000"/>
              <a:headEnd/>
              <a:tailEnd/>
            </a:ln>
          </p:spPr>
        </p:pic>
        <p:sp>
          <p:nvSpPr>
            <p:cNvPr id="37908" name="TextBox 38"/>
            <p:cNvSpPr txBox="1">
              <a:spLocks noChangeArrowheads="1"/>
            </p:cNvSpPr>
            <p:nvPr/>
          </p:nvSpPr>
          <p:spPr bwMode="auto">
            <a:xfrm>
              <a:off x="6748692" y="3255863"/>
              <a:ext cx="1302005" cy="338728"/>
            </a:xfrm>
            <a:prstGeom prst="rect">
              <a:avLst/>
            </a:prstGeom>
            <a:noFill/>
            <a:ln w="9525">
              <a:noFill/>
              <a:miter lim="800000"/>
              <a:headEnd/>
              <a:tailEnd/>
            </a:ln>
          </p:spPr>
          <p:txBody>
            <a:bodyPr wrap="none">
              <a:prstTxWarp prst="textNoShape">
                <a:avLst/>
              </a:prstTxWarp>
              <a:spAutoFit/>
            </a:bodyPr>
            <a:lstStyle/>
            <a:p>
              <a:r>
                <a:rPr lang="en-US" sz="1600" dirty="0"/>
                <a:t>FCC structure</a:t>
              </a:r>
            </a:p>
          </p:txBody>
        </p:sp>
      </p:grpSp>
      <p:graphicFrame>
        <p:nvGraphicFramePr>
          <p:cNvPr id="37890" name="Object 2"/>
          <p:cNvGraphicFramePr>
            <a:graphicFrameLocks noChangeAspect="1"/>
          </p:cNvGraphicFramePr>
          <p:nvPr/>
        </p:nvGraphicFramePr>
        <p:xfrm>
          <a:off x="1272887" y="1711699"/>
          <a:ext cx="3599295" cy="630331"/>
        </p:xfrm>
        <a:graphic>
          <a:graphicData uri="http://schemas.openxmlformats.org/presentationml/2006/ole">
            <p:oleObj spid="_x0000_s46082" name="Equation" r:id="rId7" imgW="2400300" imgH="419100" progId="Equation.3">
              <p:embed/>
            </p:oleObj>
          </a:graphicData>
        </a:graphic>
      </p:graphicFrame>
      <p:grpSp>
        <p:nvGrpSpPr>
          <p:cNvPr id="5" name="Group 24"/>
          <p:cNvGrpSpPr>
            <a:grpSpLocks/>
          </p:cNvGrpSpPr>
          <p:nvPr/>
        </p:nvGrpSpPr>
        <p:grpSpPr bwMode="auto">
          <a:xfrm>
            <a:off x="1235364" y="3003176"/>
            <a:ext cx="3720523" cy="1104112"/>
            <a:chOff x="1234669" y="3002520"/>
            <a:chExt cx="3721662" cy="1105016"/>
          </a:xfrm>
        </p:grpSpPr>
        <p:sp>
          <p:nvSpPr>
            <p:cNvPr id="37905" name="TextBox 33"/>
            <p:cNvSpPr txBox="1">
              <a:spLocks noChangeArrowheads="1"/>
            </p:cNvSpPr>
            <p:nvPr/>
          </p:nvSpPr>
          <p:spPr bwMode="auto">
            <a:xfrm>
              <a:off x="2205987" y="3768705"/>
              <a:ext cx="1744120" cy="338831"/>
            </a:xfrm>
            <a:prstGeom prst="rect">
              <a:avLst/>
            </a:prstGeom>
            <a:noFill/>
            <a:ln w="9525">
              <a:noFill/>
              <a:miter lim="800000"/>
              <a:headEnd/>
              <a:tailEnd/>
            </a:ln>
          </p:spPr>
          <p:txBody>
            <a:bodyPr wrap="none">
              <a:prstTxWarp prst="textNoShape">
                <a:avLst/>
              </a:prstTxWarp>
              <a:spAutoFit/>
            </a:bodyPr>
            <a:lstStyle/>
            <a:p>
              <a:r>
                <a:rPr lang="en-US" sz="1600" dirty="0"/>
                <a:t>Longitudinal mode</a:t>
              </a:r>
            </a:p>
          </p:txBody>
        </p:sp>
        <p:pic>
          <p:nvPicPr>
            <p:cNvPr id="37906" name="Picture 7"/>
            <p:cNvPicPr>
              <a:picLocks noChangeAspect="1" noChangeArrowheads="1"/>
            </p:cNvPicPr>
            <p:nvPr/>
          </p:nvPicPr>
          <p:blipFill>
            <a:blip r:embed="rId8"/>
            <a:srcRect/>
            <a:stretch>
              <a:fillRect/>
            </a:stretch>
          </p:blipFill>
          <p:spPr bwMode="auto">
            <a:xfrm>
              <a:off x="1234669" y="3002520"/>
              <a:ext cx="3721662" cy="535142"/>
            </a:xfrm>
            <a:prstGeom prst="rect">
              <a:avLst/>
            </a:prstGeom>
            <a:noFill/>
            <a:ln w="9525">
              <a:noFill/>
              <a:miter lim="800000"/>
              <a:headEnd/>
              <a:tailEnd/>
            </a:ln>
          </p:spPr>
        </p:pic>
      </p:grpSp>
      <p:grpSp>
        <p:nvGrpSpPr>
          <p:cNvPr id="6" name="Group 26"/>
          <p:cNvGrpSpPr>
            <a:grpSpLocks/>
          </p:cNvGrpSpPr>
          <p:nvPr/>
        </p:nvGrpSpPr>
        <p:grpSpPr bwMode="auto">
          <a:xfrm>
            <a:off x="1235364" y="3003176"/>
            <a:ext cx="3543012" cy="1102639"/>
            <a:chOff x="1235867" y="2987401"/>
            <a:chExt cx="3542147" cy="1103298"/>
          </a:xfrm>
        </p:grpSpPr>
        <p:sp>
          <p:nvSpPr>
            <p:cNvPr id="37903" name="TextBox 35"/>
            <p:cNvSpPr txBox="1">
              <a:spLocks noChangeArrowheads="1"/>
            </p:cNvSpPr>
            <p:nvPr/>
          </p:nvSpPr>
          <p:spPr bwMode="auto">
            <a:xfrm>
              <a:off x="2248274" y="3751943"/>
              <a:ext cx="1593617" cy="338756"/>
            </a:xfrm>
            <a:prstGeom prst="rect">
              <a:avLst/>
            </a:prstGeom>
            <a:noFill/>
            <a:ln w="9525">
              <a:noFill/>
              <a:miter lim="800000"/>
              <a:headEnd/>
              <a:tailEnd/>
            </a:ln>
          </p:spPr>
          <p:txBody>
            <a:bodyPr wrap="none">
              <a:prstTxWarp prst="textNoShape">
                <a:avLst/>
              </a:prstTxWarp>
              <a:spAutoFit/>
            </a:bodyPr>
            <a:lstStyle/>
            <a:p>
              <a:r>
                <a:rPr lang="en-US" sz="1600" dirty="0"/>
                <a:t>Transverse mode</a:t>
              </a:r>
            </a:p>
          </p:txBody>
        </p:sp>
        <p:pic>
          <p:nvPicPr>
            <p:cNvPr id="37904" name="Picture 8"/>
            <p:cNvPicPr>
              <a:picLocks noChangeAspect="1" noChangeArrowheads="1"/>
            </p:cNvPicPr>
            <p:nvPr/>
          </p:nvPicPr>
          <p:blipFill>
            <a:blip r:embed="rId9"/>
            <a:srcRect/>
            <a:stretch>
              <a:fillRect/>
            </a:stretch>
          </p:blipFill>
          <p:spPr bwMode="auto">
            <a:xfrm>
              <a:off x="1235867" y="2987401"/>
              <a:ext cx="3542147" cy="534481"/>
            </a:xfrm>
            <a:prstGeom prst="rect">
              <a:avLst/>
            </a:prstGeom>
            <a:noFill/>
            <a:ln w="9525">
              <a:noFill/>
              <a:miter lim="800000"/>
              <a:headEnd/>
              <a:tailEnd/>
            </a:ln>
          </p:spPr>
        </p:pic>
      </p:grpSp>
      <p:sp>
        <p:nvSpPr>
          <p:cNvPr id="37901" name="Footer Placeholder 28"/>
          <p:cNvSpPr>
            <a:spLocks noGrp="1"/>
          </p:cNvSpPr>
          <p:nvPr>
            <p:ph type="ftr" sz="quarter" idx="11"/>
          </p:nvPr>
        </p:nvSpPr>
        <p:spPr>
          <a:noFill/>
        </p:spPr>
        <p:txBody>
          <a:bodyPr/>
          <a:lstStyle/>
          <a:p>
            <a:r>
              <a:rPr lang="en-US"/>
              <a:t>NXS School</a:t>
            </a:r>
          </a:p>
        </p:txBody>
      </p:sp>
      <p:pic>
        <p:nvPicPr>
          <p:cNvPr id="37902" name="Picture 24" descr="macpms"/>
          <p:cNvPicPr>
            <a:picLocks noChangeAspect="1" noChangeArrowheads="1"/>
          </p:cNvPicPr>
          <p:nvPr/>
        </p:nvPicPr>
        <p:blipFill>
          <a:blip r:embed="rId10"/>
          <a:srcRect/>
          <a:stretch>
            <a:fillRect/>
          </a:stretch>
        </p:blipFill>
        <p:spPr bwMode="auto">
          <a:xfrm>
            <a:off x="7772400" y="223278"/>
            <a:ext cx="1141556" cy="614922"/>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40" name="Title 1"/>
          <p:cNvSpPr>
            <a:spLocks noGrp="1"/>
          </p:cNvSpPr>
          <p:nvPr>
            <p:ph type="title"/>
          </p:nvPr>
        </p:nvSpPr>
        <p:spPr>
          <a:xfrm>
            <a:off x="76200" y="76200"/>
            <a:ext cx="8229600" cy="1143000"/>
          </a:xfrm>
        </p:spPr>
        <p:txBody>
          <a:bodyPr/>
          <a:lstStyle/>
          <a:p>
            <a:pPr eaLnBrk="1" hangingPunct="1"/>
            <a:r>
              <a:rPr lang="en-US" dirty="0">
                <a:solidFill>
                  <a:srgbClr val="FF0000"/>
                </a:solidFill>
              </a:rPr>
              <a:t>Phonon intensities</a:t>
            </a:r>
          </a:p>
        </p:txBody>
      </p:sp>
      <p:sp>
        <p:nvSpPr>
          <p:cNvPr id="39941" name="Slide Number Placeholder 3"/>
          <p:cNvSpPr>
            <a:spLocks noGrp="1"/>
          </p:cNvSpPr>
          <p:nvPr>
            <p:ph type="sldNum" sz="quarter" idx="12"/>
          </p:nvPr>
        </p:nvSpPr>
        <p:spPr>
          <a:noFill/>
        </p:spPr>
        <p:txBody>
          <a:bodyPr/>
          <a:lstStyle/>
          <a:p>
            <a:fld id="{C2E1B005-9701-3342-99ED-7A0CA6E056FF}" type="slidenum">
              <a:rPr lang="en-US"/>
              <a:pPr/>
              <a:t>18</a:t>
            </a:fld>
            <a:endParaRPr lang="en-US"/>
          </a:p>
        </p:txBody>
      </p:sp>
      <p:pic>
        <p:nvPicPr>
          <p:cNvPr id="5" name="Picture 3"/>
          <p:cNvPicPr>
            <a:picLocks noChangeAspect="1" noChangeArrowheads="1"/>
          </p:cNvPicPr>
          <p:nvPr/>
        </p:nvPicPr>
        <p:blipFill>
          <a:blip r:embed="rId4"/>
          <a:srcRect/>
          <a:stretch>
            <a:fillRect/>
          </a:stretch>
        </p:blipFill>
        <p:spPr bwMode="auto">
          <a:xfrm>
            <a:off x="4410364" y="2651593"/>
            <a:ext cx="4649932" cy="3940268"/>
          </a:xfrm>
          <a:prstGeom prst="rect">
            <a:avLst/>
          </a:prstGeom>
          <a:noFill/>
          <a:ln w="9525">
            <a:noFill/>
            <a:miter lim="800000"/>
            <a:headEnd/>
            <a:tailEnd/>
          </a:ln>
        </p:spPr>
      </p:pic>
      <p:sp>
        <p:nvSpPr>
          <p:cNvPr id="13" name="TextBox 12"/>
          <p:cNvSpPr txBox="1">
            <a:spLocks noChangeArrowheads="1"/>
          </p:cNvSpPr>
          <p:nvPr/>
        </p:nvSpPr>
        <p:spPr bwMode="auto">
          <a:xfrm>
            <a:off x="5678921" y="6544236"/>
            <a:ext cx="3167784" cy="276987"/>
          </a:xfrm>
          <a:prstGeom prst="rect">
            <a:avLst/>
          </a:prstGeom>
          <a:noFill/>
          <a:ln w="9525">
            <a:noFill/>
            <a:miter lim="800000"/>
            <a:headEnd/>
            <a:tailEnd/>
          </a:ln>
        </p:spPr>
        <p:txBody>
          <a:bodyPr lIns="91429" tIns="45714" rIns="91429" bIns="45714">
            <a:prstTxWarp prst="textNoShape">
              <a:avLst/>
            </a:prstTxWarp>
            <a:spAutoFit/>
          </a:bodyPr>
          <a:lstStyle/>
          <a:p>
            <a:r>
              <a:rPr lang="en-US" sz="1200" dirty="0" err="1"/>
              <a:t>Guthoff</a:t>
            </a:r>
            <a:r>
              <a:rPr lang="en-US" sz="1200" dirty="0"/>
              <a:t> </a:t>
            </a:r>
            <a:r>
              <a:rPr lang="en-US" sz="1200" i="1" dirty="0"/>
              <a:t>et al., Phys. Rev. B</a:t>
            </a:r>
            <a:r>
              <a:rPr lang="en-US" sz="1200" dirty="0"/>
              <a:t> </a:t>
            </a:r>
            <a:r>
              <a:rPr lang="en-US" sz="1200" b="1" dirty="0"/>
              <a:t>47</a:t>
            </a:r>
            <a:r>
              <a:rPr lang="en-US" sz="1200" dirty="0"/>
              <a:t>, 2563 (1993).</a:t>
            </a:r>
          </a:p>
        </p:txBody>
      </p:sp>
      <p:graphicFrame>
        <p:nvGraphicFramePr>
          <p:cNvPr id="39938" name="Object 2"/>
          <p:cNvGraphicFramePr>
            <a:graphicFrameLocks noChangeAspect="1"/>
          </p:cNvGraphicFramePr>
          <p:nvPr/>
        </p:nvGraphicFramePr>
        <p:xfrm>
          <a:off x="617682" y="1605243"/>
          <a:ext cx="6664614" cy="776007"/>
        </p:xfrm>
        <a:graphic>
          <a:graphicData uri="http://schemas.openxmlformats.org/presentationml/2006/ole">
            <p:oleObj spid="_x0000_s48130" name="Equation" r:id="rId5" imgW="7315200" imgH="850900" progId="Equation.3">
              <p:embed/>
            </p:oleObj>
          </a:graphicData>
        </a:graphic>
      </p:graphicFrame>
      <p:sp>
        <p:nvSpPr>
          <p:cNvPr id="18" name="Oval 17"/>
          <p:cNvSpPr/>
          <p:nvPr/>
        </p:nvSpPr>
        <p:spPr>
          <a:xfrm>
            <a:off x="2971512" y="1495986"/>
            <a:ext cx="1177636" cy="592511"/>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9945" name="TextBox 18"/>
          <p:cNvSpPr txBox="1">
            <a:spLocks noChangeArrowheads="1"/>
          </p:cNvSpPr>
          <p:nvPr/>
        </p:nvSpPr>
        <p:spPr bwMode="auto">
          <a:xfrm>
            <a:off x="4916921" y="1301284"/>
            <a:ext cx="2652867" cy="338542"/>
          </a:xfrm>
          <a:prstGeom prst="rect">
            <a:avLst/>
          </a:prstGeom>
          <a:noFill/>
          <a:ln w="9525">
            <a:noFill/>
            <a:miter lim="800000"/>
            <a:headEnd/>
            <a:tailEnd/>
          </a:ln>
        </p:spPr>
        <p:txBody>
          <a:bodyPr wrap="none" lIns="91429" tIns="45714" rIns="91429" bIns="45714">
            <a:prstTxWarp prst="textNoShape">
              <a:avLst/>
            </a:prstTxWarp>
            <a:spAutoFit/>
          </a:bodyPr>
          <a:lstStyle/>
          <a:p>
            <a:r>
              <a:rPr lang="en-US" sz="1600" dirty="0">
                <a:solidFill>
                  <a:srgbClr val="0000FF"/>
                </a:solidFill>
              </a:rPr>
              <a:t>Structure (polarization) factor</a:t>
            </a:r>
          </a:p>
        </p:txBody>
      </p:sp>
      <p:cxnSp>
        <p:nvCxnSpPr>
          <p:cNvPr id="21" name="Straight Arrow Connector 20"/>
          <p:cNvCxnSpPr/>
          <p:nvPr/>
        </p:nvCxnSpPr>
        <p:spPr>
          <a:xfrm rot="10800000" flipV="1">
            <a:off x="4251614" y="1502989"/>
            <a:ext cx="581603" cy="177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50186" name="Object 3"/>
          <p:cNvGraphicFramePr>
            <a:graphicFrameLocks noChangeAspect="1"/>
          </p:cNvGraphicFramePr>
          <p:nvPr/>
        </p:nvGraphicFramePr>
        <p:xfrm>
          <a:off x="5515841" y="2640386"/>
          <a:ext cx="1980045" cy="2969559"/>
        </p:xfrm>
        <a:graphic>
          <a:graphicData uri="http://schemas.openxmlformats.org/presentationml/2006/ole">
            <p:oleObj spid="_x0000_s48131" name="Graph" r:id="rId6" imgW="7315200" imgH="10972800" progId="">
              <p:embed/>
            </p:oleObj>
          </a:graphicData>
        </a:graphic>
      </p:graphicFrame>
      <p:pic>
        <p:nvPicPr>
          <p:cNvPr id="39947" name="Picture 7"/>
          <p:cNvPicPr>
            <a:picLocks noChangeAspect="1" noChangeArrowheads="1"/>
          </p:cNvPicPr>
          <p:nvPr/>
        </p:nvPicPr>
        <p:blipFill>
          <a:blip r:embed="rId7"/>
          <a:srcRect/>
          <a:stretch>
            <a:fillRect/>
          </a:stretch>
        </p:blipFill>
        <p:spPr bwMode="auto">
          <a:xfrm>
            <a:off x="645103" y="5104280"/>
            <a:ext cx="1821295" cy="261938"/>
          </a:xfrm>
          <a:prstGeom prst="rect">
            <a:avLst/>
          </a:prstGeom>
          <a:noFill/>
          <a:ln w="9525">
            <a:noFill/>
            <a:miter lim="800000"/>
            <a:headEnd/>
            <a:tailEnd/>
          </a:ln>
        </p:spPr>
      </p:pic>
      <p:pic>
        <p:nvPicPr>
          <p:cNvPr id="39948" name="Picture 11"/>
          <p:cNvPicPr>
            <a:picLocks noChangeAspect="1" noChangeArrowheads="1"/>
          </p:cNvPicPr>
          <p:nvPr/>
        </p:nvPicPr>
        <p:blipFill>
          <a:blip r:embed="rId8"/>
          <a:srcRect/>
          <a:stretch>
            <a:fillRect/>
          </a:stretch>
        </p:blipFill>
        <p:spPr bwMode="auto">
          <a:xfrm>
            <a:off x="365126" y="2779059"/>
            <a:ext cx="2381250" cy="2253784"/>
          </a:xfrm>
          <a:prstGeom prst="rect">
            <a:avLst/>
          </a:prstGeom>
          <a:noFill/>
          <a:ln w="9525">
            <a:noFill/>
            <a:miter lim="800000"/>
            <a:headEnd/>
            <a:tailEnd/>
          </a:ln>
        </p:spPr>
      </p:pic>
      <p:pic>
        <p:nvPicPr>
          <p:cNvPr id="39949" name="Picture 8"/>
          <p:cNvPicPr>
            <a:picLocks noChangeAspect="1" noChangeArrowheads="1"/>
          </p:cNvPicPr>
          <p:nvPr/>
        </p:nvPicPr>
        <p:blipFill>
          <a:blip r:embed="rId9"/>
          <a:srcRect/>
          <a:stretch>
            <a:fillRect/>
          </a:stretch>
        </p:blipFill>
        <p:spPr bwMode="auto">
          <a:xfrm>
            <a:off x="2869046" y="5104280"/>
            <a:ext cx="1736148" cy="261938"/>
          </a:xfrm>
          <a:prstGeom prst="rect">
            <a:avLst/>
          </a:prstGeom>
          <a:noFill/>
          <a:ln w="9525">
            <a:noFill/>
            <a:miter lim="800000"/>
            <a:headEnd/>
            <a:tailEnd/>
          </a:ln>
        </p:spPr>
      </p:pic>
      <p:pic>
        <p:nvPicPr>
          <p:cNvPr id="39950" name="Picture 12"/>
          <p:cNvPicPr>
            <a:picLocks noChangeAspect="1" noChangeArrowheads="1"/>
          </p:cNvPicPr>
          <p:nvPr/>
        </p:nvPicPr>
        <p:blipFill>
          <a:blip r:embed="rId10"/>
          <a:srcRect/>
          <a:stretch>
            <a:fillRect/>
          </a:stretch>
        </p:blipFill>
        <p:spPr bwMode="auto">
          <a:xfrm>
            <a:off x="2773796" y="2585758"/>
            <a:ext cx="1926648" cy="2413467"/>
          </a:xfrm>
          <a:prstGeom prst="rect">
            <a:avLst/>
          </a:prstGeom>
          <a:noFill/>
          <a:ln w="9525">
            <a:noFill/>
            <a:miter lim="800000"/>
            <a:headEnd/>
            <a:tailEnd/>
          </a:ln>
        </p:spPr>
      </p:pic>
      <p:sp>
        <p:nvSpPr>
          <p:cNvPr id="39951" name="Footer Placeholder 19"/>
          <p:cNvSpPr>
            <a:spLocks noGrp="1"/>
          </p:cNvSpPr>
          <p:nvPr>
            <p:ph type="ftr" sz="quarter" idx="11"/>
          </p:nvPr>
        </p:nvSpPr>
        <p:spPr>
          <a:noFill/>
        </p:spPr>
        <p:txBody>
          <a:bodyPr/>
          <a:lstStyle/>
          <a:p>
            <a:r>
              <a:rPr lang="en-US"/>
              <a:t>NXS School</a:t>
            </a:r>
          </a:p>
        </p:txBody>
      </p:sp>
      <p:pic>
        <p:nvPicPr>
          <p:cNvPr id="39952" name="Picture 16" descr="macpms"/>
          <p:cNvPicPr>
            <a:picLocks noChangeAspect="1" noChangeArrowheads="1"/>
          </p:cNvPicPr>
          <p:nvPr/>
        </p:nvPicPr>
        <p:blipFill>
          <a:blip r:embed="rId11"/>
          <a:srcRect/>
          <a:stretch>
            <a:fillRect/>
          </a:stretch>
        </p:blipFill>
        <p:spPr bwMode="auto">
          <a:xfrm>
            <a:off x="7772400" y="228600"/>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0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C:\Users\rob\Desktop\opt1.gif"/>
          <p:cNvPicPr>
            <a:picLocks noChangeAspect="1" noChangeArrowheads="1" noCrop="1"/>
          </p:cNvPicPr>
          <p:nvPr/>
        </p:nvPicPr>
        <p:blipFill>
          <a:blip r:embed="rId3"/>
          <a:srcRect/>
          <a:stretch>
            <a:fillRect/>
          </a:stretch>
        </p:blipFill>
        <p:spPr bwMode="auto">
          <a:xfrm>
            <a:off x="5906944" y="2175343"/>
            <a:ext cx="1782329" cy="1732709"/>
          </a:xfrm>
          <a:prstGeom prst="rect">
            <a:avLst/>
          </a:prstGeom>
          <a:noFill/>
          <a:ln w="9525">
            <a:noFill/>
            <a:miter lim="800000"/>
            <a:headEnd/>
            <a:tailEnd/>
          </a:ln>
        </p:spPr>
      </p:pic>
      <p:sp>
        <p:nvSpPr>
          <p:cNvPr id="41987" name="Title 1"/>
          <p:cNvSpPr>
            <a:spLocks noGrp="1"/>
          </p:cNvSpPr>
          <p:nvPr>
            <p:ph type="title"/>
          </p:nvPr>
        </p:nvSpPr>
        <p:spPr>
          <a:xfrm>
            <a:off x="-76200" y="-228600"/>
            <a:ext cx="8229600" cy="1143000"/>
          </a:xfrm>
        </p:spPr>
        <p:txBody>
          <a:bodyPr/>
          <a:lstStyle/>
          <a:p>
            <a:pPr eaLnBrk="1" hangingPunct="1"/>
            <a:r>
              <a:rPr lang="en-US" dirty="0">
                <a:solidFill>
                  <a:srgbClr val="FF0000"/>
                </a:solidFill>
              </a:rPr>
              <a:t>More complicated structures</a:t>
            </a:r>
          </a:p>
        </p:txBody>
      </p:sp>
      <p:sp>
        <p:nvSpPr>
          <p:cNvPr id="41988" name="Slide Number Placeholder 3"/>
          <p:cNvSpPr>
            <a:spLocks noGrp="1"/>
          </p:cNvSpPr>
          <p:nvPr>
            <p:ph type="sldNum" sz="quarter" idx="12"/>
          </p:nvPr>
        </p:nvSpPr>
        <p:spPr>
          <a:noFill/>
        </p:spPr>
        <p:txBody>
          <a:bodyPr/>
          <a:lstStyle/>
          <a:p>
            <a:fld id="{E1ACF606-F2B3-214B-B2E1-5EAD7B6B5ADB}" type="slidenum">
              <a:rPr lang="en-US"/>
              <a:pPr/>
              <a:t>19</a:t>
            </a:fld>
            <a:endParaRPr lang="en-US"/>
          </a:p>
        </p:txBody>
      </p:sp>
      <p:grpSp>
        <p:nvGrpSpPr>
          <p:cNvPr id="2" name="Group 4"/>
          <p:cNvGrpSpPr>
            <a:grpSpLocks/>
          </p:cNvGrpSpPr>
          <p:nvPr/>
        </p:nvGrpSpPr>
        <p:grpSpPr bwMode="auto">
          <a:xfrm>
            <a:off x="1054966" y="1304086"/>
            <a:ext cx="2829020" cy="2564102"/>
            <a:chOff x="5420487" y="3854245"/>
            <a:chExt cx="3057152" cy="2663622"/>
          </a:xfrm>
        </p:grpSpPr>
        <p:pic>
          <p:nvPicPr>
            <p:cNvPr id="42002" name="Picture 4"/>
            <p:cNvPicPr>
              <a:picLocks noChangeAspect="1" noChangeArrowheads="1"/>
            </p:cNvPicPr>
            <p:nvPr/>
          </p:nvPicPr>
          <p:blipFill>
            <a:blip r:embed="rId4"/>
            <a:srcRect/>
            <a:stretch>
              <a:fillRect/>
            </a:stretch>
          </p:blipFill>
          <p:spPr bwMode="auto">
            <a:xfrm>
              <a:off x="5717807" y="3854245"/>
              <a:ext cx="2557441" cy="2448232"/>
            </a:xfrm>
            <a:prstGeom prst="rect">
              <a:avLst/>
            </a:prstGeom>
            <a:noFill/>
            <a:ln w="9525">
              <a:noFill/>
              <a:miter lim="800000"/>
              <a:headEnd/>
              <a:tailEnd/>
            </a:ln>
          </p:spPr>
        </p:pic>
        <p:sp>
          <p:nvSpPr>
            <p:cNvPr id="42003" name="TextBox 6"/>
            <p:cNvSpPr txBox="1">
              <a:spLocks noChangeArrowheads="1"/>
            </p:cNvSpPr>
            <p:nvPr/>
          </p:nvSpPr>
          <p:spPr bwMode="auto">
            <a:xfrm>
              <a:off x="5420487" y="6230117"/>
              <a:ext cx="3057152" cy="287750"/>
            </a:xfrm>
            <a:prstGeom prst="rect">
              <a:avLst/>
            </a:prstGeom>
            <a:noFill/>
            <a:ln w="9525">
              <a:noFill/>
              <a:miter lim="800000"/>
              <a:headEnd/>
              <a:tailEnd/>
            </a:ln>
          </p:spPr>
          <p:txBody>
            <a:bodyPr wrap="none">
              <a:prstTxWarp prst="textNoShape">
                <a:avLst/>
              </a:prstTxWarp>
              <a:spAutoFit/>
            </a:bodyPr>
            <a:lstStyle/>
            <a:p>
              <a:r>
                <a:rPr lang="en-US" sz="1200" dirty="0"/>
                <a:t>Woods, </a:t>
              </a:r>
              <a:r>
                <a:rPr lang="en-US" sz="1200" i="1" dirty="0"/>
                <a:t>et al., Phys. Rev</a:t>
              </a:r>
              <a:r>
                <a:rPr lang="en-US" sz="1200" dirty="0"/>
                <a:t>. </a:t>
              </a:r>
              <a:r>
                <a:rPr lang="en-US" sz="1200" b="1" dirty="0"/>
                <a:t>131</a:t>
              </a:r>
              <a:r>
                <a:rPr lang="en-US" sz="1200" dirty="0"/>
                <a:t>, 1025 (1963).</a:t>
              </a:r>
            </a:p>
          </p:txBody>
        </p:sp>
      </p:grpSp>
      <p:pic>
        <p:nvPicPr>
          <p:cNvPr id="41990" name="Picture 11" descr="C:\Users\rob\Desktop\adiatom.gif"/>
          <p:cNvPicPr>
            <a:picLocks noChangeAspect="1" noChangeArrowheads="1" noCrop="1"/>
          </p:cNvPicPr>
          <p:nvPr/>
        </p:nvPicPr>
        <p:blipFill>
          <a:blip r:embed="rId5"/>
          <a:srcRect/>
          <a:stretch>
            <a:fillRect/>
          </a:stretch>
        </p:blipFill>
        <p:spPr bwMode="auto">
          <a:xfrm>
            <a:off x="4572001" y="1606644"/>
            <a:ext cx="4062557" cy="707371"/>
          </a:xfrm>
          <a:prstGeom prst="rect">
            <a:avLst/>
          </a:prstGeom>
          <a:noFill/>
          <a:ln w="9525">
            <a:noFill/>
            <a:miter lim="800000"/>
            <a:headEnd/>
            <a:tailEnd/>
          </a:ln>
        </p:spPr>
      </p:pic>
      <p:sp>
        <p:nvSpPr>
          <p:cNvPr id="41991" name="TextBox 8"/>
          <p:cNvSpPr txBox="1">
            <a:spLocks noChangeArrowheads="1"/>
          </p:cNvSpPr>
          <p:nvPr/>
        </p:nvSpPr>
        <p:spPr bwMode="auto">
          <a:xfrm>
            <a:off x="5843444" y="3536858"/>
            <a:ext cx="162633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t>Optical phonon</a:t>
            </a:r>
          </a:p>
        </p:txBody>
      </p:sp>
      <p:sp>
        <p:nvSpPr>
          <p:cNvPr id="41992" name="TextBox 11"/>
          <p:cNvSpPr txBox="1">
            <a:spLocks noChangeArrowheads="1"/>
          </p:cNvSpPr>
          <p:nvPr/>
        </p:nvSpPr>
        <p:spPr bwMode="auto">
          <a:xfrm>
            <a:off x="5758296" y="2164137"/>
            <a:ext cx="1751554"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t>Acoustic phonon</a:t>
            </a:r>
          </a:p>
        </p:txBody>
      </p:sp>
      <p:grpSp>
        <p:nvGrpSpPr>
          <p:cNvPr id="3" name="Group 18"/>
          <p:cNvGrpSpPr>
            <a:grpSpLocks/>
          </p:cNvGrpSpPr>
          <p:nvPr/>
        </p:nvGrpSpPr>
        <p:grpSpPr bwMode="auto">
          <a:xfrm>
            <a:off x="5733762" y="4017309"/>
            <a:ext cx="1663988" cy="2530005"/>
            <a:chOff x="5733692" y="4017363"/>
            <a:chExt cx="1663909" cy="2529558"/>
          </a:xfrm>
        </p:grpSpPr>
        <p:pic>
          <p:nvPicPr>
            <p:cNvPr id="42000" name="Picture 13" descr="La2CuO4.jpg"/>
            <p:cNvPicPr>
              <a:picLocks noChangeAspect="1"/>
            </p:cNvPicPr>
            <p:nvPr/>
          </p:nvPicPr>
          <p:blipFill>
            <a:blip r:embed="rId6"/>
            <a:srcRect l="32037" t="12215" r="32545" b="22003"/>
            <a:stretch>
              <a:fillRect/>
            </a:stretch>
          </p:blipFill>
          <p:spPr bwMode="auto">
            <a:xfrm>
              <a:off x="5733692" y="4017363"/>
              <a:ext cx="1663909" cy="2173574"/>
            </a:xfrm>
            <a:prstGeom prst="rect">
              <a:avLst/>
            </a:prstGeom>
            <a:noFill/>
            <a:ln w="9525">
              <a:noFill/>
              <a:miter lim="800000"/>
              <a:headEnd/>
              <a:tailEnd/>
            </a:ln>
          </p:spPr>
        </p:pic>
        <p:sp>
          <p:nvSpPr>
            <p:cNvPr id="42001" name="TextBox 14"/>
            <p:cNvSpPr txBox="1">
              <a:spLocks noChangeArrowheads="1"/>
            </p:cNvSpPr>
            <p:nvPr/>
          </p:nvSpPr>
          <p:spPr bwMode="auto">
            <a:xfrm>
              <a:off x="5972375" y="6177654"/>
              <a:ext cx="945421" cy="369267"/>
            </a:xfrm>
            <a:prstGeom prst="rect">
              <a:avLst/>
            </a:prstGeom>
            <a:noFill/>
            <a:ln w="9525">
              <a:noFill/>
              <a:miter lim="800000"/>
              <a:headEnd/>
              <a:tailEnd/>
            </a:ln>
          </p:spPr>
          <p:txBody>
            <a:bodyPr wrap="none">
              <a:prstTxWarp prst="textNoShape">
                <a:avLst/>
              </a:prstTxWarp>
              <a:spAutoFit/>
            </a:bodyPr>
            <a:lstStyle/>
            <a:p>
              <a:r>
                <a:rPr lang="en-US"/>
                <a:t>La</a:t>
              </a:r>
              <a:r>
                <a:rPr lang="en-US" baseline="-25000"/>
                <a:t>2</a:t>
              </a:r>
              <a:r>
                <a:rPr lang="en-US"/>
                <a:t>CuO</a:t>
              </a:r>
              <a:r>
                <a:rPr lang="en-US" baseline="-25000"/>
                <a:t>4</a:t>
              </a:r>
            </a:p>
          </p:txBody>
        </p:sp>
      </p:grpSp>
      <p:grpSp>
        <p:nvGrpSpPr>
          <p:cNvPr id="4" name="Group 17"/>
          <p:cNvGrpSpPr>
            <a:grpSpLocks/>
          </p:cNvGrpSpPr>
          <p:nvPr/>
        </p:nvGrpSpPr>
        <p:grpSpPr bwMode="auto">
          <a:xfrm>
            <a:off x="479137" y="3850622"/>
            <a:ext cx="4003386" cy="3017979"/>
            <a:chOff x="479685" y="3850477"/>
            <a:chExt cx="4002374" cy="3017910"/>
          </a:xfrm>
        </p:grpSpPr>
        <p:pic>
          <p:nvPicPr>
            <p:cNvPr id="41998" name="Picture 4"/>
            <p:cNvPicPr>
              <a:picLocks noChangeAspect="1" noChangeArrowheads="1"/>
            </p:cNvPicPr>
            <p:nvPr/>
          </p:nvPicPr>
          <p:blipFill>
            <a:blip r:embed="rId7"/>
            <a:srcRect/>
            <a:stretch>
              <a:fillRect/>
            </a:stretch>
          </p:blipFill>
          <p:spPr bwMode="auto">
            <a:xfrm>
              <a:off x="479685" y="3850477"/>
              <a:ext cx="4002374" cy="2782673"/>
            </a:xfrm>
            <a:prstGeom prst="rect">
              <a:avLst/>
            </a:prstGeom>
            <a:noFill/>
            <a:ln w="9525">
              <a:noFill/>
              <a:miter lim="800000"/>
              <a:headEnd/>
              <a:tailEnd/>
            </a:ln>
          </p:spPr>
        </p:pic>
        <p:sp>
          <p:nvSpPr>
            <p:cNvPr id="41999" name="TextBox 15"/>
            <p:cNvSpPr txBox="1">
              <a:spLocks noChangeArrowheads="1"/>
            </p:cNvSpPr>
            <p:nvPr/>
          </p:nvSpPr>
          <p:spPr bwMode="auto">
            <a:xfrm>
              <a:off x="1057118" y="6591394"/>
              <a:ext cx="2889804" cy="276993"/>
            </a:xfrm>
            <a:prstGeom prst="rect">
              <a:avLst/>
            </a:prstGeom>
            <a:noFill/>
            <a:ln w="9525">
              <a:noFill/>
              <a:miter lim="800000"/>
              <a:headEnd/>
              <a:tailEnd/>
            </a:ln>
          </p:spPr>
          <p:txBody>
            <a:bodyPr wrap="none">
              <a:prstTxWarp prst="textNoShape">
                <a:avLst/>
              </a:prstTxWarp>
              <a:spAutoFit/>
            </a:bodyPr>
            <a:lstStyle/>
            <a:p>
              <a:r>
                <a:rPr lang="en-US" sz="1200" dirty="0" err="1"/>
                <a:t>Chaplot</a:t>
              </a:r>
              <a:r>
                <a:rPr lang="en-US" sz="1200" dirty="0"/>
                <a:t>, </a:t>
              </a:r>
              <a:r>
                <a:rPr lang="en-US" sz="1200" i="1" dirty="0"/>
                <a:t>et al., Phys. Rev</a:t>
              </a:r>
              <a:r>
                <a:rPr lang="en-US" sz="1200" dirty="0"/>
                <a:t>. B </a:t>
              </a:r>
              <a:r>
                <a:rPr lang="en-US" sz="1200" b="1" dirty="0"/>
                <a:t>52</a:t>
              </a:r>
              <a:r>
                <a:rPr lang="en-US" sz="1200" dirty="0"/>
                <a:t>, 7230(1995).</a:t>
              </a:r>
            </a:p>
          </p:txBody>
        </p:sp>
      </p:grpSp>
      <p:sp>
        <p:nvSpPr>
          <p:cNvPr id="41996" name="Footer Placeholder 19"/>
          <p:cNvSpPr>
            <a:spLocks noGrp="1"/>
          </p:cNvSpPr>
          <p:nvPr>
            <p:ph type="ftr" sz="quarter" idx="11"/>
          </p:nvPr>
        </p:nvSpPr>
        <p:spPr>
          <a:noFill/>
        </p:spPr>
        <p:txBody>
          <a:bodyPr/>
          <a:lstStyle/>
          <a:p>
            <a:r>
              <a:rPr lang="en-US"/>
              <a:t>NXS School</a:t>
            </a:r>
          </a:p>
        </p:txBody>
      </p:sp>
      <p:pic>
        <p:nvPicPr>
          <p:cNvPr id="41997" name="Picture 18" descr="macpms"/>
          <p:cNvPicPr>
            <a:picLocks noChangeAspect="1" noChangeArrowheads="1"/>
          </p:cNvPicPr>
          <p:nvPr/>
        </p:nvPicPr>
        <p:blipFill>
          <a:blip r:embed="rId8"/>
          <a:srcRect/>
          <a:stretch>
            <a:fillRect/>
          </a:stretch>
        </p:blipFill>
        <p:spPr bwMode="auto">
          <a:xfrm>
            <a:off x="7848600" y="152400"/>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srcRect/>
          <a:stretch>
            <a:fillRect/>
          </a:stretch>
        </p:blipFill>
        <p:spPr bwMode="auto">
          <a:xfrm>
            <a:off x="119435" y="-3349"/>
            <a:ext cx="5367858" cy="6922741"/>
          </a:xfrm>
          <a:prstGeom prst="rect">
            <a:avLst/>
          </a:prstGeom>
          <a:noFill/>
          <a:ln w="12700" cap="flat">
            <a:noFill/>
            <a:miter lim="800000"/>
            <a:headEnd/>
            <a:tailEnd/>
          </a:ln>
        </p:spPr>
      </p:pic>
      <p:sp>
        <p:nvSpPr>
          <p:cNvPr id="22530" name="Rectangle 2"/>
          <p:cNvSpPr>
            <a:spLocks/>
          </p:cNvSpPr>
          <p:nvPr/>
        </p:nvSpPr>
        <p:spPr bwMode="auto">
          <a:xfrm>
            <a:off x="5521896" y="602754"/>
            <a:ext cx="3562945" cy="1535906"/>
          </a:xfrm>
          <a:prstGeom prst="rect">
            <a:avLst/>
          </a:prstGeom>
          <a:gradFill rotWithShape="0">
            <a:gsLst>
              <a:gs pos="0">
                <a:srgbClr val="FFFFFF"/>
              </a:gs>
              <a:gs pos="100000">
                <a:srgbClr val="FF00FF"/>
              </a:gs>
            </a:gsLst>
            <a:lin ang="5400000" scaled="1"/>
          </a:gradFill>
          <a:ln w="12700" cap="flat">
            <a:noFill/>
            <a:miter lim="800000"/>
            <a:headEnd type="none" w="med" len="med"/>
            <a:tailEnd type="none" w="med" len="med"/>
          </a:ln>
        </p:spPr>
        <p:txBody>
          <a:bodyPr lIns="0" tIns="0" rIns="0" bIns="0" anchor="ctr">
            <a:prstTxWarp prst="textNoShape">
              <a:avLst/>
            </a:prstTxWarp>
          </a:bodyPr>
          <a:lstStyle/>
          <a:p>
            <a:r>
              <a:rPr lang="en-US" sz="2500" b="1" baseline="32000" dirty="0">
                <a:solidFill>
                  <a:srgbClr val="003DCC"/>
                </a:solidFill>
                <a:ea typeface="Gill Sans" charset="0"/>
                <a:cs typeface="Gill Sans" charset="0"/>
              </a:rPr>
              <a:t>235</a:t>
            </a:r>
            <a:r>
              <a:rPr lang="en-US" sz="2500" b="1" dirty="0">
                <a:solidFill>
                  <a:srgbClr val="003DCC"/>
                </a:solidFill>
                <a:ea typeface="Gill Sans" charset="0"/>
                <a:cs typeface="Gill Sans" charset="0"/>
              </a:rPr>
              <a:t>U + </a:t>
            </a:r>
            <a:r>
              <a:rPr lang="en-US" sz="2500" b="1" dirty="0" err="1">
                <a:solidFill>
                  <a:srgbClr val="003DCC"/>
                </a:solidFill>
                <a:ea typeface="Gill Sans" charset="0"/>
                <a:cs typeface="Gill Sans" charset="0"/>
              </a:rPr>
              <a:t>n</a:t>
            </a:r>
            <a:r>
              <a:rPr lang="en-US" sz="2500" b="1" dirty="0">
                <a:solidFill>
                  <a:srgbClr val="003DCC"/>
                </a:solidFill>
                <a:ea typeface="Gill Sans" charset="0"/>
                <a:cs typeface="Gill Sans" charset="0"/>
              </a:rPr>
              <a:t>  </a:t>
            </a:r>
          </a:p>
          <a:p>
            <a:r>
              <a:rPr lang="en-US" sz="2500" dirty="0" err="1">
                <a:solidFill>
                  <a:srgbClr val="003DCC"/>
                </a:solidFill>
                <a:latin typeface="Wingdings 3" charset="2"/>
                <a:ea typeface="Lucida Grande" charset="0"/>
                <a:cs typeface="Lucida Grande" charset="0"/>
                <a:sym typeface="Wingdings 3" charset="2"/>
              </a:rPr>
              <a:t>g</a:t>
            </a:r>
            <a:endParaRPr lang="en-US" sz="2500" dirty="0">
              <a:solidFill>
                <a:srgbClr val="003DCC"/>
              </a:solidFill>
              <a:latin typeface="Wingdings 3" charset="2"/>
              <a:ea typeface="Lucida Grande" charset="0"/>
              <a:cs typeface="Lucida Grande" charset="0"/>
              <a:sym typeface="Wingdings 3" charset="2"/>
            </a:endParaRPr>
          </a:p>
          <a:p>
            <a:r>
              <a:rPr lang="en-US" sz="2500" b="1" dirty="0">
                <a:solidFill>
                  <a:srgbClr val="003DCC"/>
                </a:solidFill>
                <a:ea typeface="Gill Sans" charset="0"/>
                <a:cs typeface="Gill Sans" charset="0"/>
              </a:rPr>
              <a:t>daughter nuclei + </a:t>
            </a:r>
          </a:p>
          <a:p>
            <a:r>
              <a:rPr lang="en-US" sz="2500" b="1" dirty="0">
                <a:solidFill>
                  <a:srgbClr val="003DCC"/>
                </a:solidFill>
                <a:ea typeface="Gill Sans" charset="0"/>
                <a:cs typeface="Gill Sans" charset="0"/>
              </a:rPr>
              <a:t>2-3 </a:t>
            </a:r>
            <a:r>
              <a:rPr lang="en-US" sz="2500" b="1" dirty="0" err="1">
                <a:solidFill>
                  <a:srgbClr val="003DCC"/>
                </a:solidFill>
                <a:ea typeface="Gill Sans" charset="0"/>
                <a:cs typeface="Gill Sans" charset="0"/>
              </a:rPr>
              <a:t>n</a:t>
            </a:r>
            <a:r>
              <a:rPr lang="en-US" sz="2500" b="1" dirty="0">
                <a:solidFill>
                  <a:srgbClr val="003DCC"/>
                </a:solidFill>
                <a:ea typeface="Gill Sans" charset="0"/>
                <a:cs typeface="Gill Sans" charset="0"/>
              </a:rPr>
              <a:t> + gammas</a:t>
            </a:r>
          </a:p>
        </p:txBody>
      </p:sp>
      <p:sp>
        <p:nvSpPr>
          <p:cNvPr id="22531" name="Rectangle 3"/>
          <p:cNvSpPr>
            <a:spLocks/>
          </p:cNvSpPr>
          <p:nvPr/>
        </p:nvSpPr>
        <p:spPr bwMode="auto">
          <a:xfrm>
            <a:off x="5518547" y="4433590"/>
            <a:ext cx="3562945" cy="1902023"/>
          </a:xfrm>
          <a:prstGeom prst="rect">
            <a:avLst/>
          </a:prstGeom>
          <a:gradFill rotWithShape="0">
            <a:gsLst>
              <a:gs pos="0">
                <a:srgbClr val="FFFFFF"/>
              </a:gs>
              <a:gs pos="100000">
                <a:srgbClr val="FF00FF"/>
              </a:gs>
            </a:gsLst>
            <a:lin ang="5400000" scaled="1"/>
          </a:gradFill>
          <a:ln w="12700" cap="flat">
            <a:noFill/>
            <a:miter lim="800000"/>
            <a:headEnd type="none" w="med" len="med"/>
            <a:tailEnd type="none" w="med" len="med"/>
          </a:ln>
        </p:spPr>
        <p:txBody>
          <a:bodyPr lIns="0" tIns="0" rIns="0" bIns="0" anchor="ctr">
            <a:prstTxWarp prst="textNoShape">
              <a:avLst/>
            </a:prstTxWarp>
          </a:bodyPr>
          <a:lstStyle/>
          <a:p>
            <a:r>
              <a:rPr lang="en-US" sz="2500" b="1" baseline="32000" dirty="0">
                <a:solidFill>
                  <a:srgbClr val="003DCC"/>
                </a:solidFill>
                <a:ea typeface="Gill Sans" charset="0"/>
                <a:cs typeface="Gill Sans" charset="0"/>
              </a:rPr>
              <a:t> </a:t>
            </a:r>
            <a:r>
              <a:rPr lang="en-US" sz="2500" b="1" dirty="0">
                <a:solidFill>
                  <a:srgbClr val="003DCC"/>
                </a:solidFill>
                <a:ea typeface="Gill Sans" charset="0"/>
                <a:cs typeface="Gill Sans" charset="0"/>
              </a:rPr>
              <a:t>neutrons:</a:t>
            </a:r>
          </a:p>
          <a:p>
            <a:endParaRPr lang="en-US" sz="2500" b="1" dirty="0">
              <a:solidFill>
                <a:srgbClr val="003DCC"/>
              </a:solidFill>
              <a:ea typeface="Gill Sans" charset="0"/>
              <a:cs typeface="Gill Sans" charset="0"/>
            </a:endParaRPr>
          </a:p>
          <a:p>
            <a:r>
              <a:rPr lang="en-US" sz="2500" b="1" dirty="0">
                <a:solidFill>
                  <a:srgbClr val="003DCC"/>
                </a:solidFill>
                <a:ea typeface="Gill Sans" charset="0"/>
                <a:cs typeface="Gill Sans" charset="0"/>
              </a:rPr>
              <a:t>no charge</a:t>
            </a:r>
          </a:p>
          <a:p>
            <a:r>
              <a:rPr lang="en-US" sz="2500" b="1" dirty="0" err="1">
                <a:solidFill>
                  <a:srgbClr val="003DCC"/>
                </a:solidFill>
                <a:ea typeface="Gill Sans" charset="0"/>
                <a:cs typeface="Gill Sans" charset="0"/>
              </a:rPr>
              <a:t>s</a:t>
            </a:r>
            <a:r>
              <a:rPr lang="en-US" sz="2500" b="1" dirty="0">
                <a:solidFill>
                  <a:srgbClr val="003DCC"/>
                </a:solidFill>
                <a:ea typeface="Gill Sans" charset="0"/>
                <a:cs typeface="Gill Sans" charset="0"/>
              </a:rPr>
              <a:t>=1/2  </a:t>
            </a:r>
          </a:p>
          <a:p>
            <a:r>
              <a:rPr lang="en-US" sz="2500" b="1" dirty="0">
                <a:solidFill>
                  <a:srgbClr val="003DCC"/>
                </a:solidFill>
                <a:ea typeface="Gill Sans" charset="0"/>
                <a:cs typeface="Gill Sans" charset="0"/>
              </a:rPr>
              <a:t>massive: mc</a:t>
            </a:r>
            <a:r>
              <a:rPr lang="en-US" sz="2500" b="1" baseline="32000" dirty="0">
                <a:solidFill>
                  <a:srgbClr val="003DCC"/>
                </a:solidFill>
                <a:ea typeface="Gill Sans" charset="0"/>
                <a:cs typeface="Gill Sans" charset="0"/>
              </a:rPr>
              <a:t>2</a:t>
            </a:r>
            <a:r>
              <a:rPr lang="en-US" sz="2500" b="1" dirty="0">
                <a:solidFill>
                  <a:srgbClr val="003DCC"/>
                </a:solidFill>
                <a:ea typeface="Gill Sans" charset="0"/>
                <a:cs typeface="Gill Sans" charset="0"/>
              </a:rPr>
              <a:t>~1 </a:t>
            </a:r>
            <a:r>
              <a:rPr lang="en-US" sz="2500" b="1" dirty="0" err="1">
                <a:solidFill>
                  <a:srgbClr val="003DCC"/>
                </a:solidFill>
                <a:ea typeface="Gill Sans" charset="0"/>
                <a:cs typeface="Gill Sans" charset="0"/>
              </a:rPr>
              <a:t>GeV</a:t>
            </a:r>
            <a:endParaRPr lang="en-US" sz="2500" b="1" dirty="0">
              <a:solidFill>
                <a:srgbClr val="003DCC"/>
              </a:solidFill>
              <a:ea typeface="Gill Sans" charset="0"/>
              <a:cs typeface="Gill Sans"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0"/>
            <a:ext cx="8229600" cy="1143000"/>
          </a:xfrm>
        </p:spPr>
        <p:txBody>
          <a:bodyPr/>
          <a:lstStyle/>
          <a:p>
            <a:pPr eaLnBrk="1" hangingPunct="1"/>
            <a:r>
              <a:rPr lang="en-US" dirty="0">
                <a:solidFill>
                  <a:srgbClr val="FF0000"/>
                </a:solidFill>
              </a:rPr>
              <a:t>Spin excitations</a:t>
            </a:r>
          </a:p>
        </p:txBody>
      </p:sp>
      <p:sp>
        <p:nvSpPr>
          <p:cNvPr id="46083" name="Footer Placeholder 2"/>
          <p:cNvSpPr>
            <a:spLocks noGrp="1"/>
          </p:cNvSpPr>
          <p:nvPr>
            <p:ph type="ftr" sz="quarter" idx="11"/>
          </p:nvPr>
        </p:nvSpPr>
        <p:spPr>
          <a:noFill/>
        </p:spPr>
        <p:txBody>
          <a:bodyPr/>
          <a:lstStyle/>
          <a:p>
            <a:r>
              <a:rPr lang="en-US"/>
              <a:t>NXS School</a:t>
            </a:r>
          </a:p>
        </p:txBody>
      </p:sp>
      <p:sp>
        <p:nvSpPr>
          <p:cNvPr id="46084" name="Slide Number Placeholder 3"/>
          <p:cNvSpPr>
            <a:spLocks noGrp="1"/>
          </p:cNvSpPr>
          <p:nvPr>
            <p:ph type="sldNum" sz="quarter" idx="12"/>
          </p:nvPr>
        </p:nvSpPr>
        <p:spPr>
          <a:noFill/>
        </p:spPr>
        <p:txBody>
          <a:bodyPr/>
          <a:lstStyle/>
          <a:p>
            <a:fld id="{EB6D1326-0BE0-F347-9A70-FFA8790266B2}" type="slidenum">
              <a:rPr lang="en-US"/>
              <a:pPr/>
              <a:t>20</a:t>
            </a:fld>
            <a:endParaRPr lang="en-US"/>
          </a:p>
        </p:txBody>
      </p:sp>
      <p:sp>
        <p:nvSpPr>
          <p:cNvPr id="46085" name="Rectangle 4"/>
          <p:cNvSpPr>
            <a:spLocks noChangeArrowheads="1"/>
          </p:cNvSpPr>
          <p:nvPr/>
        </p:nvSpPr>
        <p:spPr bwMode="auto">
          <a:xfrm>
            <a:off x="795193" y="1447800"/>
            <a:ext cx="6020955" cy="1495782"/>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400" b="1" dirty="0">
                <a:solidFill>
                  <a:srgbClr val="0000FF"/>
                </a:solidFill>
              </a:rPr>
              <a:t>Spin excitations</a:t>
            </a:r>
          </a:p>
          <a:p>
            <a:pPr marL="742229" lvl="1" indent="-284925">
              <a:spcBef>
                <a:spcPct val="20000"/>
              </a:spcBef>
              <a:buSzPct val="70000"/>
              <a:buFont typeface="Wingdings" charset="2"/>
              <a:buChar char="l"/>
            </a:pPr>
            <a:r>
              <a:rPr lang="en-US" dirty="0">
                <a:solidFill>
                  <a:srgbClr val="0000FF"/>
                </a:solidFill>
              </a:rPr>
              <a:t>Spin waves in ordered magnets</a:t>
            </a:r>
          </a:p>
          <a:p>
            <a:pPr marL="742229" lvl="1" indent="-284925">
              <a:spcBef>
                <a:spcPct val="20000"/>
              </a:spcBef>
              <a:buSzPct val="70000"/>
              <a:buFont typeface="Wingdings" charset="2"/>
              <a:buChar char="l"/>
            </a:pPr>
            <a:r>
              <a:rPr lang="en-US" dirty="0">
                <a:solidFill>
                  <a:srgbClr val="0000FF"/>
                </a:solidFill>
              </a:rPr>
              <a:t>Paramagnetic &amp; quantum spin fluctuations</a:t>
            </a:r>
          </a:p>
          <a:p>
            <a:pPr marL="742229" lvl="1" indent="-284925">
              <a:spcBef>
                <a:spcPct val="20000"/>
              </a:spcBef>
              <a:buSzPct val="70000"/>
              <a:buFont typeface="Wingdings" charset="2"/>
              <a:buChar char="l"/>
            </a:pPr>
            <a:r>
              <a:rPr lang="en-US" dirty="0">
                <a:solidFill>
                  <a:srgbClr val="0000FF"/>
                </a:solidFill>
              </a:rPr>
              <a:t>Crystal-field &amp; spin-orbit excitations</a:t>
            </a:r>
          </a:p>
        </p:txBody>
      </p:sp>
      <p:sp>
        <p:nvSpPr>
          <p:cNvPr id="46086" name="TextBox 6"/>
          <p:cNvSpPr txBox="1">
            <a:spLocks noChangeArrowheads="1"/>
          </p:cNvSpPr>
          <p:nvPr/>
        </p:nvSpPr>
        <p:spPr bwMode="auto">
          <a:xfrm>
            <a:off x="762000" y="3505200"/>
            <a:ext cx="7583920" cy="2788444"/>
          </a:xfrm>
          <a:prstGeom prst="rect">
            <a:avLst/>
          </a:prstGeom>
          <a:noFill/>
          <a:ln w="9525">
            <a:noFill/>
            <a:miter lim="800000"/>
            <a:headEnd/>
            <a:tailEnd/>
          </a:ln>
        </p:spPr>
        <p:txBody>
          <a:bodyPr lIns="91429" tIns="45714" rIns="91429" bIns="45714">
            <a:prstTxWarp prst="textNoShape">
              <a:avLst/>
            </a:prstTxWarp>
            <a:spAutoFit/>
          </a:bodyPr>
          <a:lstStyle/>
          <a:p>
            <a:pPr marL="341909" indent="-341909">
              <a:spcBef>
                <a:spcPct val="20000"/>
              </a:spcBef>
              <a:buSzPct val="70000"/>
              <a:buFont typeface="Wingdings" charset="2"/>
              <a:buChar char="l"/>
            </a:pPr>
            <a:r>
              <a:rPr lang="en-US" sz="2400" b="1" dirty="0">
                <a:solidFill>
                  <a:srgbClr val="FF0000"/>
                </a:solidFill>
              </a:rPr>
              <a:t>Magnetic inelastic scattering can tell us about</a:t>
            </a:r>
          </a:p>
          <a:p>
            <a:pPr marL="742229" lvl="1" indent="-284925">
              <a:spcBef>
                <a:spcPct val="20000"/>
              </a:spcBef>
              <a:buSzPct val="70000"/>
              <a:buFont typeface="Wingdings" charset="2"/>
              <a:buChar char="l"/>
            </a:pPr>
            <a:r>
              <a:rPr lang="en-US" dirty="0">
                <a:solidFill>
                  <a:srgbClr val="FF0000"/>
                </a:solidFill>
              </a:rPr>
              <a:t>Exchange interactions</a:t>
            </a:r>
          </a:p>
          <a:p>
            <a:pPr marL="742229" lvl="1" indent="-284925">
              <a:spcBef>
                <a:spcPct val="20000"/>
              </a:spcBef>
              <a:buSzPct val="70000"/>
              <a:buFont typeface="Wingdings" charset="2"/>
              <a:buChar char="l"/>
            </a:pPr>
            <a:r>
              <a:rPr lang="en-US" dirty="0">
                <a:solidFill>
                  <a:srgbClr val="FF0000"/>
                </a:solidFill>
              </a:rPr>
              <a:t>Single-ion and exchange anisotropy (determine Hamiltonian)</a:t>
            </a:r>
          </a:p>
          <a:p>
            <a:pPr marL="742229" lvl="1" indent="-284925">
              <a:spcBef>
                <a:spcPct val="20000"/>
              </a:spcBef>
              <a:buSzPct val="70000"/>
              <a:buFont typeface="Wingdings" charset="2"/>
              <a:buChar char="l"/>
            </a:pPr>
            <a:r>
              <a:rPr lang="en-US" dirty="0">
                <a:solidFill>
                  <a:srgbClr val="FF0000"/>
                </a:solidFill>
              </a:rPr>
              <a:t>Phase transitions &amp; critical phenomena</a:t>
            </a:r>
          </a:p>
          <a:p>
            <a:pPr marL="742229" lvl="1" indent="-284925">
              <a:spcBef>
                <a:spcPct val="20000"/>
              </a:spcBef>
              <a:buSzPct val="70000"/>
              <a:buFont typeface="Wingdings" charset="2"/>
              <a:buChar char="l"/>
            </a:pPr>
            <a:r>
              <a:rPr lang="en-US" dirty="0">
                <a:solidFill>
                  <a:srgbClr val="FF0000"/>
                </a:solidFill>
              </a:rPr>
              <a:t>Quantum critical scaling of magnetic fluctuations</a:t>
            </a:r>
          </a:p>
          <a:p>
            <a:pPr marL="742229" lvl="1" indent="-284925">
              <a:spcBef>
                <a:spcPct val="20000"/>
              </a:spcBef>
              <a:buSzPct val="70000"/>
              <a:buFont typeface="Wingdings" charset="2"/>
              <a:buChar char="l"/>
            </a:pPr>
            <a:r>
              <a:rPr lang="en-US" dirty="0">
                <a:solidFill>
                  <a:srgbClr val="FF0000"/>
                </a:solidFill>
              </a:rPr>
              <a:t>Other electronic energy scales (</a:t>
            </a:r>
            <a:r>
              <a:rPr lang="en-US" dirty="0" err="1">
                <a:solidFill>
                  <a:srgbClr val="FF0000"/>
                </a:solidFill>
              </a:rPr>
              <a:t>eg</a:t>
            </a:r>
            <a:r>
              <a:rPr lang="en-US" dirty="0">
                <a:solidFill>
                  <a:srgbClr val="FF0000"/>
                </a:solidFill>
              </a:rPr>
              <a:t>. CF &amp; SO)</a:t>
            </a:r>
          </a:p>
          <a:p>
            <a:pPr marL="742229" lvl="1" indent="-284925">
              <a:spcBef>
                <a:spcPct val="20000"/>
              </a:spcBef>
              <a:buSzPct val="70000"/>
              <a:buFont typeface="Wingdings" charset="2"/>
              <a:buChar char="l"/>
            </a:pPr>
            <a:r>
              <a:rPr lang="en-US" dirty="0">
                <a:solidFill>
                  <a:srgbClr val="FF0000"/>
                </a:solidFill>
              </a:rPr>
              <a:t>Interactions (</a:t>
            </a:r>
            <a:r>
              <a:rPr lang="en-US" dirty="0" err="1">
                <a:solidFill>
                  <a:srgbClr val="FF0000"/>
                </a:solidFill>
              </a:rPr>
              <a:t>eg</a:t>
            </a:r>
            <a:r>
              <a:rPr lang="en-US" dirty="0">
                <a:solidFill>
                  <a:srgbClr val="FF0000"/>
                </a:solidFill>
              </a:rPr>
              <a:t>. spin-phonon coupling)</a:t>
            </a:r>
          </a:p>
          <a:p>
            <a:pPr marL="341909" indent="-341909"/>
            <a:endParaRPr lang="en-US" dirty="0"/>
          </a:p>
        </p:txBody>
      </p:sp>
      <p:pic>
        <p:nvPicPr>
          <p:cNvPr id="46087" name="Picture 7" descr="macpms"/>
          <p:cNvPicPr>
            <a:picLocks noChangeAspect="1" noChangeArrowheads="1"/>
          </p:cNvPicPr>
          <p:nvPr/>
        </p:nvPicPr>
        <p:blipFill>
          <a:blip r:embed="rId3"/>
          <a:srcRect/>
          <a:stretch>
            <a:fillRect/>
          </a:stretch>
        </p:blipFill>
        <p:spPr bwMode="auto">
          <a:xfrm>
            <a:off x="7848600" y="228600"/>
            <a:ext cx="1141556" cy="614922"/>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a:xfrm>
            <a:off x="-111702" y="82644"/>
            <a:ext cx="8229600" cy="1143000"/>
          </a:xfrm>
        </p:spPr>
        <p:txBody>
          <a:bodyPr/>
          <a:lstStyle/>
          <a:p>
            <a:pPr eaLnBrk="1" hangingPunct="1"/>
            <a:r>
              <a:rPr lang="en-US" dirty="0">
                <a:solidFill>
                  <a:srgbClr val="FF0000"/>
                </a:solidFill>
              </a:rPr>
              <a:t>Spin waves</a:t>
            </a:r>
          </a:p>
        </p:txBody>
      </p:sp>
      <p:sp>
        <p:nvSpPr>
          <p:cNvPr id="52227" name="Footer Placeholder 3"/>
          <p:cNvSpPr>
            <a:spLocks noGrp="1"/>
          </p:cNvSpPr>
          <p:nvPr>
            <p:ph type="ftr" sz="quarter" idx="11"/>
          </p:nvPr>
        </p:nvSpPr>
        <p:spPr>
          <a:noFill/>
        </p:spPr>
        <p:txBody>
          <a:bodyPr/>
          <a:lstStyle/>
          <a:p>
            <a:r>
              <a:rPr lang="en-US"/>
              <a:t>NXS School</a:t>
            </a:r>
          </a:p>
        </p:txBody>
      </p:sp>
      <p:sp>
        <p:nvSpPr>
          <p:cNvPr id="52228" name="Slide Number Placeholder 4"/>
          <p:cNvSpPr>
            <a:spLocks noGrp="1"/>
          </p:cNvSpPr>
          <p:nvPr>
            <p:ph type="sldNum" sz="quarter" idx="12"/>
          </p:nvPr>
        </p:nvSpPr>
        <p:spPr>
          <a:noFill/>
        </p:spPr>
        <p:txBody>
          <a:bodyPr/>
          <a:lstStyle/>
          <a:p>
            <a:fld id="{C116B530-C3C7-9E46-ADDD-AC6A5EA0CFF7}" type="slidenum">
              <a:rPr lang="en-US"/>
              <a:pPr/>
              <a:t>21</a:t>
            </a:fld>
            <a:endParaRPr lang="en-US"/>
          </a:p>
        </p:txBody>
      </p:sp>
      <p:grpSp>
        <p:nvGrpSpPr>
          <p:cNvPr id="2" name="Group 13"/>
          <p:cNvGrpSpPr>
            <a:grpSpLocks/>
          </p:cNvGrpSpPr>
          <p:nvPr/>
        </p:nvGrpSpPr>
        <p:grpSpPr bwMode="auto">
          <a:xfrm>
            <a:off x="860136" y="1225644"/>
            <a:ext cx="3186760" cy="2463203"/>
            <a:chOff x="179850" y="1949380"/>
            <a:chExt cx="3958671" cy="3331912"/>
          </a:xfrm>
        </p:grpSpPr>
        <p:grpSp>
          <p:nvGrpSpPr>
            <p:cNvPr id="3" name="Group 8"/>
            <p:cNvGrpSpPr>
              <a:grpSpLocks/>
            </p:cNvGrpSpPr>
            <p:nvPr/>
          </p:nvGrpSpPr>
          <p:grpSpPr bwMode="auto">
            <a:xfrm>
              <a:off x="179850" y="2384265"/>
              <a:ext cx="3958671" cy="2897027"/>
              <a:chOff x="419690" y="3282845"/>
              <a:chExt cx="3958671" cy="2897027"/>
            </a:xfrm>
          </p:grpSpPr>
          <p:pic>
            <p:nvPicPr>
              <p:cNvPr id="52241" name="Picture 4"/>
              <p:cNvPicPr>
                <a:picLocks noChangeAspect="1" noChangeArrowheads="1"/>
              </p:cNvPicPr>
              <p:nvPr/>
            </p:nvPicPr>
            <p:blipFill>
              <a:blip r:embed="rId3"/>
              <a:srcRect/>
              <a:stretch>
                <a:fillRect/>
              </a:stretch>
            </p:blipFill>
            <p:spPr bwMode="auto">
              <a:xfrm>
                <a:off x="520714" y="3282845"/>
                <a:ext cx="3857647" cy="2443398"/>
              </a:xfrm>
              <a:prstGeom prst="rect">
                <a:avLst/>
              </a:prstGeom>
              <a:noFill/>
              <a:ln w="9525">
                <a:noFill/>
                <a:miter lim="800000"/>
                <a:headEnd/>
                <a:tailEnd/>
              </a:ln>
            </p:spPr>
          </p:pic>
          <p:sp>
            <p:nvSpPr>
              <p:cNvPr id="52242" name="TextBox 10"/>
              <p:cNvSpPr txBox="1">
                <a:spLocks noChangeArrowheads="1"/>
              </p:cNvSpPr>
              <p:nvPr/>
            </p:nvSpPr>
            <p:spPr bwMode="auto">
              <a:xfrm>
                <a:off x="419690" y="5805183"/>
                <a:ext cx="3678746" cy="374689"/>
              </a:xfrm>
              <a:prstGeom prst="rect">
                <a:avLst/>
              </a:prstGeom>
              <a:noFill/>
              <a:ln w="9525">
                <a:noFill/>
                <a:miter lim="800000"/>
                <a:headEnd/>
                <a:tailEnd/>
              </a:ln>
            </p:spPr>
            <p:txBody>
              <a:bodyPr wrap="none">
                <a:prstTxWarp prst="textNoShape">
                  <a:avLst/>
                </a:prstTxWarp>
                <a:spAutoFit/>
              </a:bodyPr>
              <a:lstStyle/>
              <a:p>
                <a:r>
                  <a:rPr lang="en-US" sz="1200" dirty="0" err="1"/>
                  <a:t>Perring</a:t>
                </a:r>
                <a:r>
                  <a:rPr lang="en-US" sz="1200" dirty="0"/>
                  <a:t> </a:t>
                </a:r>
                <a:r>
                  <a:rPr lang="en-US" sz="1200" i="1" dirty="0"/>
                  <a:t>et al., Phys. Rev</a:t>
                </a:r>
                <a:r>
                  <a:rPr lang="en-US" sz="1200" dirty="0"/>
                  <a:t>. </a:t>
                </a:r>
                <a:r>
                  <a:rPr lang="en-US" sz="1200" dirty="0" err="1"/>
                  <a:t>Lett</a:t>
                </a:r>
                <a:r>
                  <a:rPr lang="en-US" sz="1200" dirty="0"/>
                  <a:t>. </a:t>
                </a:r>
                <a:r>
                  <a:rPr lang="en-US" sz="1200" b="1" dirty="0"/>
                  <a:t>77</a:t>
                </a:r>
                <a:r>
                  <a:rPr lang="en-US" sz="1200" dirty="0"/>
                  <a:t>, 711 (1996).</a:t>
                </a:r>
              </a:p>
            </p:txBody>
          </p:sp>
        </p:grpSp>
        <p:sp>
          <p:nvSpPr>
            <p:cNvPr id="52240" name="TextBox 11"/>
            <p:cNvSpPr txBox="1">
              <a:spLocks noChangeArrowheads="1"/>
            </p:cNvSpPr>
            <p:nvPr/>
          </p:nvSpPr>
          <p:spPr bwMode="auto">
            <a:xfrm>
              <a:off x="1171037" y="1949380"/>
              <a:ext cx="1920327" cy="499586"/>
            </a:xfrm>
            <a:prstGeom prst="rect">
              <a:avLst/>
            </a:prstGeom>
            <a:noFill/>
            <a:ln w="9525">
              <a:noFill/>
              <a:miter lim="800000"/>
              <a:headEnd/>
              <a:tailEnd/>
            </a:ln>
          </p:spPr>
          <p:txBody>
            <a:bodyPr wrap="none">
              <a:prstTxWarp prst="textNoShape">
                <a:avLst/>
              </a:prstTxWarp>
              <a:spAutoFit/>
            </a:bodyPr>
            <a:lstStyle/>
            <a:p>
              <a:r>
                <a:rPr lang="en-US" dirty="0"/>
                <a:t>Ferromagnetic</a:t>
              </a:r>
            </a:p>
          </p:txBody>
        </p:sp>
      </p:grpSp>
      <p:grpSp>
        <p:nvGrpSpPr>
          <p:cNvPr id="4" name="Group 15"/>
          <p:cNvGrpSpPr>
            <a:grpSpLocks/>
          </p:cNvGrpSpPr>
          <p:nvPr/>
        </p:nvGrpSpPr>
        <p:grpSpPr bwMode="auto">
          <a:xfrm>
            <a:off x="809625" y="3847820"/>
            <a:ext cx="3369829" cy="2416945"/>
            <a:chOff x="865118" y="3848518"/>
            <a:chExt cx="3370262" cy="2415776"/>
          </a:xfrm>
        </p:grpSpPr>
        <p:pic>
          <p:nvPicPr>
            <p:cNvPr id="52236" name="Picture 3"/>
            <p:cNvPicPr>
              <a:picLocks noChangeAspect="1" noChangeArrowheads="1"/>
            </p:cNvPicPr>
            <p:nvPr/>
          </p:nvPicPr>
          <p:blipFill>
            <a:blip r:embed="rId4"/>
            <a:srcRect/>
            <a:stretch>
              <a:fillRect/>
            </a:stretch>
          </p:blipFill>
          <p:spPr bwMode="auto">
            <a:xfrm>
              <a:off x="865118" y="4049757"/>
              <a:ext cx="3370262" cy="1986252"/>
            </a:xfrm>
            <a:prstGeom prst="rect">
              <a:avLst/>
            </a:prstGeom>
            <a:noFill/>
            <a:ln w="9525">
              <a:noFill/>
              <a:miter lim="800000"/>
              <a:headEnd/>
              <a:tailEnd/>
            </a:ln>
          </p:spPr>
        </p:pic>
        <p:sp>
          <p:nvSpPr>
            <p:cNvPr id="52237" name="TextBox 7"/>
            <p:cNvSpPr txBox="1">
              <a:spLocks noChangeArrowheads="1"/>
            </p:cNvSpPr>
            <p:nvPr/>
          </p:nvSpPr>
          <p:spPr bwMode="auto">
            <a:xfrm>
              <a:off x="941561" y="5987429"/>
              <a:ext cx="3217376" cy="276865"/>
            </a:xfrm>
            <a:prstGeom prst="rect">
              <a:avLst/>
            </a:prstGeom>
            <a:noFill/>
            <a:ln w="9525">
              <a:noFill/>
              <a:miter lim="800000"/>
              <a:headEnd/>
              <a:tailEnd/>
            </a:ln>
          </p:spPr>
          <p:txBody>
            <a:bodyPr>
              <a:prstTxWarp prst="textNoShape">
                <a:avLst/>
              </a:prstTxWarp>
              <a:spAutoFit/>
            </a:bodyPr>
            <a:lstStyle/>
            <a:p>
              <a:r>
                <a:rPr lang="en-US" sz="1200" dirty="0"/>
                <a:t>Shapiro </a:t>
              </a:r>
              <a:r>
                <a:rPr lang="en-US" sz="1200" i="1" dirty="0"/>
                <a:t>et al., Phys. Rev</a:t>
              </a:r>
              <a:r>
                <a:rPr lang="en-US" sz="1200" dirty="0"/>
                <a:t>. B </a:t>
              </a:r>
              <a:r>
                <a:rPr lang="en-US" sz="1200" b="1" dirty="0"/>
                <a:t>10</a:t>
              </a:r>
              <a:r>
                <a:rPr lang="en-US" sz="1200" dirty="0"/>
                <a:t>, 2014 (1974).</a:t>
              </a:r>
            </a:p>
          </p:txBody>
        </p:sp>
        <p:sp>
          <p:nvSpPr>
            <p:cNvPr id="52238" name="TextBox 12"/>
            <p:cNvSpPr txBox="1">
              <a:spLocks noChangeArrowheads="1"/>
            </p:cNvSpPr>
            <p:nvPr/>
          </p:nvSpPr>
          <p:spPr bwMode="auto">
            <a:xfrm>
              <a:off x="1553823" y="3848518"/>
              <a:ext cx="1889440" cy="369153"/>
            </a:xfrm>
            <a:prstGeom prst="rect">
              <a:avLst/>
            </a:prstGeom>
            <a:noFill/>
            <a:ln w="9525">
              <a:noFill/>
              <a:miter lim="800000"/>
              <a:headEnd/>
              <a:tailEnd/>
            </a:ln>
          </p:spPr>
          <p:txBody>
            <a:bodyPr wrap="none">
              <a:prstTxWarp prst="textNoShape">
                <a:avLst/>
              </a:prstTxWarp>
              <a:spAutoFit/>
            </a:bodyPr>
            <a:lstStyle/>
            <a:p>
              <a:r>
                <a:rPr lang="en-US" dirty="0" err="1"/>
                <a:t>Antiferromagnetic</a:t>
              </a:r>
              <a:endParaRPr lang="en-US" dirty="0"/>
            </a:p>
          </p:txBody>
        </p:sp>
      </p:grpSp>
      <p:pic>
        <p:nvPicPr>
          <p:cNvPr id="52231" name="Picture 16" descr="fig1.jpg"/>
          <p:cNvPicPr>
            <a:picLocks noChangeAspect="1"/>
          </p:cNvPicPr>
          <p:nvPr/>
        </p:nvPicPr>
        <p:blipFill>
          <a:blip r:embed="rId5"/>
          <a:srcRect/>
          <a:stretch>
            <a:fillRect/>
          </a:stretch>
        </p:blipFill>
        <p:spPr bwMode="auto">
          <a:xfrm>
            <a:off x="5191125" y="1783137"/>
            <a:ext cx="2926773" cy="3983691"/>
          </a:xfrm>
          <a:prstGeom prst="rect">
            <a:avLst/>
          </a:prstGeom>
          <a:noFill/>
          <a:ln w="9525">
            <a:noFill/>
            <a:miter lim="800000"/>
            <a:headEnd/>
            <a:tailEnd/>
          </a:ln>
        </p:spPr>
      </p:pic>
      <p:sp>
        <p:nvSpPr>
          <p:cNvPr id="52232" name="TextBox 17"/>
          <p:cNvSpPr txBox="1">
            <a:spLocks noChangeArrowheads="1"/>
          </p:cNvSpPr>
          <p:nvPr/>
        </p:nvSpPr>
        <p:spPr bwMode="auto">
          <a:xfrm>
            <a:off x="5856432" y="1996048"/>
            <a:ext cx="148082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err="1"/>
              <a:t>Ferrimagnetic</a:t>
            </a:r>
            <a:endParaRPr lang="en-US" dirty="0"/>
          </a:p>
        </p:txBody>
      </p:sp>
      <p:sp>
        <p:nvSpPr>
          <p:cNvPr id="52233" name="TextBox 18"/>
          <p:cNvSpPr txBox="1">
            <a:spLocks noChangeArrowheads="1"/>
          </p:cNvSpPr>
          <p:nvPr/>
        </p:nvSpPr>
        <p:spPr bwMode="auto">
          <a:xfrm>
            <a:off x="4722091" y="5441858"/>
            <a:ext cx="3864841" cy="276987"/>
          </a:xfrm>
          <a:prstGeom prst="rect">
            <a:avLst/>
          </a:prstGeom>
          <a:noFill/>
          <a:ln w="9525">
            <a:noFill/>
            <a:miter lim="800000"/>
            <a:headEnd/>
            <a:tailEnd/>
          </a:ln>
        </p:spPr>
        <p:txBody>
          <a:bodyPr lIns="91429" tIns="45714" rIns="91429" bIns="45714">
            <a:prstTxWarp prst="textNoShape">
              <a:avLst/>
            </a:prstTxWarp>
            <a:spAutoFit/>
          </a:bodyPr>
          <a:lstStyle/>
          <a:p>
            <a:r>
              <a:rPr lang="en-US" sz="1200" dirty="0" err="1"/>
              <a:t>McQueeney</a:t>
            </a:r>
            <a:r>
              <a:rPr lang="en-US" sz="1200" dirty="0"/>
              <a:t> </a:t>
            </a:r>
            <a:r>
              <a:rPr lang="en-US" sz="1200" i="1" dirty="0"/>
              <a:t>et al., Phys. Rev</a:t>
            </a:r>
            <a:r>
              <a:rPr lang="en-US" sz="1200" dirty="0"/>
              <a:t>. </a:t>
            </a:r>
            <a:r>
              <a:rPr lang="en-US" sz="1200" dirty="0" err="1"/>
              <a:t>Lett</a:t>
            </a:r>
            <a:r>
              <a:rPr lang="en-US" sz="1200" dirty="0"/>
              <a:t>. </a:t>
            </a:r>
            <a:r>
              <a:rPr lang="en-US" sz="1200" b="1" dirty="0"/>
              <a:t>99</a:t>
            </a:r>
            <a:r>
              <a:rPr lang="en-US" sz="1200" dirty="0"/>
              <a:t>, 246401 (2007).</a:t>
            </a:r>
          </a:p>
        </p:txBody>
      </p:sp>
      <p:sp>
        <p:nvSpPr>
          <p:cNvPr id="52234" name="TextBox 20"/>
          <p:cNvSpPr txBox="1">
            <a:spLocks noChangeArrowheads="1"/>
          </p:cNvSpPr>
          <p:nvPr/>
        </p:nvSpPr>
        <p:spPr bwMode="auto">
          <a:xfrm>
            <a:off x="6693477" y="4553791"/>
            <a:ext cx="723253"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t>Fe</a:t>
            </a:r>
            <a:r>
              <a:rPr lang="en-US" baseline="-25000" dirty="0"/>
              <a:t>3</a:t>
            </a:r>
            <a:r>
              <a:rPr lang="en-US" dirty="0"/>
              <a:t>O</a:t>
            </a:r>
            <a:r>
              <a:rPr lang="en-US" baseline="-25000" dirty="0"/>
              <a:t>4</a:t>
            </a:r>
          </a:p>
        </p:txBody>
      </p:sp>
      <p:pic>
        <p:nvPicPr>
          <p:cNvPr id="52235" name="Picture 18" descr="macpms"/>
          <p:cNvPicPr>
            <a:picLocks noChangeAspect="1" noChangeArrowheads="1"/>
          </p:cNvPicPr>
          <p:nvPr/>
        </p:nvPicPr>
        <p:blipFill>
          <a:blip r:embed="rId6"/>
          <a:srcRect/>
          <a:stretch>
            <a:fillRect/>
          </a:stretch>
        </p:blipFill>
        <p:spPr bwMode="auto">
          <a:xfrm>
            <a:off x="7772400" y="223278"/>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Number Placeholder 4"/>
          <p:cNvSpPr>
            <a:spLocks noGrp="1"/>
          </p:cNvSpPr>
          <p:nvPr>
            <p:ph type="sldNum" sz="quarter" idx="12"/>
          </p:nvPr>
        </p:nvSpPr>
        <p:spPr>
          <a:noFill/>
        </p:spPr>
        <p:txBody>
          <a:bodyPr/>
          <a:lstStyle/>
          <a:p>
            <a:fld id="{2C791F68-1660-064A-91B7-A0458A22AF15}" type="slidenum">
              <a:rPr lang="en-US"/>
              <a:pPr/>
              <a:t>22</a:t>
            </a:fld>
            <a:endParaRPr lang="en-US"/>
          </a:p>
        </p:txBody>
      </p:sp>
      <p:sp>
        <p:nvSpPr>
          <p:cNvPr id="54275" name="Rectangle 2"/>
          <p:cNvSpPr>
            <a:spLocks noGrp="1" noChangeArrowheads="1"/>
          </p:cNvSpPr>
          <p:nvPr>
            <p:ph type="title"/>
          </p:nvPr>
        </p:nvSpPr>
        <p:spPr>
          <a:xfrm>
            <a:off x="0" y="-228600"/>
            <a:ext cx="8229600" cy="1143000"/>
          </a:xfrm>
        </p:spPr>
        <p:txBody>
          <a:bodyPr/>
          <a:lstStyle/>
          <a:p>
            <a:pPr eaLnBrk="1" hangingPunct="1"/>
            <a:r>
              <a:rPr lang="en-US" dirty="0">
                <a:solidFill>
                  <a:srgbClr val="FF0000"/>
                </a:solidFill>
              </a:rPr>
              <a:t>Scattering experiments</a:t>
            </a:r>
          </a:p>
        </p:txBody>
      </p:sp>
      <p:pic>
        <p:nvPicPr>
          <p:cNvPr id="54276" name="Picture 4"/>
          <p:cNvPicPr>
            <a:picLocks noChangeAspect="1" noChangeArrowheads="1"/>
          </p:cNvPicPr>
          <p:nvPr/>
        </p:nvPicPr>
        <p:blipFill>
          <a:blip r:embed="rId3"/>
          <a:srcRect/>
          <a:stretch>
            <a:fillRect/>
          </a:stretch>
        </p:blipFill>
        <p:spPr bwMode="auto">
          <a:xfrm>
            <a:off x="152400" y="1143000"/>
            <a:ext cx="3568991" cy="3685949"/>
          </a:xfrm>
          <a:prstGeom prst="rect">
            <a:avLst/>
          </a:prstGeom>
          <a:noFill/>
          <a:ln w="9525">
            <a:noFill/>
            <a:miter lim="800000"/>
            <a:headEnd/>
            <a:tailEnd/>
          </a:ln>
        </p:spPr>
      </p:pic>
      <p:grpSp>
        <p:nvGrpSpPr>
          <p:cNvPr id="2" name="Group 8"/>
          <p:cNvGrpSpPr/>
          <p:nvPr/>
        </p:nvGrpSpPr>
        <p:grpSpPr>
          <a:xfrm>
            <a:off x="3933825" y="673037"/>
            <a:ext cx="5133975" cy="2527363"/>
            <a:chOff x="3490452" y="1924898"/>
            <a:chExt cx="5133975" cy="2527363"/>
          </a:xfrm>
          <a:solidFill>
            <a:schemeClr val="bg1"/>
          </a:solidFill>
        </p:grpSpPr>
        <p:pic>
          <p:nvPicPr>
            <p:cNvPr id="19" name="Picture 35"/>
            <p:cNvPicPr>
              <a:picLocks noChangeAspect="1" noChangeArrowheads="1"/>
            </p:cNvPicPr>
            <p:nvPr/>
          </p:nvPicPr>
          <p:blipFill>
            <a:blip r:embed="rId4" cstate="print"/>
            <a:srcRect/>
            <a:stretch>
              <a:fillRect/>
            </a:stretch>
          </p:blipFill>
          <p:spPr bwMode="auto">
            <a:xfrm>
              <a:off x="3490452" y="2210567"/>
              <a:ext cx="5133975" cy="2241694"/>
            </a:xfrm>
            <a:prstGeom prst="rect">
              <a:avLst/>
            </a:prstGeom>
            <a:grpFill/>
            <a:ln w="9525">
              <a:noFill/>
              <a:miter lim="800000"/>
              <a:headEnd/>
              <a:tailEnd/>
            </a:ln>
            <a:effectLst/>
          </p:spPr>
        </p:pic>
        <p:sp>
          <p:nvSpPr>
            <p:cNvPr id="22" name="Text Box 6"/>
            <p:cNvSpPr txBox="1">
              <a:spLocks noChangeArrowheads="1"/>
            </p:cNvSpPr>
            <p:nvPr/>
          </p:nvSpPr>
          <p:spPr bwMode="auto">
            <a:xfrm>
              <a:off x="4945620" y="1924898"/>
              <a:ext cx="1282222" cy="338554"/>
            </a:xfrm>
            <a:prstGeom prst="rect">
              <a:avLst/>
            </a:prstGeom>
            <a:grpFill/>
            <a:ln w="9525">
              <a:noFill/>
              <a:miter lim="800000"/>
              <a:headEnd/>
              <a:tailEnd/>
            </a:ln>
            <a:effectLst/>
          </p:spPr>
          <p:txBody>
            <a:bodyPr wrap="none">
              <a:spAutoFit/>
            </a:bodyPr>
            <a:lstStyle/>
            <a:p>
              <a:pPr>
                <a:defRPr/>
              </a:pPr>
              <a:r>
                <a:rPr lang="en-US" sz="1600" dirty="0">
                  <a:solidFill>
                    <a:srgbClr val="FF0000"/>
                  </a:solidFill>
                </a:rPr>
                <a:t>Single-crystal</a:t>
              </a:r>
            </a:p>
          </p:txBody>
        </p:sp>
      </p:grpSp>
      <p:pic>
        <p:nvPicPr>
          <p:cNvPr id="54278" name="Picture 2"/>
          <p:cNvPicPr>
            <a:picLocks noChangeAspect="1" noChangeArrowheads="1"/>
          </p:cNvPicPr>
          <p:nvPr/>
        </p:nvPicPr>
        <p:blipFill>
          <a:blip r:embed="rId5"/>
          <a:srcRect/>
          <a:stretch>
            <a:fillRect/>
          </a:stretch>
        </p:blipFill>
        <p:spPr bwMode="auto">
          <a:xfrm>
            <a:off x="4834660" y="3533588"/>
            <a:ext cx="4080740" cy="3172012"/>
          </a:xfrm>
          <a:prstGeom prst="rect">
            <a:avLst/>
          </a:prstGeom>
          <a:noFill/>
          <a:ln w="9525">
            <a:noFill/>
            <a:miter lim="800000"/>
            <a:headEnd/>
            <a:tailEnd/>
          </a:ln>
        </p:spPr>
      </p:pic>
      <p:sp>
        <p:nvSpPr>
          <p:cNvPr id="54279" name="TextBox 11"/>
          <p:cNvSpPr txBox="1">
            <a:spLocks noChangeArrowheads="1"/>
          </p:cNvSpPr>
          <p:nvPr/>
        </p:nvSpPr>
        <p:spPr bwMode="auto">
          <a:xfrm>
            <a:off x="558512" y="5094475"/>
            <a:ext cx="4079875" cy="923318"/>
          </a:xfrm>
          <a:prstGeom prst="rect">
            <a:avLst/>
          </a:prstGeom>
          <a:noFill/>
          <a:ln w="9525">
            <a:noFill/>
            <a:miter lim="800000"/>
            <a:headEnd/>
            <a:tailEnd/>
          </a:ln>
        </p:spPr>
        <p:txBody>
          <a:bodyPr lIns="91429" tIns="45714" rIns="91429" bIns="45714">
            <a:prstTxWarp prst="textNoShape">
              <a:avLst/>
            </a:prstTxWarp>
            <a:spAutoFit/>
          </a:bodyPr>
          <a:lstStyle/>
          <a:p>
            <a:r>
              <a:rPr lang="en-US" dirty="0">
                <a:solidFill>
                  <a:srgbClr val="0000FF"/>
                </a:solidFill>
              </a:rPr>
              <a:t>Instrument and sample (powder or single-crystal) determine how (</a:t>
            </a:r>
            <a:r>
              <a:rPr lang="en-US" b="1" dirty="0" err="1">
                <a:solidFill>
                  <a:srgbClr val="0000FF"/>
                </a:solidFill>
              </a:rPr>
              <a:t>Q</a:t>
            </a:r>
            <a:r>
              <a:rPr lang="en-US" dirty="0" err="1">
                <a:solidFill>
                  <a:srgbClr val="0000FF"/>
                </a:solidFill>
              </a:rPr>
              <a:t>,</a:t>
            </a:r>
            <a:r>
              <a:rPr lang="en-US" dirty="0" err="1">
                <a:solidFill>
                  <a:srgbClr val="0000FF"/>
                </a:solidFill>
                <a:latin typeface="Symbol" charset="2"/>
              </a:rPr>
              <a:t>w</a:t>
            </a:r>
            <a:r>
              <a:rPr lang="en-US" dirty="0">
                <a:solidFill>
                  <a:srgbClr val="0000FF"/>
                </a:solidFill>
              </a:rPr>
              <a:t>) space is sampled</a:t>
            </a:r>
          </a:p>
        </p:txBody>
      </p:sp>
      <p:sp>
        <p:nvSpPr>
          <p:cNvPr id="54280" name="Text Box 6"/>
          <p:cNvSpPr txBox="1">
            <a:spLocks noChangeArrowheads="1"/>
          </p:cNvSpPr>
          <p:nvPr/>
        </p:nvSpPr>
        <p:spPr bwMode="auto">
          <a:xfrm>
            <a:off x="5690467" y="3276600"/>
            <a:ext cx="1607008" cy="338542"/>
          </a:xfrm>
          <a:prstGeom prst="rect">
            <a:avLst/>
          </a:prstGeom>
          <a:solidFill>
            <a:schemeClr val="bg1"/>
          </a:solidFill>
          <a:ln w="9525">
            <a:noFill/>
            <a:miter lim="800000"/>
            <a:headEnd/>
            <a:tailEnd/>
          </a:ln>
        </p:spPr>
        <p:txBody>
          <a:bodyPr wrap="none" lIns="91429" tIns="45714" rIns="91429" bIns="45714">
            <a:prstTxWarp prst="textNoShape">
              <a:avLst/>
            </a:prstTxWarp>
            <a:spAutoFit/>
          </a:bodyPr>
          <a:lstStyle/>
          <a:p>
            <a:r>
              <a:rPr lang="en-US" sz="1600" dirty="0">
                <a:solidFill>
                  <a:srgbClr val="FF0000"/>
                </a:solidFill>
              </a:rPr>
              <a:t>Powder </a:t>
            </a:r>
            <a:r>
              <a:rPr lang="en-US" sz="1600" dirty="0" err="1">
                <a:solidFill>
                  <a:srgbClr val="FF0000"/>
                </a:solidFill>
              </a:rPr>
              <a:t>S(|</a:t>
            </a:r>
            <a:r>
              <a:rPr lang="en-US" sz="1600" b="1" dirty="0" err="1">
                <a:solidFill>
                  <a:srgbClr val="FF0000"/>
                </a:solidFill>
              </a:rPr>
              <a:t>Q</a:t>
            </a:r>
            <a:r>
              <a:rPr lang="en-US" sz="1600" dirty="0" err="1">
                <a:solidFill>
                  <a:srgbClr val="FF0000"/>
                </a:solidFill>
              </a:rPr>
              <a:t>|,</a:t>
            </a:r>
            <a:r>
              <a:rPr lang="en-US" sz="1600" dirty="0" err="1">
                <a:solidFill>
                  <a:srgbClr val="FF0000"/>
                </a:solidFill>
                <a:latin typeface="Symbol" charset="2"/>
              </a:rPr>
              <a:t>w</a:t>
            </a:r>
            <a:r>
              <a:rPr lang="en-US" sz="1600" dirty="0"/>
              <a:t>)</a:t>
            </a:r>
          </a:p>
        </p:txBody>
      </p:sp>
      <p:sp>
        <p:nvSpPr>
          <p:cNvPr id="54281" name="Footer Placeholder 13"/>
          <p:cNvSpPr>
            <a:spLocks noGrp="1"/>
          </p:cNvSpPr>
          <p:nvPr>
            <p:ph type="ftr" sz="quarter" idx="11"/>
          </p:nvPr>
        </p:nvSpPr>
        <p:spPr>
          <a:noFill/>
        </p:spPr>
        <p:txBody>
          <a:bodyPr/>
          <a:lstStyle/>
          <a:p>
            <a:r>
              <a:rPr lang="en-US"/>
              <a:t>NXS School</a:t>
            </a:r>
          </a:p>
        </p:txBody>
      </p:sp>
      <p:pic>
        <p:nvPicPr>
          <p:cNvPr id="54282" name="Picture 15" descr="macpms"/>
          <p:cNvPicPr>
            <a:picLocks noChangeAspect="1" noChangeArrowheads="1"/>
          </p:cNvPicPr>
          <p:nvPr/>
        </p:nvPicPr>
        <p:blipFill>
          <a:blip r:embed="rId6"/>
          <a:srcRect/>
          <a:stretch>
            <a:fillRect/>
          </a:stretch>
        </p:blipFill>
        <p:spPr bwMode="auto">
          <a:xfrm>
            <a:off x="7773844" y="152400"/>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4" descr="pluto_3axis"/>
          <p:cNvPicPr>
            <a:picLocks noChangeAspect="1" noChangeArrowheads="1"/>
          </p:cNvPicPr>
          <p:nvPr/>
        </p:nvPicPr>
        <p:blipFill>
          <a:blip r:embed="rId3"/>
          <a:srcRect/>
          <a:stretch>
            <a:fillRect/>
          </a:stretch>
        </p:blipFill>
        <p:spPr bwMode="auto">
          <a:xfrm>
            <a:off x="539750" y="460375"/>
            <a:ext cx="4813300" cy="6397625"/>
          </a:xfrm>
          <a:prstGeom prst="rect">
            <a:avLst/>
          </a:prstGeom>
          <a:noFill/>
          <a:ln w="9525">
            <a:noFill/>
            <a:miter lim="800000"/>
            <a:headEnd/>
            <a:tailEnd/>
          </a:ln>
        </p:spPr>
      </p:pic>
      <p:pic>
        <p:nvPicPr>
          <p:cNvPr id="24579" name="Picture 5" descr="Maxwellian"/>
          <p:cNvPicPr>
            <a:picLocks noChangeAspect="1" noChangeArrowheads="1"/>
          </p:cNvPicPr>
          <p:nvPr/>
        </p:nvPicPr>
        <p:blipFill>
          <a:blip r:embed="rId4"/>
          <a:srcRect/>
          <a:stretch>
            <a:fillRect/>
          </a:stretch>
        </p:blipFill>
        <p:spPr bwMode="auto">
          <a:xfrm>
            <a:off x="6084888" y="765175"/>
            <a:ext cx="2808287" cy="2484438"/>
          </a:xfrm>
          <a:prstGeom prst="rect">
            <a:avLst/>
          </a:prstGeom>
          <a:noFill/>
          <a:ln w="9525">
            <a:noFill/>
            <a:miter lim="800000"/>
            <a:headEnd/>
            <a:tailEnd/>
          </a:ln>
        </p:spPr>
      </p:pic>
      <p:sp>
        <p:nvSpPr>
          <p:cNvPr id="24580" name="AutoShape 6"/>
          <p:cNvSpPr>
            <a:spLocks noChangeArrowheads="1"/>
          </p:cNvSpPr>
          <p:nvPr/>
        </p:nvSpPr>
        <p:spPr bwMode="auto">
          <a:xfrm rot="1205291" flipH="1">
            <a:off x="2627313" y="287338"/>
            <a:ext cx="3816350" cy="1773237"/>
          </a:xfrm>
          <a:custGeom>
            <a:avLst/>
            <a:gdLst>
              <a:gd name="T0" fmla="*/ 2480628 w 21600"/>
              <a:gd name="T1" fmla="*/ 40801 h 21600"/>
              <a:gd name="T2" fmla="*/ 377748 w 21600"/>
              <a:gd name="T3" fmla="*/ 425002 h 21600"/>
              <a:gd name="T4" fmla="*/ 2430450 w 21600"/>
              <a:gd name="T5" fmla="*/ 115096 h 21600"/>
              <a:gd name="T6" fmla="*/ 4291980 w 21600"/>
              <a:gd name="T7" fmla="*/ 924054 h 21600"/>
              <a:gd name="T8" fmla="*/ 3712637 w 21600"/>
              <a:gd name="T9" fmla="*/ 1175673 h 21600"/>
              <a:gd name="T10" fmla="*/ 3170927 w 21600"/>
              <a:gd name="T11" fmla="*/ 90640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646" y="11132"/>
                </a:moveTo>
                <a:cubicBezTo>
                  <a:pt x="20650" y="11022"/>
                  <a:pt x="20652" y="10911"/>
                  <a:pt x="20652" y="10800"/>
                </a:cubicBezTo>
                <a:cubicBezTo>
                  <a:pt x="20652" y="5358"/>
                  <a:pt x="16241" y="948"/>
                  <a:pt x="10800" y="948"/>
                </a:cubicBezTo>
                <a:cubicBezTo>
                  <a:pt x="7463" y="947"/>
                  <a:pt x="4353" y="2636"/>
                  <a:pt x="2536" y="5435"/>
                </a:cubicBezTo>
                <a:lnTo>
                  <a:pt x="1741" y="4919"/>
                </a:lnTo>
                <a:cubicBezTo>
                  <a:pt x="3732" y="1851"/>
                  <a:pt x="7142" y="-1"/>
                  <a:pt x="10800" y="-1"/>
                </a:cubicBezTo>
                <a:cubicBezTo>
                  <a:pt x="16764" y="0"/>
                  <a:pt x="21600" y="4835"/>
                  <a:pt x="21600" y="10800"/>
                </a:cubicBezTo>
                <a:cubicBezTo>
                  <a:pt x="21600" y="10921"/>
                  <a:pt x="21597" y="11043"/>
                  <a:pt x="21593" y="11165"/>
                </a:cubicBezTo>
                <a:lnTo>
                  <a:pt x="24292" y="11256"/>
                </a:lnTo>
                <a:lnTo>
                  <a:pt x="21013" y="14321"/>
                </a:lnTo>
                <a:lnTo>
                  <a:pt x="17947" y="11041"/>
                </a:lnTo>
                <a:lnTo>
                  <a:pt x="20646" y="11132"/>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pic>
        <p:nvPicPr>
          <p:cNvPr id="24581" name="Picture 7" descr="Bragg_diff"/>
          <p:cNvPicPr>
            <a:picLocks noChangeAspect="1" noChangeArrowheads="1"/>
          </p:cNvPicPr>
          <p:nvPr/>
        </p:nvPicPr>
        <p:blipFill>
          <a:blip r:embed="rId5"/>
          <a:srcRect/>
          <a:stretch>
            <a:fillRect/>
          </a:stretch>
        </p:blipFill>
        <p:spPr bwMode="auto">
          <a:xfrm>
            <a:off x="6011863" y="3573463"/>
            <a:ext cx="2687637" cy="2363787"/>
          </a:xfrm>
          <a:prstGeom prst="rect">
            <a:avLst/>
          </a:prstGeom>
          <a:noFill/>
          <a:ln w="9525">
            <a:noFill/>
            <a:miter lim="800000"/>
            <a:headEnd/>
            <a:tailEnd/>
          </a:ln>
        </p:spPr>
      </p:pic>
      <p:sp>
        <p:nvSpPr>
          <p:cNvPr id="24582" name="AutoShape 8"/>
          <p:cNvSpPr>
            <a:spLocks noChangeArrowheads="1"/>
          </p:cNvSpPr>
          <p:nvPr/>
        </p:nvSpPr>
        <p:spPr bwMode="auto">
          <a:xfrm>
            <a:off x="2771775" y="4797425"/>
            <a:ext cx="3065463" cy="198438"/>
          </a:xfrm>
          <a:prstGeom prst="leftArrow">
            <a:avLst>
              <a:gd name="adj1" fmla="val 50000"/>
              <a:gd name="adj2" fmla="val 386199"/>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4583" name="AutoShape 9"/>
          <p:cNvSpPr>
            <a:spLocks noChangeArrowheads="1"/>
          </p:cNvSpPr>
          <p:nvPr/>
        </p:nvSpPr>
        <p:spPr bwMode="auto">
          <a:xfrm rot="1488497">
            <a:off x="2800350" y="3586163"/>
            <a:ext cx="3352800" cy="269875"/>
          </a:xfrm>
          <a:prstGeom prst="leftArrow">
            <a:avLst>
              <a:gd name="adj1" fmla="val 50000"/>
              <a:gd name="adj2" fmla="val 310588"/>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4584" name="Text Box 10"/>
          <p:cNvSpPr txBox="1">
            <a:spLocks noChangeArrowheads="1"/>
          </p:cNvSpPr>
          <p:nvPr/>
        </p:nvSpPr>
        <p:spPr bwMode="auto">
          <a:xfrm>
            <a:off x="5347897" y="6243935"/>
            <a:ext cx="3567503"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Bragg’s Law: </a:t>
            </a:r>
            <a:r>
              <a:rPr lang="en-US" sz="2400" b="1" dirty="0" err="1">
                <a:solidFill>
                  <a:srgbClr val="FF0000"/>
                </a:solidFill>
              </a:rPr>
              <a:t>n</a:t>
            </a:r>
            <a:r>
              <a:rPr lang="en-US" sz="2400" b="1" dirty="0" err="1">
                <a:solidFill>
                  <a:srgbClr val="FF0000"/>
                </a:solidFill>
                <a:latin typeface="Symbol" charset="2"/>
                <a:sym typeface="Symbol" charset="2"/>
              </a:rPr>
              <a:t></a:t>
            </a:r>
            <a:r>
              <a:rPr lang="en-US" sz="2400" b="1" dirty="0">
                <a:solidFill>
                  <a:srgbClr val="FF0000"/>
                </a:solidFill>
              </a:rPr>
              <a:t> = 2d </a:t>
            </a:r>
            <a:r>
              <a:rPr lang="en-US" sz="2400" b="1" dirty="0" err="1">
                <a:solidFill>
                  <a:srgbClr val="FF0000"/>
                </a:solidFill>
              </a:rPr>
              <a:t>sin(</a:t>
            </a:r>
            <a:r>
              <a:rPr lang="en-US" sz="2400" b="1" dirty="0" err="1">
                <a:solidFill>
                  <a:srgbClr val="FF0000"/>
                </a:solidFill>
                <a:latin typeface="Symbol" charset="2"/>
                <a:sym typeface="Symbol" charset="2"/>
              </a:rPr>
              <a:t></a:t>
            </a:r>
            <a:r>
              <a:rPr lang="en-US" sz="2400" b="1" dirty="0">
                <a:solidFill>
                  <a:srgbClr val="FF0000"/>
                </a:solidFill>
              </a:rPr>
              <a:t>)</a:t>
            </a:r>
          </a:p>
        </p:txBody>
      </p:sp>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pluto_3axis"/>
          <p:cNvPicPr>
            <a:picLocks noChangeAspect="1" noChangeArrowheads="1"/>
          </p:cNvPicPr>
          <p:nvPr/>
        </p:nvPicPr>
        <p:blipFill>
          <a:blip r:embed="rId3"/>
          <a:srcRect/>
          <a:stretch>
            <a:fillRect/>
          </a:stretch>
        </p:blipFill>
        <p:spPr bwMode="auto">
          <a:xfrm>
            <a:off x="539750" y="460375"/>
            <a:ext cx="4813300" cy="6397625"/>
          </a:xfrm>
          <a:prstGeom prst="rect">
            <a:avLst/>
          </a:prstGeom>
          <a:noFill/>
          <a:ln w="9525">
            <a:noFill/>
            <a:miter lim="800000"/>
            <a:headEnd/>
            <a:tailEnd/>
          </a:ln>
        </p:spPr>
      </p:pic>
      <p:pic>
        <p:nvPicPr>
          <p:cNvPr id="26627" name="Picture 3" descr="Maxwellian"/>
          <p:cNvPicPr>
            <a:picLocks noChangeAspect="1" noChangeArrowheads="1"/>
          </p:cNvPicPr>
          <p:nvPr/>
        </p:nvPicPr>
        <p:blipFill>
          <a:blip r:embed="rId4"/>
          <a:srcRect/>
          <a:stretch>
            <a:fillRect/>
          </a:stretch>
        </p:blipFill>
        <p:spPr bwMode="auto">
          <a:xfrm>
            <a:off x="6084888" y="765175"/>
            <a:ext cx="2808287" cy="2484438"/>
          </a:xfrm>
          <a:prstGeom prst="rect">
            <a:avLst/>
          </a:prstGeom>
          <a:noFill/>
          <a:ln w="9525">
            <a:noFill/>
            <a:miter lim="800000"/>
            <a:headEnd/>
            <a:tailEnd/>
          </a:ln>
        </p:spPr>
      </p:pic>
      <p:sp>
        <p:nvSpPr>
          <p:cNvPr id="26628" name="AutoShape 4"/>
          <p:cNvSpPr>
            <a:spLocks noChangeArrowheads="1"/>
          </p:cNvSpPr>
          <p:nvPr/>
        </p:nvSpPr>
        <p:spPr bwMode="auto">
          <a:xfrm rot="1205291" flipH="1">
            <a:off x="2627313" y="287338"/>
            <a:ext cx="3816350" cy="1773237"/>
          </a:xfrm>
          <a:custGeom>
            <a:avLst/>
            <a:gdLst>
              <a:gd name="T0" fmla="*/ 2480628 w 21600"/>
              <a:gd name="T1" fmla="*/ 40801 h 21600"/>
              <a:gd name="T2" fmla="*/ 377748 w 21600"/>
              <a:gd name="T3" fmla="*/ 425002 h 21600"/>
              <a:gd name="T4" fmla="*/ 2430450 w 21600"/>
              <a:gd name="T5" fmla="*/ 115096 h 21600"/>
              <a:gd name="T6" fmla="*/ 4291980 w 21600"/>
              <a:gd name="T7" fmla="*/ 924054 h 21600"/>
              <a:gd name="T8" fmla="*/ 3712637 w 21600"/>
              <a:gd name="T9" fmla="*/ 1175673 h 21600"/>
              <a:gd name="T10" fmla="*/ 3170927 w 21600"/>
              <a:gd name="T11" fmla="*/ 90640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646" y="11132"/>
                </a:moveTo>
                <a:cubicBezTo>
                  <a:pt x="20650" y="11022"/>
                  <a:pt x="20652" y="10911"/>
                  <a:pt x="20652" y="10800"/>
                </a:cubicBezTo>
                <a:cubicBezTo>
                  <a:pt x="20652" y="5358"/>
                  <a:pt x="16241" y="948"/>
                  <a:pt x="10800" y="948"/>
                </a:cubicBezTo>
                <a:cubicBezTo>
                  <a:pt x="7463" y="947"/>
                  <a:pt x="4353" y="2636"/>
                  <a:pt x="2536" y="5435"/>
                </a:cubicBezTo>
                <a:lnTo>
                  <a:pt x="1741" y="4919"/>
                </a:lnTo>
                <a:cubicBezTo>
                  <a:pt x="3732" y="1851"/>
                  <a:pt x="7142" y="-1"/>
                  <a:pt x="10800" y="-1"/>
                </a:cubicBezTo>
                <a:cubicBezTo>
                  <a:pt x="16764" y="0"/>
                  <a:pt x="21600" y="4835"/>
                  <a:pt x="21600" y="10800"/>
                </a:cubicBezTo>
                <a:cubicBezTo>
                  <a:pt x="21600" y="10921"/>
                  <a:pt x="21597" y="11043"/>
                  <a:pt x="21593" y="11165"/>
                </a:cubicBezTo>
                <a:lnTo>
                  <a:pt x="24292" y="11256"/>
                </a:lnTo>
                <a:lnTo>
                  <a:pt x="21013" y="14321"/>
                </a:lnTo>
                <a:lnTo>
                  <a:pt x="17947" y="11041"/>
                </a:lnTo>
                <a:lnTo>
                  <a:pt x="20646" y="11132"/>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pic>
        <p:nvPicPr>
          <p:cNvPr id="26629" name="Picture 5" descr="Bragg_diff"/>
          <p:cNvPicPr>
            <a:picLocks noChangeAspect="1" noChangeArrowheads="1"/>
          </p:cNvPicPr>
          <p:nvPr/>
        </p:nvPicPr>
        <p:blipFill>
          <a:blip r:embed="rId5"/>
          <a:srcRect/>
          <a:stretch>
            <a:fillRect/>
          </a:stretch>
        </p:blipFill>
        <p:spPr bwMode="auto">
          <a:xfrm>
            <a:off x="6011863" y="3573463"/>
            <a:ext cx="2687637" cy="2363787"/>
          </a:xfrm>
          <a:prstGeom prst="rect">
            <a:avLst/>
          </a:prstGeom>
          <a:noFill/>
          <a:ln w="9525">
            <a:noFill/>
            <a:miter lim="800000"/>
            <a:headEnd/>
            <a:tailEnd/>
          </a:ln>
        </p:spPr>
      </p:pic>
      <p:sp>
        <p:nvSpPr>
          <p:cNvPr id="26630" name="AutoShape 6"/>
          <p:cNvSpPr>
            <a:spLocks noChangeArrowheads="1"/>
          </p:cNvSpPr>
          <p:nvPr/>
        </p:nvSpPr>
        <p:spPr bwMode="auto">
          <a:xfrm>
            <a:off x="2771775" y="4797425"/>
            <a:ext cx="3065463" cy="198438"/>
          </a:xfrm>
          <a:prstGeom prst="leftArrow">
            <a:avLst>
              <a:gd name="adj1" fmla="val 50000"/>
              <a:gd name="adj2" fmla="val 386199"/>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6631" name="AutoShape 7"/>
          <p:cNvSpPr>
            <a:spLocks noChangeArrowheads="1"/>
          </p:cNvSpPr>
          <p:nvPr/>
        </p:nvSpPr>
        <p:spPr bwMode="auto">
          <a:xfrm rot="1488497">
            <a:off x="2800350" y="3586163"/>
            <a:ext cx="3352800" cy="269875"/>
          </a:xfrm>
          <a:prstGeom prst="leftArrow">
            <a:avLst>
              <a:gd name="adj1" fmla="val 50000"/>
              <a:gd name="adj2" fmla="val 310588"/>
            </a:avLst>
          </a:prstGeom>
          <a:solidFill>
            <a:srgbClr val="0000FF"/>
          </a:solidFill>
          <a:ln w="9525">
            <a:solidFill>
              <a:schemeClr val="tx1"/>
            </a:solidFill>
            <a:miter lim="800000"/>
            <a:headEnd/>
            <a:tailEnd/>
          </a:ln>
        </p:spPr>
        <p:txBody>
          <a:bodyPr wrap="none" anchor="ctr">
            <a:prstTxWarp prst="textNoShape">
              <a:avLst/>
            </a:prstTxWarp>
          </a:bodyPr>
          <a:lstStyle/>
          <a:p>
            <a:pPr algn="ctr"/>
            <a:endParaRPr lang="en-US">
              <a:solidFill>
                <a:srgbClr val="0000FF"/>
              </a:solidFill>
            </a:endParaRPr>
          </a:p>
        </p:txBody>
      </p:sp>
      <p:sp>
        <p:nvSpPr>
          <p:cNvPr id="26633" name="Line 9"/>
          <p:cNvSpPr>
            <a:spLocks noChangeShapeType="1"/>
          </p:cNvSpPr>
          <p:nvPr/>
        </p:nvSpPr>
        <p:spPr bwMode="auto">
          <a:xfrm>
            <a:off x="6804025" y="2276475"/>
            <a:ext cx="0" cy="503238"/>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26634" name="Line 10"/>
          <p:cNvSpPr>
            <a:spLocks noChangeShapeType="1"/>
          </p:cNvSpPr>
          <p:nvPr/>
        </p:nvSpPr>
        <p:spPr bwMode="auto">
          <a:xfrm>
            <a:off x="6732588" y="2276475"/>
            <a:ext cx="0" cy="503238"/>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1" name="Text Box 10"/>
          <p:cNvSpPr txBox="1">
            <a:spLocks noChangeArrowheads="1"/>
          </p:cNvSpPr>
          <p:nvPr/>
        </p:nvSpPr>
        <p:spPr bwMode="auto">
          <a:xfrm>
            <a:off x="5347897" y="6243935"/>
            <a:ext cx="3567503"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Bragg’s Law: </a:t>
            </a:r>
            <a:r>
              <a:rPr lang="en-US" sz="2400" b="1" dirty="0" err="1">
                <a:solidFill>
                  <a:srgbClr val="FF0000"/>
                </a:solidFill>
              </a:rPr>
              <a:t>n</a:t>
            </a:r>
            <a:r>
              <a:rPr lang="en-US" sz="2400" b="1" dirty="0" err="1">
                <a:solidFill>
                  <a:srgbClr val="FF0000"/>
                </a:solidFill>
                <a:latin typeface="Symbol" charset="2"/>
                <a:sym typeface="Symbol" charset="2"/>
              </a:rPr>
              <a:t></a:t>
            </a:r>
            <a:r>
              <a:rPr lang="en-US" sz="2400" b="1" dirty="0">
                <a:solidFill>
                  <a:srgbClr val="FF0000"/>
                </a:solidFill>
              </a:rPr>
              <a:t> = 2d </a:t>
            </a:r>
            <a:r>
              <a:rPr lang="en-US" sz="2400" b="1" dirty="0" err="1">
                <a:solidFill>
                  <a:srgbClr val="FF0000"/>
                </a:solidFill>
              </a:rPr>
              <a:t>sin(</a:t>
            </a:r>
            <a:r>
              <a:rPr lang="en-US" sz="2400" b="1" dirty="0" err="1">
                <a:solidFill>
                  <a:srgbClr val="FF0000"/>
                </a:solidFill>
                <a:latin typeface="Symbol" charset="2"/>
                <a:sym typeface="Symbol" charset="2"/>
              </a:rPr>
              <a:t></a:t>
            </a:r>
            <a:r>
              <a:rPr lang="en-US" sz="2400" b="1" dirty="0">
                <a:solidFill>
                  <a:srgbClr val="FF0000"/>
                </a:solidFill>
              </a:rPr>
              <a:t>)</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descr="pluto_3axis"/>
          <p:cNvPicPr>
            <a:picLocks noChangeAspect="1" noChangeArrowheads="1"/>
          </p:cNvPicPr>
          <p:nvPr/>
        </p:nvPicPr>
        <p:blipFill>
          <a:blip r:embed="rId3"/>
          <a:srcRect/>
          <a:stretch>
            <a:fillRect/>
          </a:stretch>
        </p:blipFill>
        <p:spPr bwMode="auto">
          <a:xfrm>
            <a:off x="4635500" y="487363"/>
            <a:ext cx="4813300" cy="6397625"/>
          </a:xfrm>
          <a:prstGeom prst="rect">
            <a:avLst/>
          </a:prstGeom>
          <a:noFill/>
          <a:ln w="9525">
            <a:noFill/>
            <a:miter lim="800000"/>
            <a:headEnd/>
            <a:tailEnd/>
          </a:ln>
        </p:spPr>
      </p:pic>
      <p:sp>
        <p:nvSpPr>
          <p:cNvPr id="28675" name="AutoShape 5"/>
          <p:cNvSpPr>
            <a:spLocks noChangeArrowheads="1"/>
          </p:cNvSpPr>
          <p:nvPr/>
        </p:nvSpPr>
        <p:spPr bwMode="auto">
          <a:xfrm rot="1909341">
            <a:off x="2055813" y="3035300"/>
            <a:ext cx="217487" cy="1944688"/>
          </a:xfrm>
          <a:prstGeom prst="downArrow">
            <a:avLst>
              <a:gd name="adj1" fmla="val 50000"/>
              <a:gd name="adj2" fmla="val 223541"/>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28676" name="AutoShape 6"/>
          <p:cNvSpPr>
            <a:spLocks noChangeArrowheads="1"/>
          </p:cNvSpPr>
          <p:nvPr/>
        </p:nvSpPr>
        <p:spPr bwMode="auto">
          <a:xfrm rot="-2740937">
            <a:off x="2192338" y="4697412"/>
            <a:ext cx="146050" cy="1368425"/>
          </a:xfrm>
          <a:prstGeom prst="downArrow">
            <a:avLst>
              <a:gd name="adj1" fmla="val 50000"/>
              <a:gd name="adj2" fmla="val 234239"/>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28677" name="Text Box 7"/>
          <p:cNvSpPr txBox="1">
            <a:spLocks noChangeArrowheads="1"/>
          </p:cNvSpPr>
          <p:nvPr/>
        </p:nvSpPr>
        <p:spPr bwMode="auto">
          <a:xfrm>
            <a:off x="192088" y="2362200"/>
            <a:ext cx="2263301"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FF0000"/>
                </a:solidFill>
              </a:rPr>
              <a:t>|</a:t>
            </a:r>
            <a:r>
              <a:rPr lang="en-US" sz="2800" b="1" dirty="0">
                <a:solidFill>
                  <a:srgbClr val="FF0000"/>
                </a:solidFill>
              </a:rPr>
              <a:t> </a:t>
            </a:r>
            <a:r>
              <a:rPr lang="en-US" sz="2800" b="1" dirty="0" err="1">
                <a:solidFill>
                  <a:srgbClr val="FF0000"/>
                </a:solidFill>
              </a:rPr>
              <a:t>k</a:t>
            </a:r>
            <a:r>
              <a:rPr lang="en-US" sz="2800" b="1" baseline="-25000" dirty="0" err="1">
                <a:solidFill>
                  <a:srgbClr val="FF0000"/>
                </a:solidFill>
              </a:rPr>
              <a:t>i</a:t>
            </a:r>
            <a:r>
              <a:rPr lang="en-US" sz="2800" dirty="0">
                <a:solidFill>
                  <a:srgbClr val="FF0000"/>
                </a:solidFill>
              </a:rPr>
              <a:t> | = 2 </a:t>
            </a:r>
            <a:r>
              <a:rPr lang="en-US" sz="2800" dirty="0" err="1">
                <a:solidFill>
                  <a:srgbClr val="FF0000"/>
                </a:solidFill>
                <a:latin typeface="Symbol" charset="2"/>
                <a:sym typeface="Symbol" charset="2"/>
              </a:rPr>
              <a:t></a:t>
            </a:r>
            <a:r>
              <a:rPr lang="en-US" sz="2800" dirty="0">
                <a:solidFill>
                  <a:srgbClr val="FF0000"/>
                </a:solidFill>
              </a:rPr>
              <a:t> / </a:t>
            </a:r>
            <a:r>
              <a:rPr lang="en-US" sz="2800" dirty="0" err="1">
                <a:solidFill>
                  <a:srgbClr val="FF0000"/>
                </a:solidFill>
                <a:latin typeface="Symbol" charset="2"/>
                <a:sym typeface="Symbol" charset="2"/>
              </a:rPr>
              <a:t></a:t>
            </a:r>
            <a:r>
              <a:rPr lang="en-US" sz="2800" baseline="-25000" dirty="0" err="1">
                <a:solidFill>
                  <a:srgbClr val="FF0000"/>
                </a:solidFill>
                <a:sym typeface="Symbol" charset="2"/>
              </a:rPr>
              <a:t>i</a:t>
            </a:r>
            <a:endParaRPr lang="en-US" sz="2800" baseline="-25000" dirty="0">
              <a:solidFill>
                <a:srgbClr val="FF0000"/>
              </a:solidFill>
            </a:endParaRPr>
          </a:p>
        </p:txBody>
      </p:sp>
      <p:sp>
        <p:nvSpPr>
          <p:cNvPr id="28678" name="Text Box 8"/>
          <p:cNvSpPr txBox="1">
            <a:spLocks noChangeArrowheads="1"/>
          </p:cNvSpPr>
          <p:nvPr/>
        </p:nvSpPr>
        <p:spPr bwMode="auto">
          <a:xfrm>
            <a:off x="684213" y="5934075"/>
            <a:ext cx="2147887" cy="519113"/>
          </a:xfrm>
          <a:prstGeom prst="rect">
            <a:avLst/>
          </a:prstGeom>
          <a:noFill/>
          <a:ln w="9525">
            <a:noFill/>
            <a:miter lim="800000"/>
            <a:headEnd/>
            <a:tailEnd/>
          </a:ln>
        </p:spPr>
        <p:txBody>
          <a:bodyPr wrap="none">
            <a:prstTxWarp prst="textNoShape">
              <a:avLst/>
            </a:prstTxWarp>
            <a:spAutoFit/>
          </a:bodyPr>
          <a:lstStyle/>
          <a:p>
            <a:r>
              <a:rPr lang="en-US" sz="2800">
                <a:solidFill>
                  <a:srgbClr val="0000FF"/>
                </a:solidFill>
              </a:rPr>
              <a:t>| </a:t>
            </a:r>
            <a:r>
              <a:rPr lang="en-US" sz="2800" b="1">
                <a:solidFill>
                  <a:srgbClr val="0000FF"/>
                </a:solidFill>
              </a:rPr>
              <a:t>k</a:t>
            </a:r>
            <a:r>
              <a:rPr lang="en-US" sz="2800" b="1" baseline="-25000">
                <a:solidFill>
                  <a:srgbClr val="0000FF"/>
                </a:solidFill>
              </a:rPr>
              <a:t>f </a:t>
            </a:r>
            <a:r>
              <a:rPr lang="en-US" sz="2800">
                <a:solidFill>
                  <a:srgbClr val="0000FF"/>
                </a:solidFill>
              </a:rPr>
              <a:t>| = 2 </a:t>
            </a:r>
            <a:r>
              <a:rPr lang="en-US" sz="2800">
                <a:solidFill>
                  <a:srgbClr val="0000FF"/>
                </a:solidFill>
                <a:latin typeface="Symbol" charset="2"/>
                <a:sym typeface="Symbol" charset="2"/>
              </a:rPr>
              <a:t></a:t>
            </a:r>
            <a:r>
              <a:rPr lang="en-US" sz="2800">
                <a:solidFill>
                  <a:srgbClr val="0000FF"/>
                </a:solidFill>
              </a:rPr>
              <a:t> / </a:t>
            </a:r>
            <a:r>
              <a:rPr lang="en-US" sz="2800">
                <a:solidFill>
                  <a:srgbClr val="0000FF"/>
                </a:solidFill>
                <a:latin typeface="Symbol" charset="2"/>
                <a:sym typeface="Symbol" charset="2"/>
              </a:rPr>
              <a:t></a:t>
            </a:r>
            <a:r>
              <a:rPr lang="en-US" sz="2800" baseline="-25000">
                <a:solidFill>
                  <a:srgbClr val="0000FF"/>
                </a:solidFill>
                <a:sym typeface="Symbol" charset="2"/>
              </a:rPr>
              <a:t>f</a:t>
            </a:r>
            <a:endParaRPr lang="en-US" sz="2800" baseline="-25000">
              <a:solidFill>
                <a:srgbClr val="0000FF"/>
              </a:solidFill>
            </a:endParaRPr>
          </a:p>
        </p:txBody>
      </p:sp>
      <p:sp>
        <p:nvSpPr>
          <p:cNvPr id="28679" name="Text Box 9"/>
          <p:cNvSpPr txBox="1">
            <a:spLocks noChangeArrowheads="1"/>
          </p:cNvSpPr>
          <p:nvPr/>
        </p:nvSpPr>
        <p:spPr bwMode="auto">
          <a:xfrm>
            <a:off x="533400" y="76200"/>
            <a:ext cx="5870392"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FF0000"/>
                </a:solidFill>
              </a:rPr>
              <a:t>Brockhouse’s</a:t>
            </a:r>
            <a:r>
              <a:rPr lang="en-US" sz="2800" b="1" dirty="0">
                <a:solidFill>
                  <a:srgbClr val="FF0000"/>
                </a:solidFill>
              </a:rPr>
              <a:t> Triple Axis Spectrometer</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pluto_3axis"/>
          <p:cNvPicPr>
            <a:picLocks noChangeAspect="1" noChangeArrowheads="1"/>
          </p:cNvPicPr>
          <p:nvPr/>
        </p:nvPicPr>
        <p:blipFill>
          <a:blip r:embed="rId3"/>
          <a:srcRect/>
          <a:stretch>
            <a:fillRect/>
          </a:stretch>
        </p:blipFill>
        <p:spPr bwMode="auto">
          <a:xfrm>
            <a:off x="3581400" y="304800"/>
            <a:ext cx="4813300" cy="6397625"/>
          </a:xfrm>
          <a:prstGeom prst="rect">
            <a:avLst/>
          </a:prstGeom>
          <a:noFill/>
          <a:ln w="9525">
            <a:noFill/>
            <a:miter lim="800000"/>
            <a:headEnd/>
            <a:tailEnd/>
          </a:ln>
        </p:spPr>
      </p:pic>
      <p:sp>
        <p:nvSpPr>
          <p:cNvPr id="30723" name="AutoShape 3"/>
          <p:cNvSpPr>
            <a:spLocks noChangeArrowheads="1"/>
          </p:cNvSpPr>
          <p:nvPr/>
        </p:nvSpPr>
        <p:spPr bwMode="auto">
          <a:xfrm rot="1909341">
            <a:off x="2055813" y="3035300"/>
            <a:ext cx="217487" cy="1944688"/>
          </a:xfrm>
          <a:prstGeom prst="downArrow">
            <a:avLst>
              <a:gd name="adj1" fmla="val 50000"/>
              <a:gd name="adj2" fmla="val 223541"/>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0724" name="AutoShape 4"/>
          <p:cNvSpPr>
            <a:spLocks noChangeArrowheads="1"/>
          </p:cNvSpPr>
          <p:nvPr/>
        </p:nvSpPr>
        <p:spPr bwMode="auto">
          <a:xfrm rot="-2740937">
            <a:off x="2192338" y="4697412"/>
            <a:ext cx="146050" cy="1368425"/>
          </a:xfrm>
          <a:prstGeom prst="downArrow">
            <a:avLst>
              <a:gd name="adj1" fmla="val 50000"/>
              <a:gd name="adj2" fmla="val 234239"/>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30725" name="Text Box 8"/>
          <p:cNvSpPr txBox="1">
            <a:spLocks noChangeArrowheads="1"/>
          </p:cNvSpPr>
          <p:nvPr/>
        </p:nvSpPr>
        <p:spPr bwMode="auto">
          <a:xfrm>
            <a:off x="447675" y="188913"/>
            <a:ext cx="2893791" cy="1200328"/>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Momentum Transfer</a:t>
            </a:r>
            <a:r>
              <a:rPr lang="en-US" sz="2400" dirty="0">
                <a:solidFill>
                  <a:srgbClr val="FF0000"/>
                </a:solidFill>
              </a:rPr>
              <a:t>:</a:t>
            </a:r>
          </a:p>
          <a:p>
            <a:endParaRPr lang="en-US" sz="2400" dirty="0">
              <a:solidFill>
                <a:srgbClr val="FF0000"/>
              </a:solidFill>
            </a:endParaRPr>
          </a:p>
          <a:p>
            <a:r>
              <a:rPr lang="en-US" sz="2400" b="1" dirty="0">
                <a:solidFill>
                  <a:srgbClr val="FF0000"/>
                </a:solidFill>
              </a:rPr>
              <a:t>Q = </a:t>
            </a:r>
            <a:r>
              <a:rPr lang="en-US" sz="2400" b="1" dirty="0" err="1">
                <a:solidFill>
                  <a:srgbClr val="FF0000"/>
                </a:solidFill>
              </a:rPr>
              <a:t>k</a:t>
            </a:r>
            <a:r>
              <a:rPr lang="en-US" sz="2400" b="1" baseline="-25000" dirty="0" err="1">
                <a:solidFill>
                  <a:srgbClr val="FF0000"/>
                </a:solidFill>
              </a:rPr>
              <a:t>i</a:t>
            </a:r>
            <a:r>
              <a:rPr lang="en-US" sz="2400" b="1" dirty="0">
                <a:solidFill>
                  <a:srgbClr val="FF0000"/>
                </a:solidFill>
              </a:rPr>
              <a:t> – </a:t>
            </a:r>
            <a:r>
              <a:rPr lang="en-US" sz="2400" b="1" dirty="0" err="1">
                <a:solidFill>
                  <a:srgbClr val="FF0000"/>
                </a:solidFill>
              </a:rPr>
              <a:t>k</a:t>
            </a:r>
            <a:r>
              <a:rPr lang="en-US" sz="2400" b="1" baseline="-25000" dirty="0" err="1">
                <a:solidFill>
                  <a:srgbClr val="FF0000"/>
                </a:solidFill>
              </a:rPr>
              <a:t>f</a:t>
            </a:r>
            <a:endParaRPr lang="en-US" sz="2400" b="1" baseline="-25000" dirty="0">
              <a:solidFill>
                <a:srgbClr val="FF0000"/>
              </a:solidFill>
            </a:endParaRPr>
          </a:p>
        </p:txBody>
      </p:sp>
      <p:sp>
        <p:nvSpPr>
          <p:cNvPr id="30726" name="AutoShape 9"/>
          <p:cNvSpPr>
            <a:spLocks noChangeArrowheads="1"/>
          </p:cNvSpPr>
          <p:nvPr/>
        </p:nvSpPr>
        <p:spPr bwMode="auto">
          <a:xfrm rot="8026720">
            <a:off x="862013" y="3463925"/>
            <a:ext cx="146050" cy="1368425"/>
          </a:xfrm>
          <a:prstGeom prst="downArrow">
            <a:avLst>
              <a:gd name="adj1" fmla="val 50000"/>
              <a:gd name="adj2" fmla="val 234239"/>
            </a:avLst>
          </a:prstGeom>
          <a:solidFill>
            <a:srgbClr val="0000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30727" name="Text Box 10"/>
          <p:cNvSpPr txBox="1">
            <a:spLocks noChangeArrowheads="1"/>
          </p:cNvSpPr>
          <p:nvPr/>
        </p:nvSpPr>
        <p:spPr bwMode="auto">
          <a:xfrm>
            <a:off x="2103438" y="5991225"/>
            <a:ext cx="463550"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k</a:t>
            </a:r>
            <a:r>
              <a:rPr lang="en-US" sz="2800" b="1" baseline="-25000">
                <a:solidFill>
                  <a:srgbClr val="0000FF"/>
                </a:solidFill>
              </a:rPr>
              <a:t>f</a:t>
            </a:r>
          </a:p>
        </p:txBody>
      </p:sp>
      <p:sp>
        <p:nvSpPr>
          <p:cNvPr id="30728" name="Text Box 11"/>
          <p:cNvSpPr txBox="1">
            <a:spLocks noChangeArrowheads="1"/>
          </p:cNvSpPr>
          <p:nvPr/>
        </p:nvSpPr>
        <p:spPr bwMode="auto">
          <a:xfrm>
            <a:off x="323850" y="4292600"/>
            <a:ext cx="671513"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FF"/>
                </a:solidFill>
              </a:rPr>
              <a:t>- k</a:t>
            </a:r>
            <a:r>
              <a:rPr lang="en-US" sz="2800" b="1" baseline="-25000">
                <a:solidFill>
                  <a:srgbClr val="0000FF"/>
                </a:solidFill>
              </a:rPr>
              <a:t>f</a:t>
            </a:r>
          </a:p>
        </p:txBody>
      </p:sp>
      <p:sp>
        <p:nvSpPr>
          <p:cNvPr id="30729" name="Text Box 12"/>
          <p:cNvSpPr txBox="1">
            <a:spLocks noChangeArrowheads="1"/>
          </p:cNvSpPr>
          <p:nvPr/>
        </p:nvSpPr>
        <p:spPr bwMode="auto">
          <a:xfrm>
            <a:off x="2452688" y="3644900"/>
            <a:ext cx="415807"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FF0000"/>
                </a:solidFill>
              </a:rPr>
              <a:t>k</a:t>
            </a:r>
            <a:r>
              <a:rPr lang="en-US" sz="2800" b="1" baseline="-25000" dirty="0" err="1">
                <a:solidFill>
                  <a:srgbClr val="FF0000"/>
                </a:solidFill>
              </a:rPr>
              <a:t>i</a:t>
            </a:r>
            <a:endParaRPr lang="en-US" sz="2800" b="1" baseline="-25000" dirty="0">
              <a:solidFill>
                <a:srgbClr val="FF0000"/>
              </a:solidFill>
            </a:endParaRPr>
          </a:p>
        </p:txBody>
      </p:sp>
      <p:sp>
        <p:nvSpPr>
          <p:cNvPr id="30730" name="AutoShape 13"/>
          <p:cNvSpPr>
            <a:spLocks noChangeArrowheads="1"/>
          </p:cNvSpPr>
          <p:nvPr/>
        </p:nvSpPr>
        <p:spPr bwMode="auto">
          <a:xfrm rot="4650883">
            <a:off x="1403350" y="2347913"/>
            <a:ext cx="217487" cy="1944688"/>
          </a:xfrm>
          <a:prstGeom prst="downArrow">
            <a:avLst>
              <a:gd name="adj1" fmla="val 50000"/>
              <a:gd name="adj2" fmla="val 223541"/>
            </a:avLst>
          </a:prstGeom>
          <a:solidFill>
            <a:srgbClr val="66FF33"/>
          </a:solidFill>
          <a:ln w="9525">
            <a:solidFill>
              <a:schemeClr val="tx1"/>
            </a:solidFill>
            <a:miter lim="800000"/>
            <a:headEnd/>
            <a:tailEnd/>
          </a:ln>
        </p:spPr>
        <p:txBody>
          <a:bodyPr wrap="none" anchor="ctr">
            <a:prstTxWarp prst="textNoShape">
              <a:avLst/>
            </a:prstTxWarp>
          </a:bodyPr>
          <a:lstStyle/>
          <a:p>
            <a:pPr algn="ctr"/>
            <a:endParaRPr lang="en-US">
              <a:solidFill>
                <a:srgbClr val="009900"/>
              </a:solidFill>
            </a:endParaRPr>
          </a:p>
        </p:txBody>
      </p:sp>
      <p:sp>
        <p:nvSpPr>
          <p:cNvPr id="30731" name="Text Box 14"/>
          <p:cNvSpPr txBox="1">
            <a:spLocks noChangeArrowheads="1"/>
          </p:cNvSpPr>
          <p:nvPr/>
        </p:nvSpPr>
        <p:spPr bwMode="auto">
          <a:xfrm>
            <a:off x="1231900" y="2622550"/>
            <a:ext cx="460375" cy="519113"/>
          </a:xfrm>
          <a:prstGeom prst="rect">
            <a:avLst/>
          </a:prstGeom>
          <a:noFill/>
          <a:ln w="9525">
            <a:noFill/>
            <a:miter lim="800000"/>
            <a:headEnd/>
            <a:tailEnd/>
          </a:ln>
        </p:spPr>
        <p:txBody>
          <a:bodyPr wrap="none">
            <a:prstTxWarp prst="textNoShape">
              <a:avLst/>
            </a:prstTxWarp>
            <a:spAutoFit/>
          </a:bodyPr>
          <a:lstStyle/>
          <a:p>
            <a:r>
              <a:rPr lang="en-US" sz="2800" b="1">
                <a:solidFill>
                  <a:srgbClr val="009900"/>
                </a:solidFill>
              </a:rPr>
              <a:t>Q</a:t>
            </a:r>
          </a:p>
        </p:txBody>
      </p:sp>
      <p:sp>
        <p:nvSpPr>
          <p:cNvPr id="30732" name="Text Box 15"/>
          <p:cNvSpPr txBox="1">
            <a:spLocks noChangeArrowheads="1"/>
          </p:cNvSpPr>
          <p:nvPr/>
        </p:nvSpPr>
        <p:spPr bwMode="auto">
          <a:xfrm>
            <a:off x="6421688" y="5581472"/>
            <a:ext cx="2798512" cy="1200328"/>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Energy Transfer:</a:t>
            </a:r>
          </a:p>
          <a:p>
            <a:endParaRPr lang="en-US" sz="2400" b="1" dirty="0">
              <a:solidFill>
                <a:srgbClr val="FF0000"/>
              </a:solidFill>
            </a:endParaRPr>
          </a:p>
          <a:p>
            <a:r>
              <a:rPr lang="en-US" sz="2400" dirty="0" err="1">
                <a:solidFill>
                  <a:srgbClr val="FF0000"/>
                </a:solidFill>
                <a:latin typeface="Symbol" charset="2"/>
                <a:sym typeface="Symbol" charset="2"/>
              </a:rPr>
              <a:t></a:t>
            </a:r>
            <a:r>
              <a:rPr lang="en-US" sz="2400" dirty="0">
                <a:solidFill>
                  <a:srgbClr val="FF0000"/>
                </a:solidFill>
                <a:latin typeface="Symbol" charset="2"/>
              </a:rPr>
              <a:t> </a:t>
            </a:r>
            <a:r>
              <a:rPr lang="en-US" sz="2400" dirty="0">
                <a:solidFill>
                  <a:srgbClr val="FF0000"/>
                </a:solidFill>
              </a:rPr>
              <a:t>E =</a:t>
            </a:r>
            <a:r>
              <a:rPr lang="en-US" sz="2400" dirty="0" smtClean="0">
                <a:solidFill>
                  <a:srgbClr val="FF0000"/>
                </a:solidFill>
              </a:rPr>
              <a:t> </a:t>
            </a:r>
            <a:r>
              <a:rPr lang="en-US" sz="2400" dirty="0">
                <a:solidFill>
                  <a:srgbClr val="FF0000"/>
                </a:solidFill>
                <a:latin typeface="msbm10" pitchFamily="34" charset="0"/>
              </a:rPr>
              <a:t>h</a:t>
            </a:r>
            <a:r>
              <a:rPr lang="en-US" sz="2400" baseline="30000" dirty="0" smtClean="0">
                <a:solidFill>
                  <a:srgbClr val="FF0000"/>
                </a:solidFill>
              </a:rPr>
              <a:t>2</a:t>
            </a:r>
            <a:r>
              <a:rPr lang="en-US" sz="2400" dirty="0">
                <a:solidFill>
                  <a:srgbClr val="FF0000"/>
                </a:solidFill>
              </a:rPr>
              <a:t>/2m (k</a:t>
            </a:r>
            <a:r>
              <a:rPr lang="en-US" sz="2400" baseline="-25000" dirty="0">
                <a:solidFill>
                  <a:srgbClr val="FF0000"/>
                </a:solidFill>
              </a:rPr>
              <a:t>i</a:t>
            </a:r>
            <a:r>
              <a:rPr lang="en-US" sz="2400" baseline="30000" dirty="0">
                <a:solidFill>
                  <a:srgbClr val="FF0000"/>
                </a:solidFill>
              </a:rPr>
              <a:t>2</a:t>
            </a:r>
            <a:r>
              <a:rPr lang="en-US" sz="2400" dirty="0">
                <a:solidFill>
                  <a:srgbClr val="FF0000"/>
                </a:solidFill>
              </a:rPr>
              <a:t> – k</a:t>
            </a:r>
            <a:r>
              <a:rPr lang="en-US" sz="2400" baseline="-25000" dirty="0">
                <a:solidFill>
                  <a:srgbClr val="FF0000"/>
                </a:solidFill>
              </a:rPr>
              <a:t>f</a:t>
            </a:r>
            <a:r>
              <a:rPr lang="en-US" sz="2400" baseline="30000" dirty="0">
                <a:solidFill>
                  <a:srgbClr val="FF0000"/>
                </a:solidFill>
              </a:rPr>
              <a:t>2</a:t>
            </a:r>
            <a:r>
              <a:rPr lang="en-US" sz="2400" dirty="0">
                <a:solidFill>
                  <a:srgbClr val="FF0000"/>
                </a:solidFill>
              </a:rPr>
              <a:t>)</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4" descr="Double_axis_2"/>
          <p:cNvPicPr>
            <a:picLocks noChangeAspect="1" noChangeArrowheads="1"/>
          </p:cNvPicPr>
          <p:nvPr/>
        </p:nvPicPr>
        <p:blipFill>
          <a:blip r:embed="rId3"/>
          <a:srcRect/>
          <a:stretch>
            <a:fillRect/>
          </a:stretch>
        </p:blipFill>
        <p:spPr bwMode="auto">
          <a:xfrm>
            <a:off x="5651500" y="836613"/>
            <a:ext cx="2901950" cy="5276850"/>
          </a:xfrm>
          <a:prstGeom prst="rect">
            <a:avLst/>
          </a:prstGeom>
          <a:noFill/>
          <a:ln w="9525">
            <a:noFill/>
            <a:miter lim="800000"/>
            <a:headEnd/>
            <a:tailEnd/>
          </a:ln>
        </p:spPr>
      </p:pic>
      <p:sp>
        <p:nvSpPr>
          <p:cNvPr id="32771" name="AutoShape 5"/>
          <p:cNvSpPr>
            <a:spLocks noChangeArrowheads="1"/>
          </p:cNvSpPr>
          <p:nvPr/>
        </p:nvSpPr>
        <p:spPr bwMode="auto">
          <a:xfrm rot="-8297699">
            <a:off x="4572000" y="3140075"/>
            <a:ext cx="217488" cy="1944688"/>
          </a:xfrm>
          <a:prstGeom prst="downArrow">
            <a:avLst>
              <a:gd name="adj1" fmla="val 50000"/>
              <a:gd name="adj2" fmla="val 223540"/>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2772" name="AutoShape 6"/>
          <p:cNvSpPr>
            <a:spLocks noChangeArrowheads="1"/>
          </p:cNvSpPr>
          <p:nvPr/>
        </p:nvSpPr>
        <p:spPr bwMode="auto">
          <a:xfrm rot="10188777">
            <a:off x="5434013" y="1700213"/>
            <a:ext cx="146050" cy="1368425"/>
          </a:xfrm>
          <a:prstGeom prst="downArrow">
            <a:avLst>
              <a:gd name="adj1" fmla="val 50000"/>
              <a:gd name="adj2" fmla="val 234239"/>
            </a:avLst>
          </a:prstGeom>
          <a:solidFill>
            <a:srgbClr val="66FF33"/>
          </a:solidFill>
          <a:ln w="9525">
            <a:solidFill>
              <a:schemeClr val="tx1"/>
            </a:solidFill>
            <a:miter lim="800000"/>
            <a:headEnd/>
            <a:tailEnd/>
          </a:ln>
        </p:spPr>
        <p:txBody>
          <a:bodyPr rot="10800000" vert="eaVert" wrap="none" anchor="ctr">
            <a:prstTxWarp prst="textNoShape">
              <a:avLst/>
            </a:prstTxWarp>
          </a:bodyPr>
          <a:lstStyle/>
          <a:p>
            <a:pPr algn="ctr"/>
            <a:endParaRPr lang="en-US">
              <a:solidFill>
                <a:srgbClr val="66FF33"/>
              </a:solidFill>
            </a:endParaRPr>
          </a:p>
        </p:txBody>
      </p:sp>
      <p:sp>
        <p:nvSpPr>
          <p:cNvPr id="32773" name="AutoShape 7"/>
          <p:cNvSpPr>
            <a:spLocks noChangeArrowheads="1"/>
          </p:cNvSpPr>
          <p:nvPr/>
        </p:nvSpPr>
        <p:spPr bwMode="auto">
          <a:xfrm rot="10188777">
            <a:off x="5210175" y="896938"/>
            <a:ext cx="153988" cy="2171700"/>
          </a:xfrm>
          <a:prstGeom prst="downArrow">
            <a:avLst>
              <a:gd name="adj1" fmla="val 50000"/>
              <a:gd name="adj2" fmla="val 352576"/>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2774" name="AutoShape 8"/>
          <p:cNvSpPr>
            <a:spLocks noChangeArrowheads="1"/>
          </p:cNvSpPr>
          <p:nvPr/>
        </p:nvSpPr>
        <p:spPr bwMode="auto">
          <a:xfrm rot="10188777">
            <a:off x="4986338" y="195263"/>
            <a:ext cx="161925" cy="2878137"/>
          </a:xfrm>
          <a:prstGeom prst="downArrow">
            <a:avLst>
              <a:gd name="adj1" fmla="val 50000"/>
              <a:gd name="adj2" fmla="val 444363"/>
            </a:avLst>
          </a:prstGeom>
          <a:solidFill>
            <a:srgbClr val="CC99FF"/>
          </a:solidFill>
          <a:ln w="9525">
            <a:solidFill>
              <a:schemeClr val="tx1"/>
            </a:solidFill>
            <a:miter lim="800000"/>
            <a:headEnd/>
            <a:tailEnd/>
          </a:ln>
        </p:spPr>
        <p:txBody>
          <a:bodyPr vert="eaVert" wrap="none" anchor="ctr">
            <a:prstTxWarp prst="textNoShape">
              <a:avLst/>
            </a:prstTxWarp>
          </a:bodyPr>
          <a:lstStyle/>
          <a:p>
            <a:endParaRPr lang="en-US"/>
          </a:p>
        </p:txBody>
      </p:sp>
      <p:sp>
        <p:nvSpPr>
          <p:cNvPr id="32775" name="Text Box 9"/>
          <p:cNvSpPr txBox="1">
            <a:spLocks noChangeArrowheads="1"/>
          </p:cNvSpPr>
          <p:nvPr/>
        </p:nvSpPr>
        <p:spPr bwMode="auto">
          <a:xfrm>
            <a:off x="250825" y="1125538"/>
            <a:ext cx="3852337" cy="4062651"/>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Two Axis Spectrometer</a:t>
            </a:r>
            <a:r>
              <a:rPr lang="en-US" sz="2400" dirty="0">
                <a:solidFill>
                  <a:srgbClr val="FF0000"/>
                </a:solidFill>
              </a:rPr>
              <a:t>:</a:t>
            </a:r>
          </a:p>
          <a:p>
            <a:endParaRPr lang="en-US" dirty="0"/>
          </a:p>
          <a:p>
            <a:pPr>
              <a:buFontTx/>
              <a:buChar char="•"/>
            </a:pPr>
            <a:r>
              <a:rPr lang="en-US" dirty="0">
                <a:solidFill>
                  <a:srgbClr val="0000FF"/>
                </a:solidFill>
              </a:rPr>
              <a:t> </a:t>
            </a:r>
            <a:r>
              <a:rPr lang="en-US" dirty="0"/>
              <a:t>  </a:t>
            </a:r>
            <a:r>
              <a:rPr lang="en-US" b="1" dirty="0">
                <a:solidFill>
                  <a:srgbClr val="0000FF"/>
                </a:solidFill>
              </a:rPr>
              <a:t>3-axis with </a:t>
            </a:r>
            <a:r>
              <a:rPr lang="en-US" b="1" dirty="0" err="1">
                <a:solidFill>
                  <a:srgbClr val="0000FF"/>
                </a:solidFill>
              </a:rPr>
              <a:t>analyser</a:t>
            </a:r>
            <a:r>
              <a:rPr lang="en-US" b="1" dirty="0">
                <a:solidFill>
                  <a:srgbClr val="0000FF"/>
                </a:solidFill>
              </a:rPr>
              <a:t> removed</a:t>
            </a:r>
          </a:p>
          <a:p>
            <a:pPr>
              <a:buFontTx/>
              <a:buChar char="•"/>
            </a:pPr>
            <a:endParaRPr lang="en-US" b="1" dirty="0">
              <a:solidFill>
                <a:srgbClr val="0000FF"/>
              </a:solidFill>
            </a:endParaRPr>
          </a:p>
          <a:p>
            <a:pPr>
              <a:buFontTx/>
              <a:buChar char="•"/>
            </a:pPr>
            <a:r>
              <a:rPr lang="en-US" b="1" dirty="0">
                <a:solidFill>
                  <a:srgbClr val="0000FF"/>
                </a:solidFill>
              </a:rPr>
              <a:t>   Powder </a:t>
            </a:r>
            <a:r>
              <a:rPr lang="en-US" b="1" dirty="0" err="1">
                <a:solidFill>
                  <a:srgbClr val="0000FF"/>
                </a:solidFill>
              </a:rPr>
              <a:t>diffractometer</a:t>
            </a:r>
            <a:endParaRPr lang="en-US" b="1" dirty="0">
              <a:solidFill>
                <a:srgbClr val="0000FF"/>
              </a:solidFill>
            </a:endParaRPr>
          </a:p>
          <a:p>
            <a:pPr>
              <a:buFontTx/>
              <a:buChar char="•"/>
            </a:pPr>
            <a:r>
              <a:rPr lang="en-US" b="1" dirty="0">
                <a:solidFill>
                  <a:srgbClr val="0000FF"/>
                </a:solidFill>
              </a:rPr>
              <a:t>   Small angle </a:t>
            </a:r>
            <a:r>
              <a:rPr lang="en-US" b="1" dirty="0" err="1">
                <a:solidFill>
                  <a:srgbClr val="0000FF"/>
                </a:solidFill>
              </a:rPr>
              <a:t>diffractometer</a:t>
            </a:r>
            <a:endParaRPr lang="en-US" b="1" dirty="0">
              <a:solidFill>
                <a:srgbClr val="0000FF"/>
              </a:solidFill>
            </a:endParaRPr>
          </a:p>
          <a:p>
            <a:pPr>
              <a:buFontTx/>
              <a:buChar char="•"/>
            </a:pPr>
            <a:r>
              <a:rPr lang="en-US" b="1" dirty="0">
                <a:solidFill>
                  <a:srgbClr val="0000FF"/>
                </a:solidFill>
              </a:rPr>
              <a:t>   </a:t>
            </a:r>
            <a:r>
              <a:rPr lang="en-US" b="1" dirty="0" err="1">
                <a:solidFill>
                  <a:srgbClr val="0000FF"/>
                </a:solidFill>
              </a:rPr>
              <a:t>Reflectometers</a:t>
            </a:r>
            <a:endParaRPr lang="en-US" b="1" dirty="0">
              <a:solidFill>
                <a:srgbClr val="0000FF"/>
              </a:solidFill>
            </a:endParaRPr>
          </a:p>
          <a:p>
            <a:pPr>
              <a:buFontTx/>
              <a:buChar char="•"/>
            </a:pPr>
            <a:endParaRPr lang="en-US" b="1" dirty="0">
              <a:solidFill>
                <a:srgbClr val="0000FF"/>
              </a:solidFill>
            </a:endParaRPr>
          </a:p>
          <a:p>
            <a:pPr>
              <a:buFontTx/>
              <a:buChar char="•"/>
            </a:pPr>
            <a:endParaRPr lang="en-US" b="1" dirty="0">
              <a:solidFill>
                <a:srgbClr val="0000FF"/>
              </a:solidFill>
            </a:endParaRPr>
          </a:p>
          <a:p>
            <a:pPr>
              <a:buFontTx/>
              <a:buChar char="•"/>
            </a:pPr>
            <a:endParaRPr lang="en-US" dirty="0"/>
          </a:p>
          <a:p>
            <a:endParaRPr lang="en-US" dirty="0" smtClean="0">
              <a:solidFill>
                <a:srgbClr val="FFFF00">
                  <a:alpha val="41000"/>
                </a:srgbClr>
              </a:solidFill>
            </a:endParaRPr>
          </a:p>
          <a:p>
            <a:pPr algn="ctr"/>
            <a:r>
              <a:rPr lang="en-US" b="1" dirty="0" err="1" smtClean="0">
                <a:solidFill>
                  <a:srgbClr val="FF0000"/>
                </a:solidFill>
              </a:rPr>
              <a:t>Diffractometers</a:t>
            </a:r>
            <a:r>
              <a:rPr lang="en-US" b="1" dirty="0" smtClean="0">
                <a:solidFill>
                  <a:srgbClr val="FF0000"/>
                </a:solidFill>
              </a:rPr>
              <a:t> often employ working </a:t>
            </a:r>
          </a:p>
          <a:p>
            <a:pPr algn="ctr"/>
            <a:r>
              <a:rPr lang="en-US" b="1" dirty="0" smtClean="0">
                <a:solidFill>
                  <a:srgbClr val="FF0000"/>
                </a:solidFill>
              </a:rPr>
              <a:t>assumption that all scattering</a:t>
            </a:r>
          </a:p>
          <a:p>
            <a:pPr algn="ctr"/>
            <a:r>
              <a:rPr lang="en-US" b="1" dirty="0" smtClean="0">
                <a:solidFill>
                  <a:srgbClr val="FF0000"/>
                </a:solidFill>
              </a:rPr>
              <a:t>is </a:t>
            </a:r>
            <a:r>
              <a:rPr lang="en-US" b="1" i="1" dirty="0" smtClean="0">
                <a:solidFill>
                  <a:srgbClr val="FF0000"/>
                </a:solidFill>
              </a:rPr>
              <a:t>elastic.</a:t>
            </a:r>
          </a:p>
          <a:p>
            <a:pPr>
              <a:buFontTx/>
              <a:buChar char="•"/>
            </a:pP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4" descr="pluto_3axis"/>
          <p:cNvPicPr>
            <a:picLocks noChangeAspect="1" noChangeArrowheads="1"/>
          </p:cNvPicPr>
          <p:nvPr/>
        </p:nvPicPr>
        <p:blipFill>
          <a:blip r:embed="rId3"/>
          <a:srcRect/>
          <a:stretch>
            <a:fillRect/>
          </a:stretch>
        </p:blipFill>
        <p:spPr bwMode="auto">
          <a:xfrm>
            <a:off x="5303838" y="487363"/>
            <a:ext cx="4813300" cy="6397625"/>
          </a:xfrm>
          <a:prstGeom prst="rect">
            <a:avLst/>
          </a:prstGeom>
          <a:noFill/>
          <a:ln w="9525">
            <a:noFill/>
            <a:miter lim="800000"/>
            <a:headEnd/>
            <a:tailEnd/>
          </a:ln>
        </p:spPr>
      </p:pic>
      <p:pic>
        <p:nvPicPr>
          <p:cNvPr id="34819" name="Picture 5" descr="collimators"/>
          <p:cNvPicPr>
            <a:picLocks noChangeAspect="1" noChangeArrowheads="1"/>
          </p:cNvPicPr>
          <p:nvPr/>
        </p:nvPicPr>
        <p:blipFill>
          <a:blip r:embed="rId4"/>
          <a:srcRect/>
          <a:stretch>
            <a:fillRect/>
          </a:stretch>
        </p:blipFill>
        <p:spPr bwMode="auto">
          <a:xfrm>
            <a:off x="0" y="2349500"/>
            <a:ext cx="5076825" cy="3816350"/>
          </a:xfrm>
          <a:prstGeom prst="rect">
            <a:avLst/>
          </a:prstGeom>
          <a:noFill/>
          <a:ln w="9525">
            <a:noFill/>
            <a:miter lim="800000"/>
            <a:headEnd/>
            <a:tailEnd/>
          </a:ln>
        </p:spPr>
      </p:pic>
      <p:sp>
        <p:nvSpPr>
          <p:cNvPr id="34820" name="AutoShape 8"/>
          <p:cNvSpPr>
            <a:spLocks noChangeArrowheads="1"/>
          </p:cNvSpPr>
          <p:nvPr/>
        </p:nvSpPr>
        <p:spPr bwMode="auto">
          <a:xfrm rot="-5087563">
            <a:off x="5965825" y="2589213"/>
            <a:ext cx="233363" cy="1589087"/>
          </a:xfrm>
          <a:prstGeom prst="downArrow">
            <a:avLst>
              <a:gd name="adj1" fmla="val 50000"/>
              <a:gd name="adj2" fmla="val 170238"/>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4821" name="AutoShape 9"/>
          <p:cNvSpPr>
            <a:spLocks noChangeArrowheads="1"/>
          </p:cNvSpPr>
          <p:nvPr/>
        </p:nvSpPr>
        <p:spPr bwMode="auto">
          <a:xfrm rot="-6307371">
            <a:off x="5897563" y="4102100"/>
            <a:ext cx="233362" cy="1589088"/>
          </a:xfrm>
          <a:prstGeom prst="downArrow">
            <a:avLst>
              <a:gd name="adj1" fmla="val 50000"/>
              <a:gd name="adj2" fmla="val 170239"/>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4822" name="AutoShape 10"/>
          <p:cNvSpPr>
            <a:spLocks noChangeArrowheads="1"/>
          </p:cNvSpPr>
          <p:nvPr/>
        </p:nvSpPr>
        <p:spPr bwMode="auto">
          <a:xfrm rot="-5087563">
            <a:off x="5826125" y="4462463"/>
            <a:ext cx="233363" cy="1589087"/>
          </a:xfrm>
          <a:prstGeom prst="downArrow">
            <a:avLst>
              <a:gd name="adj1" fmla="val 50000"/>
              <a:gd name="adj2" fmla="val 170238"/>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4823" name="Text Box 11"/>
          <p:cNvSpPr txBox="1">
            <a:spLocks noChangeArrowheads="1"/>
          </p:cNvSpPr>
          <p:nvPr/>
        </p:nvSpPr>
        <p:spPr bwMode="auto">
          <a:xfrm>
            <a:off x="158750" y="425450"/>
            <a:ext cx="3363571" cy="1569660"/>
          </a:xfrm>
          <a:prstGeom prst="rect">
            <a:avLst/>
          </a:prstGeom>
          <a:noFill/>
          <a:ln w="9525">
            <a:noFill/>
            <a:miter lim="800000"/>
            <a:headEnd/>
            <a:tailEnd/>
          </a:ln>
        </p:spPr>
        <p:txBody>
          <a:bodyPr wrap="none">
            <a:prstTxWarp prst="textNoShape">
              <a:avLst/>
            </a:prstTxWarp>
            <a:spAutoFit/>
          </a:bodyPr>
          <a:lstStyle/>
          <a:p>
            <a:r>
              <a:rPr lang="en-US" sz="2400" b="1" dirty="0" err="1">
                <a:solidFill>
                  <a:srgbClr val="FF0000"/>
                </a:solidFill>
              </a:rPr>
              <a:t>Soller</a:t>
            </a:r>
            <a:r>
              <a:rPr lang="en-US" sz="2400" b="1" dirty="0">
                <a:solidFill>
                  <a:srgbClr val="FF0000"/>
                </a:solidFill>
              </a:rPr>
              <a:t> Slits: Collimators</a:t>
            </a:r>
          </a:p>
          <a:p>
            <a:endParaRPr lang="en-US" sz="2400" b="1" dirty="0">
              <a:solidFill>
                <a:srgbClr val="FF0000"/>
              </a:solidFill>
            </a:endParaRPr>
          </a:p>
          <a:p>
            <a:r>
              <a:rPr lang="en-US" sz="2400" b="1" dirty="0">
                <a:solidFill>
                  <a:srgbClr val="FF0000"/>
                </a:solidFill>
              </a:rPr>
              <a:t>Define beam direction to </a:t>
            </a:r>
          </a:p>
          <a:p>
            <a:r>
              <a:rPr lang="en-US" sz="2400" b="1" dirty="0">
                <a:solidFill>
                  <a:srgbClr val="FF0000"/>
                </a:solidFill>
              </a:rPr>
              <a:t>+/- 0.5, 0.75 etc. degrees</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4" descr="pluto_3axis"/>
          <p:cNvPicPr>
            <a:picLocks noChangeAspect="1" noChangeArrowheads="1"/>
          </p:cNvPicPr>
          <p:nvPr/>
        </p:nvPicPr>
        <p:blipFill>
          <a:blip r:embed="rId3"/>
          <a:srcRect/>
          <a:stretch>
            <a:fillRect/>
          </a:stretch>
        </p:blipFill>
        <p:spPr bwMode="auto">
          <a:xfrm>
            <a:off x="4787900" y="460375"/>
            <a:ext cx="4813300" cy="6397625"/>
          </a:xfrm>
          <a:prstGeom prst="rect">
            <a:avLst/>
          </a:prstGeom>
          <a:noFill/>
          <a:ln w="9525">
            <a:noFill/>
            <a:miter lim="800000"/>
            <a:headEnd/>
            <a:tailEnd/>
          </a:ln>
        </p:spPr>
      </p:pic>
      <p:pic>
        <p:nvPicPr>
          <p:cNvPr id="36867" name="Picture 5" descr="Be_filter"/>
          <p:cNvPicPr>
            <a:picLocks noChangeAspect="1" noChangeArrowheads="1"/>
          </p:cNvPicPr>
          <p:nvPr/>
        </p:nvPicPr>
        <p:blipFill>
          <a:blip r:embed="rId4"/>
          <a:srcRect/>
          <a:stretch>
            <a:fillRect/>
          </a:stretch>
        </p:blipFill>
        <p:spPr bwMode="auto">
          <a:xfrm>
            <a:off x="1139825" y="1341438"/>
            <a:ext cx="2352675" cy="2808287"/>
          </a:xfrm>
          <a:prstGeom prst="rect">
            <a:avLst/>
          </a:prstGeom>
          <a:noFill/>
          <a:ln w="9525">
            <a:noFill/>
            <a:miter lim="800000"/>
            <a:headEnd/>
            <a:tailEnd/>
          </a:ln>
        </p:spPr>
      </p:pic>
      <p:pic>
        <p:nvPicPr>
          <p:cNvPr id="36868" name="Picture 6" descr="PG_filter"/>
          <p:cNvPicPr>
            <a:picLocks noChangeAspect="1" noChangeArrowheads="1"/>
          </p:cNvPicPr>
          <p:nvPr/>
        </p:nvPicPr>
        <p:blipFill>
          <a:blip r:embed="rId5"/>
          <a:srcRect/>
          <a:stretch>
            <a:fillRect/>
          </a:stretch>
        </p:blipFill>
        <p:spPr bwMode="auto">
          <a:xfrm>
            <a:off x="468313" y="4217988"/>
            <a:ext cx="3743325" cy="2524125"/>
          </a:xfrm>
          <a:prstGeom prst="rect">
            <a:avLst/>
          </a:prstGeom>
          <a:noFill/>
          <a:ln w="9525">
            <a:noFill/>
            <a:miter lim="800000"/>
            <a:headEnd/>
            <a:tailEnd/>
          </a:ln>
        </p:spPr>
      </p:pic>
      <p:sp>
        <p:nvSpPr>
          <p:cNvPr id="36869" name="AutoShape 8"/>
          <p:cNvSpPr>
            <a:spLocks noChangeArrowheads="1"/>
          </p:cNvSpPr>
          <p:nvPr/>
        </p:nvSpPr>
        <p:spPr bwMode="auto">
          <a:xfrm rot="-5761399">
            <a:off x="4991895" y="97631"/>
            <a:ext cx="360362" cy="3533775"/>
          </a:xfrm>
          <a:prstGeom prst="downArrow">
            <a:avLst>
              <a:gd name="adj1" fmla="val 50000"/>
              <a:gd name="adj2" fmla="val 245155"/>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6870" name="AutoShape 9"/>
          <p:cNvSpPr>
            <a:spLocks noChangeArrowheads="1"/>
          </p:cNvSpPr>
          <p:nvPr/>
        </p:nvSpPr>
        <p:spPr bwMode="auto">
          <a:xfrm rot="-5761399">
            <a:off x="4911726" y="3668712"/>
            <a:ext cx="260350" cy="2371725"/>
          </a:xfrm>
          <a:prstGeom prst="downArrow">
            <a:avLst>
              <a:gd name="adj1" fmla="val 50000"/>
              <a:gd name="adj2" fmla="val 227744"/>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6871" name="AutoShape 10"/>
          <p:cNvSpPr>
            <a:spLocks noChangeArrowheads="1"/>
          </p:cNvSpPr>
          <p:nvPr/>
        </p:nvSpPr>
        <p:spPr bwMode="auto">
          <a:xfrm rot="-4453455">
            <a:off x="4568031" y="2061369"/>
            <a:ext cx="287338" cy="2736850"/>
          </a:xfrm>
          <a:prstGeom prst="downArrow">
            <a:avLst>
              <a:gd name="adj1" fmla="val 50000"/>
              <a:gd name="adj2" fmla="val 238121"/>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36872" name="Text Box 11"/>
          <p:cNvSpPr txBox="1">
            <a:spLocks noChangeArrowheads="1"/>
          </p:cNvSpPr>
          <p:nvPr/>
        </p:nvSpPr>
        <p:spPr bwMode="auto">
          <a:xfrm>
            <a:off x="87313" y="-6350"/>
            <a:ext cx="3963194" cy="1200328"/>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Filters: </a:t>
            </a:r>
          </a:p>
          <a:p>
            <a:r>
              <a:rPr lang="en-US" sz="2400" b="1" dirty="0">
                <a:solidFill>
                  <a:srgbClr val="FF0000"/>
                </a:solidFill>
              </a:rPr>
              <a:t>Remove </a:t>
            </a:r>
            <a:r>
              <a:rPr lang="en-US" sz="2400" b="1" dirty="0" err="1">
                <a:solidFill>
                  <a:srgbClr val="FF0000"/>
                </a:solidFill>
                <a:latin typeface="Symbol" charset="2"/>
                <a:sym typeface="Symbol" charset="2"/>
              </a:rPr>
              <a:t></a:t>
            </a:r>
            <a:r>
              <a:rPr lang="en-US" sz="2400" b="1" dirty="0">
                <a:solidFill>
                  <a:srgbClr val="FF0000"/>
                </a:solidFill>
              </a:rPr>
              <a:t> /</a:t>
            </a:r>
            <a:r>
              <a:rPr lang="en-US" sz="2400" b="1" dirty="0" err="1">
                <a:solidFill>
                  <a:srgbClr val="FF0000"/>
                </a:solidFill>
              </a:rPr>
              <a:t>n</a:t>
            </a:r>
            <a:r>
              <a:rPr lang="en-US" sz="2400" b="1" dirty="0">
                <a:solidFill>
                  <a:srgbClr val="FF0000"/>
                </a:solidFill>
              </a:rPr>
              <a:t> from incident or </a:t>
            </a:r>
          </a:p>
          <a:p>
            <a:r>
              <a:rPr lang="en-US" sz="2400" b="1" dirty="0">
                <a:solidFill>
                  <a:srgbClr val="FF0000"/>
                </a:solidFill>
              </a:rPr>
              <a:t>scattered beam, or both</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srcRect/>
          <a:stretch>
            <a:fillRect/>
          </a:stretch>
        </p:blipFill>
        <p:spPr bwMode="auto">
          <a:xfrm>
            <a:off x="233289" y="319237"/>
            <a:ext cx="7926214" cy="5593333"/>
          </a:xfrm>
          <a:prstGeom prst="rect">
            <a:avLst/>
          </a:prstGeom>
          <a:noFill/>
          <a:ln w="12700" cap="flat">
            <a:noFill/>
            <a:miter lim="800000"/>
            <a:headEnd/>
            <a:tailEnd/>
          </a:ln>
        </p:spPr>
      </p:pic>
      <p:pic>
        <p:nvPicPr>
          <p:cNvPr id="23554" name="Picture 2"/>
          <p:cNvPicPr>
            <a:picLocks noChangeAspect="1" noChangeArrowheads="1"/>
          </p:cNvPicPr>
          <p:nvPr/>
        </p:nvPicPr>
        <p:blipFill>
          <a:blip r:embed="rId3"/>
          <a:srcRect/>
          <a:stretch>
            <a:fillRect/>
          </a:stretch>
        </p:blipFill>
        <p:spPr bwMode="auto">
          <a:xfrm>
            <a:off x="5411390" y="700981"/>
            <a:ext cx="3411141" cy="4987230"/>
          </a:xfrm>
          <a:prstGeom prst="rect">
            <a:avLst/>
          </a:prstGeom>
          <a:noFill/>
          <a:ln w="12700" cap="flat">
            <a:noFill/>
            <a:miter lim="800000"/>
            <a:headEnd/>
            <a:tailEnd/>
          </a:ln>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4" descr="Maxwellian"/>
          <p:cNvPicPr>
            <a:picLocks noChangeAspect="1" noChangeArrowheads="1"/>
          </p:cNvPicPr>
          <p:nvPr/>
        </p:nvPicPr>
        <p:blipFill>
          <a:blip r:embed="rId3"/>
          <a:srcRect/>
          <a:stretch>
            <a:fillRect/>
          </a:stretch>
        </p:blipFill>
        <p:spPr bwMode="auto">
          <a:xfrm>
            <a:off x="-33338" y="2038350"/>
            <a:ext cx="5397501" cy="4775200"/>
          </a:xfrm>
          <a:prstGeom prst="rect">
            <a:avLst/>
          </a:prstGeom>
          <a:noFill/>
          <a:ln w="9525">
            <a:noFill/>
            <a:miter lim="800000"/>
            <a:headEnd/>
            <a:tailEnd/>
          </a:ln>
        </p:spPr>
      </p:pic>
      <p:pic>
        <p:nvPicPr>
          <p:cNvPr id="38915" name="Picture 5" descr="Bragg_diff"/>
          <p:cNvPicPr>
            <a:picLocks noChangeAspect="1" noChangeArrowheads="1"/>
          </p:cNvPicPr>
          <p:nvPr/>
        </p:nvPicPr>
        <p:blipFill>
          <a:blip r:embed="rId4"/>
          <a:srcRect/>
          <a:stretch>
            <a:fillRect/>
          </a:stretch>
        </p:blipFill>
        <p:spPr bwMode="auto">
          <a:xfrm>
            <a:off x="5267325" y="1651000"/>
            <a:ext cx="3408363" cy="2997200"/>
          </a:xfrm>
          <a:prstGeom prst="rect">
            <a:avLst/>
          </a:prstGeom>
          <a:noFill/>
          <a:ln w="9525">
            <a:noFill/>
            <a:miter lim="800000"/>
            <a:headEnd/>
            <a:tailEnd/>
          </a:ln>
        </p:spPr>
      </p:pic>
      <p:sp>
        <p:nvSpPr>
          <p:cNvPr id="38916" name="Text Box 6"/>
          <p:cNvSpPr txBox="1">
            <a:spLocks noChangeArrowheads="1"/>
          </p:cNvSpPr>
          <p:nvPr/>
        </p:nvSpPr>
        <p:spPr bwMode="auto">
          <a:xfrm>
            <a:off x="5745163" y="4756150"/>
            <a:ext cx="3139201" cy="1200328"/>
          </a:xfrm>
          <a:prstGeom prst="rect">
            <a:avLst/>
          </a:prstGeom>
          <a:noFill/>
          <a:ln w="9525">
            <a:noFill/>
            <a:miter lim="800000"/>
            <a:headEnd/>
            <a:tailEnd/>
          </a:ln>
        </p:spPr>
        <p:txBody>
          <a:bodyPr wrap="none">
            <a:prstTxWarp prst="textNoShape">
              <a:avLst/>
            </a:prstTxWarp>
            <a:spAutoFit/>
          </a:bodyPr>
          <a:lstStyle/>
          <a:p>
            <a:r>
              <a:rPr lang="en-US" sz="2400" b="1" dirty="0" err="1">
                <a:solidFill>
                  <a:srgbClr val="FF0000"/>
                </a:solidFill>
              </a:rPr>
              <a:t>n</a:t>
            </a:r>
            <a:r>
              <a:rPr lang="en-US" sz="2400" b="1" dirty="0" err="1">
                <a:solidFill>
                  <a:srgbClr val="FF0000"/>
                </a:solidFill>
                <a:latin typeface="Symbol" charset="2"/>
                <a:sym typeface="Symbol" charset="2"/>
              </a:rPr>
              <a:t></a:t>
            </a:r>
            <a:r>
              <a:rPr lang="en-US" sz="2400" b="1" dirty="0">
                <a:solidFill>
                  <a:srgbClr val="FF0000"/>
                </a:solidFill>
              </a:rPr>
              <a:t> = 2d </a:t>
            </a:r>
            <a:r>
              <a:rPr lang="en-US" sz="2400" b="1" dirty="0" err="1">
                <a:solidFill>
                  <a:srgbClr val="FF0000"/>
                </a:solidFill>
              </a:rPr>
              <a:t>sin(</a:t>
            </a:r>
            <a:r>
              <a:rPr lang="en-US" sz="2400" b="1" dirty="0" err="1">
                <a:solidFill>
                  <a:srgbClr val="FF0000"/>
                </a:solidFill>
                <a:latin typeface="Symbol" charset="2"/>
                <a:sym typeface="Symbol" charset="2"/>
              </a:rPr>
              <a:t></a:t>
            </a:r>
            <a:r>
              <a:rPr lang="en-US" sz="2400" b="1" dirty="0">
                <a:solidFill>
                  <a:srgbClr val="FF0000"/>
                </a:solidFill>
              </a:rPr>
              <a:t>)</a:t>
            </a:r>
          </a:p>
          <a:p>
            <a:endParaRPr lang="en-US" sz="2400" b="1" dirty="0">
              <a:solidFill>
                <a:srgbClr val="FF0000"/>
              </a:solidFill>
            </a:endParaRPr>
          </a:p>
          <a:p>
            <a:r>
              <a:rPr lang="en-US" sz="2400" b="1" dirty="0">
                <a:solidFill>
                  <a:srgbClr val="FF0000"/>
                </a:solidFill>
              </a:rPr>
              <a:t>Get:   </a:t>
            </a:r>
            <a:r>
              <a:rPr lang="en-US" sz="2400" b="1" dirty="0" err="1">
                <a:solidFill>
                  <a:srgbClr val="FF0000"/>
                </a:solidFill>
                <a:latin typeface="Symbol" charset="2"/>
                <a:sym typeface="Symbol" charset="2"/>
              </a:rPr>
              <a:t></a:t>
            </a:r>
            <a:r>
              <a:rPr lang="en-US" sz="2400" b="1" dirty="0">
                <a:solidFill>
                  <a:srgbClr val="FF0000"/>
                </a:solidFill>
              </a:rPr>
              <a:t> , </a:t>
            </a:r>
            <a:r>
              <a:rPr lang="en-US" sz="2400" b="1" dirty="0">
                <a:solidFill>
                  <a:srgbClr val="FF0000"/>
                </a:solidFill>
                <a:latin typeface="Symbol" charset="2"/>
                <a:sym typeface="Symbol" charset="2"/>
              </a:rPr>
              <a:t></a:t>
            </a:r>
            <a:r>
              <a:rPr lang="en-US" sz="2400" b="1" dirty="0">
                <a:solidFill>
                  <a:srgbClr val="FF0000"/>
                </a:solidFill>
              </a:rPr>
              <a:t>/2 , </a:t>
            </a:r>
            <a:r>
              <a:rPr lang="en-US" sz="2400" b="1" dirty="0">
                <a:solidFill>
                  <a:srgbClr val="FF0000"/>
                </a:solidFill>
                <a:latin typeface="Symbol" charset="2"/>
                <a:sym typeface="Symbol" charset="2"/>
              </a:rPr>
              <a:t></a:t>
            </a:r>
            <a:r>
              <a:rPr lang="en-US" sz="2400" b="1" dirty="0">
                <a:solidFill>
                  <a:srgbClr val="FF0000"/>
                </a:solidFill>
              </a:rPr>
              <a:t>/3 , etc.</a:t>
            </a:r>
          </a:p>
        </p:txBody>
      </p:sp>
      <p:sp>
        <p:nvSpPr>
          <p:cNvPr id="38917" name="AutoShape 7"/>
          <p:cNvSpPr>
            <a:spLocks noChangeArrowheads="1"/>
          </p:cNvSpPr>
          <p:nvPr/>
        </p:nvSpPr>
        <p:spPr bwMode="auto">
          <a:xfrm>
            <a:off x="990600" y="5157788"/>
            <a:ext cx="125413" cy="863600"/>
          </a:xfrm>
          <a:prstGeom prst="upArrow">
            <a:avLst>
              <a:gd name="adj1" fmla="val 50000"/>
              <a:gd name="adj2" fmla="val 172151"/>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38918" name="AutoShape 10"/>
          <p:cNvSpPr>
            <a:spLocks noChangeArrowheads="1"/>
          </p:cNvSpPr>
          <p:nvPr/>
        </p:nvSpPr>
        <p:spPr bwMode="auto">
          <a:xfrm>
            <a:off x="1547813" y="5589588"/>
            <a:ext cx="144462" cy="431800"/>
          </a:xfrm>
          <a:prstGeom prst="upArrow">
            <a:avLst>
              <a:gd name="adj1" fmla="val 50000"/>
              <a:gd name="adj2" fmla="val 74726"/>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38919" name="AutoShape 11"/>
          <p:cNvSpPr>
            <a:spLocks noChangeArrowheads="1"/>
          </p:cNvSpPr>
          <p:nvPr/>
        </p:nvSpPr>
        <p:spPr bwMode="auto">
          <a:xfrm>
            <a:off x="2124075" y="5805488"/>
            <a:ext cx="144463" cy="215900"/>
          </a:xfrm>
          <a:prstGeom prst="upArrow">
            <a:avLst>
              <a:gd name="adj1" fmla="val 50000"/>
              <a:gd name="adj2" fmla="val 37363"/>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38920" name="Text Box 12"/>
          <p:cNvSpPr txBox="1">
            <a:spLocks noChangeArrowheads="1"/>
          </p:cNvSpPr>
          <p:nvPr/>
        </p:nvSpPr>
        <p:spPr bwMode="auto">
          <a:xfrm>
            <a:off x="304800" y="220663"/>
            <a:ext cx="7115175"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FF"/>
                </a:solidFill>
              </a:rPr>
              <a:t>Single crystal </a:t>
            </a:r>
            <a:r>
              <a:rPr lang="en-US" sz="2400" b="1" dirty="0" err="1">
                <a:solidFill>
                  <a:srgbClr val="0000FF"/>
                </a:solidFill>
              </a:rPr>
              <a:t>monochromators</a:t>
            </a:r>
            <a:r>
              <a:rPr lang="en-US" sz="2400" b="1" dirty="0">
                <a:solidFill>
                  <a:srgbClr val="0000FF"/>
                </a:solidFill>
              </a:rPr>
              <a:t>:</a:t>
            </a:r>
          </a:p>
          <a:p>
            <a:endParaRPr lang="en-US" sz="2400" b="1" dirty="0">
              <a:solidFill>
                <a:srgbClr val="0000FF"/>
              </a:solidFill>
            </a:endParaRPr>
          </a:p>
          <a:p>
            <a:r>
              <a:rPr lang="en-US" sz="2400" b="1" dirty="0">
                <a:solidFill>
                  <a:srgbClr val="0000FF"/>
                </a:solidFill>
              </a:rPr>
              <a:t>Bragg reflection and</a:t>
            </a:r>
            <a:r>
              <a:rPr lang="en-US" sz="2400" b="1" dirty="0" smtClean="0">
                <a:solidFill>
                  <a:srgbClr val="0000FF"/>
                </a:solidFill>
              </a:rPr>
              <a:t> harmonic </a:t>
            </a:r>
            <a:r>
              <a:rPr lang="en-US" sz="2400" b="1" dirty="0">
                <a:solidFill>
                  <a:srgbClr val="0000FF"/>
                </a:solidFill>
              </a:rPr>
              <a:t>contamination</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4" descr="Maxwellian"/>
          <p:cNvPicPr>
            <a:picLocks noChangeAspect="1" noChangeArrowheads="1"/>
          </p:cNvPicPr>
          <p:nvPr/>
        </p:nvPicPr>
        <p:blipFill>
          <a:blip r:embed="rId3"/>
          <a:srcRect/>
          <a:stretch>
            <a:fillRect/>
          </a:stretch>
        </p:blipFill>
        <p:spPr bwMode="auto">
          <a:xfrm>
            <a:off x="-33338" y="1219200"/>
            <a:ext cx="6586538" cy="5827148"/>
          </a:xfrm>
          <a:prstGeom prst="rect">
            <a:avLst/>
          </a:prstGeom>
          <a:noFill/>
          <a:ln w="9525">
            <a:noFill/>
            <a:miter lim="800000"/>
            <a:headEnd/>
            <a:tailEnd/>
          </a:ln>
        </p:spPr>
      </p:pic>
      <p:sp>
        <p:nvSpPr>
          <p:cNvPr id="40963" name="AutoShape 5"/>
          <p:cNvSpPr>
            <a:spLocks noChangeArrowheads="1"/>
          </p:cNvSpPr>
          <p:nvPr/>
        </p:nvSpPr>
        <p:spPr bwMode="auto">
          <a:xfrm>
            <a:off x="1322387" y="4876800"/>
            <a:ext cx="125413" cy="1219200"/>
          </a:xfrm>
          <a:prstGeom prst="upArrow">
            <a:avLst>
              <a:gd name="adj1" fmla="val 50000"/>
              <a:gd name="adj2" fmla="val 172151"/>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40964" name="AutoShape 6"/>
          <p:cNvSpPr>
            <a:spLocks noChangeArrowheads="1"/>
          </p:cNvSpPr>
          <p:nvPr/>
        </p:nvSpPr>
        <p:spPr bwMode="auto">
          <a:xfrm>
            <a:off x="1989138" y="5664200"/>
            <a:ext cx="144462" cy="431800"/>
          </a:xfrm>
          <a:prstGeom prst="upArrow">
            <a:avLst>
              <a:gd name="adj1" fmla="val 50000"/>
              <a:gd name="adj2" fmla="val 74726"/>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40965" name="AutoShape 7"/>
          <p:cNvSpPr>
            <a:spLocks noChangeArrowheads="1"/>
          </p:cNvSpPr>
          <p:nvPr/>
        </p:nvSpPr>
        <p:spPr bwMode="auto">
          <a:xfrm>
            <a:off x="2522537" y="5715000"/>
            <a:ext cx="144463" cy="381000"/>
          </a:xfrm>
          <a:prstGeom prst="upArrow">
            <a:avLst>
              <a:gd name="adj1" fmla="val 50000"/>
              <a:gd name="adj2" fmla="val 37363"/>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pic>
        <p:nvPicPr>
          <p:cNvPr id="40966" name="Picture 8" descr="PG_filter"/>
          <p:cNvPicPr>
            <a:picLocks noChangeAspect="1" noChangeArrowheads="1"/>
          </p:cNvPicPr>
          <p:nvPr/>
        </p:nvPicPr>
        <p:blipFill>
          <a:blip r:embed="rId4"/>
          <a:srcRect/>
          <a:stretch>
            <a:fillRect/>
          </a:stretch>
        </p:blipFill>
        <p:spPr bwMode="auto">
          <a:xfrm>
            <a:off x="2096395" y="-31750"/>
            <a:ext cx="7276205" cy="4908550"/>
          </a:xfrm>
          <a:prstGeom prst="rect">
            <a:avLst/>
          </a:prstGeom>
          <a:noFill/>
          <a:ln w="9525">
            <a:noFill/>
            <a:miter lim="800000"/>
            <a:headEnd/>
            <a:tailEnd/>
          </a:ln>
        </p:spPr>
      </p:pic>
      <p:sp>
        <p:nvSpPr>
          <p:cNvPr id="40967" name="Text Box 9"/>
          <p:cNvSpPr txBox="1">
            <a:spLocks noChangeArrowheads="1"/>
          </p:cNvSpPr>
          <p:nvPr/>
        </p:nvSpPr>
        <p:spPr bwMode="auto">
          <a:xfrm>
            <a:off x="0" y="528935"/>
            <a:ext cx="3129583" cy="461665"/>
          </a:xfrm>
          <a:prstGeom prst="rect">
            <a:avLst/>
          </a:prstGeom>
          <a:noFill/>
          <a:ln w="9525">
            <a:noFill/>
            <a:miter lim="800000"/>
            <a:headEnd/>
            <a:tailEnd/>
          </a:ln>
        </p:spPr>
        <p:txBody>
          <a:bodyPr wrap="none">
            <a:prstTxWarp prst="textNoShape">
              <a:avLst/>
            </a:prstTxWarp>
            <a:spAutoFit/>
          </a:bodyPr>
          <a:lstStyle/>
          <a:p>
            <a:r>
              <a:rPr lang="en-US" sz="2400" b="1" dirty="0" err="1">
                <a:solidFill>
                  <a:srgbClr val="FF0000"/>
                </a:solidFill>
              </a:rPr>
              <a:t>Pyrolitic</a:t>
            </a:r>
            <a:r>
              <a:rPr lang="en-US" sz="2400" b="1" dirty="0">
                <a:solidFill>
                  <a:srgbClr val="FF0000"/>
                </a:solidFill>
              </a:rPr>
              <a:t> graphite filter:</a:t>
            </a:r>
          </a:p>
        </p:txBody>
      </p:sp>
      <p:sp>
        <p:nvSpPr>
          <p:cNvPr id="40968" name="Text Box 10"/>
          <p:cNvSpPr txBox="1">
            <a:spLocks noChangeArrowheads="1"/>
          </p:cNvSpPr>
          <p:nvPr/>
        </p:nvSpPr>
        <p:spPr bwMode="auto">
          <a:xfrm>
            <a:off x="6771814" y="4842808"/>
            <a:ext cx="2143586" cy="1938992"/>
          </a:xfrm>
          <a:prstGeom prst="rect">
            <a:avLst/>
          </a:prstGeom>
          <a:noFill/>
          <a:ln w="9525">
            <a:noFill/>
            <a:miter lim="800000"/>
            <a:headEnd/>
            <a:tailEnd/>
          </a:ln>
        </p:spPr>
        <p:txBody>
          <a:bodyPr wrap="none">
            <a:prstTxWarp prst="textNoShape">
              <a:avLst/>
            </a:prstTxWarp>
            <a:spAutoFit/>
          </a:bodyPr>
          <a:lstStyle/>
          <a:p>
            <a:r>
              <a:rPr lang="en-US" sz="2400" dirty="0">
                <a:solidFill>
                  <a:srgbClr val="FF0000"/>
                </a:solidFill>
              </a:rPr>
              <a:t>E = 14.7 </a:t>
            </a:r>
            <a:r>
              <a:rPr lang="en-US" sz="2400" dirty="0" err="1">
                <a:solidFill>
                  <a:srgbClr val="FF0000"/>
                </a:solidFill>
              </a:rPr>
              <a:t>meV</a:t>
            </a:r>
            <a:endParaRPr lang="en-US" sz="2400" dirty="0">
              <a:solidFill>
                <a:srgbClr val="FF0000"/>
              </a:solidFill>
            </a:endParaRPr>
          </a:p>
          <a:p>
            <a:r>
              <a:rPr lang="en-US" sz="2400" dirty="0" err="1">
                <a:solidFill>
                  <a:srgbClr val="FF0000"/>
                </a:solidFill>
                <a:latin typeface="Symbol" charset="2"/>
                <a:sym typeface="Symbol" charset="2"/>
              </a:rPr>
              <a:t></a:t>
            </a:r>
            <a:r>
              <a:rPr lang="en-US" sz="2400" dirty="0">
                <a:solidFill>
                  <a:srgbClr val="FF0000"/>
                </a:solidFill>
                <a:latin typeface="Symbol" charset="2"/>
              </a:rPr>
              <a:t> </a:t>
            </a:r>
            <a:r>
              <a:rPr lang="en-US" sz="2400" dirty="0">
                <a:solidFill>
                  <a:srgbClr val="FF0000"/>
                </a:solidFill>
              </a:rPr>
              <a:t>= 2.37 A</a:t>
            </a:r>
          </a:p>
          <a:p>
            <a:r>
              <a:rPr lang="en-US" sz="2400" dirty="0" err="1">
                <a:solidFill>
                  <a:srgbClr val="FF0000"/>
                </a:solidFill>
              </a:rPr>
              <a:t>v</a:t>
            </a:r>
            <a:r>
              <a:rPr lang="en-US" sz="2400" dirty="0">
                <a:solidFill>
                  <a:srgbClr val="FF0000"/>
                </a:solidFill>
              </a:rPr>
              <a:t> = 1.6 km/</a:t>
            </a:r>
            <a:r>
              <a:rPr lang="en-US" sz="2400" dirty="0" err="1">
                <a:solidFill>
                  <a:srgbClr val="FF0000"/>
                </a:solidFill>
              </a:rPr>
              <a:t>s</a:t>
            </a:r>
            <a:endParaRPr lang="en-US" sz="2400" dirty="0">
              <a:solidFill>
                <a:srgbClr val="FF0000"/>
              </a:solidFill>
            </a:endParaRPr>
          </a:p>
          <a:p>
            <a:r>
              <a:rPr lang="en-US" sz="2400" dirty="0">
                <a:solidFill>
                  <a:srgbClr val="FF0000"/>
                </a:solidFill>
              </a:rPr>
              <a:t>2 </a:t>
            </a:r>
            <a:r>
              <a:rPr lang="en-US" sz="2400" dirty="0" err="1">
                <a:solidFill>
                  <a:srgbClr val="FF0000"/>
                </a:solidFill>
                <a:latin typeface="cmsy10" pitchFamily="34" charset="0"/>
              </a:rPr>
              <a:t>x</a:t>
            </a:r>
            <a:r>
              <a:rPr lang="en-US" sz="2400" dirty="0">
                <a:solidFill>
                  <a:srgbClr val="FF0000"/>
                </a:solidFill>
              </a:rPr>
              <a:t> </a:t>
            </a:r>
            <a:r>
              <a:rPr lang="en-US" sz="2400" dirty="0" err="1">
                <a:solidFill>
                  <a:srgbClr val="FF0000"/>
                </a:solidFill>
              </a:rPr>
              <a:t>v</a:t>
            </a:r>
            <a:r>
              <a:rPr lang="en-US" sz="2400" dirty="0">
                <a:solidFill>
                  <a:srgbClr val="FF0000"/>
                </a:solidFill>
              </a:rPr>
              <a:t> = 3.2 km/</a:t>
            </a:r>
            <a:r>
              <a:rPr lang="en-US" sz="2400" dirty="0" err="1">
                <a:solidFill>
                  <a:srgbClr val="FF0000"/>
                </a:solidFill>
              </a:rPr>
              <a:t>s</a:t>
            </a:r>
            <a:r>
              <a:rPr lang="en-US" sz="2400" dirty="0">
                <a:solidFill>
                  <a:srgbClr val="FF0000"/>
                </a:solidFill>
              </a:rPr>
              <a:t> </a:t>
            </a:r>
          </a:p>
          <a:p>
            <a:r>
              <a:rPr lang="en-US" sz="2400" dirty="0">
                <a:solidFill>
                  <a:srgbClr val="FF0000"/>
                </a:solidFill>
              </a:rPr>
              <a:t>3 </a:t>
            </a:r>
            <a:r>
              <a:rPr lang="en-US" sz="2400" dirty="0" err="1">
                <a:solidFill>
                  <a:srgbClr val="FF0000"/>
                </a:solidFill>
                <a:latin typeface="cmsy10" pitchFamily="34" charset="0"/>
              </a:rPr>
              <a:t>x</a:t>
            </a:r>
            <a:r>
              <a:rPr lang="en-US" sz="2400" dirty="0">
                <a:solidFill>
                  <a:srgbClr val="FF0000"/>
                </a:solidFill>
              </a:rPr>
              <a:t> </a:t>
            </a:r>
            <a:r>
              <a:rPr lang="en-US" sz="2400" dirty="0" err="1">
                <a:solidFill>
                  <a:srgbClr val="FF0000"/>
                </a:solidFill>
              </a:rPr>
              <a:t>v</a:t>
            </a:r>
            <a:r>
              <a:rPr lang="en-US" sz="2400" dirty="0">
                <a:solidFill>
                  <a:srgbClr val="FF0000"/>
                </a:solidFill>
              </a:rPr>
              <a:t> = 4.8 km/</a:t>
            </a:r>
            <a:r>
              <a:rPr lang="en-US" sz="2400" dirty="0" err="1">
                <a:solidFill>
                  <a:srgbClr val="FF0000"/>
                </a:solidFill>
              </a:rPr>
              <a:t>s</a:t>
            </a:r>
            <a:endParaRPr lang="en-US" sz="2400"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4" descr="const_k1"/>
          <p:cNvPicPr>
            <a:picLocks noChangeAspect="1" noChangeArrowheads="1"/>
          </p:cNvPicPr>
          <p:nvPr/>
        </p:nvPicPr>
        <p:blipFill>
          <a:blip r:embed="rId3"/>
          <a:srcRect/>
          <a:stretch>
            <a:fillRect/>
          </a:stretch>
        </p:blipFill>
        <p:spPr bwMode="auto">
          <a:xfrm>
            <a:off x="395288" y="-92075"/>
            <a:ext cx="3819525" cy="5321300"/>
          </a:xfrm>
          <a:prstGeom prst="rect">
            <a:avLst/>
          </a:prstGeom>
          <a:noFill/>
          <a:ln w="9525">
            <a:noFill/>
            <a:miter lim="800000"/>
            <a:headEnd/>
            <a:tailEnd/>
          </a:ln>
        </p:spPr>
      </p:pic>
      <p:pic>
        <p:nvPicPr>
          <p:cNvPr id="55299" name="Picture 5" descr="const_ko"/>
          <p:cNvPicPr>
            <a:picLocks noChangeAspect="1" noChangeArrowheads="1"/>
          </p:cNvPicPr>
          <p:nvPr/>
        </p:nvPicPr>
        <p:blipFill>
          <a:blip r:embed="rId4"/>
          <a:srcRect/>
          <a:stretch>
            <a:fillRect/>
          </a:stretch>
        </p:blipFill>
        <p:spPr bwMode="auto">
          <a:xfrm>
            <a:off x="4719638" y="-100013"/>
            <a:ext cx="4748212" cy="5329238"/>
          </a:xfrm>
          <a:prstGeom prst="rect">
            <a:avLst/>
          </a:prstGeom>
          <a:noFill/>
          <a:ln w="9525">
            <a:noFill/>
            <a:miter lim="800000"/>
            <a:headEnd/>
            <a:tailEnd/>
          </a:ln>
        </p:spPr>
      </p:pic>
      <p:sp>
        <p:nvSpPr>
          <p:cNvPr id="55300" name="Text Box 7"/>
          <p:cNvSpPr txBox="1">
            <a:spLocks noChangeArrowheads="1"/>
          </p:cNvSpPr>
          <p:nvPr/>
        </p:nvSpPr>
        <p:spPr bwMode="auto">
          <a:xfrm>
            <a:off x="376238" y="474503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5301" name="Text Box 8"/>
          <p:cNvSpPr txBox="1">
            <a:spLocks noChangeArrowheads="1"/>
          </p:cNvSpPr>
          <p:nvPr/>
        </p:nvSpPr>
        <p:spPr bwMode="auto">
          <a:xfrm>
            <a:off x="179388" y="4457700"/>
            <a:ext cx="1938337" cy="519113"/>
          </a:xfrm>
          <a:prstGeom prst="rect">
            <a:avLst/>
          </a:prstGeom>
          <a:noFill/>
          <a:ln w="9525">
            <a:noFill/>
            <a:miter lim="800000"/>
            <a:headEnd/>
            <a:tailEnd/>
          </a:ln>
        </p:spPr>
        <p:txBody>
          <a:bodyPr wrap="none">
            <a:prstTxWarp prst="textNoShape">
              <a:avLst/>
            </a:prstTxWarp>
            <a:spAutoFit/>
          </a:bodyPr>
          <a:lstStyle/>
          <a:p>
            <a:r>
              <a:rPr lang="en-US" sz="2800" b="1"/>
              <a:t>Constant k</a:t>
            </a:r>
            <a:r>
              <a:rPr lang="en-US" sz="2800" b="1" baseline="-25000"/>
              <a:t>f</a:t>
            </a:r>
          </a:p>
        </p:txBody>
      </p:sp>
      <p:sp>
        <p:nvSpPr>
          <p:cNvPr id="55302" name="Text Box 9"/>
          <p:cNvSpPr txBox="1">
            <a:spLocks noChangeArrowheads="1"/>
          </p:cNvSpPr>
          <p:nvPr/>
        </p:nvSpPr>
        <p:spPr bwMode="auto">
          <a:xfrm>
            <a:off x="5226050" y="4422775"/>
            <a:ext cx="1924050" cy="519113"/>
          </a:xfrm>
          <a:prstGeom prst="rect">
            <a:avLst/>
          </a:prstGeom>
          <a:noFill/>
          <a:ln w="9525">
            <a:noFill/>
            <a:miter lim="800000"/>
            <a:headEnd/>
            <a:tailEnd/>
          </a:ln>
        </p:spPr>
        <p:txBody>
          <a:bodyPr wrap="none">
            <a:prstTxWarp prst="textNoShape">
              <a:avLst/>
            </a:prstTxWarp>
            <a:spAutoFit/>
          </a:bodyPr>
          <a:lstStyle/>
          <a:p>
            <a:r>
              <a:rPr lang="en-US" sz="2800" b="1"/>
              <a:t>Constant k</a:t>
            </a:r>
            <a:r>
              <a:rPr lang="en-US" sz="2800" b="1" baseline="-25000"/>
              <a:t>i</a:t>
            </a:r>
          </a:p>
        </p:txBody>
      </p:sp>
      <p:sp>
        <p:nvSpPr>
          <p:cNvPr id="55303" name="Text Box 10"/>
          <p:cNvSpPr txBox="1">
            <a:spLocks noChangeArrowheads="1"/>
          </p:cNvSpPr>
          <p:nvPr/>
        </p:nvSpPr>
        <p:spPr bwMode="auto">
          <a:xfrm>
            <a:off x="762000" y="5877580"/>
            <a:ext cx="7829863" cy="523220"/>
          </a:xfrm>
          <a:prstGeom prst="rect">
            <a:avLst/>
          </a:prstGeom>
          <a:solidFill>
            <a:srgbClr val="FFFF99">
              <a:alpha val="50980"/>
            </a:srgbClr>
          </a:solidFill>
          <a:ln w="9525">
            <a:noFill/>
            <a:miter lim="800000"/>
            <a:headEnd/>
            <a:tailEnd/>
          </a:ln>
        </p:spPr>
        <p:txBody>
          <a:bodyPr wrap="none">
            <a:prstTxWarp prst="textNoShape">
              <a:avLst/>
            </a:prstTxWarp>
            <a:spAutoFit/>
          </a:bodyPr>
          <a:lstStyle/>
          <a:p>
            <a:r>
              <a:rPr lang="en-US" sz="2800" b="1" dirty="0">
                <a:solidFill>
                  <a:srgbClr val="FF0000"/>
                </a:solidFill>
              </a:rPr>
              <a:t>Two different  ways of performing constant-Q scans  </a:t>
            </a:r>
          </a:p>
        </p:txBody>
      </p:sp>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Oval 4"/>
          <p:cNvSpPr>
            <a:spLocks noChangeArrowheads="1"/>
          </p:cNvSpPr>
          <p:nvPr/>
        </p:nvSpPr>
        <p:spPr bwMode="auto">
          <a:xfrm>
            <a:off x="4803775" y="23495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59" name="Oval 5"/>
          <p:cNvSpPr>
            <a:spLocks noChangeArrowheads="1"/>
          </p:cNvSpPr>
          <p:nvPr/>
        </p:nvSpPr>
        <p:spPr bwMode="auto">
          <a:xfrm>
            <a:off x="5811838"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0" name="Oval 6"/>
          <p:cNvSpPr>
            <a:spLocks noChangeArrowheads="1"/>
          </p:cNvSpPr>
          <p:nvPr/>
        </p:nvSpPr>
        <p:spPr bwMode="auto">
          <a:xfrm>
            <a:off x="6819900"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1" name="Oval 7"/>
          <p:cNvSpPr>
            <a:spLocks noChangeArrowheads="1"/>
          </p:cNvSpPr>
          <p:nvPr/>
        </p:nvSpPr>
        <p:spPr bwMode="auto">
          <a:xfrm>
            <a:off x="7827963" y="23479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2" name="Oval 8"/>
          <p:cNvSpPr>
            <a:spLocks noChangeArrowheads="1"/>
          </p:cNvSpPr>
          <p:nvPr/>
        </p:nvSpPr>
        <p:spPr bwMode="auto">
          <a:xfrm>
            <a:off x="4803775" y="33067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3" name="Oval 9"/>
          <p:cNvSpPr>
            <a:spLocks noChangeArrowheads="1"/>
          </p:cNvSpPr>
          <p:nvPr/>
        </p:nvSpPr>
        <p:spPr bwMode="auto">
          <a:xfrm>
            <a:off x="5811838"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4" name="Oval 10"/>
          <p:cNvSpPr>
            <a:spLocks noChangeArrowheads="1"/>
          </p:cNvSpPr>
          <p:nvPr/>
        </p:nvSpPr>
        <p:spPr bwMode="auto">
          <a:xfrm>
            <a:off x="6819900"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5" name="Oval 11"/>
          <p:cNvSpPr>
            <a:spLocks noChangeArrowheads="1"/>
          </p:cNvSpPr>
          <p:nvPr/>
        </p:nvSpPr>
        <p:spPr bwMode="auto">
          <a:xfrm>
            <a:off x="7827963" y="33051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6" name="Oval 12"/>
          <p:cNvSpPr>
            <a:spLocks noChangeArrowheads="1"/>
          </p:cNvSpPr>
          <p:nvPr/>
        </p:nvSpPr>
        <p:spPr bwMode="auto">
          <a:xfrm>
            <a:off x="4803775" y="42941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7" name="Oval 13"/>
          <p:cNvSpPr>
            <a:spLocks noChangeArrowheads="1"/>
          </p:cNvSpPr>
          <p:nvPr/>
        </p:nvSpPr>
        <p:spPr bwMode="auto">
          <a:xfrm>
            <a:off x="5811838"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8" name="Oval 14"/>
          <p:cNvSpPr>
            <a:spLocks noChangeArrowheads="1"/>
          </p:cNvSpPr>
          <p:nvPr/>
        </p:nvSpPr>
        <p:spPr bwMode="auto">
          <a:xfrm>
            <a:off x="6819900"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69" name="Oval 15"/>
          <p:cNvSpPr>
            <a:spLocks noChangeArrowheads="1"/>
          </p:cNvSpPr>
          <p:nvPr/>
        </p:nvSpPr>
        <p:spPr bwMode="auto">
          <a:xfrm>
            <a:off x="7827963" y="42926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0" name="Oval 16"/>
          <p:cNvSpPr>
            <a:spLocks noChangeArrowheads="1"/>
          </p:cNvSpPr>
          <p:nvPr/>
        </p:nvSpPr>
        <p:spPr bwMode="auto">
          <a:xfrm>
            <a:off x="4803775" y="52514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1" name="Oval 17"/>
          <p:cNvSpPr>
            <a:spLocks noChangeArrowheads="1"/>
          </p:cNvSpPr>
          <p:nvPr/>
        </p:nvSpPr>
        <p:spPr bwMode="auto">
          <a:xfrm>
            <a:off x="5811838"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2" name="Oval 18"/>
          <p:cNvSpPr>
            <a:spLocks noChangeArrowheads="1"/>
          </p:cNvSpPr>
          <p:nvPr/>
        </p:nvSpPr>
        <p:spPr bwMode="auto">
          <a:xfrm>
            <a:off x="6819900"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3" name="Oval 19"/>
          <p:cNvSpPr>
            <a:spLocks noChangeArrowheads="1"/>
          </p:cNvSpPr>
          <p:nvPr/>
        </p:nvSpPr>
        <p:spPr bwMode="auto">
          <a:xfrm>
            <a:off x="7827963" y="52498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5074" name="AutoShape 20"/>
          <p:cNvSpPr>
            <a:spLocks/>
          </p:cNvSpPr>
          <p:nvPr/>
        </p:nvSpPr>
        <p:spPr bwMode="auto">
          <a:xfrm>
            <a:off x="8188325" y="4386263"/>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5" name="AutoShape 21"/>
          <p:cNvSpPr>
            <a:spLocks/>
          </p:cNvSpPr>
          <p:nvPr/>
        </p:nvSpPr>
        <p:spPr bwMode="auto">
          <a:xfrm rot="5400000">
            <a:off x="6335713" y="5200650"/>
            <a:ext cx="152400" cy="914400"/>
          </a:xfrm>
          <a:prstGeom prst="rightBrace">
            <a:avLst>
              <a:gd name="adj1" fmla="val 50000"/>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45076" name="Text Box 22"/>
          <p:cNvSpPr txBox="1">
            <a:spLocks noChangeArrowheads="1"/>
          </p:cNvSpPr>
          <p:nvPr/>
        </p:nvSpPr>
        <p:spPr bwMode="auto">
          <a:xfrm>
            <a:off x="8404225" y="4595813"/>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7" name="Text Box 23"/>
          <p:cNvSpPr txBox="1">
            <a:spLocks noChangeArrowheads="1"/>
          </p:cNvSpPr>
          <p:nvPr/>
        </p:nvSpPr>
        <p:spPr bwMode="auto">
          <a:xfrm>
            <a:off x="5883275" y="5708650"/>
            <a:ext cx="968375" cy="457200"/>
          </a:xfrm>
          <a:prstGeom prst="rect">
            <a:avLst/>
          </a:prstGeom>
          <a:noFill/>
          <a:ln w="9525">
            <a:noFill/>
            <a:miter lim="800000"/>
            <a:headEnd/>
            <a:tailEnd/>
          </a:ln>
        </p:spPr>
        <p:txBody>
          <a:bodyPr wrap="none">
            <a:prstTxWarp prst="textNoShape">
              <a:avLst/>
            </a:prstTxWarp>
            <a:spAutoFit/>
          </a:bodyPr>
          <a:lstStyle/>
          <a:p>
            <a:r>
              <a:rPr lang="en-US" b="1"/>
              <a:t>2 </a:t>
            </a:r>
            <a:r>
              <a:rPr lang="en-US" b="1">
                <a:latin typeface="Symbol" charset="2"/>
                <a:sym typeface="Symbol" charset="2"/>
              </a:rPr>
              <a:t></a:t>
            </a:r>
            <a:r>
              <a:rPr lang="en-US" b="1"/>
              <a:t> / a</a:t>
            </a:r>
          </a:p>
        </p:txBody>
      </p:sp>
      <p:sp>
        <p:nvSpPr>
          <p:cNvPr id="45078" name="Text Box 24"/>
          <p:cNvSpPr txBox="1">
            <a:spLocks noChangeArrowheads="1"/>
          </p:cNvSpPr>
          <p:nvPr/>
        </p:nvSpPr>
        <p:spPr bwMode="auto">
          <a:xfrm>
            <a:off x="158750" y="3521075"/>
            <a:ext cx="4052888" cy="923330"/>
          </a:xfrm>
          <a:prstGeom prst="rect">
            <a:avLst/>
          </a:prstGeom>
          <a:solidFill>
            <a:srgbClr val="FFFF99">
              <a:alpha val="49019"/>
            </a:srgbClr>
          </a:solidFill>
          <a:ln w="9525">
            <a:noFill/>
            <a:miter lim="800000"/>
            <a:headEnd/>
            <a:tailEnd/>
          </a:ln>
        </p:spPr>
        <p:txBody>
          <a:bodyPr wrap="square">
            <a:prstTxWarp prst="textNoShape">
              <a:avLst/>
            </a:prstTxWarp>
            <a:spAutoFit/>
          </a:bodyPr>
          <a:lstStyle/>
          <a:p>
            <a:r>
              <a:rPr lang="en-US" b="1" dirty="0">
                <a:solidFill>
                  <a:srgbClr val="0000FF"/>
                </a:solidFill>
              </a:rPr>
              <a:t>Origin of reciprocal space;</a:t>
            </a:r>
          </a:p>
          <a:p>
            <a:endParaRPr lang="en-US" b="1" dirty="0">
              <a:solidFill>
                <a:srgbClr val="0000FF"/>
              </a:solidFill>
            </a:endParaRPr>
          </a:p>
          <a:p>
            <a:r>
              <a:rPr lang="en-US" b="1" dirty="0">
                <a:solidFill>
                  <a:srgbClr val="0000FF"/>
                </a:solidFill>
              </a:rPr>
              <a:t>Remains fixed for any</a:t>
            </a:r>
            <a:r>
              <a:rPr lang="en-US" b="1" dirty="0" smtClean="0">
                <a:solidFill>
                  <a:srgbClr val="0000FF"/>
                </a:solidFill>
              </a:rPr>
              <a:t> sample </a:t>
            </a:r>
            <a:r>
              <a:rPr lang="en-US" b="1" dirty="0">
                <a:solidFill>
                  <a:srgbClr val="0000FF"/>
                </a:solidFill>
              </a:rPr>
              <a:t>rotation</a:t>
            </a:r>
          </a:p>
        </p:txBody>
      </p:sp>
      <p:sp>
        <p:nvSpPr>
          <p:cNvPr id="45079" name="AutoShape 25"/>
          <p:cNvSpPr>
            <a:spLocks noChangeArrowheads="1"/>
          </p:cNvSpPr>
          <p:nvPr/>
        </p:nvSpPr>
        <p:spPr bwMode="auto">
          <a:xfrm>
            <a:off x="4475163" y="3571875"/>
            <a:ext cx="1439862" cy="1081088"/>
          </a:xfrm>
          <a:custGeom>
            <a:avLst/>
            <a:gdLst>
              <a:gd name="T0" fmla="*/ 783725 w 21600"/>
              <a:gd name="T1" fmla="*/ 2102 h 21600"/>
              <a:gd name="T2" fmla="*/ 58661 w 21600"/>
              <a:gd name="T3" fmla="*/ 421424 h 21600"/>
              <a:gd name="T4" fmla="*/ 776659 w 21600"/>
              <a:gd name="T5" fmla="*/ 61862 h 21600"/>
              <a:gd name="T6" fmla="*/ 1618312 w 21600"/>
              <a:gd name="T7" fmla="*/ 501455 h 21600"/>
              <a:gd name="T8" fmla="*/ 1411465 w 21600"/>
              <a:gd name="T9" fmla="*/ 675880 h 21600"/>
              <a:gd name="T10" fmla="*/ 1179154 w 21600"/>
              <a:gd name="T11" fmla="*/ 52057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384" y="10245"/>
                </a:moveTo>
                <a:cubicBezTo>
                  <a:pt x="20090" y="5166"/>
                  <a:pt x="15886" y="1198"/>
                  <a:pt x="10800" y="1198"/>
                </a:cubicBezTo>
                <a:cubicBezTo>
                  <a:pt x="6360" y="1198"/>
                  <a:pt x="2499" y="4243"/>
                  <a:pt x="1463" y="8560"/>
                </a:cubicBezTo>
                <a:lnTo>
                  <a:pt x="297" y="8280"/>
                </a:lnTo>
                <a:cubicBezTo>
                  <a:pt x="1463" y="3424"/>
                  <a:pt x="5805" y="-1"/>
                  <a:pt x="10800" y="-1"/>
                </a:cubicBezTo>
                <a:cubicBezTo>
                  <a:pt x="16522" y="-1"/>
                  <a:pt x="21251" y="4463"/>
                  <a:pt x="21581" y="10175"/>
                </a:cubicBezTo>
                <a:lnTo>
                  <a:pt x="24277" y="10019"/>
                </a:lnTo>
                <a:lnTo>
                  <a:pt x="21174" y="13504"/>
                </a:lnTo>
                <a:lnTo>
                  <a:pt x="17689" y="10401"/>
                </a:lnTo>
                <a:lnTo>
                  <a:pt x="20384" y="10245"/>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0" name="Text Box 26"/>
          <p:cNvSpPr txBox="1">
            <a:spLocks noChangeArrowheads="1"/>
          </p:cNvSpPr>
          <p:nvPr/>
        </p:nvSpPr>
        <p:spPr bwMode="auto">
          <a:xfrm>
            <a:off x="1340941" y="542598"/>
            <a:ext cx="6487022"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Mapping Momentum – Energy (Q-E) space</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0" descr="const_k1"/>
          <p:cNvPicPr>
            <a:picLocks noChangeAspect="1" noChangeArrowheads="1"/>
          </p:cNvPicPr>
          <p:nvPr/>
        </p:nvPicPr>
        <p:blipFill>
          <a:blip r:embed="rId3"/>
          <a:srcRect/>
          <a:stretch>
            <a:fillRect/>
          </a:stretch>
        </p:blipFill>
        <p:spPr bwMode="auto">
          <a:xfrm>
            <a:off x="1763713" y="836613"/>
            <a:ext cx="2894012" cy="4032250"/>
          </a:xfrm>
          <a:prstGeom prst="rect">
            <a:avLst/>
          </a:prstGeom>
          <a:noFill/>
          <a:ln w="9525">
            <a:noFill/>
            <a:miter lim="800000"/>
            <a:headEnd/>
            <a:tailEnd/>
          </a:ln>
        </p:spPr>
      </p:pic>
      <p:sp>
        <p:nvSpPr>
          <p:cNvPr id="61443" name="Oval 4"/>
          <p:cNvSpPr>
            <a:spLocks noChangeArrowheads="1"/>
          </p:cNvSpPr>
          <p:nvPr/>
        </p:nvSpPr>
        <p:spPr bwMode="auto">
          <a:xfrm>
            <a:off x="900113" y="19177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4" name="Oval 5"/>
          <p:cNvSpPr>
            <a:spLocks noChangeArrowheads="1"/>
          </p:cNvSpPr>
          <p:nvPr/>
        </p:nvSpPr>
        <p:spPr bwMode="auto">
          <a:xfrm>
            <a:off x="1908175" y="19161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5" name="Oval 6"/>
          <p:cNvSpPr>
            <a:spLocks noChangeArrowheads="1"/>
          </p:cNvSpPr>
          <p:nvPr/>
        </p:nvSpPr>
        <p:spPr bwMode="auto">
          <a:xfrm>
            <a:off x="2916238" y="19161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6" name="Oval 7"/>
          <p:cNvSpPr>
            <a:spLocks noChangeArrowheads="1"/>
          </p:cNvSpPr>
          <p:nvPr/>
        </p:nvSpPr>
        <p:spPr bwMode="auto">
          <a:xfrm>
            <a:off x="3924300" y="191611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7" name="Oval 8"/>
          <p:cNvSpPr>
            <a:spLocks noChangeArrowheads="1"/>
          </p:cNvSpPr>
          <p:nvPr/>
        </p:nvSpPr>
        <p:spPr bwMode="auto">
          <a:xfrm>
            <a:off x="900113" y="28749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8" name="Oval 9"/>
          <p:cNvSpPr>
            <a:spLocks noChangeArrowheads="1"/>
          </p:cNvSpPr>
          <p:nvPr/>
        </p:nvSpPr>
        <p:spPr bwMode="auto">
          <a:xfrm>
            <a:off x="1908175" y="2873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9" name="Oval 10"/>
          <p:cNvSpPr>
            <a:spLocks noChangeArrowheads="1"/>
          </p:cNvSpPr>
          <p:nvPr/>
        </p:nvSpPr>
        <p:spPr bwMode="auto">
          <a:xfrm>
            <a:off x="2916238" y="2873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0" name="Oval 11"/>
          <p:cNvSpPr>
            <a:spLocks noChangeArrowheads="1"/>
          </p:cNvSpPr>
          <p:nvPr/>
        </p:nvSpPr>
        <p:spPr bwMode="auto">
          <a:xfrm>
            <a:off x="3924300" y="2873375"/>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1" name="Oval 12"/>
          <p:cNvSpPr>
            <a:spLocks noChangeArrowheads="1"/>
          </p:cNvSpPr>
          <p:nvPr/>
        </p:nvSpPr>
        <p:spPr bwMode="auto">
          <a:xfrm>
            <a:off x="900113" y="3862388"/>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2" name="Oval 13"/>
          <p:cNvSpPr>
            <a:spLocks noChangeArrowheads="1"/>
          </p:cNvSpPr>
          <p:nvPr/>
        </p:nvSpPr>
        <p:spPr bwMode="auto">
          <a:xfrm>
            <a:off x="1908175" y="38608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3" name="Oval 14"/>
          <p:cNvSpPr>
            <a:spLocks noChangeArrowheads="1"/>
          </p:cNvSpPr>
          <p:nvPr/>
        </p:nvSpPr>
        <p:spPr bwMode="auto">
          <a:xfrm>
            <a:off x="2916238" y="38608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4" name="Oval 15"/>
          <p:cNvSpPr>
            <a:spLocks noChangeArrowheads="1"/>
          </p:cNvSpPr>
          <p:nvPr/>
        </p:nvSpPr>
        <p:spPr bwMode="auto">
          <a:xfrm>
            <a:off x="3924300" y="386080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5" name="Oval 16"/>
          <p:cNvSpPr>
            <a:spLocks noChangeArrowheads="1"/>
          </p:cNvSpPr>
          <p:nvPr/>
        </p:nvSpPr>
        <p:spPr bwMode="auto">
          <a:xfrm>
            <a:off x="900113" y="4819650"/>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6" name="Oval 17"/>
          <p:cNvSpPr>
            <a:spLocks noChangeArrowheads="1"/>
          </p:cNvSpPr>
          <p:nvPr/>
        </p:nvSpPr>
        <p:spPr bwMode="auto">
          <a:xfrm>
            <a:off x="1908175" y="4818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7" name="Oval 18"/>
          <p:cNvSpPr>
            <a:spLocks noChangeArrowheads="1"/>
          </p:cNvSpPr>
          <p:nvPr/>
        </p:nvSpPr>
        <p:spPr bwMode="auto">
          <a:xfrm>
            <a:off x="2916238" y="4818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58" name="Oval 19"/>
          <p:cNvSpPr>
            <a:spLocks noChangeArrowheads="1"/>
          </p:cNvSpPr>
          <p:nvPr/>
        </p:nvSpPr>
        <p:spPr bwMode="auto">
          <a:xfrm>
            <a:off x="3924300" y="4818063"/>
            <a:ext cx="215900" cy="1936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4" descr="const_k1"/>
          <p:cNvPicPr>
            <a:picLocks noChangeAspect="1" noChangeArrowheads="1"/>
          </p:cNvPicPr>
          <p:nvPr/>
        </p:nvPicPr>
        <p:blipFill>
          <a:blip r:embed="rId3"/>
          <a:srcRect/>
          <a:stretch>
            <a:fillRect/>
          </a:stretch>
        </p:blipFill>
        <p:spPr bwMode="auto">
          <a:xfrm>
            <a:off x="1763713" y="836613"/>
            <a:ext cx="2894012" cy="4032250"/>
          </a:xfrm>
          <a:prstGeom prst="rect">
            <a:avLst/>
          </a:prstGeom>
          <a:noFill/>
          <a:ln w="9525">
            <a:noFill/>
            <a:miter lim="800000"/>
            <a:headEnd/>
            <a:tailEnd/>
          </a:ln>
        </p:spPr>
      </p:pic>
      <p:grpSp>
        <p:nvGrpSpPr>
          <p:cNvPr id="2" name="Group 21"/>
          <p:cNvGrpSpPr>
            <a:grpSpLocks/>
          </p:cNvGrpSpPr>
          <p:nvPr/>
        </p:nvGrpSpPr>
        <p:grpSpPr bwMode="auto">
          <a:xfrm rot="-1151555">
            <a:off x="684213" y="1844675"/>
            <a:ext cx="3240087" cy="3097213"/>
            <a:chOff x="567" y="1207"/>
            <a:chExt cx="2041" cy="1951"/>
          </a:xfrm>
        </p:grpSpPr>
        <p:sp>
          <p:nvSpPr>
            <p:cNvPr id="63495" name="Oval 5"/>
            <p:cNvSpPr>
              <a:spLocks noChangeArrowheads="1"/>
            </p:cNvSpPr>
            <p:nvPr/>
          </p:nvSpPr>
          <p:spPr bwMode="auto">
            <a:xfrm>
              <a:off x="567" y="1208"/>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6" name="Oval 6"/>
            <p:cNvSpPr>
              <a:spLocks noChangeArrowheads="1"/>
            </p:cNvSpPr>
            <p:nvPr/>
          </p:nvSpPr>
          <p:spPr bwMode="auto">
            <a:xfrm>
              <a:off x="1202" y="1207"/>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7" name="Oval 7"/>
            <p:cNvSpPr>
              <a:spLocks noChangeArrowheads="1"/>
            </p:cNvSpPr>
            <p:nvPr/>
          </p:nvSpPr>
          <p:spPr bwMode="auto">
            <a:xfrm>
              <a:off x="1837" y="1207"/>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8" name="Oval 8"/>
            <p:cNvSpPr>
              <a:spLocks noChangeArrowheads="1"/>
            </p:cNvSpPr>
            <p:nvPr/>
          </p:nvSpPr>
          <p:spPr bwMode="auto">
            <a:xfrm>
              <a:off x="2472" y="1207"/>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499" name="Oval 9"/>
            <p:cNvSpPr>
              <a:spLocks noChangeArrowheads="1"/>
            </p:cNvSpPr>
            <p:nvPr/>
          </p:nvSpPr>
          <p:spPr bwMode="auto">
            <a:xfrm>
              <a:off x="567" y="1811"/>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0" name="Oval 10"/>
            <p:cNvSpPr>
              <a:spLocks noChangeArrowheads="1"/>
            </p:cNvSpPr>
            <p:nvPr/>
          </p:nvSpPr>
          <p:spPr bwMode="auto">
            <a:xfrm>
              <a:off x="1202" y="1810"/>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1" name="Oval 11"/>
            <p:cNvSpPr>
              <a:spLocks noChangeArrowheads="1"/>
            </p:cNvSpPr>
            <p:nvPr/>
          </p:nvSpPr>
          <p:spPr bwMode="auto">
            <a:xfrm>
              <a:off x="1837" y="1810"/>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2" name="Oval 12"/>
            <p:cNvSpPr>
              <a:spLocks noChangeArrowheads="1"/>
            </p:cNvSpPr>
            <p:nvPr/>
          </p:nvSpPr>
          <p:spPr bwMode="auto">
            <a:xfrm>
              <a:off x="2472" y="1810"/>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3" name="Oval 13"/>
            <p:cNvSpPr>
              <a:spLocks noChangeArrowheads="1"/>
            </p:cNvSpPr>
            <p:nvPr/>
          </p:nvSpPr>
          <p:spPr bwMode="auto">
            <a:xfrm>
              <a:off x="567" y="2433"/>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4" name="Oval 14"/>
            <p:cNvSpPr>
              <a:spLocks noChangeArrowheads="1"/>
            </p:cNvSpPr>
            <p:nvPr/>
          </p:nvSpPr>
          <p:spPr bwMode="auto">
            <a:xfrm>
              <a:off x="1202" y="2432"/>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5" name="Oval 15"/>
            <p:cNvSpPr>
              <a:spLocks noChangeArrowheads="1"/>
            </p:cNvSpPr>
            <p:nvPr/>
          </p:nvSpPr>
          <p:spPr bwMode="auto">
            <a:xfrm>
              <a:off x="1837" y="2432"/>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6" name="Oval 16"/>
            <p:cNvSpPr>
              <a:spLocks noChangeArrowheads="1"/>
            </p:cNvSpPr>
            <p:nvPr/>
          </p:nvSpPr>
          <p:spPr bwMode="auto">
            <a:xfrm>
              <a:off x="2472" y="2432"/>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7" name="Oval 17"/>
            <p:cNvSpPr>
              <a:spLocks noChangeArrowheads="1"/>
            </p:cNvSpPr>
            <p:nvPr/>
          </p:nvSpPr>
          <p:spPr bwMode="auto">
            <a:xfrm>
              <a:off x="567" y="3036"/>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8" name="Oval 18"/>
            <p:cNvSpPr>
              <a:spLocks noChangeArrowheads="1"/>
            </p:cNvSpPr>
            <p:nvPr/>
          </p:nvSpPr>
          <p:spPr bwMode="auto">
            <a:xfrm>
              <a:off x="1202" y="3035"/>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09" name="Oval 19"/>
            <p:cNvSpPr>
              <a:spLocks noChangeArrowheads="1"/>
            </p:cNvSpPr>
            <p:nvPr/>
          </p:nvSpPr>
          <p:spPr bwMode="auto">
            <a:xfrm>
              <a:off x="1837" y="3035"/>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510" name="Oval 20"/>
            <p:cNvSpPr>
              <a:spLocks noChangeArrowheads="1"/>
            </p:cNvSpPr>
            <p:nvPr/>
          </p:nvSpPr>
          <p:spPr bwMode="auto">
            <a:xfrm>
              <a:off x="2472" y="3035"/>
              <a:ext cx="136" cy="12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sp>
        <p:nvSpPr>
          <p:cNvPr id="63492" name="AutoShape 22"/>
          <p:cNvSpPr>
            <a:spLocks noChangeArrowheads="1"/>
          </p:cNvSpPr>
          <p:nvPr/>
        </p:nvSpPr>
        <p:spPr bwMode="auto">
          <a:xfrm flipH="1">
            <a:off x="1619250" y="3789363"/>
            <a:ext cx="504825" cy="576262"/>
          </a:xfrm>
          <a:custGeom>
            <a:avLst/>
            <a:gdLst>
              <a:gd name="T0" fmla="*/ 497954 w 21600"/>
              <a:gd name="T1" fmla="*/ 354828 h 21600"/>
              <a:gd name="T2" fmla="*/ 344777 w 21600"/>
              <a:gd name="T3" fmla="*/ 69285 h 21600"/>
              <a:gd name="T4" fmla="*/ 420851 w 21600"/>
              <a:gd name="T5" fmla="*/ 333885 h 21600"/>
              <a:gd name="T6" fmla="*/ 246616 w 21600"/>
              <a:gd name="T7" fmla="*/ 648215 h 21600"/>
              <a:gd name="T8" fmla="*/ 145768 w 21600"/>
              <a:gd name="T9" fmla="*/ 528827 h 21600"/>
              <a:gd name="T10" fmla="*/ 250379 w 21600"/>
              <a:gd name="T11" fmla="*/ 41373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664" y="18207"/>
                </a:moveTo>
                <a:cubicBezTo>
                  <a:pt x="10709" y="18208"/>
                  <a:pt x="10754" y="18208"/>
                  <a:pt x="10800" y="18208"/>
                </a:cubicBezTo>
                <a:cubicBezTo>
                  <a:pt x="14891" y="18209"/>
                  <a:pt x="18209" y="14891"/>
                  <a:pt x="18209" y="10800"/>
                </a:cubicBezTo>
                <a:cubicBezTo>
                  <a:pt x="18209" y="7954"/>
                  <a:pt x="16579" y="5360"/>
                  <a:pt x="14015" y="4125"/>
                </a:cubicBezTo>
                <a:lnTo>
                  <a:pt x="15487" y="1070"/>
                </a:lnTo>
                <a:cubicBezTo>
                  <a:pt x="19224" y="2870"/>
                  <a:pt x="21600" y="6652"/>
                  <a:pt x="21600" y="10800"/>
                </a:cubicBezTo>
                <a:cubicBezTo>
                  <a:pt x="21600" y="16764"/>
                  <a:pt x="16764" y="21600"/>
                  <a:pt x="10800" y="21600"/>
                </a:cubicBezTo>
                <a:cubicBezTo>
                  <a:pt x="10733" y="21599"/>
                  <a:pt x="10667" y="21599"/>
                  <a:pt x="10601" y="21598"/>
                </a:cubicBezTo>
                <a:lnTo>
                  <a:pt x="10552" y="24297"/>
                </a:lnTo>
                <a:lnTo>
                  <a:pt x="6237" y="19822"/>
                </a:lnTo>
                <a:lnTo>
                  <a:pt x="10713" y="15508"/>
                </a:lnTo>
                <a:lnTo>
                  <a:pt x="10664" y="18207"/>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63493" name="Picture 23" descr="pluto_3axis"/>
          <p:cNvPicPr>
            <a:picLocks noChangeAspect="1" noChangeArrowheads="1"/>
          </p:cNvPicPr>
          <p:nvPr/>
        </p:nvPicPr>
        <p:blipFill>
          <a:blip r:embed="rId4"/>
          <a:srcRect/>
          <a:stretch>
            <a:fillRect/>
          </a:stretch>
        </p:blipFill>
        <p:spPr bwMode="auto">
          <a:xfrm>
            <a:off x="5846763" y="836613"/>
            <a:ext cx="3297237" cy="4381500"/>
          </a:xfrm>
          <a:prstGeom prst="rect">
            <a:avLst/>
          </a:prstGeom>
          <a:noFill/>
          <a:ln w="9525">
            <a:noFill/>
            <a:miter lim="800000"/>
            <a:headEnd/>
            <a:tailEnd/>
          </a:ln>
        </p:spPr>
      </p:pic>
      <p:sp>
        <p:nvSpPr>
          <p:cNvPr id="63494" name="AutoShape 24"/>
          <p:cNvSpPr>
            <a:spLocks noChangeArrowheads="1"/>
          </p:cNvSpPr>
          <p:nvPr/>
        </p:nvSpPr>
        <p:spPr bwMode="auto">
          <a:xfrm rot="1822186" flipH="1">
            <a:off x="6154738" y="3068638"/>
            <a:ext cx="504825" cy="576262"/>
          </a:xfrm>
          <a:custGeom>
            <a:avLst/>
            <a:gdLst>
              <a:gd name="T0" fmla="*/ 497954 w 21600"/>
              <a:gd name="T1" fmla="*/ 354828 h 21600"/>
              <a:gd name="T2" fmla="*/ 344777 w 21600"/>
              <a:gd name="T3" fmla="*/ 69285 h 21600"/>
              <a:gd name="T4" fmla="*/ 420851 w 21600"/>
              <a:gd name="T5" fmla="*/ 333885 h 21600"/>
              <a:gd name="T6" fmla="*/ 246616 w 21600"/>
              <a:gd name="T7" fmla="*/ 648215 h 21600"/>
              <a:gd name="T8" fmla="*/ 145768 w 21600"/>
              <a:gd name="T9" fmla="*/ 528827 h 21600"/>
              <a:gd name="T10" fmla="*/ 250379 w 21600"/>
              <a:gd name="T11" fmla="*/ 41373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664" y="18207"/>
                </a:moveTo>
                <a:cubicBezTo>
                  <a:pt x="10709" y="18208"/>
                  <a:pt x="10754" y="18208"/>
                  <a:pt x="10800" y="18208"/>
                </a:cubicBezTo>
                <a:cubicBezTo>
                  <a:pt x="14891" y="18209"/>
                  <a:pt x="18209" y="14891"/>
                  <a:pt x="18209" y="10800"/>
                </a:cubicBezTo>
                <a:cubicBezTo>
                  <a:pt x="18209" y="7954"/>
                  <a:pt x="16579" y="5360"/>
                  <a:pt x="14015" y="4125"/>
                </a:cubicBezTo>
                <a:lnTo>
                  <a:pt x="15487" y="1070"/>
                </a:lnTo>
                <a:cubicBezTo>
                  <a:pt x="19224" y="2870"/>
                  <a:pt x="21600" y="6652"/>
                  <a:pt x="21600" y="10800"/>
                </a:cubicBezTo>
                <a:cubicBezTo>
                  <a:pt x="21600" y="16764"/>
                  <a:pt x="16764" y="21600"/>
                  <a:pt x="10800" y="21600"/>
                </a:cubicBezTo>
                <a:cubicBezTo>
                  <a:pt x="10733" y="21599"/>
                  <a:pt x="10667" y="21599"/>
                  <a:pt x="10601" y="21598"/>
                </a:cubicBezTo>
                <a:lnTo>
                  <a:pt x="10552" y="24297"/>
                </a:lnTo>
                <a:lnTo>
                  <a:pt x="6237" y="19822"/>
                </a:lnTo>
                <a:lnTo>
                  <a:pt x="10713" y="15508"/>
                </a:lnTo>
                <a:lnTo>
                  <a:pt x="10664" y="18207"/>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4" descr="phonon_spring"/>
          <p:cNvPicPr>
            <a:picLocks noChangeAspect="1" noChangeArrowheads="1"/>
          </p:cNvPicPr>
          <p:nvPr/>
        </p:nvPicPr>
        <p:blipFill>
          <a:blip r:embed="rId3"/>
          <a:srcRect/>
          <a:stretch>
            <a:fillRect/>
          </a:stretch>
        </p:blipFill>
        <p:spPr bwMode="auto">
          <a:xfrm>
            <a:off x="179388" y="76200"/>
            <a:ext cx="4779962" cy="6453187"/>
          </a:xfrm>
          <a:prstGeom prst="rect">
            <a:avLst/>
          </a:prstGeom>
          <a:noFill/>
          <a:ln w="9525">
            <a:noFill/>
            <a:miter lim="800000"/>
            <a:headEnd/>
            <a:tailEnd/>
          </a:ln>
        </p:spPr>
      </p:pic>
      <p:sp>
        <p:nvSpPr>
          <p:cNvPr id="65539" name="Text Box 5"/>
          <p:cNvSpPr txBox="1">
            <a:spLocks noChangeArrowheads="1"/>
          </p:cNvSpPr>
          <p:nvPr/>
        </p:nvSpPr>
        <p:spPr bwMode="auto">
          <a:xfrm>
            <a:off x="4519632" y="173980"/>
            <a:ext cx="4222731"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Elementary Excitations in Solids</a:t>
            </a:r>
          </a:p>
        </p:txBody>
      </p:sp>
      <p:sp>
        <p:nvSpPr>
          <p:cNvPr id="65540" name="Text Box 6"/>
          <p:cNvSpPr txBox="1">
            <a:spLocks noChangeArrowheads="1"/>
          </p:cNvSpPr>
          <p:nvPr/>
        </p:nvSpPr>
        <p:spPr bwMode="auto">
          <a:xfrm>
            <a:off x="5003800" y="1412875"/>
            <a:ext cx="4144963" cy="822325"/>
          </a:xfrm>
          <a:prstGeom prst="rect">
            <a:avLst/>
          </a:prstGeom>
          <a:noFill/>
          <a:ln w="9525">
            <a:noFill/>
            <a:miter lim="800000"/>
            <a:headEnd/>
            <a:tailEnd/>
          </a:ln>
        </p:spPr>
        <p:txBody>
          <a:bodyPr wrap="none">
            <a:prstTxWarp prst="textNoShape">
              <a:avLst/>
            </a:prstTxWarp>
            <a:spAutoFit/>
          </a:bodyPr>
          <a:lstStyle/>
          <a:p>
            <a:pPr>
              <a:buClr>
                <a:srgbClr val="0000FF"/>
              </a:buClr>
              <a:buFontTx/>
              <a:buChar char="•"/>
            </a:pPr>
            <a:r>
              <a:rPr lang="en-US"/>
              <a:t> </a:t>
            </a:r>
            <a:r>
              <a:rPr lang="en-US" b="1">
                <a:solidFill>
                  <a:srgbClr val="0000FF"/>
                </a:solidFill>
              </a:rPr>
              <a:t>Lattice Vibrations (Phonons)</a:t>
            </a:r>
          </a:p>
          <a:p>
            <a:pPr>
              <a:buClr>
                <a:srgbClr val="0000FF"/>
              </a:buClr>
              <a:buFontTx/>
              <a:buChar char="•"/>
            </a:pPr>
            <a:r>
              <a:rPr lang="en-US" b="1">
                <a:solidFill>
                  <a:srgbClr val="0000FF"/>
                </a:solidFill>
              </a:rPr>
              <a:t> Spin Fluctuations (Magnons)</a:t>
            </a:r>
          </a:p>
        </p:txBody>
      </p:sp>
      <p:sp>
        <p:nvSpPr>
          <p:cNvPr id="65541" name="Text Box 7"/>
          <p:cNvSpPr txBox="1">
            <a:spLocks noChangeArrowheads="1"/>
          </p:cNvSpPr>
          <p:nvPr/>
        </p:nvSpPr>
        <p:spPr bwMode="auto">
          <a:xfrm>
            <a:off x="5056188" y="4324350"/>
            <a:ext cx="2983359" cy="129266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Energy </a:t>
            </a:r>
            <a:r>
              <a:rPr lang="en-US" sz="2400" b="1" dirty="0" err="1">
                <a:solidFill>
                  <a:srgbClr val="FF0000"/>
                </a:solidFill>
              </a:rPr>
              <a:t>vs</a:t>
            </a:r>
            <a:r>
              <a:rPr lang="en-US" sz="2400" b="1" dirty="0">
                <a:solidFill>
                  <a:srgbClr val="FF0000"/>
                </a:solidFill>
              </a:rPr>
              <a:t> Momentum</a:t>
            </a:r>
          </a:p>
          <a:p>
            <a:endParaRPr lang="en-US" b="1" dirty="0"/>
          </a:p>
          <a:p>
            <a:pPr>
              <a:buFontTx/>
              <a:buChar char="•"/>
            </a:pPr>
            <a:r>
              <a:rPr lang="en-US" b="1" dirty="0">
                <a:solidFill>
                  <a:srgbClr val="0000FF"/>
                </a:solidFill>
              </a:rPr>
              <a:t> Forces which bind atoms </a:t>
            </a:r>
          </a:p>
          <a:p>
            <a:r>
              <a:rPr lang="en-US" b="1" dirty="0">
                <a:solidFill>
                  <a:srgbClr val="0000FF"/>
                </a:solidFill>
              </a:rPr>
              <a:t>   together in solids</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4" descr="Na_phonon"/>
          <p:cNvPicPr>
            <a:picLocks noChangeAspect="1" noChangeArrowheads="1"/>
          </p:cNvPicPr>
          <p:nvPr/>
        </p:nvPicPr>
        <p:blipFill>
          <a:blip r:embed="rId3"/>
          <a:srcRect/>
          <a:stretch>
            <a:fillRect/>
          </a:stretch>
        </p:blipFill>
        <p:spPr bwMode="auto">
          <a:xfrm>
            <a:off x="179388" y="115888"/>
            <a:ext cx="4727575" cy="6769100"/>
          </a:xfrm>
          <a:prstGeom prst="rect">
            <a:avLst/>
          </a:prstGeom>
          <a:noFill/>
          <a:ln w="9525">
            <a:noFill/>
            <a:miter lim="800000"/>
            <a:headEnd/>
            <a:tailEnd/>
          </a:ln>
        </p:spPr>
      </p:pic>
      <p:sp>
        <p:nvSpPr>
          <p:cNvPr id="67587" name="Text Box 5"/>
          <p:cNvSpPr txBox="1">
            <a:spLocks noChangeArrowheads="1"/>
          </p:cNvSpPr>
          <p:nvPr/>
        </p:nvSpPr>
        <p:spPr bwMode="auto">
          <a:xfrm>
            <a:off x="4859338" y="2576513"/>
            <a:ext cx="4260151" cy="3693319"/>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Constant Q, Constant E</a:t>
            </a:r>
          </a:p>
          <a:p>
            <a:r>
              <a:rPr lang="en-US" sz="2400" b="1" dirty="0">
                <a:solidFill>
                  <a:srgbClr val="FF0000"/>
                </a:solidFill>
              </a:rPr>
              <a:t>3-axis technique allow us to</a:t>
            </a:r>
          </a:p>
          <a:p>
            <a:r>
              <a:rPr lang="en-US" sz="2400" b="1" dirty="0">
                <a:solidFill>
                  <a:srgbClr val="FF0000"/>
                </a:solidFill>
              </a:rPr>
              <a:t>Put Q-Energy space on a grid,</a:t>
            </a:r>
          </a:p>
          <a:p>
            <a:r>
              <a:rPr lang="en-US" sz="2400" b="1" dirty="0">
                <a:solidFill>
                  <a:srgbClr val="FF0000"/>
                </a:solidFill>
              </a:rPr>
              <a:t>And scan through as we </a:t>
            </a:r>
            <a:r>
              <a:rPr lang="en-US" sz="2400" b="1" dirty="0" smtClean="0">
                <a:solidFill>
                  <a:srgbClr val="FF0000"/>
                </a:solidFill>
              </a:rPr>
              <a:t>wish</a:t>
            </a:r>
          </a:p>
          <a:p>
            <a:endParaRPr lang="en-US" sz="2400" b="1" dirty="0" smtClean="0">
              <a:solidFill>
                <a:srgbClr val="FF0000"/>
              </a:solidFill>
            </a:endParaRPr>
          </a:p>
          <a:p>
            <a:endParaRPr lang="en-US" sz="2400" b="1" dirty="0" smtClean="0">
              <a:solidFill>
                <a:srgbClr val="FF0000"/>
              </a:solidFill>
            </a:endParaRPr>
          </a:p>
          <a:p>
            <a:endParaRPr lang="en-US" b="1" dirty="0"/>
          </a:p>
          <a:p>
            <a:r>
              <a:rPr lang="en-US" sz="2400" b="1" dirty="0">
                <a:solidFill>
                  <a:srgbClr val="0000FF"/>
                </a:solidFill>
              </a:rPr>
              <a:t>Map out elementary excitations </a:t>
            </a:r>
          </a:p>
          <a:p>
            <a:r>
              <a:rPr lang="en-US" sz="2400" b="1" dirty="0">
                <a:solidFill>
                  <a:srgbClr val="0000FF"/>
                </a:solidFill>
              </a:rPr>
              <a:t>In Q-energy space (dispersion </a:t>
            </a:r>
          </a:p>
          <a:p>
            <a:r>
              <a:rPr lang="en-US" sz="2400" b="1" dirty="0">
                <a:solidFill>
                  <a:srgbClr val="0000FF"/>
                </a:solidFill>
              </a:rPr>
              <a:t>Surface)</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 y="-228600"/>
            <a:ext cx="8229600" cy="1143000"/>
          </a:xfrm>
        </p:spPr>
        <p:txBody>
          <a:bodyPr/>
          <a:lstStyle/>
          <a:p>
            <a:pPr eaLnBrk="1" hangingPunct="1"/>
            <a:r>
              <a:rPr lang="en-US" dirty="0">
                <a:solidFill>
                  <a:srgbClr val="FF0000"/>
                </a:solidFill>
              </a:rPr>
              <a:t>Samples</a:t>
            </a:r>
          </a:p>
        </p:txBody>
      </p:sp>
      <p:sp>
        <p:nvSpPr>
          <p:cNvPr id="25603" name="Content Placeholder 2"/>
          <p:cNvSpPr>
            <a:spLocks noGrp="1"/>
          </p:cNvSpPr>
          <p:nvPr>
            <p:ph idx="1"/>
          </p:nvPr>
        </p:nvSpPr>
        <p:spPr>
          <a:xfrm>
            <a:off x="457489" y="685800"/>
            <a:ext cx="8229023" cy="2702019"/>
          </a:xfrm>
        </p:spPr>
        <p:txBody>
          <a:bodyPr>
            <a:normAutofit fontScale="85000" lnSpcReduction="20000"/>
          </a:bodyPr>
          <a:lstStyle/>
          <a:p>
            <a:pPr eaLnBrk="1" hangingPunct="1"/>
            <a:r>
              <a:rPr lang="en-US" sz="3429" b="1" dirty="0">
                <a:solidFill>
                  <a:srgbClr val="0000FF"/>
                </a:solidFill>
              </a:rPr>
              <a:t>Samples need to be BIG</a:t>
            </a:r>
          </a:p>
          <a:p>
            <a:pPr lvl="1" eaLnBrk="1" hangingPunct="1"/>
            <a:r>
              <a:rPr lang="en-US" sz="3429" dirty="0">
                <a:solidFill>
                  <a:srgbClr val="0000FF"/>
                </a:solidFill>
              </a:rPr>
              <a:t>~ gram or cc</a:t>
            </a:r>
          </a:p>
          <a:p>
            <a:pPr lvl="1" eaLnBrk="1" hangingPunct="1"/>
            <a:r>
              <a:rPr lang="en-US" sz="3429" dirty="0">
                <a:solidFill>
                  <a:srgbClr val="0000FF"/>
                </a:solidFill>
              </a:rPr>
              <a:t>Counting times are long (</a:t>
            </a:r>
            <a:r>
              <a:rPr lang="en-US" sz="3429" dirty="0" err="1">
                <a:solidFill>
                  <a:srgbClr val="0000FF"/>
                </a:solidFill>
              </a:rPr>
              <a:t>mins</a:t>
            </a:r>
            <a:r>
              <a:rPr lang="en-US" sz="3429" dirty="0">
                <a:solidFill>
                  <a:srgbClr val="0000FF"/>
                </a:solidFill>
              </a:rPr>
              <a:t>/pt)</a:t>
            </a:r>
            <a:endParaRPr lang="en-US" sz="3429" dirty="0" smtClean="0">
              <a:solidFill>
                <a:srgbClr val="0000FF"/>
              </a:solidFill>
            </a:endParaRPr>
          </a:p>
          <a:p>
            <a:pPr eaLnBrk="1" hangingPunct="1">
              <a:buNone/>
            </a:pPr>
            <a:endParaRPr lang="en-US" sz="2824" b="1" dirty="0" smtClean="0">
              <a:solidFill>
                <a:srgbClr val="FF0000"/>
              </a:solidFill>
            </a:endParaRPr>
          </a:p>
          <a:p>
            <a:pPr eaLnBrk="1" hangingPunct="1"/>
            <a:r>
              <a:rPr lang="en-US" sz="2824" b="1" dirty="0">
                <a:solidFill>
                  <a:srgbClr val="FF0000"/>
                </a:solidFill>
              </a:rPr>
              <a:t>Sample rotation</a:t>
            </a:r>
          </a:p>
          <a:p>
            <a:pPr eaLnBrk="1" hangingPunct="1"/>
            <a:r>
              <a:rPr lang="en-US" sz="2824" b="1" dirty="0">
                <a:solidFill>
                  <a:srgbClr val="FF0000"/>
                </a:solidFill>
              </a:rPr>
              <a:t>Sample tilt</a:t>
            </a:r>
          </a:p>
          <a:p>
            <a:pPr eaLnBrk="1" hangingPunct="1">
              <a:buFont typeface="Wingdings" charset="2"/>
              <a:buNone/>
            </a:pPr>
            <a:endParaRPr lang="en-US" dirty="0"/>
          </a:p>
        </p:txBody>
      </p:sp>
      <p:sp>
        <p:nvSpPr>
          <p:cNvPr id="25604" name="Date Placeholder 3"/>
          <p:cNvSpPr>
            <a:spLocks noGrp="1"/>
          </p:cNvSpPr>
          <p:nvPr>
            <p:ph type="dt" sz="quarter" idx="10"/>
          </p:nvPr>
        </p:nvSpPr>
        <p:spPr>
          <a:noFill/>
        </p:spPr>
        <p:txBody>
          <a:bodyPr/>
          <a:lstStyle/>
          <a:p>
            <a:r>
              <a:rPr lang="en-US"/>
              <a:t>May 31, 2009</a:t>
            </a:r>
          </a:p>
        </p:txBody>
      </p:sp>
      <p:sp>
        <p:nvSpPr>
          <p:cNvPr id="25605" name="Footer Placeholder 4"/>
          <p:cNvSpPr>
            <a:spLocks noGrp="1"/>
          </p:cNvSpPr>
          <p:nvPr>
            <p:ph type="ftr" sz="quarter" idx="11"/>
          </p:nvPr>
        </p:nvSpPr>
        <p:spPr>
          <a:noFill/>
        </p:spPr>
        <p:txBody>
          <a:bodyPr/>
          <a:lstStyle/>
          <a:p>
            <a:r>
              <a:rPr lang="en-US"/>
              <a:t>NXS School</a:t>
            </a:r>
          </a:p>
        </p:txBody>
      </p:sp>
      <p:sp>
        <p:nvSpPr>
          <p:cNvPr id="25606" name="Slide Number Placeholder 5"/>
          <p:cNvSpPr>
            <a:spLocks noGrp="1"/>
          </p:cNvSpPr>
          <p:nvPr>
            <p:ph type="sldNum" sz="quarter" idx="12"/>
          </p:nvPr>
        </p:nvSpPr>
        <p:spPr>
          <a:noFill/>
        </p:spPr>
        <p:txBody>
          <a:bodyPr/>
          <a:lstStyle/>
          <a:p>
            <a:fld id="{CFBC4A5B-F2B2-C144-9CAA-9BD48F5CAA1A}" type="slidenum">
              <a:rPr lang="en-US"/>
              <a:pPr/>
              <a:t>38</a:t>
            </a:fld>
            <a:endParaRPr lang="en-US"/>
          </a:p>
        </p:txBody>
      </p:sp>
      <p:sp>
        <p:nvSpPr>
          <p:cNvPr id="25607" name="TextBox 8"/>
          <p:cNvSpPr txBox="1">
            <a:spLocks noChangeArrowheads="1"/>
          </p:cNvSpPr>
          <p:nvPr/>
        </p:nvSpPr>
        <p:spPr bwMode="auto">
          <a:xfrm>
            <a:off x="6606887" y="3447211"/>
            <a:ext cx="108232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HB3-HFIR</a:t>
            </a:r>
          </a:p>
        </p:txBody>
      </p:sp>
      <p:sp>
        <p:nvSpPr>
          <p:cNvPr id="25608" name="TextBox 9"/>
          <p:cNvSpPr txBox="1">
            <a:spLocks noChangeArrowheads="1"/>
          </p:cNvSpPr>
          <p:nvPr/>
        </p:nvSpPr>
        <p:spPr bwMode="auto">
          <a:xfrm>
            <a:off x="5111751" y="4279247"/>
            <a:ext cx="95408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IN14-ILL</a:t>
            </a:r>
          </a:p>
        </p:txBody>
      </p:sp>
      <p:pic>
        <p:nvPicPr>
          <p:cNvPr id="25609" name="Picture 10"/>
          <p:cNvPicPr>
            <a:picLocks noChangeAspect="1"/>
          </p:cNvPicPr>
          <p:nvPr/>
        </p:nvPicPr>
        <p:blipFill>
          <a:blip r:embed="rId2"/>
          <a:srcRect/>
          <a:stretch>
            <a:fillRect/>
          </a:stretch>
        </p:blipFill>
        <p:spPr bwMode="auto">
          <a:xfrm>
            <a:off x="6360041" y="914400"/>
            <a:ext cx="2658341" cy="4941794"/>
          </a:xfrm>
          <a:prstGeom prst="rect">
            <a:avLst/>
          </a:prstGeom>
          <a:noFill/>
          <a:ln w="9525">
            <a:noFill/>
            <a:miter lim="800000"/>
            <a:headEnd/>
            <a:tailEnd/>
          </a:ln>
        </p:spPr>
      </p:pic>
      <p:sp>
        <p:nvSpPr>
          <p:cNvPr id="25610" name="TextBox 8"/>
          <p:cNvSpPr txBox="1">
            <a:spLocks noChangeArrowheads="1"/>
          </p:cNvSpPr>
          <p:nvPr/>
        </p:nvSpPr>
        <p:spPr bwMode="auto">
          <a:xfrm>
            <a:off x="743894" y="5856194"/>
            <a:ext cx="2815660"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FF0000"/>
                </a:solidFill>
                <a:ea typeface="Arial" charset="0"/>
                <a:cs typeface="Arial" charset="0"/>
              </a:rPr>
              <a:t>Co-aligned CaFe</a:t>
            </a:r>
            <a:r>
              <a:rPr lang="en-US" baseline="-25000" dirty="0">
                <a:solidFill>
                  <a:srgbClr val="FF0000"/>
                </a:solidFill>
                <a:ea typeface="Arial" charset="0"/>
                <a:cs typeface="Arial" charset="0"/>
              </a:rPr>
              <a:t>2</a:t>
            </a:r>
            <a:r>
              <a:rPr lang="en-US" dirty="0">
                <a:solidFill>
                  <a:srgbClr val="FF0000"/>
                </a:solidFill>
                <a:ea typeface="Arial" charset="0"/>
                <a:cs typeface="Arial" charset="0"/>
              </a:rPr>
              <a:t>As</a:t>
            </a:r>
            <a:r>
              <a:rPr lang="en-US" baseline="-25000" dirty="0">
                <a:solidFill>
                  <a:srgbClr val="FF0000"/>
                </a:solidFill>
                <a:ea typeface="Arial" charset="0"/>
                <a:cs typeface="Arial" charset="0"/>
              </a:rPr>
              <a:t>2</a:t>
            </a:r>
            <a:r>
              <a:rPr lang="en-US" dirty="0">
                <a:solidFill>
                  <a:srgbClr val="FF0000"/>
                </a:solidFill>
                <a:ea typeface="Arial" charset="0"/>
                <a:cs typeface="Arial" charset="0"/>
              </a:rPr>
              <a:t> crystals</a:t>
            </a:r>
          </a:p>
        </p:txBody>
      </p:sp>
      <p:pic>
        <p:nvPicPr>
          <p:cNvPr id="25611" name="Picture 7" descr="CaFe2As2_ILL_1.jpg"/>
          <p:cNvPicPr>
            <a:picLocks noChangeAspect="1"/>
          </p:cNvPicPr>
          <p:nvPr/>
        </p:nvPicPr>
        <p:blipFill>
          <a:blip r:embed="rId3"/>
          <a:srcRect/>
          <a:stretch>
            <a:fillRect/>
          </a:stretch>
        </p:blipFill>
        <p:spPr bwMode="auto">
          <a:xfrm>
            <a:off x="457200" y="3355571"/>
            <a:ext cx="3657600" cy="2511829"/>
          </a:xfrm>
          <a:prstGeom prst="rect">
            <a:avLst/>
          </a:prstGeom>
          <a:noFill/>
          <a:ln w="9525">
            <a:noFill/>
            <a:miter lim="800000"/>
            <a:headEnd/>
            <a:tailEnd/>
          </a:ln>
        </p:spPr>
      </p:pic>
      <p:pic>
        <p:nvPicPr>
          <p:cNvPr id="25612" name="Picture 6" descr="macpms"/>
          <p:cNvPicPr>
            <a:picLocks noChangeAspect="1" noChangeArrowheads="1"/>
          </p:cNvPicPr>
          <p:nvPr/>
        </p:nvPicPr>
        <p:blipFill>
          <a:blip r:embed="rId4"/>
          <a:srcRect/>
          <a:stretch>
            <a:fillRect/>
          </a:stretch>
        </p:blipFill>
        <p:spPr bwMode="auto">
          <a:xfrm>
            <a:off x="7772400" y="228600"/>
            <a:ext cx="1132897" cy="609320"/>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345046" y="3220291"/>
            <a:ext cx="1981489" cy="407614"/>
          </a:xfrm>
          <a:prstGeom prst="rect">
            <a:avLst/>
          </a:prstGeom>
          <a:gradFill rotWithShape="1">
            <a:gsLst>
              <a:gs pos="0">
                <a:srgbClr val="E9E900"/>
              </a:gs>
              <a:gs pos="20000">
                <a:srgbClr val="E3E300"/>
              </a:gs>
              <a:gs pos="100000">
                <a:srgbClr val="ADAD00"/>
              </a:gs>
            </a:gsLst>
            <a:lin ang="5400000"/>
          </a:gradFill>
          <a:ln w="9525">
            <a:solidFill>
              <a:srgbClr val="CCCC00"/>
            </a:solidFill>
            <a:miter lim="800000"/>
            <a:headEnd/>
            <a:tailEnd/>
          </a:ln>
          <a:effectLst>
            <a:outerShdw dist="23000" dir="5400000" rotWithShape="0">
              <a:srgbClr val="808080">
                <a:alpha val="34999"/>
              </a:srgbClr>
            </a:outerShdw>
          </a:effectLst>
        </p:spPr>
        <p:txBody>
          <a:bodyPr lIns="91429" tIns="45714" rIns="91429" bIns="45714" anchor="ctr">
            <a:prstTxWarp prst="textNoShape">
              <a:avLst/>
            </a:prstTxWarp>
          </a:bodyPr>
          <a:lstStyle/>
          <a:p>
            <a:pPr algn="ctr">
              <a:defRPr/>
            </a:pPr>
            <a:endParaRPr lang="en-US">
              <a:solidFill>
                <a:srgbClr val="FFFFFF"/>
              </a:solidFill>
            </a:endParaRPr>
          </a:p>
        </p:txBody>
      </p:sp>
      <p:sp>
        <p:nvSpPr>
          <p:cNvPr id="26628" name="Title 1"/>
          <p:cNvSpPr>
            <a:spLocks noGrp="1"/>
          </p:cNvSpPr>
          <p:nvPr>
            <p:ph type="title"/>
          </p:nvPr>
        </p:nvSpPr>
        <p:spPr>
          <a:xfrm>
            <a:off x="-76200" y="-228600"/>
            <a:ext cx="8229600" cy="1143000"/>
          </a:xfrm>
        </p:spPr>
        <p:txBody>
          <a:bodyPr/>
          <a:lstStyle/>
          <a:p>
            <a:pPr eaLnBrk="1" hangingPunct="1"/>
            <a:r>
              <a:rPr lang="en-US" dirty="0" err="1">
                <a:solidFill>
                  <a:srgbClr val="FF0000"/>
                </a:solidFill>
              </a:rPr>
              <a:t>Monochromators</a:t>
            </a:r>
            <a:endParaRPr lang="en-US" dirty="0">
              <a:solidFill>
                <a:srgbClr val="FF0000"/>
              </a:solidFill>
            </a:endParaRPr>
          </a:p>
        </p:txBody>
      </p:sp>
      <p:sp>
        <p:nvSpPr>
          <p:cNvPr id="26629" name="Content Placeholder 2"/>
          <p:cNvSpPr>
            <a:spLocks noGrp="1"/>
          </p:cNvSpPr>
          <p:nvPr>
            <p:ph idx="1"/>
          </p:nvPr>
        </p:nvSpPr>
        <p:spPr/>
        <p:txBody>
          <a:bodyPr/>
          <a:lstStyle/>
          <a:p>
            <a:pPr eaLnBrk="1" hangingPunct="1"/>
            <a:r>
              <a:rPr lang="en-US" sz="2400" b="1" dirty="0">
                <a:solidFill>
                  <a:srgbClr val="0000FF"/>
                </a:solidFill>
              </a:rPr>
              <a:t>Selects the incident </a:t>
            </a:r>
            <a:r>
              <a:rPr lang="en-US" sz="2400" b="1" dirty="0" err="1">
                <a:solidFill>
                  <a:srgbClr val="0000FF"/>
                </a:solidFill>
              </a:rPr>
              <a:t>wavevector</a:t>
            </a:r>
            <a:endParaRPr lang="en-US" sz="2400" b="1" dirty="0">
              <a:solidFill>
                <a:srgbClr val="0000FF"/>
              </a:solidFill>
            </a:endParaRPr>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dirty="0">
              <a:solidFill>
                <a:srgbClr val="0000FF"/>
              </a:solidFill>
            </a:endParaRPr>
          </a:p>
          <a:p>
            <a:pPr eaLnBrk="1" hangingPunct="1"/>
            <a:r>
              <a:rPr lang="en-US" sz="2400" dirty="0">
                <a:solidFill>
                  <a:srgbClr val="0000FF"/>
                </a:solidFill>
              </a:rPr>
              <a:t>Reflectivity</a:t>
            </a:r>
          </a:p>
          <a:p>
            <a:pPr eaLnBrk="1" hangingPunct="1"/>
            <a:r>
              <a:rPr lang="en-US" sz="2400" dirty="0">
                <a:solidFill>
                  <a:srgbClr val="0000FF"/>
                </a:solidFill>
              </a:rPr>
              <a:t>focusing</a:t>
            </a:r>
          </a:p>
          <a:p>
            <a:pPr eaLnBrk="1" hangingPunct="1"/>
            <a:r>
              <a:rPr lang="en-US" sz="2400" dirty="0">
                <a:solidFill>
                  <a:srgbClr val="0000FF"/>
                </a:solidFill>
              </a:rPr>
              <a:t>high-order contamination</a:t>
            </a:r>
            <a:br>
              <a:rPr lang="en-US" sz="2400" dirty="0">
                <a:solidFill>
                  <a:srgbClr val="0000FF"/>
                </a:solidFill>
              </a:rPr>
            </a:br>
            <a:r>
              <a:rPr lang="en-US" sz="2400" dirty="0" err="1">
                <a:solidFill>
                  <a:srgbClr val="0000FF"/>
                </a:solidFill>
              </a:rPr>
              <a:t>eg</a:t>
            </a:r>
            <a:r>
              <a:rPr lang="en-US" sz="2400" dirty="0">
                <a:solidFill>
                  <a:srgbClr val="0000FF"/>
                </a:solidFill>
              </a:rPr>
              <a:t>.</a:t>
            </a:r>
            <a:r>
              <a:rPr lang="en-US" sz="2400" dirty="0">
                <a:solidFill>
                  <a:srgbClr val="0000FF"/>
                </a:solidFill>
                <a:latin typeface="Symbol" charset="2"/>
              </a:rPr>
              <a:t> l</a:t>
            </a:r>
            <a:r>
              <a:rPr lang="en-US" sz="2400" dirty="0">
                <a:solidFill>
                  <a:srgbClr val="0000FF"/>
                </a:solidFill>
              </a:rPr>
              <a:t>/2 PG(004)</a:t>
            </a:r>
          </a:p>
          <a:p>
            <a:pPr eaLnBrk="1" hangingPunct="1"/>
            <a:endParaRPr lang="en-US" dirty="0"/>
          </a:p>
        </p:txBody>
      </p:sp>
      <p:sp>
        <p:nvSpPr>
          <p:cNvPr id="26631" name="Footer Placeholder 4"/>
          <p:cNvSpPr>
            <a:spLocks noGrp="1"/>
          </p:cNvSpPr>
          <p:nvPr>
            <p:ph type="ftr" sz="quarter" idx="11"/>
          </p:nvPr>
        </p:nvSpPr>
        <p:spPr>
          <a:noFill/>
        </p:spPr>
        <p:txBody>
          <a:bodyPr/>
          <a:lstStyle/>
          <a:p>
            <a:r>
              <a:rPr lang="en-US" dirty="0" err="1" smtClean="0"/>
              <a:t>l</a:t>
            </a:r>
            <a:endParaRPr lang="en-US" dirty="0"/>
          </a:p>
        </p:txBody>
      </p:sp>
      <p:pic>
        <p:nvPicPr>
          <p:cNvPr id="26633" name="Picture 6"/>
          <p:cNvPicPr>
            <a:picLocks noChangeAspect="1"/>
          </p:cNvPicPr>
          <p:nvPr/>
        </p:nvPicPr>
        <p:blipFill>
          <a:blip r:embed="rId3"/>
          <a:srcRect/>
          <a:stretch>
            <a:fillRect/>
          </a:stretch>
        </p:blipFill>
        <p:spPr bwMode="auto">
          <a:xfrm>
            <a:off x="6260523" y="1790140"/>
            <a:ext cx="2197966" cy="2342029"/>
          </a:xfrm>
          <a:prstGeom prst="rect">
            <a:avLst/>
          </a:prstGeom>
          <a:noFill/>
          <a:ln w="9525">
            <a:noFill/>
            <a:miter lim="800000"/>
            <a:headEnd/>
            <a:tailEnd/>
          </a:ln>
        </p:spPr>
      </p:pic>
      <p:cxnSp>
        <p:nvCxnSpPr>
          <p:cNvPr id="9" name="Straight Arrow Connector 8"/>
          <p:cNvCxnSpPr>
            <a:cxnSpLocks noChangeShapeType="1"/>
          </p:cNvCxnSpPr>
          <p:nvPr/>
        </p:nvCxnSpPr>
        <p:spPr bwMode="auto">
          <a:xfrm>
            <a:off x="1451841" y="2403662"/>
            <a:ext cx="816841" cy="80122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1" name="Straight Arrow Connector 10"/>
          <p:cNvCxnSpPr>
            <a:cxnSpLocks noChangeShapeType="1"/>
          </p:cNvCxnSpPr>
          <p:nvPr/>
        </p:nvCxnSpPr>
        <p:spPr bwMode="auto">
          <a:xfrm rot="5400000" flipH="1" flipV="1">
            <a:off x="2283709" y="2434351"/>
            <a:ext cx="801221" cy="770659"/>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4" name="Straight Arrow Connector 13"/>
          <p:cNvCxnSpPr>
            <a:cxnSpLocks noChangeShapeType="1"/>
          </p:cNvCxnSpPr>
          <p:nvPr/>
        </p:nvCxnSpPr>
        <p:spPr bwMode="auto">
          <a:xfrm rot="5400000">
            <a:off x="1935032" y="3597747"/>
            <a:ext cx="696165" cy="2886"/>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graphicFrame>
        <p:nvGraphicFramePr>
          <p:cNvPr id="26626" name="Object 2"/>
          <p:cNvGraphicFramePr>
            <a:graphicFrameLocks noChangeAspect="1"/>
          </p:cNvGraphicFramePr>
          <p:nvPr/>
        </p:nvGraphicFramePr>
        <p:xfrm>
          <a:off x="3304887" y="2617975"/>
          <a:ext cx="2450523" cy="593912"/>
        </p:xfrm>
        <a:graphic>
          <a:graphicData uri="http://schemas.openxmlformats.org/presentationml/2006/ole">
            <p:oleObj spid="_x0000_s90114" name="Equation" r:id="rId4" imgW="7315200" imgH="1790700" progId="Equation.3">
              <p:embed/>
            </p:oleObj>
          </a:graphicData>
        </a:graphic>
      </p:graphicFrame>
      <p:sp>
        <p:nvSpPr>
          <p:cNvPr id="16" name="Arc 15"/>
          <p:cNvSpPr>
            <a:spLocks noChangeArrowheads="1"/>
          </p:cNvSpPr>
          <p:nvPr/>
        </p:nvSpPr>
        <p:spPr bwMode="auto">
          <a:xfrm>
            <a:off x="2374035" y="2962556"/>
            <a:ext cx="331932" cy="484654"/>
          </a:xfrm>
          <a:custGeom>
            <a:avLst/>
            <a:gdLst>
              <a:gd name="T0" fmla="*/ 182562 w 365907"/>
              <a:gd name="T1" fmla="*/ 0 h 548286"/>
              <a:gd name="T2" fmla="*/ 182563 w 365907"/>
              <a:gd name="T3" fmla="*/ 274637 h 548286"/>
              <a:gd name="T4" fmla="*/ 365125 w 365907"/>
              <a:gd name="T5" fmla="*/ 274637 h 548286"/>
              <a:gd name="T6" fmla="*/ 0 60000 65536"/>
              <a:gd name="T7" fmla="*/ 0 60000 65536"/>
              <a:gd name="T8" fmla="*/ 0 60000 65536"/>
              <a:gd name="T9" fmla="*/ 182953 w 365907"/>
              <a:gd name="T10" fmla="*/ 0 h 548286"/>
              <a:gd name="T11" fmla="*/ 365907 w 365907"/>
              <a:gd name="T12" fmla="*/ 274143 h 548286"/>
            </a:gdLst>
            <a:ahLst/>
            <a:cxnLst>
              <a:cxn ang="T6">
                <a:pos x="T0" y="T1"/>
              </a:cxn>
              <a:cxn ang="T7">
                <a:pos x="T2" y="T3"/>
              </a:cxn>
              <a:cxn ang="T8">
                <a:pos x="T4" y="T5"/>
              </a:cxn>
            </a:cxnLst>
            <a:rect l="T9" t="T10" r="T11" b="T12"/>
            <a:pathLst>
              <a:path w="365907" h="548286" stroke="0">
                <a:moveTo>
                  <a:pt x="182953" y="0"/>
                </a:moveTo>
                <a:lnTo>
                  <a:pt x="182952" y="0"/>
                </a:lnTo>
                <a:cubicBezTo>
                  <a:pt x="283995" y="0"/>
                  <a:pt x="365907" y="122738"/>
                  <a:pt x="365907" y="274143"/>
                </a:cubicBezTo>
                <a:lnTo>
                  <a:pt x="182954" y="274143"/>
                </a:lnTo>
                <a:close/>
              </a:path>
              <a:path w="365907" h="548286" fill="none">
                <a:moveTo>
                  <a:pt x="182953" y="0"/>
                </a:moveTo>
                <a:lnTo>
                  <a:pt x="182952" y="0"/>
                </a:lnTo>
                <a:cubicBezTo>
                  <a:pt x="283995" y="0"/>
                  <a:pt x="365907" y="122738"/>
                  <a:pt x="365907" y="274143"/>
                </a:cubicBezTo>
              </a:path>
            </a:pathLst>
          </a:custGeom>
          <a:noFill/>
          <a:ln w="25400">
            <a:solidFill>
              <a:schemeClr val="tx1"/>
            </a:solidFill>
            <a:miter lim="800000"/>
            <a:headEnd/>
            <a:tailEnd/>
          </a:ln>
          <a:effectLst>
            <a:outerShdw blurRad="63500" dist="20000" dir="5400000" rotWithShape="0">
              <a:srgbClr val="808080">
                <a:alpha val="37999"/>
              </a:srgbClr>
            </a:outerShdw>
          </a:effectLst>
        </p:spPr>
        <p:txBody>
          <a:bodyPr lIns="91429" tIns="45714" rIns="91429" bIns="45714" anchor="ctr">
            <a:prstTxWarp prst="textNoShape">
              <a:avLst/>
            </a:prstTxWarp>
          </a:bodyPr>
          <a:lstStyle/>
          <a:p>
            <a:pPr>
              <a:defRPr/>
            </a:pPr>
            <a:endParaRPr lang="en-US"/>
          </a:p>
        </p:txBody>
      </p:sp>
      <p:sp>
        <p:nvSpPr>
          <p:cNvPr id="26638" name="TextBox 16"/>
          <p:cNvSpPr txBox="1">
            <a:spLocks noChangeArrowheads="1"/>
          </p:cNvSpPr>
          <p:nvPr/>
        </p:nvSpPr>
        <p:spPr bwMode="auto">
          <a:xfrm>
            <a:off x="2675659" y="2812676"/>
            <a:ext cx="304907"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latin typeface="Symbol" charset="2"/>
              </a:rPr>
              <a:t>q</a:t>
            </a:r>
          </a:p>
        </p:txBody>
      </p:sp>
      <p:sp>
        <p:nvSpPr>
          <p:cNvPr id="26639" name="TextBox 17"/>
          <p:cNvSpPr txBox="1">
            <a:spLocks noChangeArrowheads="1"/>
          </p:cNvSpPr>
          <p:nvPr/>
        </p:nvSpPr>
        <p:spPr bwMode="auto">
          <a:xfrm>
            <a:off x="2343727" y="3627905"/>
            <a:ext cx="75913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rgbClr val="FF0000"/>
                </a:solidFill>
              </a:rPr>
              <a:t>Q(hkl)</a:t>
            </a:r>
          </a:p>
        </p:txBody>
      </p:sp>
      <p:graphicFrame>
        <p:nvGraphicFramePr>
          <p:cNvPr id="19" name="Table 18"/>
          <p:cNvGraphicFramePr>
            <a:graphicFrameLocks noGrp="1"/>
          </p:cNvGraphicFramePr>
          <p:nvPr/>
        </p:nvGraphicFramePr>
        <p:xfrm>
          <a:off x="4883728" y="4459942"/>
          <a:ext cx="3957204" cy="1795743"/>
        </p:xfrm>
        <a:graphic>
          <a:graphicData uri="http://schemas.openxmlformats.org/drawingml/2006/table">
            <a:tbl>
              <a:tblPr/>
              <a:tblGrid>
                <a:gridCol w="1115580"/>
                <a:gridCol w="1359477"/>
                <a:gridCol w="1482147"/>
              </a:tblGrid>
              <a:tr h="455239">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Mono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d(hkl)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uses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30026">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PG(002)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3.353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General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r h="455239">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Be(002)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1.790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High k</a:t>
                      </a:r>
                      <a:r>
                        <a:rPr kumimoji="0" lang="en-US" sz="1800" b="0" i="0" u="none" strike="noStrike" cap="none" normalizeH="0" baseline="-25000">
                          <a:ln>
                            <a:noFill/>
                          </a:ln>
                          <a:solidFill>
                            <a:srgbClr val="000000"/>
                          </a:solidFill>
                          <a:effectLst/>
                          <a:latin typeface="Arial" charset="0"/>
                          <a:ea typeface="ＭＳ Ｐゴシック" charset="-128"/>
                          <a:cs typeface="ＭＳ Ｐゴシック" charset="-128"/>
                        </a:rPr>
                        <a: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r>
              <a:tr h="455239">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Si(111)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3.135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No</a:t>
                      </a:r>
                      <a:r>
                        <a:rPr kumimoji="0" lang="en-US" sz="1800" b="0" i="0" u="none" strike="noStrike" cap="none" normalizeH="0" baseline="0" dirty="0">
                          <a:ln>
                            <a:noFill/>
                          </a:ln>
                          <a:solidFill>
                            <a:srgbClr val="000000"/>
                          </a:solidFill>
                          <a:effectLst/>
                          <a:latin typeface="Symbol" charset="2"/>
                          <a:ea typeface="ＭＳ Ｐゴシック" charset="-128"/>
                          <a:cs typeface="ＭＳ Ｐゴシック" charset="-128"/>
                        </a:rPr>
                        <a:t> l</a:t>
                      </a: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bl>
          </a:graphicData>
        </a:graphic>
      </p:graphicFrame>
      <p:pic>
        <p:nvPicPr>
          <p:cNvPr id="26662" name="Picture 6" descr="macpms"/>
          <p:cNvPicPr>
            <a:picLocks noChangeAspect="1" noChangeArrowheads="1"/>
          </p:cNvPicPr>
          <p:nvPr/>
        </p:nvPicPr>
        <p:blipFill>
          <a:blip r:embed="rId5"/>
          <a:srcRect/>
          <a:stretch>
            <a:fillRect/>
          </a:stretch>
        </p:blipFill>
        <p:spPr bwMode="auto">
          <a:xfrm>
            <a:off x="74676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srcRect l="1280" t="20937" r="10942" b="1093"/>
          <a:stretch>
            <a:fillRect/>
          </a:stretch>
        </p:blipFill>
        <p:spPr bwMode="auto">
          <a:xfrm>
            <a:off x="3533924" y="3170039"/>
            <a:ext cx="5573242" cy="3687961"/>
          </a:xfrm>
          <a:prstGeom prst="rect">
            <a:avLst/>
          </a:prstGeom>
          <a:noFill/>
          <a:ln w="12700" cap="flat">
            <a:noFill/>
            <a:miter lim="800000"/>
            <a:headEnd/>
            <a:tailEnd/>
          </a:ln>
        </p:spPr>
      </p:pic>
      <p:pic>
        <p:nvPicPr>
          <p:cNvPr id="29698" name="Picture 2"/>
          <p:cNvPicPr>
            <a:picLocks noChangeAspect="1" noChangeArrowheads="1"/>
          </p:cNvPicPr>
          <p:nvPr/>
        </p:nvPicPr>
        <p:blipFill>
          <a:blip r:embed="rId3"/>
          <a:srcRect/>
          <a:stretch>
            <a:fillRect/>
          </a:stretch>
        </p:blipFill>
        <p:spPr bwMode="auto">
          <a:xfrm>
            <a:off x="0" y="89297"/>
            <a:ext cx="6447234" cy="3687961"/>
          </a:xfrm>
          <a:prstGeom prst="rect">
            <a:avLst/>
          </a:prstGeom>
          <a:noFill/>
          <a:ln w="12700" cap="flat">
            <a:noFill/>
            <a:miter lim="800000"/>
            <a:headEnd/>
            <a:tailEnd/>
          </a:ln>
        </p:spPr>
      </p:pic>
    </p:spTree>
  </p:cSld>
  <p:clrMapOvr>
    <a:masterClrMapping/>
  </p:clrMapOvr>
  <mc:AlternateContent xmlns:mp="http://schemas.microsoft.com/office/mac/powerpoint/2008/main">
    <mc:Choice Requires="mp">
      <mp:transition spd="med">
        <mp:flip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med">
        <p:newsflash/>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228600"/>
            <a:ext cx="8229600" cy="1143000"/>
          </a:xfrm>
        </p:spPr>
        <p:txBody>
          <a:bodyPr/>
          <a:lstStyle/>
          <a:p>
            <a:pPr eaLnBrk="1" hangingPunct="1"/>
            <a:r>
              <a:rPr lang="en-US" dirty="0">
                <a:solidFill>
                  <a:srgbClr val="FF0000"/>
                </a:solidFill>
              </a:rPr>
              <a:t>Detectors</a:t>
            </a:r>
          </a:p>
        </p:txBody>
      </p:sp>
      <p:sp>
        <p:nvSpPr>
          <p:cNvPr id="27651" name="Content Placeholder 2"/>
          <p:cNvSpPr>
            <a:spLocks noGrp="1"/>
          </p:cNvSpPr>
          <p:nvPr>
            <p:ph idx="1"/>
          </p:nvPr>
        </p:nvSpPr>
        <p:spPr>
          <a:xfrm>
            <a:off x="0" y="1600200"/>
            <a:ext cx="8229600" cy="4525963"/>
          </a:xfrm>
        </p:spPr>
        <p:txBody>
          <a:bodyPr/>
          <a:lstStyle/>
          <a:p>
            <a:pPr eaLnBrk="1" hangingPunct="1"/>
            <a:r>
              <a:rPr lang="en-US" sz="2400" b="1" dirty="0">
                <a:solidFill>
                  <a:srgbClr val="0000FF"/>
                </a:solidFill>
              </a:rPr>
              <a:t>Gas Detectors</a:t>
            </a:r>
          </a:p>
          <a:p>
            <a:pPr eaLnBrk="1" hangingPunct="1"/>
            <a:r>
              <a:rPr lang="en-US" sz="2200" dirty="0" err="1">
                <a:solidFill>
                  <a:srgbClr val="0000FF"/>
                </a:solidFill>
              </a:rPr>
              <a:t>n</a:t>
            </a:r>
            <a:r>
              <a:rPr lang="en-US" sz="2200" dirty="0">
                <a:solidFill>
                  <a:srgbClr val="0000FF"/>
                </a:solidFill>
              </a:rPr>
              <a:t> + </a:t>
            </a:r>
            <a:r>
              <a:rPr lang="en-US" sz="2200" baseline="30000" dirty="0">
                <a:solidFill>
                  <a:srgbClr val="0000FF"/>
                </a:solidFill>
              </a:rPr>
              <a:t>3</a:t>
            </a:r>
            <a:r>
              <a:rPr lang="en-US" sz="2200" dirty="0">
                <a:solidFill>
                  <a:srgbClr val="0000FF"/>
                </a:solidFill>
              </a:rPr>
              <a:t>He </a:t>
            </a:r>
            <a:r>
              <a:rPr lang="en-US" sz="2200" dirty="0" err="1">
                <a:solidFill>
                  <a:srgbClr val="0000FF"/>
                </a:solidFill>
                <a:sym typeface="Wingdings" charset="2"/>
              </a:rPr>
              <a:t></a:t>
            </a:r>
            <a:r>
              <a:rPr lang="en-US" sz="2200" dirty="0">
                <a:solidFill>
                  <a:srgbClr val="0000FF"/>
                </a:solidFill>
              </a:rPr>
              <a:t> </a:t>
            </a:r>
            <a:r>
              <a:rPr lang="en-US" sz="2200" baseline="30000" dirty="0">
                <a:solidFill>
                  <a:srgbClr val="0000FF"/>
                </a:solidFill>
              </a:rPr>
              <a:t>3</a:t>
            </a:r>
            <a:r>
              <a:rPr lang="en-US" sz="2200" dirty="0">
                <a:solidFill>
                  <a:srgbClr val="0000FF"/>
                </a:solidFill>
              </a:rPr>
              <a:t>H + </a:t>
            </a:r>
            <a:r>
              <a:rPr lang="en-US" sz="2200" dirty="0" err="1">
                <a:solidFill>
                  <a:srgbClr val="0000FF"/>
                </a:solidFill>
              </a:rPr>
              <a:t>p</a:t>
            </a:r>
            <a:r>
              <a:rPr lang="en-US" sz="2200" dirty="0">
                <a:solidFill>
                  <a:srgbClr val="0000FF"/>
                </a:solidFill>
              </a:rPr>
              <a:t> + 0.764 </a:t>
            </a:r>
            <a:r>
              <a:rPr lang="en-US" sz="2200" dirty="0" err="1">
                <a:solidFill>
                  <a:srgbClr val="0000FF"/>
                </a:solidFill>
              </a:rPr>
              <a:t>MeV</a:t>
            </a:r>
            <a:endParaRPr lang="en-US" sz="2200" dirty="0">
              <a:solidFill>
                <a:srgbClr val="0000FF"/>
              </a:solidFill>
            </a:endParaRPr>
          </a:p>
          <a:p>
            <a:pPr eaLnBrk="1" hangingPunct="1"/>
            <a:r>
              <a:rPr lang="en-US" sz="2200" dirty="0">
                <a:solidFill>
                  <a:srgbClr val="0000FF"/>
                </a:solidFill>
              </a:rPr>
              <a:t>Ionization of gas</a:t>
            </a:r>
          </a:p>
          <a:p>
            <a:pPr eaLnBrk="1" hangingPunct="1"/>
            <a:r>
              <a:rPr lang="en-US" sz="2200" dirty="0" err="1">
                <a:solidFill>
                  <a:srgbClr val="0000FF"/>
                </a:solidFill>
              </a:rPr>
              <a:t>e</a:t>
            </a:r>
            <a:r>
              <a:rPr lang="en-US" sz="2200" baseline="30000" dirty="0">
                <a:solidFill>
                  <a:srgbClr val="0000FF"/>
                </a:solidFill>
              </a:rPr>
              <a:t>-</a:t>
            </a:r>
            <a:r>
              <a:rPr lang="en-US" sz="2200" dirty="0">
                <a:solidFill>
                  <a:srgbClr val="0000FF"/>
                </a:solidFill>
              </a:rPr>
              <a:t> drift to high voltage anode</a:t>
            </a:r>
          </a:p>
          <a:p>
            <a:pPr eaLnBrk="1" hangingPunct="1"/>
            <a:r>
              <a:rPr lang="en-US" sz="2200" dirty="0">
                <a:solidFill>
                  <a:srgbClr val="0000FF"/>
                </a:solidFill>
              </a:rPr>
              <a:t>High efficiency</a:t>
            </a:r>
          </a:p>
          <a:p>
            <a:pPr eaLnBrk="1" hangingPunct="1"/>
            <a:endParaRPr lang="en-US" dirty="0"/>
          </a:p>
          <a:p>
            <a:pPr eaLnBrk="1" hangingPunct="1"/>
            <a:r>
              <a:rPr lang="en-US" sz="2400" b="1" dirty="0">
                <a:solidFill>
                  <a:srgbClr val="FF0000"/>
                </a:solidFill>
              </a:rPr>
              <a:t>Beam monitors</a:t>
            </a:r>
          </a:p>
          <a:p>
            <a:pPr eaLnBrk="1" hangingPunct="1"/>
            <a:r>
              <a:rPr lang="en-US" sz="2200" dirty="0">
                <a:solidFill>
                  <a:srgbClr val="FF0000"/>
                </a:solidFill>
              </a:rPr>
              <a:t>Low efficiency detectors for</a:t>
            </a:r>
            <a:br>
              <a:rPr lang="en-US" sz="2200" dirty="0">
                <a:solidFill>
                  <a:srgbClr val="FF0000"/>
                </a:solidFill>
              </a:rPr>
            </a:br>
            <a:r>
              <a:rPr lang="en-US" sz="2200" dirty="0">
                <a:solidFill>
                  <a:srgbClr val="FF0000"/>
                </a:solidFill>
              </a:rPr>
              <a:t>measuring beam flux</a:t>
            </a:r>
          </a:p>
        </p:txBody>
      </p:sp>
      <p:sp>
        <p:nvSpPr>
          <p:cNvPr id="27653" name="Footer Placeholder 4"/>
          <p:cNvSpPr>
            <a:spLocks noGrp="1"/>
          </p:cNvSpPr>
          <p:nvPr>
            <p:ph type="ftr" sz="quarter" idx="11"/>
          </p:nvPr>
        </p:nvSpPr>
        <p:spPr>
          <a:noFill/>
        </p:spPr>
        <p:txBody>
          <a:bodyPr/>
          <a:lstStyle/>
          <a:p>
            <a:r>
              <a:rPr lang="en-US"/>
              <a:t>NXS School</a:t>
            </a:r>
          </a:p>
        </p:txBody>
      </p:sp>
      <p:sp>
        <p:nvSpPr>
          <p:cNvPr id="27654" name="Slide Number Placeholder 5"/>
          <p:cNvSpPr>
            <a:spLocks noGrp="1"/>
          </p:cNvSpPr>
          <p:nvPr>
            <p:ph type="sldNum" sz="quarter" idx="12"/>
          </p:nvPr>
        </p:nvSpPr>
        <p:spPr>
          <a:noFill/>
        </p:spPr>
        <p:txBody>
          <a:bodyPr/>
          <a:lstStyle/>
          <a:p>
            <a:fld id="{C46CEDF3-BD08-F542-AD60-2670EB225999}" type="slidenum">
              <a:rPr lang="en-US"/>
              <a:pPr/>
              <a:t>40</a:t>
            </a:fld>
            <a:endParaRPr lang="en-US"/>
          </a:p>
        </p:txBody>
      </p:sp>
      <p:pic>
        <p:nvPicPr>
          <p:cNvPr id="27655" name="Picture 7"/>
          <p:cNvPicPr>
            <a:picLocks noChangeAspect="1"/>
          </p:cNvPicPr>
          <p:nvPr/>
        </p:nvPicPr>
        <p:blipFill>
          <a:blip r:embed="rId2"/>
          <a:srcRect/>
          <a:stretch>
            <a:fillRect/>
          </a:stretch>
        </p:blipFill>
        <p:spPr bwMode="auto">
          <a:xfrm>
            <a:off x="3962400" y="722219"/>
            <a:ext cx="2492375" cy="1868581"/>
          </a:xfrm>
          <a:prstGeom prst="rect">
            <a:avLst/>
          </a:prstGeom>
          <a:noFill/>
          <a:ln w="9525">
            <a:noFill/>
            <a:miter lim="800000"/>
            <a:headEnd/>
            <a:tailEnd/>
          </a:ln>
        </p:spPr>
      </p:pic>
      <p:pic>
        <p:nvPicPr>
          <p:cNvPr id="27656" name="Picture 8"/>
          <p:cNvPicPr>
            <a:picLocks noChangeAspect="1"/>
          </p:cNvPicPr>
          <p:nvPr/>
        </p:nvPicPr>
        <p:blipFill>
          <a:blip r:embed="rId3"/>
          <a:srcRect/>
          <a:stretch>
            <a:fillRect/>
          </a:stretch>
        </p:blipFill>
        <p:spPr bwMode="auto">
          <a:xfrm>
            <a:off x="4267200" y="5025278"/>
            <a:ext cx="2619375" cy="1756522"/>
          </a:xfrm>
          <a:prstGeom prst="rect">
            <a:avLst/>
          </a:prstGeom>
          <a:noFill/>
          <a:ln w="9525">
            <a:noFill/>
            <a:miter lim="800000"/>
            <a:headEnd/>
            <a:tailEnd/>
          </a:ln>
        </p:spPr>
      </p:pic>
      <p:pic>
        <p:nvPicPr>
          <p:cNvPr id="27657" name="Picture 6"/>
          <p:cNvPicPr>
            <a:picLocks noChangeAspect="1"/>
          </p:cNvPicPr>
          <p:nvPr/>
        </p:nvPicPr>
        <p:blipFill>
          <a:blip r:embed="rId4"/>
          <a:srcRect/>
          <a:stretch>
            <a:fillRect/>
          </a:stretch>
        </p:blipFill>
        <p:spPr bwMode="auto">
          <a:xfrm>
            <a:off x="5029200" y="2154242"/>
            <a:ext cx="4114800" cy="3179758"/>
          </a:xfrm>
          <a:prstGeom prst="rect">
            <a:avLst/>
          </a:prstGeom>
          <a:noFill/>
          <a:ln w="9525">
            <a:noFill/>
            <a:miter lim="800000"/>
            <a:headEnd/>
            <a:tailEnd/>
          </a:ln>
        </p:spPr>
      </p:pic>
      <p:pic>
        <p:nvPicPr>
          <p:cNvPr id="27658" name="Picture 6" descr="macpms"/>
          <p:cNvPicPr>
            <a:picLocks noChangeAspect="1" noChangeArrowheads="1"/>
          </p:cNvPicPr>
          <p:nvPr/>
        </p:nvPicPr>
        <p:blipFill>
          <a:blip r:embed="rId5"/>
          <a:srcRect/>
          <a:stretch>
            <a:fillRect/>
          </a:stretch>
        </p:blipFill>
        <p:spPr bwMode="auto">
          <a:xfrm>
            <a:off x="76962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7" name="Title 1"/>
          <p:cNvSpPr>
            <a:spLocks noGrp="1"/>
          </p:cNvSpPr>
          <p:nvPr>
            <p:ph type="title"/>
          </p:nvPr>
        </p:nvSpPr>
        <p:spPr>
          <a:xfrm>
            <a:off x="-2286000" y="152400"/>
            <a:ext cx="8229600" cy="1143000"/>
          </a:xfrm>
        </p:spPr>
        <p:txBody>
          <a:bodyPr/>
          <a:lstStyle/>
          <a:p>
            <a:pPr eaLnBrk="1" hangingPunct="1"/>
            <a:r>
              <a:rPr lang="en-US" u="heavy" dirty="0">
                <a:solidFill>
                  <a:srgbClr val="FF0000"/>
                </a:solidFill>
              </a:rPr>
              <a:t>Resolution</a:t>
            </a:r>
          </a:p>
        </p:txBody>
      </p:sp>
      <p:sp>
        <p:nvSpPr>
          <p:cNvPr id="36868" name="Content Placeholder 2"/>
          <p:cNvSpPr>
            <a:spLocks noGrp="1"/>
          </p:cNvSpPr>
          <p:nvPr>
            <p:ph idx="1"/>
          </p:nvPr>
        </p:nvSpPr>
        <p:spPr>
          <a:xfrm>
            <a:off x="577" y="1722904"/>
            <a:ext cx="8229023" cy="2874309"/>
          </a:xfrm>
        </p:spPr>
        <p:txBody>
          <a:bodyPr>
            <a:normAutofit lnSpcReduction="10000"/>
          </a:bodyPr>
          <a:lstStyle/>
          <a:p>
            <a:pPr eaLnBrk="1" hangingPunct="1"/>
            <a:r>
              <a:rPr lang="en-US" sz="2400" b="1" dirty="0">
                <a:solidFill>
                  <a:srgbClr val="0000FF"/>
                </a:solidFill>
              </a:rPr>
              <a:t>Resolution ellipsoid</a:t>
            </a:r>
          </a:p>
          <a:p>
            <a:pPr lvl="1" eaLnBrk="1" hangingPunct="1"/>
            <a:r>
              <a:rPr lang="en-US" sz="2200" dirty="0">
                <a:solidFill>
                  <a:srgbClr val="0000FF"/>
                </a:solidFill>
              </a:rPr>
              <a:t>Beam divergences</a:t>
            </a:r>
          </a:p>
          <a:p>
            <a:pPr lvl="1" eaLnBrk="1" hangingPunct="1"/>
            <a:r>
              <a:rPr lang="en-US" sz="2200" dirty="0">
                <a:solidFill>
                  <a:srgbClr val="0000FF"/>
                </a:solidFill>
              </a:rPr>
              <a:t>Collimations/distances</a:t>
            </a:r>
          </a:p>
          <a:p>
            <a:pPr lvl="1" eaLnBrk="1" hangingPunct="1"/>
            <a:r>
              <a:rPr lang="en-US" sz="2200" dirty="0">
                <a:solidFill>
                  <a:srgbClr val="0000FF"/>
                </a:solidFill>
              </a:rPr>
              <a:t>Crystal mosaics/sizes/angles</a:t>
            </a:r>
          </a:p>
          <a:p>
            <a:pPr eaLnBrk="1" hangingPunct="1"/>
            <a:endParaRPr lang="en-US" sz="2400" b="1" dirty="0"/>
          </a:p>
          <a:p>
            <a:pPr eaLnBrk="1" hangingPunct="1"/>
            <a:endParaRPr lang="en-US" sz="2400" b="1" dirty="0">
              <a:solidFill>
                <a:srgbClr val="FF0000"/>
              </a:solidFill>
            </a:endParaRPr>
          </a:p>
          <a:p>
            <a:pPr eaLnBrk="1" hangingPunct="1"/>
            <a:r>
              <a:rPr lang="en-US" sz="2400" b="1" dirty="0">
                <a:solidFill>
                  <a:srgbClr val="FF0000"/>
                </a:solidFill>
              </a:rPr>
              <a:t>Resolution convolutions</a:t>
            </a:r>
          </a:p>
          <a:p>
            <a:pPr eaLnBrk="1" hangingPunct="1"/>
            <a:endParaRPr lang="en-US" sz="2400" b="1" dirty="0"/>
          </a:p>
          <a:p>
            <a:pPr eaLnBrk="1" hangingPunct="1"/>
            <a:endParaRPr lang="en-US" sz="2400" b="1" dirty="0"/>
          </a:p>
          <a:p>
            <a:pPr eaLnBrk="1" hangingPunct="1"/>
            <a:endParaRPr lang="en-US" sz="2400" b="1" dirty="0"/>
          </a:p>
        </p:txBody>
      </p:sp>
      <p:sp>
        <p:nvSpPr>
          <p:cNvPr id="36870" name="Footer Placeholder 4"/>
          <p:cNvSpPr>
            <a:spLocks noGrp="1"/>
          </p:cNvSpPr>
          <p:nvPr>
            <p:ph type="ftr" sz="quarter" idx="11"/>
          </p:nvPr>
        </p:nvSpPr>
        <p:spPr>
          <a:noFill/>
        </p:spPr>
        <p:txBody>
          <a:bodyPr/>
          <a:lstStyle/>
          <a:p>
            <a:r>
              <a:rPr lang="en-US"/>
              <a:t>NXS School</a:t>
            </a:r>
          </a:p>
        </p:txBody>
      </p:sp>
      <p:sp>
        <p:nvSpPr>
          <p:cNvPr id="36871" name="Slide Number Placeholder 5"/>
          <p:cNvSpPr>
            <a:spLocks noGrp="1"/>
          </p:cNvSpPr>
          <p:nvPr>
            <p:ph type="sldNum" sz="quarter" idx="12"/>
          </p:nvPr>
        </p:nvSpPr>
        <p:spPr>
          <a:noFill/>
        </p:spPr>
        <p:txBody>
          <a:bodyPr/>
          <a:lstStyle/>
          <a:p>
            <a:fld id="{3C9D1B92-7568-3E41-815D-CC5D5FE8E2A2}" type="slidenum">
              <a:rPr lang="en-US"/>
              <a:pPr/>
              <a:t>41</a:t>
            </a:fld>
            <a:endParaRPr lang="en-US"/>
          </a:p>
        </p:txBody>
      </p:sp>
      <p:graphicFrame>
        <p:nvGraphicFramePr>
          <p:cNvPr id="36866" name="Object 2"/>
          <p:cNvGraphicFramePr>
            <a:graphicFrameLocks noChangeAspect="1"/>
          </p:cNvGraphicFramePr>
          <p:nvPr/>
        </p:nvGraphicFramePr>
        <p:xfrm>
          <a:off x="659535" y="4815728"/>
          <a:ext cx="6536170" cy="572901"/>
        </p:xfrm>
        <a:graphic>
          <a:graphicData uri="http://schemas.openxmlformats.org/presentationml/2006/ole">
            <p:oleObj spid="_x0000_s92162" name="Equation" r:id="rId3" imgW="7315200" imgH="647700" progId="Equation.3">
              <p:embed/>
            </p:oleObj>
          </a:graphicData>
        </a:graphic>
      </p:graphicFrame>
      <p:pic>
        <p:nvPicPr>
          <p:cNvPr id="36872" name="Picture 9"/>
          <p:cNvPicPr>
            <a:picLocks noChangeAspect="1"/>
          </p:cNvPicPr>
          <p:nvPr/>
        </p:nvPicPr>
        <p:blipFill>
          <a:blip r:embed="rId4"/>
          <a:srcRect/>
          <a:stretch>
            <a:fillRect/>
          </a:stretch>
        </p:blipFill>
        <p:spPr bwMode="auto">
          <a:xfrm>
            <a:off x="4038600" y="189269"/>
            <a:ext cx="6096000" cy="468753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76200"/>
            <a:ext cx="8229600" cy="1143000"/>
          </a:xfrm>
        </p:spPr>
        <p:txBody>
          <a:bodyPr/>
          <a:lstStyle/>
          <a:p>
            <a:pPr eaLnBrk="1" hangingPunct="1"/>
            <a:r>
              <a:rPr lang="en-US" dirty="0">
                <a:solidFill>
                  <a:srgbClr val="FF0000"/>
                </a:solidFill>
              </a:rPr>
              <a:t>Resolution focusing</a:t>
            </a:r>
          </a:p>
        </p:txBody>
      </p:sp>
      <p:sp>
        <p:nvSpPr>
          <p:cNvPr id="38915" name="Content Placeholder 2"/>
          <p:cNvSpPr>
            <a:spLocks noGrp="1"/>
          </p:cNvSpPr>
          <p:nvPr>
            <p:ph idx="1"/>
          </p:nvPr>
        </p:nvSpPr>
        <p:spPr>
          <a:xfrm>
            <a:off x="457200" y="1143000"/>
            <a:ext cx="8229600" cy="4525963"/>
          </a:xfrm>
        </p:spPr>
        <p:txBody>
          <a:bodyPr>
            <a:normAutofit/>
          </a:bodyPr>
          <a:lstStyle/>
          <a:p>
            <a:pPr eaLnBrk="1" hangingPunct="1"/>
            <a:r>
              <a:rPr lang="en-US" sz="3000" b="1" dirty="0">
                <a:solidFill>
                  <a:srgbClr val="0000FF"/>
                </a:solidFill>
              </a:rPr>
              <a:t>Optimizing peak intensity</a:t>
            </a:r>
          </a:p>
          <a:p>
            <a:pPr eaLnBrk="1" hangingPunct="1"/>
            <a:r>
              <a:rPr lang="en-US" sz="3000" b="1" dirty="0">
                <a:solidFill>
                  <a:srgbClr val="0000FF"/>
                </a:solidFill>
              </a:rPr>
              <a:t>Match slope of resolution to dispersion</a:t>
            </a:r>
          </a:p>
        </p:txBody>
      </p:sp>
      <p:sp>
        <p:nvSpPr>
          <p:cNvPr id="38916" name="Date Placeholder 3"/>
          <p:cNvSpPr>
            <a:spLocks noGrp="1"/>
          </p:cNvSpPr>
          <p:nvPr>
            <p:ph type="dt" sz="quarter" idx="10"/>
          </p:nvPr>
        </p:nvSpPr>
        <p:spPr>
          <a:noFill/>
        </p:spPr>
        <p:txBody>
          <a:bodyPr/>
          <a:lstStyle/>
          <a:p>
            <a:r>
              <a:rPr lang="en-US"/>
              <a:t>May 31, 2009</a:t>
            </a:r>
          </a:p>
        </p:txBody>
      </p:sp>
      <p:sp>
        <p:nvSpPr>
          <p:cNvPr id="38917" name="Footer Placeholder 4"/>
          <p:cNvSpPr>
            <a:spLocks noGrp="1"/>
          </p:cNvSpPr>
          <p:nvPr>
            <p:ph type="ftr" sz="quarter" idx="11"/>
          </p:nvPr>
        </p:nvSpPr>
        <p:spPr>
          <a:noFill/>
        </p:spPr>
        <p:txBody>
          <a:bodyPr/>
          <a:lstStyle/>
          <a:p>
            <a:r>
              <a:rPr lang="en-US"/>
              <a:t>NXS School</a:t>
            </a:r>
          </a:p>
        </p:txBody>
      </p:sp>
      <p:sp>
        <p:nvSpPr>
          <p:cNvPr id="38918" name="Slide Number Placeholder 5"/>
          <p:cNvSpPr>
            <a:spLocks noGrp="1"/>
          </p:cNvSpPr>
          <p:nvPr>
            <p:ph type="sldNum" sz="quarter" idx="12"/>
          </p:nvPr>
        </p:nvSpPr>
        <p:spPr>
          <a:noFill/>
        </p:spPr>
        <p:txBody>
          <a:bodyPr/>
          <a:lstStyle/>
          <a:p>
            <a:fld id="{AB0CAE98-9E50-1B48-A2DA-61C307572D10}" type="slidenum">
              <a:rPr lang="en-US"/>
              <a:pPr/>
              <a:t>42</a:t>
            </a:fld>
            <a:endParaRPr lang="en-US"/>
          </a:p>
        </p:txBody>
      </p:sp>
      <p:pic>
        <p:nvPicPr>
          <p:cNvPr id="38919" name="Picture 11"/>
          <p:cNvPicPr>
            <a:picLocks noChangeAspect="1"/>
          </p:cNvPicPr>
          <p:nvPr/>
        </p:nvPicPr>
        <p:blipFill>
          <a:blip r:embed="rId2"/>
          <a:srcRect/>
          <a:stretch>
            <a:fillRect/>
          </a:stretch>
        </p:blipFill>
        <p:spPr bwMode="auto">
          <a:xfrm>
            <a:off x="1611821" y="2362200"/>
            <a:ext cx="6084379" cy="4572000"/>
          </a:xfrm>
          <a:prstGeom prst="rect">
            <a:avLst/>
          </a:prstGeom>
          <a:noFill/>
          <a:ln w="9525">
            <a:noFill/>
            <a:miter lim="800000"/>
            <a:headEnd/>
            <a:tailEnd/>
          </a:ln>
        </p:spPr>
      </p:pic>
      <p:pic>
        <p:nvPicPr>
          <p:cNvPr id="38920" name="Picture 6" descr="macpms"/>
          <p:cNvPicPr>
            <a:picLocks noChangeAspect="1" noChangeArrowheads="1"/>
          </p:cNvPicPr>
          <p:nvPr/>
        </p:nvPicPr>
        <p:blipFill>
          <a:blip r:embed="rId3"/>
          <a:srcRect/>
          <a:stretch>
            <a:fillRect/>
          </a:stretch>
        </p:blipFill>
        <p:spPr bwMode="auto">
          <a:xfrm>
            <a:off x="77724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4" descr="Maxwellian"/>
          <p:cNvPicPr>
            <a:picLocks noChangeAspect="1" noChangeArrowheads="1"/>
          </p:cNvPicPr>
          <p:nvPr/>
        </p:nvPicPr>
        <p:blipFill>
          <a:blip r:embed="rId3"/>
          <a:srcRect/>
          <a:stretch>
            <a:fillRect/>
          </a:stretch>
        </p:blipFill>
        <p:spPr bwMode="auto">
          <a:xfrm>
            <a:off x="-33338" y="1581150"/>
            <a:ext cx="5181601" cy="4584700"/>
          </a:xfrm>
          <a:prstGeom prst="rect">
            <a:avLst/>
          </a:prstGeom>
          <a:noFill/>
          <a:ln w="9525">
            <a:noFill/>
            <a:miter lim="800000"/>
            <a:headEnd/>
            <a:tailEnd/>
          </a:ln>
        </p:spPr>
      </p:pic>
      <p:sp>
        <p:nvSpPr>
          <p:cNvPr id="69635" name="Text Box 5"/>
          <p:cNvSpPr txBox="1">
            <a:spLocks noChangeArrowheads="1"/>
          </p:cNvSpPr>
          <p:nvPr/>
        </p:nvSpPr>
        <p:spPr bwMode="auto">
          <a:xfrm>
            <a:off x="152400" y="209550"/>
            <a:ext cx="9097362" cy="954107"/>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Neutrons have </a:t>
            </a:r>
            <a:r>
              <a:rPr lang="en-US" sz="2800" b="1" i="1" dirty="0">
                <a:solidFill>
                  <a:srgbClr val="FF0000"/>
                </a:solidFill>
              </a:rPr>
              <a:t>mass </a:t>
            </a:r>
          </a:p>
          <a:p>
            <a:r>
              <a:rPr lang="en-US" sz="2800" b="1" dirty="0">
                <a:solidFill>
                  <a:srgbClr val="FF0000"/>
                </a:solidFill>
              </a:rPr>
              <a:t>so higher energy means faster – lower energy means slower</a:t>
            </a:r>
          </a:p>
        </p:txBody>
      </p:sp>
      <p:sp>
        <p:nvSpPr>
          <p:cNvPr id="69636" name="Text Box 6"/>
          <p:cNvSpPr txBox="1">
            <a:spLocks noChangeArrowheads="1"/>
          </p:cNvSpPr>
          <p:nvPr/>
        </p:nvSpPr>
        <p:spPr bwMode="auto">
          <a:xfrm>
            <a:off x="196850" y="6097588"/>
            <a:ext cx="8696325" cy="427037"/>
          </a:xfrm>
          <a:prstGeom prst="rect">
            <a:avLst/>
          </a:prstGeom>
          <a:noFill/>
          <a:ln w="9525">
            <a:noFill/>
            <a:miter lim="800000"/>
            <a:headEnd/>
            <a:tailEnd/>
          </a:ln>
        </p:spPr>
        <p:txBody>
          <a:bodyPr wrap="none">
            <a:prstTxWarp prst="textNoShape">
              <a:avLst/>
            </a:prstTxWarp>
            <a:spAutoFit/>
          </a:bodyPr>
          <a:lstStyle/>
          <a:p>
            <a:r>
              <a:rPr lang="en-US" sz="2200" b="1" dirty="0">
                <a:solidFill>
                  <a:srgbClr val="FF0000"/>
                </a:solidFill>
              </a:rPr>
              <a:t>We can measure a neutron’s energy, wavelength by measuring its </a:t>
            </a:r>
            <a:r>
              <a:rPr lang="en-US" sz="2200" b="1" i="1" dirty="0">
                <a:solidFill>
                  <a:srgbClr val="FF0000"/>
                </a:solidFill>
              </a:rPr>
              <a:t>speed</a:t>
            </a:r>
          </a:p>
        </p:txBody>
      </p:sp>
      <p:sp>
        <p:nvSpPr>
          <p:cNvPr id="69637" name="Text Box 7"/>
          <p:cNvSpPr txBox="1">
            <a:spLocks noChangeArrowheads="1"/>
          </p:cNvSpPr>
          <p:nvPr/>
        </p:nvSpPr>
        <p:spPr bwMode="auto">
          <a:xfrm>
            <a:off x="4347051" y="1447800"/>
            <a:ext cx="4873149" cy="3693319"/>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FF"/>
                </a:solidFill>
              </a:rPr>
              <a:t>v</a:t>
            </a:r>
            <a:r>
              <a:rPr lang="en-US" sz="2400" dirty="0">
                <a:solidFill>
                  <a:srgbClr val="0000FF"/>
                </a:solidFill>
              </a:rPr>
              <a:t> (km/sec) = 3.96 / </a:t>
            </a:r>
            <a:r>
              <a:rPr lang="en-US" sz="2400" dirty="0" err="1">
                <a:solidFill>
                  <a:srgbClr val="0000FF"/>
                </a:solidFill>
                <a:latin typeface="Symbol" charset="2"/>
                <a:sym typeface="Symbol" charset="2"/>
              </a:rPr>
              <a:t></a:t>
            </a:r>
            <a:r>
              <a:rPr lang="en-US" sz="2400" dirty="0">
                <a:solidFill>
                  <a:srgbClr val="0000FF"/>
                </a:solidFill>
              </a:rPr>
              <a:t> (A)</a:t>
            </a:r>
          </a:p>
          <a:p>
            <a:endParaRPr lang="en-US" sz="2400" dirty="0">
              <a:solidFill>
                <a:srgbClr val="0000FF"/>
              </a:solidFill>
            </a:endParaRPr>
          </a:p>
          <a:p>
            <a:pPr>
              <a:buFontTx/>
              <a:buChar char="•"/>
            </a:pPr>
            <a:r>
              <a:rPr lang="en-US" sz="2400" dirty="0">
                <a:solidFill>
                  <a:srgbClr val="0000FF"/>
                </a:solidFill>
              </a:rPr>
              <a:t> 4 A neutrons move at ~ 1 km/sec</a:t>
            </a:r>
          </a:p>
          <a:p>
            <a:pPr>
              <a:buFontTx/>
              <a:buChar char="•"/>
            </a:pPr>
            <a:r>
              <a:rPr lang="en-US" sz="2400" dirty="0">
                <a:solidFill>
                  <a:srgbClr val="0000FF"/>
                </a:solidFill>
              </a:rPr>
              <a:t> DCS: 4 </a:t>
            </a:r>
            <a:r>
              <a:rPr lang="en-US" sz="2400" dirty="0" err="1">
                <a:solidFill>
                  <a:srgbClr val="0000FF"/>
                </a:solidFill>
              </a:rPr>
              <a:t>m</a:t>
            </a:r>
            <a:r>
              <a:rPr lang="en-US" sz="2400" dirty="0">
                <a:solidFill>
                  <a:srgbClr val="0000FF"/>
                </a:solidFill>
              </a:rPr>
              <a:t> from sample to detector</a:t>
            </a:r>
          </a:p>
          <a:p>
            <a:pPr>
              <a:buFontTx/>
              <a:buChar char="•"/>
            </a:pPr>
            <a:r>
              <a:rPr lang="en-US" sz="2400" dirty="0">
                <a:solidFill>
                  <a:srgbClr val="0000FF"/>
                </a:solidFill>
              </a:rPr>
              <a:t> It takes 4 </a:t>
            </a:r>
            <a:r>
              <a:rPr lang="en-US" sz="2400" dirty="0" err="1">
                <a:solidFill>
                  <a:srgbClr val="0000FF"/>
                </a:solidFill>
              </a:rPr>
              <a:t>msec</a:t>
            </a:r>
            <a:r>
              <a:rPr lang="en-US" sz="2400" dirty="0">
                <a:solidFill>
                  <a:srgbClr val="0000FF"/>
                </a:solidFill>
              </a:rPr>
              <a:t> for elastically </a:t>
            </a:r>
          </a:p>
          <a:p>
            <a:r>
              <a:rPr lang="en-US" sz="2400" dirty="0">
                <a:solidFill>
                  <a:srgbClr val="0000FF"/>
                </a:solidFill>
              </a:rPr>
              <a:t>   scattered 4 A neutrons to travel 4 </a:t>
            </a:r>
            <a:r>
              <a:rPr lang="en-US" sz="2400" dirty="0" err="1">
                <a:solidFill>
                  <a:srgbClr val="0000FF"/>
                </a:solidFill>
              </a:rPr>
              <a:t>m</a:t>
            </a:r>
            <a:endParaRPr lang="en-US" sz="2400" dirty="0" smtClean="0">
              <a:solidFill>
                <a:srgbClr val="0000FF"/>
              </a:solidFill>
            </a:endParaRPr>
          </a:p>
          <a:p>
            <a:endParaRPr lang="en-US" dirty="0" smtClean="0">
              <a:solidFill>
                <a:srgbClr val="0000FF"/>
              </a:solidFill>
            </a:endParaRPr>
          </a:p>
          <a:p>
            <a:endParaRPr lang="en-US" dirty="0" smtClean="0">
              <a:solidFill>
                <a:srgbClr val="0000FF"/>
              </a:solidFill>
            </a:endParaRPr>
          </a:p>
          <a:p>
            <a:pPr>
              <a:buClr>
                <a:srgbClr val="0000FF"/>
              </a:buClr>
              <a:buFontTx/>
              <a:buChar char="•"/>
            </a:pPr>
            <a:r>
              <a:rPr lang="en-US" dirty="0"/>
              <a:t>  </a:t>
            </a:r>
            <a:r>
              <a:rPr lang="en-US" dirty="0" err="1">
                <a:solidFill>
                  <a:srgbClr val="0000FF"/>
                </a:solidFill>
              </a:rPr>
              <a:t>msec</a:t>
            </a:r>
            <a:r>
              <a:rPr lang="en-US" dirty="0">
                <a:solidFill>
                  <a:srgbClr val="0000FF"/>
                </a:solidFill>
              </a:rPr>
              <a:t> timing of neutrons is easy</a:t>
            </a:r>
          </a:p>
          <a:p>
            <a:pPr>
              <a:buClr>
                <a:srgbClr val="0000FF"/>
              </a:buClr>
              <a:buFontTx/>
              <a:buChar char="•"/>
            </a:pPr>
            <a:r>
              <a:rPr lang="en-US" dirty="0">
                <a:solidFill>
                  <a:srgbClr val="0000FF"/>
                </a:solidFill>
              </a:rPr>
              <a:t>  </a:t>
            </a:r>
            <a:r>
              <a:rPr lang="en-US" dirty="0" err="1">
                <a:solidFill>
                  <a:srgbClr val="0000FF"/>
                </a:solidFill>
                <a:latin typeface="Symbol" charset="2"/>
                <a:sym typeface="Symbol" charset="2"/>
              </a:rPr>
              <a:t></a:t>
            </a:r>
            <a:r>
              <a:rPr lang="en-US" dirty="0">
                <a:solidFill>
                  <a:srgbClr val="0000FF"/>
                </a:solidFill>
              </a:rPr>
              <a:t> E / E ~ 1-3 % - very good !</a:t>
            </a:r>
          </a:p>
          <a:p>
            <a:pPr>
              <a:buClr>
                <a:srgbClr val="FF0000"/>
              </a:buClr>
              <a:buFontTx/>
              <a:buChar char="•"/>
            </a:pPr>
            <a:endParaRPr lang="en-US" dirty="0">
              <a:solidFill>
                <a:srgbClr val="0000FF"/>
              </a:solidFill>
            </a:endParaRPr>
          </a:p>
        </p:txBody>
      </p:sp>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Title 1"/>
          <p:cNvSpPr>
            <a:spLocks noGrp="1"/>
          </p:cNvSpPr>
          <p:nvPr>
            <p:ph type="title"/>
          </p:nvPr>
        </p:nvSpPr>
        <p:spPr>
          <a:xfrm>
            <a:off x="228600" y="-228600"/>
            <a:ext cx="8229600" cy="1143000"/>
          </a:xfrm>
        </p:spPr>
        <p:txBody>
          <a:bodyPr/>
          <a:lstStyle/>
          <a:p>
            <a:pPr eaLnBrk="1" hangingPunct="1"/>
            <a:r>
              <a:rPr lang="en-US" dirty="0">
                <a:solidFill>
                  <a:srgbClr val="FF0000"/>
                </a:solidFill>
              </a:rPr>
              <a:t>Time-of-flight methods</a:t>
            </a:r>
          </a:p>
        </p:txBody>
      </p:sp>
      <p:sp>
        <p:nvSpPr>
          <p:cNvPr id="39940" name="Footer Placeholder 2"/>
          <p:cNvSpPr>
            <a:spLocks noGrp="1"/>
          </p:cNvSpPr>
          <p:nvPr>
            <p:ph type="ftr" sz="quarter" idx="11"/>
          </p:nvPr>
        </p:nvSpPr>
        <p:spPr>
          <a:noFill/>
        </p:spPr>
        <p:txBody>
          <a:bodyPr/>
          <a:lstStyle/>
          <a:p>
            <a:r>
              <a:rPr lang="en-US"/>
              <a:t>NXS School</a:t>
            </a:r>
          </a:p>
        </p:txBody>
      </p:sp>
      <p:sp>
        <p:nvSpPr>
          <p:cNvPr id="39941" name="Slide Number Placeholder 3"/>
          <p:cNvSpPr>
            <a:spLocks noGrp="1"/>
          </p:cNvSpPr>
          <p:nvPr>
            <p:ph type="sldNum" sz="quarter" idx="12"/>
          </p:nvPr>
        </p:nvSpPr>
        <p:spPr>
          <a:noFill/>
        </p:spPr>
        <p:txBody>
          <a:bodyPr/>
          <a:lstStyle/>
          <a:p>
            <a:fld id="{CE8BBCAD-7C99-0044-84B6-4E07FD9E4B0D}" type="slidenum">
              <a:rPr lang="en-US"/>
              <a:pPr/>
              <a:t>44</a:t>
            </a:fld>
            <a:endParaRPr lang="en-US"/>
          </a:p>
        </p:txBody>
      </p:sp>
      <p:grpSp>
        <p:nvGrpSpPr>
          <p:cNvPr id="2" name="Group 36"/>
          <p:cNvGrpSpPr>
            <a:grpSpLocks/>
          </p:cNvGrpSpPr>
          <p:nvPr/>
        </p:nvGrpSpPr>
        <p:grpSpPr bwMode="auto">
          <a:xfrm>
            <a:off x="451716" y="4161585"/>
            <a:ext cx="4895273" cy="2266390"/>
            <a:chOff x="452173" y="4132077"/>
            <a:chExt cx="4894472" cy="2265363"/>
          </a:xfrm>
        </p:grpSpPr>
        <p:grpSp>
          <p:nvGrpSpPr>
            <p:cNvPr id="3" name="Group 35"/>
            <p:cNvGrpSpPr>
              <a:grpSpLocks/>
            </p:cNvGrpSpPr>
            <p:nvPr/>
          </p:nvGrpSpPr>
          <p:grpSpPr bwMode="auto">
            <a:xfrm>
              <a:off x="471432" y="4132077"/>
              <a:ext cx="4875213" cy="2265363"/>
              <a:chOff x="240" y="2304"/>
              <a:chExt cx="3071" cy="1427"/>
            </a:xfrm>
          </p:grpSpPr>
          <p:grpSp>
            <p:nvGrpSpPr>
              <p:cNvPr id="4" name="Group 12"/>
              <p:cNvGrpSpPr>
                <a:grpSpLocks/>
              </p:cNvGrpSpPr>
              <p:nvPr/>
            </p:nvGrpSpPr>
            <p:grpSpPr bwMode="auto">
              <a:xfrm>
                <a:off x="896" y="2417"/>
                <a:ext cx="2415" cy="1314"/>
                <a:chOff x="186" y="144"/>
                <a:chExt cx="5100" cy="3138"/>
              </a:xfrm>
            </p:grpSpPr>
            <p:pic>
              <p:nvPicPr>
                <p:cNvPr id="39966" name="Picture 13"/>
                <p:cNvPicPr>
                  <a:picLocks noChangeArrowheads="1"/>
                </p:cNvPicPr>
                <p:nvPr/>
              </p:nvPicPr>
              <p:blipFill>
                <a:blip r:embed="rId4"/>
                <a:srcRect/>
                <a:stretch>
                  <a:fillRect/>
                </a:stretch>
              </p:blipFill>
              <p:spPr bwMode="auto">
                <a:xfrm>
                  <a:off x="3120" y="144"/>
                  <a:ext cx="2166" cy="3138"/>
                </a:xfrm>
                <a:prstGeom prst="rect">
                  <a:avLst/>
                </a:prstGeom>
                <a:noFill/>
                <a:ln w="9525">
                  <a:noFill/>
                  <a:miter lim="800000"/>
                  <a:headEnd/>
                  <a:tailEnd/>
                </a:ln>
              </p:spPr>
            </p:pic>
            <p:grpSp>
              <p:nvGrpSpPr>
                <p:cNvPr id="5" name="Group 17"/>
                <p:cNvGrpSpPr>
                  <a:grpSpLocks/>
                </p:cNvGrpSpPr>
                <p:nvPr/>
              </p:nvGrpSpPr>
              <p:grpSpPr bwMode="auto">
                <a:xfrm>
                  <a:off x="1200" y="988"/>
                  <a:ext cx="2756" cy="1517"/>
                  <a:chOff x="2028" y="1908"/>
                  <a:chExt cx="3518" cy="2112"/>
                </a:xfrm>
              </p:grpSpPr>
              <p:sp>
                <p:nvSpPr>
                  <p:cNvPr id="39973" name="Line 15"/>
                  <p:cNvSpPr>
                    <a:spLocks noChangeShapeType="1"/>
                  </p:cNvSpPr>
                  <p:nvPr/>
                </p:nvSpPr>
                <p:spPr bwMode="auto">
                  <a:xfrm flipV="1">
                    <a:off x="2460" y="2052"/>
                    <a:ext cx="3086" cy="1033"/>
                  </a:xfrm>
                  <a:prstGeom prst="line">
                    <a:avLst/>
                  </a:prstGeom>
                  <a:noFill/>
                  <a:ln w="28575">
                    <a:solidFill>
                      <a:schemeClr val="folHlink"/>
                    </a:solidFill>
                    <a:round/>
                    <a:headEnd/>
                    <a:tailEnd type="stealth" w="med" len="med"/>
                  </a:ln>
                </p:spPr>
                <p:txBody>
                  <a:bodyPr>
                    <a:prstTxWarp prst="textNoShape">
                      <a:avLst/>
                    </a:prstTxWarp>
                  </a:bodyPr>
                  <a:lstStyle/>
                  <a:p>
                    <a:endParaRPr lang="en-US"/>
                  </a:p>
                </p:txBody>
              </p:sp>
              <p:sp>
                <p:nvSpPr>
                  <p:cNvPr id="39974" name="Line 16"/>
                  <p:cNvSpPr>
                    <a:spLocks noChangeShapeType="1"/>
                  </p:cNvSpPr>
                  <p:nvPr/>
                </p:nvSpPr>
                <p:spPr bwMode="auto">
                  <a:xfrm rot="10800000" flipH="1" flipV="1">
                    <a:off x="2028" y="2340"/>
                    <a:ext cx="1632" cy="1680"/>
                  </a:xfrm>
                  <a:prstGeom prst="line">
                    <a:avLst/>
                  </a:prstGeom>
                  <a:noFill/>
                  <a:ln w="28575">
                    <a:solidFill>
                      <a:schemeClr val="folHlink"/>
                    </a:solidFill>
                    <a:round/>
                    <a:headEnd/>
                    <a:tailEnd type="stealth" w="med" len="med"/>
                  </a:ln>
                </p:spPr>
                <p:txBody>
                  <a:bodyPr>
                    <a:prstTxWarp prst="textNoShape">
                      <a:avLst/>
                    </a:prstTxWarp>
                  </a:bodyPr>
                  <a:lstStyle/>
                  <a:p>
                    <a:endParaRPr lang="en-US"/>
                  </a:p>
                </p:txBody>
              </p:sp>
              <p:sp>
                <p:nvSpPr>
                  <p:cNvPr id="39975" name="Line 17"/>
                  <p:cNvSpPr>
                    <a:spLocks noChangeShapeType="1"/>
                  </p:cNvSpPr>
                  <p:nvPr/>
                </p:nvSpPr>
                <p:spPr bwMode="auto">
                  <a:xfrm flipV="1">
                    <a:off x="2700" y="1908"/>
                    <a:ext cx="0" cy="1344"/>
                  </a:xfrm>
                  <a:prstGeom prst="line">
                    <a:avLst/>
                  </a:prstGeom>
                  <a:noFill/>
                  <a:ln w="28575">
                    <a:solidFill>
                      <a:schemeClr val="folHlink"/>
                    </a:solidFill>
                    <a:round/>
                    <a:headEnd/>
                    <a:tailEnd type="stealth" w="med" len="med"/>
                  </a:ln>
                </p:spPr>
                <p:txBody>
                  <a:bodyPr>
                    <a:prstTxWarp prst="textNoShape">
                      <a:avLst/>
                    </a:prstTxWarp>
                  </a:bodyPr>
                  <a:lstStyle/>
                  <a:p>
                    <a:endParaRPr lang="en-US"/>
                  </a:p>
                </p:txBody>
              </p:sp>
            </p:grpSp>
            <p:sp>
              <p:nvSpPr>
                <p:cNvPr id="39968" name="AutoShape 18"/>
                <p:cNvSpPr>
                  <a:spLocks noChangeArrowheads="1"/>
                </p:cNvSpPr>
                <p:nvPr/>
              </p:nvSpPr>
              <p:spPr bwMode="auto">
                <a:xfrm>
                  <a:off x="1638" y="1596"/>
                  <a:ext cx="198" cy="360"/>
                </a:xfrm>
                <a:prstGeom prst="can">
                  <a:avLst>
                    <a:gd name="adj" fmla="val 45455"/>
                  </a:avLst>
                </a:prstGeom>
                <a:solidFill>
                  <a:srgbClr val="0000FF">
                    <a:alpha val="50195"/>
                  </a:srgbClr>
                </a:solidFill>
                <a:ln w="9525">
                  <a:solidFill>
                    <a:schemeClr val="tx1"/>
                  </a:solidFill>
                  <a:round/>
                  <a:headEnd/>
                  <a:tailEnd/>
                </a:ln>
              </p:spPr>
              <p:txBody>
                <a:bodyPr wrap="none" anchor="ctr">
                  <a:prstTxWarp prst="textNoShape">
                    <a:avLst/>
                  </a:prstTxWarp>
                </a:bodyPr>
                <a:lstStyle/>
                <a:p>
                  <a:endParaRPr lang="en-US"/>
                </a:p>
              </p:txBody>
            </p:sp>
            <p:sp>
              <p:nvSpPr>
                <p:cNvPr id="39969" name="Line 19"/>
                <p:cNvSpPr>
                  <a:spLocks noChangeShapeType="1"/>
                </p:cNvSpPr>
                <p:nvPr/>
              </p:nvSpPr>
              <p:spPr bwMode="auto">
                <a:xfrm flipV="1">
                  <a:off x="186" y="1776"/>
                  <a:ext cx="1548" cy="468"/>
                </a:xfrm>
                <a:prstGeom prst="line">
                  <a:avLst/>
                </a:prstGeom>
                <a:noFill/>
                <a:ln w="63500">
                  <a:solidFill>
                    <a:srgbClr val="339966"/>
                  </a:solidFill>
                  <a:round/>
                  <a:headEnd/>
                  <a:tailEnd type="stealth" w="med" len="med"/>
                </a:ln>
              </p:spPr>
              <p:txBody>
                <a:bodyPr>
                  <a:prstTxWarp prst="textNoShape">
                    <a:avLst/>
                  </a:prstTxWarp>
                </a:bodyPr>
                <a:lstStyle/>
                <a:p>
                  <a:endParaRPr lang="en-US"/>
                </a:p>
              </p:txBody>
            </p:sp>
            <p:sp>
              <p:nvSpPr>
                <p:cNvPr id="39970" name="Line 20"/>
                <p:cNvSpPr>
                  <a:spLocks noChangeShapeType="1"/>
                </p:cNvSpPr>
                <p:nvPr/>
              </p:nvSpPr>
              <p:spPr bwMode="auto">
                <a:xfrm flipV="1">
                  <a:off x="1758" y="1164"/>
                  <a:ext cx="1998" cy="600"/>
                </a:xfrm>
                <a:prstGeom prst="line">
                  <a:avLst/>
                </a:prstGeom>
                <a:noFill/>
                <a:ln w="63500" cap="rnd">
                  <a:solidFill>
                    <a:srgbClr val="339966"/>
                  </a:solidFill>
                  <a:prstDash val="sysDot"/>
                  <a:round/>
                  <a:headEnd/>
                  <a:tailEnd type="stealth" w="med" len="med"/>
                </a:ln>
              </p:spPr>
              <p:txBody>
                <a:bodyPr>
                  <a:prstTxWarp prst="textNoShape">
                    <a:avLst/>
                  </a:prstTxWarp>
                </a:bodyPr>
                <a:lstStyle/>
                <a:p>
                  <a:endParaRPr lang="en-US"/>
                </a:p>
              </p:txBody>
            </p:sp>
            <p:pic>
              <p:nvPicPr>
                <p:cNvPr id="39971" name="Picture 22"/>
                <p:cNvPicPr>
                  <a:picLocks noChangeArrowheads="1"/>
                </p:cNvPicPr>
                <p:nvPr/>
              </p:nvPicPr>
              <p:blipFill>
                <a:blip r:embed="rId5"/>
                <a:srcRect/>
                <a:stretch>
                  <a:fillRect/>
                </a:stretch>
              </p:blipFill>
              <p:spPr bwMode="auto">
                <a:xfrm>
                  <a:off x="2883" y="1471"/>
                  <a:ext cx="141" cy="157"/>
                </a:xfrm>
                <a:prstGeom prst="rect">
                  <a:avLst/>
                </a:prstGeom>
                <a:noFill/>
                <a:ln w="9525">
                  <a:noFill/>
                  <a:miter lim="800000"/>
                  <a:headEnd/>
                  <a:tailEnd/>
                </a:ln>
              </p:spPr>
            </p:pic>
            <p:pic>
              <p:nvPicPr>
                <p:cNvPr id="39972" name="Picture 23"/>
                <p:cNvPicPr>
                  <a:picLocks noChangeArrowheads="1"/>
                </p:cNvPicPr>
                <p:nvPr/>
              </p:nvPicPr>
              <p:blipFill>
                <a:blip r:embed="rId6"/>
                <a:srcRect/>
                <a:stretch>
                  <a:fillRect/>
                </a:stretch>
              </p:blipFill>
              <p:spPr bwMode="auto">
                <a:xfrm>
                  <a:off x="791" y="1964"/>
                  <a:ext cx="149" cy="154"/>
                </a:xfrm>
                <a:prstGeom prst="rect">
                  <a:avLst/>
                </a:prstGeom>
                <a:noFill/>
                <a:ln w="9525">
                  <a:noFill/>
                  <a:miter lim="800000"/>
                  <a:headEnd/>
                  <a:tailEnd/>
                </a:ln>
              </p:spPr>
            </p:pic>
          </p:grpSp>
          <p:sp>
            <p:nvSpPr>
              <p:cNvPr id="39957" name="AutoShape 24"/>
              <p:cNvSpPr>
                <a:spLocks noChangeArrowheads="1"/>
              </p:cNvSpPr>
              <p:nvPr/>
            </p:nvSpPr>
            <p:spPr bwMode="auto">
              <a:xfrm rot="9840000">
                <a:off x="867" y="3243"/>
                <a:ext cx="157" cy="100"/>
              </a:xfrm>
              <a:prstGeom prst="flowChartMagneticDrum">
                <a:avLst/>
              </a:prstGeom>
              <a:solidFill>
                <a:srgbClr val="CC99FF"/>
              </a:solidFill>
              <a:ln w="9525">
                <a:solidFill>
                  <a:schemeClr val="tx1"/>
                </a:solidFill>
                <a:round/>
                <a:headEnd/>
                <a:tailEnd/>
              </a:ln>
            </p:spPr>
            <p:txBody>
              <a:bodyPr wrap="none" anchor="ctr">
                <a:prstTxWarp prst="textNoShape">
                  <a:avLst/>
                </a:prstTxWarp>
              </a:bodyPr>
              <a:lstStyle/>
              <a:p>
                <a:endParaRPr lang="en-US"/>
              </a:p>
            </p:txBody>
          </p:sp>
          <p:sp>
            <p:nvSpPr>
              <p:cNvPr id="39958" name="Text Box 26"/>
              <p:cNvSpPr txBox="1">
                <a:spLocks noChangeArrowheads="1"/>
              </p:cNvSpPr>
              <p:nvPr/>
            </p:nvSpPr>
            <p:spPr bwMode="auto">
              <a:xfrm>
                <a:off x="240" y="2812"/>
                <a:ext cx="769" cy="308"/>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1600" dirty="0"/>
                  <a:t>velocity selector</a:t>
                </a:r>
              </a:p>
            </p:txBody>
          </p:sp>
          <p:sp>
            <p:nvSpPr>
              <p:cNvPr id="39959" name="Line 27"/>
              <p:cNvSpPr>
                <a:spLocks noChangeShapeType="1"/>
              </p:cNvSpPr>
              <p:nvPr/>
            </p:nvSpPr>
            <p:spPr bwMode="auto">
              <a:xfrm>
                <a:off x="740" y="3096"/>
                <a:ext cx="145" cy="14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Text Box 28"/>
              <p:cNvSpPr txBox="1">
                <a:spLocks noChangeArrowheads="1"/>
              </p:cNvSpPr>
              <p:nvPr/>
            </p:nvSpPr>
            <p:spPr bwMode="auto">
              <a:xfrm>
                <a:off x="1293" y="3297"/>
                <a:ext cx="483" cy="15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1600" dirty="0"/>
                  <a:t>sample</a:t>
                </a:r>
              </a:p>
            </p:txBody>
          </p:sp>
          <p:sp>
            <p:nvSpPr>
              <p:cNvPr id="39961" name="Line 29"/>
              <p:cNvSpPr>
                <a:spLocks noChangeShapeType="1"/>
              </p:cNvSpPr>
              <p:nvPr/>
            </p:nvSpPr>
            <p:spPr bwMode="auto">
              <a:xfrm flipV="1">
                <a:off x="1449" y="3179"/>
                <a:ext cx="128" cy="11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2" name="Text Box 30"/>
              <p:cNvSpPr txBox="1">
                <a:spLocks noChangeArrowheads="1"/>
              </p:cNvSpPr>
              <p:nvPr/>
            </p:nvSpPr>
            <p:spPr bwMode="auto">
              <a:xfrm>
                <a:off x="1392" y="2304"/>
                <a:ext cx="783" cy="1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dirty="0"/>
                  <a:t>detector banks</a:t>
                </a:r>
                <a:endParaRPr lang="en-US" sz="2400" dirty="0"/>
              </a:p>
            </p:txBody>
          </p:sp>
          <p:sp>
            <p:nvSpPr>
              <p:cNvPr id="39963" name="Line 31"/>
              <p:cNvSpPr>
                <a:spLocks noChangeShapeType="1"/>
              </p:cNvSpPr>
              <p:nvPr/>
            </p:nvSpPr>
            <p:spPr bwMode="auto">
              <a:xfrm>
                <a:off x="2071" y="2526"/>
                <a:ext cx="354" cy="17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4" name="Text Box 32"/>
              <p:cNvSpPr txBox="1">
                <a:spLocks noChangeArrowheads="1"/>
              </p:cNvSpPr>
              <p:nvPr/>
            </p:nvSpPr>
            <p:spPr bwMode="auto">
              <a:xfrm>
                <a:off x="1970" y="3064"/>
                <a:ext cx="495" cy="1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dirty="0"/>
                  <a:t>Scattered</a:t>
                </a:r>
                <a:r>
                  <a:rPr lang="en-US" sz="1600" dirty="0">
                    <a:latin typeface="Times New Roman" charset="0"/>
                  </a:rPr>
                  <a:t> </a:t>
                </a:r>
              </a:p>
            </p:txBody>
          </p:sp>
          <p:sp>
            <p:nvSpPr>
              <p:cNvPr id="39965" name="Text Box 33"/>
              <p:cNvSpPr txBox="1">
                <a:spLocks noChangeArrowheads="1"/>
              </p:cNvSpPr>
              <p:nvPr/>
            </p:nvSpPr>
            <p:spPr bwMode="auto">
              <a:xfrm>
                <a:off x="1944" y="3173"/>
                <a:ext cx="589" cy="213"/>
              </a:xfrm>
              <a:prstGeom prst="rect">
                <a:avLst/>
              </a:prstGeom>
              <a:noFill/>
              <a:ln w="9525">
                <a:noFill/>
                <a:miter lim="800000"/>
                <a:headEnd/>
                <a:tailEnd/>
              </a:ln>
            </p:spPr>
            <p:txBody>
              <a:bodyPr wrap="none">
                <a:prstTxWarp prst="textNoShape">
                  <a:avLst/>
                </a:prstTxWarp>
                <a:spAutoFit/>
              </a:bodyPr>
              <a:lstStyle/>
              <a:p>
                <a:pPr eaLnBrk="0" hangingPunct="0"/>
                <a:r>
                  <a:rPr lang="en-US" sz="1600" dirty="0"/>
                  <a:t>neutrons</a:t>
                </a:r>
              </a:p>
            </p:txBody>
          </p:sp>
        </p:grpSp>
        <p:cxnSp>
          <p:nvCxnSpPr>
            <p:cNvPr id="28" name="Straight Arrow Connector 27"/>
            <p:cNvCxnSpPr/>
            <p:nvPr/>
          </p:nvCxnSpPr>
          <p:spPr>
            <a:xfrm flipV="1">
              <a:off x="452173" y="5737599"/>
              <a:ext cx="1045029" cy="291401"/>
            </a:xfrm>
            <a:prstGeom prst="straightConnector1">
              <a:avLst/>
            </a:prstGeom>
            <a:ln w="38100">
              <a:gradFill>
                <a:gsLst>
                  <a:gs pos="0">
                    <a:srgbClr val="FF3399"/>
                  </a:gs>
                  <a:gs pos="25000">
                    <a:srgbClr val="FF6633"/>
                  </a:gs>
                  <a:gs pos="50000">
                    <a:srgbClr val="FFFF00"/>
                  </a:gs>
                  <a:gs pos="75000">
                    <a:srgbClr val="01A78F"/>
                  </a:gs>
                  <a:gs pos="100000">
                    <a:srgbClr val="3366FF"/>
                  </a:gs>
                </a:gsLst>
                <a:lin ang="108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723100" y="5225132"/>
              <a:ext cx="1527350" cy="180870"/>
            </a:xfrm>
            <a:prstGeom prst="straightConnector1">
              <a:avLst/>
            </a:prstGeom>
            <a:ln w="38100">
              <a:gradFill>
                <a:gsLst>
                  <a:gs pos="0">
                    <a:srgbClr val="FF3399"/>
                  </a:gs>
                  <a:gs pos="25000">
                    <a:srgbClr val="FF6633"/>
                  </a:gs>
                  <a:gs pos="50000">
                    <a:srgbClr val="FFFF00"/>
                  </a:gs>
                  <a:gs pos="75000">
                    <a:srgbClr val="01A78F"/>
                  </a:gs>
                  <a:gs pos="100000">
                    <a:srgbClr val="3366FF"/>
                  </a:gs>
                </a:gsLst>
                <a:lin ang="10800000" scaled="0"/>
              </a:gradFill>
              <a:tailEnd type="arrow"/>
            </a:ln>
          </p:spPr>
          <p:style>
            <a:lnRef idx="1">
              <a:schemeClr val="accent1"/>
            </a:lnRef>
            <a:fillRef idx="0">
              <a:schemeClr val="accent1"/>
            </a:fillRef>
            <a:effectRef idx="0">
              <a:schemeClr val="accent1"/>
            </a:effectRef>
            <a:fontRef idx="minor">
              <a:schemeClr val="tx1"/>
            </a:fontRef>
          </p:style>
        </p:cxnSp>
      </p:grpSp>
      <p:pic>
        <p:nvPicPr>
          <p:cNvPr id="39943" name="Picture 2"/>
          <p:cNvPicPr>
            <a:picLocks noChangeAspect="1" noChangeArrowheads="1"/>
          </p:cNvPicPr>
          <p:nvPr/>
        </p:nvPicPr>
        <p:blipFill>
          <a:blip r:embed="rId7"/>
          <a:srcRect/>
          <a:stretch>
            <a:fillRect/>
          </a:stretch>
        </p:blipFill>
        <p:spPr bwMode="auto">
          <a:xfrm>
            <a:off x="5613978" y="4001902"/>
            <a:ext cx="2651125" cy="2669801"/>
          </a:xfrm>
          <a:prstGeom prst="rect">
            <a:avLst/>
          </a:prstGeom>
          <a:noFill/>
          <a:ln w="9525">
            <a:noFill/>
            <a:miter lim="800000"/>
            <a:headEnd/>
            <a:tailEnd/>
          </a:ln>
        </p:spPr>
      </p:pic>
      <p:grpSp>
        <p:nvGrpSpPr>
          <p:cNvPr id="6" name="Group 38"/>
          <p:cNvGrpSpPr>
            <a:grpSpLocks/>
          </p:cNvGrpSpPr>
          <p:nvPr/>
        </p:nvGrpSpPr>
        <p:grpSpPr bwMode="auto">
          <a:xfrm>
            <a:off x="122672" y="1238250"/>
            <a:ext cx="2423615" cy="2748192"/>
            <a:chOff x="1257579" y="1228724"/>
            <a:chExt cx="2424097" cy="2747212"/>
          </a:xfrm>
        </p:grpSpPr>
        <p:pic>
          <p:nvPicPr>
            <p:cNvPr id="39951" name="Picture 3"/>
            <p:cNvPicPr>
              <a:picLocks noChangeAspect="1" noChangeArrowheads="1"/>
            </p:cNvPicPr>
            <p:nvPr/>
          </p:nvPicPr>
          <p:blipFill>
            <a:blip r:embed="rId8"/>
            <a:srcRect b="25945"/>
            <a:stretch>
              <a:fillRect/>
            </a:stretch>
          </p:blipFill>
          <p:spPr bwMode="auto">
            <a:xfrm>
              <a:off x="1342502" y="1228724"/>
              <a:ext cx="2339174" cy="2338588"/>
            </a:xfrm>
            <a:prstGeom prst="rect">
              <a:avLst/>
            </a:prstGeom>
            <a:noFill/>
            <a:ln w="9525">
              <a:noFill/>
              <a:miter lim="800000"/>
              <a:headEnd/>
              <a:tailEnd/>
            </a:ln>
          </p:spPr>
        </p:pic>
        <p:sp>
          <p:nvSpPr>
            <p:cNvPr id="39952" name="TextBox 37"/>
            <p:cNvSpPr txBox="1">
              <a:spLocks noChangeArrowheads="1"/>
            </p:cNvSpPr>
            <p:nvPr/>
          </p:nvSpPr>
          <p:spPr bwMode="auto">
            <a:xfrm>
              <a:off x="1257579" y="3637503"/>
              <a:ext cx="2323434" cy="338433"/>
            </a:xfrm>
            <a:prstGeom prst="rect">
              <a:avLst/>
            </a:prstGeom>
            <a:noFill/>
            <a:ln w="9525">
              <a:noFill/>
              <a:miter lim="800000"/>
              <a:headEnd/>
              <a:tailEnd/>
            </a:ln>
          </p:spPr>
          <p:txBody>
            <a:bodyPr wrap="none">
              <a:prstTxWarp prst="textNoShape">
                <a:avLst/>
              </a:prstTxWarp>
              <a:spAutoFit/>
            </a:bodyPr>
            <a:lstStyle/>
            <a:p>
              <a:r>
                <a:rPr lang="en-US" sz="1600" dirty="0" err="1"/>
                <a:t>Spallation</a:t>
              </a:r>
              <a:r>
                <a:rPr lang="en-US" sz="1600" dirty="0"/>
                <a:t> neutron source</a:t>
              </a:r>
            </a:p>
          </p:txBody>
        </p:sp>
      </p:grpSp>
      <p:grpSp>
        <p:nvGrpSpPr>
          <p:cNvPr id="7" name="Group 40"/>
          <p:cNvGrpSpPr>
            <a:grpSpLocks/>
          </p:cNvGrpSpPr>
          <p:nvPr/>
        </p:nvGrpSpPr>
        <p:grpSpPr bwMode="auto">
          <a:xfrm>
            <a:off x="2682876" y="1424548"/>
            <a:ext cx="2874818" cy="2561977"/>
            <a:chOff x="5677319" y="1355690"/>
            <a:chExt cx="2874666" cy="2561716"/>
          </a:xfrm>
        </p:grpSpPr>
        <p:pic>
          <p:nvPicPr>
            <p:cNvPr id="39949" name="Picture 3" descr="Ph3"/>
            <p:cNvPicPr>
              <a:picLocks noChangeAspect="1" noChangeArrowheads="1"/>
            </p:cNvPicPr>
            <p:nvPr/>
          </p:nvPicPr>
          <p:blipFill>
            <a:blip r:embed="rId9"/>
            <a:srcRect/>
            <a:stretch>
              <a:fillRect/>
            </a:stretch>
          </p:blipFill>
          <p:spPr bwMode="auto">
            <a:xfrm>
              <a:off x="5677319" y="1355690"/>
              <a:ext cx="2874666" cy="2156000"/>
            </a:xfrm>
            <a:prstGeom prst="rect">
              <a:avLst/>
            </a:prstGeom>
            <a:noFill/>
            <a:ln w="9525">
              <a:noFill/>
              <a:miter lim="800000"/>
              <a:headEnd/>
              <a:tailEnd/>
            </a:ln>
          </p:spPr>
        </p:pic>
        <p:sp>
          <p:nvSpPr>
            <p:cNvPr id="39950" name="TextBox 39"/>
            <p:cNvSpPr txBox="1">
              <a:spLocks noChangeArrowheads="1"/>
            </p:cNvSpPr>
            <p:nvPr/>
          </p:nvSpPr>
          <p:spPr bwMode="auto">
            <a:xfrm>
              <a:off x="5996397" y="3578887"/>
              <a:ext cx="2001464" cy="338519"/>
            </a:xfrm>
            <a:prstGeom prst="rect">
              <a:avLst/>
            </a:prstGeom>
            <a:noFill/>
            <a:ln w="9525">
              <a:noFill/>
              <a:miter lim="800000"/>
              <a:headEnd/>
              <a:tailEnd/>
            </a:ln>
          </p:spPr>
          <p:txBody>
            <a:bodyPr wrap="none">
              <a:prstTxWarp prst="textNoShape">
                <a:avLst/>
              </a:prstTxWarp>
              <a:spAutoFit/>
            </a:bodyPr>
            <a:lstStyle/>
            <a:p>
              <a:r>
                <a:rPr lang="en-US" sz="1600" dirty="0"/>
                <a:t>Pharos – Lujan Center</a:t>
              </a:r>
            </a:p>
          </p:txBody>
        </p:sp>
      </p:grpSp>
      <p:sp>
        <p:nvSpPr>
          <p:cNvPr id="39946" name="Rectangle 41"/>
          <p:cNvSpPr>
            <a:spLocks noChangeArrowheads="1"/>
          </p:cNvSpPr>
          <p:nvPr/>
        </p:nvSpPr>
        <p:spPr bwMode="auto">
          <a:xfrm>
            <a:off x="5814580" y="1853173"/>
            <a:ext cx="3159125" cy="923084"/>
          </a:xfrm>
          <a:prstGeom prst="rect">
            <a:avLst/>
          </a:prstGeom>
          <a:noFill/>
          <a:ln w="9525">
            <a:noFill/>
            <a:miter lim="800000"/>
            <a:headEnd/>
            <a:tailEnd/>
          </a:ln>
        </p:spPr>
        <p:txBody>
          <a:bodyPr lIns="91429" tIns="45714" rIns="91429" bIns="45714">
            <a:prstTxWarp prst="textNoShape">
              <a:avLst/>
            </a:prstTxWarp>
            <a:spAutoFit/>
          </a:bodyPr>
          <a:lstStyle/>
          <a:p>
            <a:pPr marL="284925" indent="-284925">
              <a:spcBef>
                <a:spcPct val="20000"/>
              </a:spcBef>
              <a:buClr>
                <a:schemeClr val="accent2"/>
              </a:buClr>
              <a:buSzPct val="70000"/>
              <a:buFont typeface="Wingdings" charset="2"/>
              <a:buChar char="l"/>
            </a:pPr>
            <a:r>
              <a:rPr lang="en-US" dirty="0">
                <a:solidFill>
                  <a:srgbClr val="0000FF"/>
                </a:solidFill>
              </a:rPr>
              <a:t>Effectively utilizes time structure of pulsed neutron groups</a:t>
            </a:r>
          </a:p>
        </p:txBody>
      </p:sp>
      <p:graphicFrame>
        <p:nvGraphicFramePr>
          <p:cNvPr id="39938" name="Object 2"/>
          <p:cNvGraphicFramePr>
            <a:graphicFrameLocks noChangeAspect="1"/>
          </p:cNvGraphicFramePr>
          <p:nvPr/>
        </p:nvGraphicFramePr>
        <p:xfrm>
          <a:off x="6296603" y="2926136"/>
          <a:ext cx="1669761" cy="711574"/>
        </p:xfrm>
        <a:graphic>
          <a:graphicData uri="http://schemas.openxmlformats.org/presentationml/2006/ole">
            <p:oleObj spid="_x0000_s96258" name="Equation" r:id="rId10" imgW="7315200" imgH="3124200" progId="Equation.3">
              <p:embed/>
            </p:oleObj>
          </a:graphicData>
        </a:graphic>
      </p:graphicFrame>
      <p:pic>
        <p:nvPicPr>
          <p:cNvPr id="39948" name="Picture 6" descr="macpms"/>
          <p:cNvPicPr>
            <a:picLocks noChangeAspect="1" noChangeArrowheads="1"/>
          </p:cNvPicPr>
          <p:nvPr/>
        </p:nvPicPr>
        <p:blipFill>
          <a:blip r:embed="rId11"/>
          <a:srcRect/>
          <a:stretch>
            <a:fillRect/>
          </a:stretch>
        </p:blipFill>
        <p:spPr bwMode="auto">
          <a:xfrm>
            <a:off x="77724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4" descr="DCS1"/>
          <p:cNvPicPr>
            <a:picLocks noChangeAspect="1" noChangeArrowheads="1"/>
          </p:cNvPicPr>
          <p:nvPr/>
        </p:nvPicPr>
        <p:blipFill>
          <a:blip r:embed="rId3"/>
          <a:srcRect/>
          <a:stretch>
            <a:fillRect/>
          </a:stretch>
        </p:blipFill>
        <p:spPr bwMode="auto">
          <a:xfrm>
            <a:off x="900113" y="476250"/>
            <a:ext cx="7178675" cy="60944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5" descr="DCS2"/>
          <p:cNvPicPr>
            <a:picLocks noChangeAspect="1" noChangeArrowheads="1"/>
          </p:cNvPicPr>
          <p:nvPr/>
        </p:nvPicPr>
        <p:blipFill>
          <a:blip r:embed="rId3"/>
          <a:srcRect/>
          <a:stretch>
            <a:fillRect/>
          </a:stretch>
        </p:blipFill>
        <p:spPr bwMode="auto">
          <a:xfrm rot="5275829">
            <a:off x="1976438" y="-895350"/>
            <a:ext cx="5372100" cy="8893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4" descr="DCS3"/>
          <p:cNvPicPr>
            <a:picLocks noChangeAspect="1" noChangeArrowheads="1"/>
          </p:cNvPicPr>
          <p:nvPr/>
        </p:nvPicPr>
        <p:blipFill>
          <a:blip r:embed="rId3"/>
          <a:srcRect/>
          <a:stretch>
            <a:fillRect/>
          </a:stretch>
        </p:blipFill>
        <p:spPr bwMode="auto">
          <a:xfrm>
            <a:off x="39688" y="476250"/>
            <a:ext cx="9212262" cy="6016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5"/>
          <p:cNvSpPr>
            <a:spLocks noGrp="1"/>
          </p:cNvSpPr>
          <p:nvPr>
            <p:ph type="title"/>
          </p:nvPr>
        </p:nvSpPr>
        <p:spPr>
          <a:xfrm>
            <a:off x="-1752600" y="-152400"/>
            <a:ext cx="8229600" cy="1143000"/>
          </a:xfrm>
        </p:spPr>
        <p:txBody>
          <a:bodyPr/>
          <a:lstStyle/>
          <a:p>
            <a:pPr eaLnBrk="1" hangingPunct="1"/>
            <a:r>
              <a:rPr lang="en-US" dirty="0">
                <a:solidFill>
                  <a:srgbClr val="FF0000"/>
                </a:solidFill>
              </a:rPr>
              <a:t>Fermi Choppers</a:t>
            </a:r>
          </a:p>
        </p:txBody>
      </p:sp>
      <p:sp>
        <p:nvSpPr>
          <p:cNvPr id="43011" name="Content Placeholder 6"/>
          <p:cNvSpPr>
            <a:spLocks noGrp="1"/>
          </p:cNvSpPr>
          <p:nvPr>
            <p:ph idx="1"/>
          </p:nvPr>
        </p:nvSpPr>
        <p:spPr/>
        <p:txBody>
          <a:bodyPr/>
          <a:lstStyle/>
          <a:p>
            <a:pPr eaLnBrk="1" hangingPunct="1"/>
            <a:r>
              <a:rPr lang="en-US" sz="2400" dirty="0">
                <a:solidFill>
                  <a:srgbClr val="0000FF"/>
                </a:solidFill>
              </a:rPr>
              <a:t>Body radius ~ 5 cm</a:t>
            </a:r>
          </a:p>
          <a:p>
            <a:pPr eaLnBrk="1" hangingPunct="1"/>
            <a:r>
              <a:rPr lang="en-US" sz="2400" dirty="0">
                <a:solidFill>
                  <a:srgbClr val="0000FF"/>
                </a:solidFill>
              </a:rPr>
              <a:t>Curved absorbing slats</a:t>
            </a:r>
          </a:p>
          <a:p>
            <a:pPr lvl="1" eaLnBrk="1" hangingPunct="1"/>
            <a:r>
              <a:rPr lang="en-US" sz="2000" dirty="0">
                <a:solidFill>
                  <a:srgbClr val="0000FF"/>
                </a:solidFill>
              </a:rPr>
              <a:t>B or </a:t>
            </a:r>
            <a:r>
              <a:rPr lang="en-US" sz="2000" dirty="0" err="1">
                <a:solidFill>
                  <a:srgbClr val="0000FF"/>
                </a:solidFill>
              </a:rPr>
              <a:t>Gd</a:t>
            </a:r>
            <a:r>
              <a:rPr lang="en-US" sz="2000" dirty="0">
                <a:solidFill>
                  <a:srgbClr val="0000FF"/>
                </a:solidFill>
              </a:rPr>
              <a:t> coated</a:t>
            </a:r>
          </a:p>
          <a:p>
            <a:pPr lvl="1" eaLnBrk="1" hangingPunct="1"/>
            <a:r>
              <a:rPr lang="en-US" sz="2000" dirty="0">
                <a:solidFill>
                  <a:srgbClr val="0000FF"/>
                </a:solidFill>
              </a:rPr>
              <a:t>~mm slit size</a:t>
            </a:r>
          </a:p>
          <a:p>
            <a:pPr eaLnBrk="1" hangingPunct="1"/>
            <a:r>
              <a:rPr lang="en-US" sz="2400" dirty="0" err="1">
                <a:solidFill>
                  <a:srgbClr val="0000FF"/>
                </a:solidFill>
              </a:rPr>
              <a:t>f</a:t>
            </a:r>
            <a:r>
              <a:rPr lang="en-US" sz="2400" dirty="0">
                <a:solidFill>
                  <a:srgbClr val="0000FF"/>
                </a:solidFill>
              </a:rPr>
              <a:t> = 600 Hz (max)</a:t>
            </a:r>
          </a:p>
          <a:p>
            <a:pPr eaLnBrk="1" hangingPunct="1"/>
            <a:r>
              <a:rPr lang="en-US" sz="2400" dirty="0">
                <a:solidFill>
                  <a:srgbClr val="0000FF"/>
                </a:solidFill>
              </a:rPr>
              <a:t>Acts like shutter, </a:t>
            </a:r>
            <a:r>
              <a:rPr lang="en-US" sz="2400" dirty="0" err="1">
                <a:solidFill>
                  <a:srgbClr val="0000FF"/>
                </a:solidFill>
                <a:latin typeface="Symbol" charset="2"/>
              </a:rPr>
              <a:t>D</a:t>
            </a:r>
            <a:r>
              <a:rPr lang="en-US" sz="2400" dirty="0" err="1">
                <a:solidFill>
                  <a:srgbClr val="0000FF"/>
                </a:solidFill>
              </a:rPr>
              <a:t>t</a:t>
            </a:r>
            <a:r>
              <a:rPr lang="en-US" sz="2400" dirty="0">
                <a:solidFill>
                  <a:srgbClr val="0000FF"/>
                </a:solidFill>
              </a:rPr>
              <a:t> ~ </a:t>
            </a:r>
            <a:r>
              <a:rPr lang="en-US" sz="2400" dirty="0">
                <a:solidFill>
                  <a:srgbClr val="0000FF"/>
                </a:solidFill>
                <a:latin typeface="Symbol" charset="2"/>
              </a:rPr>
              <a:t>m</a:t>
            </a:r>
            <a:r>
              <a:rPr lang="en-US" sz="2400" dirty="0">
                <a:solidFill>
                  <a:srgbClr val="0000FF"/>
                </a:solidFill>
              </a:rPr>
              <a:t>s</a:t>
            </a:r>
          </a:p>
          <a:p>
            <a:pPr eaLnBrk="1" hangingPunct="1"/>
            <a:endParaRPr lang="en-US" dirty="0">
              <a:solidFill>
                <a:srgbClr val="0000FF"/>
              </a:solidFill>
            </a:endParaRPr>
          </a:p>
        </p:txBody>
      </p:sp>
      <p:sp>
        <p:nvSpPr>
          <p:cNvPr id="43012" name="Footer Placeholder 3"/>
          <p:cNvSpPr>
            <a:spLocks noGrp="1"/>
          </p:cNvSpPr>
          <p:nvPr>
            <p:ph type="ftr" sz="quarter" idx="11"/>
          </p:nvPr>
        </p:nvSpPr>
        <p:spPr>
          <a:noFill/>
        </p:spPr>
        <p:txBody>
          <a:bodyPr/>
          <a:lstStyle/>
          <a:p>
            <a:r>
              <a:rPr lang="en-US"/>
              <a:t>NXS School</a:t>
            </a:r>
          </a:p>
        </p:txBody>
      </p:sp>
      <p:sp>
        <p:nvSpPr>
          <p:cNvPr id="43013" name="Slide Number Placeholder 4"/>
          <p:cNvSpPr>
            <a:spLocks noGrp="1"/>
          </p:cNvSpPr>
          <p:nvPr>
            <p:ph type="sldNum" sz="quarter" idx="12"/>
          </p:nvPr>
        </p:nvSpPr>
        <p:spPr>
          <a:noFill/>
        </p:spPr>
        <p:txBody>
          <a:bodyPr/>
          <a:lstStyle/>
          <a:p>
            <a:fld id="{CE494A1E-97EF-E04C-A375-A7C40BE4C82C}" type="slidenum">
              <a:rPr lang="en-US"/>
              <a:pPr/>
              <a:t>48</a:t>
            </a:fld>
            <a:endParaRPr lang="en-US"/>
          </a:p>
        </p:txBody>
      </p:sp>
      <p:pic>
        <p:nvPicPr>
          <p:cNvPr id="43014" name="Picture 7"/>
          <p:cNvPicPr>
            <a:picLocks noChangeAspect="1"/>
          </p:cNvPicPr>
          <p:nvPr/>
        </p:nvPicPr>
        <p:blipFill>
          <a:blip r:embed="rId2"/>
          <a:srcRect/>
          <a:stretch>
            <a:fillRect/>
          </a:stretch>
        </p:blipFill>
        <p:spPr bwMode="auto">
          <a:xfrm>
            <a:off x="4117687" y="302191"/>
            <a:ext cx="5331113" cy="3761343"/>
          </a:xfrm>
          <a:prstGeom prst="rect">
            <a:avLst/>
          </a:prstGeom>
          <a:noFill/>
          <a:ln w="9525">
            <a:noFill/>
            <a:miter lim="800000"/>
            <a:headEnd/>
            <a:tailEnd/>
          </a:ln>
        </p:spPr>
      </p:pic>
      <p:pic>
        <p:nvPicPr>
          <p:cNvPr id="43015" name="Picture 8"/>
          <p:cNvPicPr>
            <a:picLocks noChangeAspect="1"/>
          </p:cNvPicPr>
          <p:nvPr/>
        </p:nvPicPr>
        <p:blipFill>
          <a:blip r:embed="rId3"/>
          <a:srcRect/>
          <a:stretch>
            <a:fillRect/>
          </a:stretch>
        </p:blipFill>
        <p:spPr bwMode="auto">
          <a:xfrm>
            <a:off x="5511512" y="4063534"/>
            <a:ext cx="3632488" cy="2724516"/>
          </a:xfrm>
          <a:prstGeom prst="rect">
            <a:avLst/>
          </a:prstGeom>
          <a:noFill/>
          <a:ln w="9525">
            <a:noFill/>
            <a:miter lim="800000"/>
            <a:headEnd/>
            <a:tailEnd/>
          </a:ln>
        </p:spPr>
      </p:pic>
      <p:pic>
        <p:nvPicPr>
          <p:cNvPr id="43016" name="Picture 10"/>
          <p:cNvPicPr>
            <a:picLocks noChangeAspect="1"/>
          </p:cNvPicPr>
          <p:nvPr/>
        </p:nvPicPr>
        <p:blipFill>
          <a:blip r:embed="rId4"/>
          <a:srcRect/>
          <a:stretch>
            <a:fillRect/>
          </a:stretch>
        </p:blipFill>
        <p:spPr bwMode="auto">
          <a:xfrm>
            <a:off x="1542762" y="4310063"/>
            <a:ext cx="1692852" cy="1787338"/>
          </a:xfrm>
          <a:prstGeom prst="rect">
            <a:avLst/>
          </a:prstGeom>
          <a:noFill/>
          <a:ln w="9525">
            <a:noFill/>
            <a:miter lim="800000"/>
            <a:headEnd/>
            <a:tailEnd/>
          </a:ln>
        </p:spPr>
      </p:pic>
      <p:pic>
        <p:nvPicPr>
          <p:cNvPr id="43017" name="Picture 6" descr="macpms"/>
          <p:cNvPicPr>
            <a:picLocks noChangeAspect="1" noChangeArrowheads="1"/>
          </p:cNvPicPr>
          <p:nvPr/>
        </p:nvPicPr>
        <p:blipFill>
          <a:blip r:embed="rId5"/>
          <a:srcRect/>
          <a:stretch>
            <a:fillRect/>
          </a:stretch>
        </p:blipFill>
        <p:spPr bwMode="auto">
          <a:xfrm>
            <a:off x="7848600" y="3048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a:xfrm>
            <a:off x="-218497" y="-76200"/>
            <a:ext cx="8229600" cy="1143000"/>
          </a:xfrm>
        </p:spPr>
        <p:txBody>
          <a:bodyPr/>
          <a:lstStyle/>
          <a:p>
            <a:pPr eaLnBrk="1" hangingPunct="1"/>
            <a:r>
              <a:rPr lang="en-US" dirty="0">
                <a:solidFill>
                  <a:srgbClr val="FF0000"/>
                </a:solidFill>
              </a:rPr>
              <a:t>T-zero chopper</a:t>
            </a:r>
          </a:p>
        </p:txBody>
      </p:sp>
      <p:sp>
        <p:nvSpPr>
          <p:cNvPr id="45059" name="Content Placeholder 2"/>
          <p:cNvSpPr>
            <a:spLocks noGrp="1"/>
          </p:cNvSpPr>
          <p:nvPr>
            <p:ph idx="1"/>
          </p:nvPr>
        </p:nvSpPr>
        <p:spPr>
          <a:xfrm>
            <a:off x="405535" y="1641662"/>
            <a:ext cx="4815897" cy="2129118"/>
          </a:xfrm>
        </p:spPr>
        <p:txBody>
          <a:bodyPr>
            <a:normAutofit/>
          </a:bodyPr>
          <a:lstStyle/>
          <a:p>
            <a:pPr eaLnBrk="1" hangingPunct="1"/>
            <a:r>
              <a:rPr lang="en-US" sz="2800" b="1" dirty="0">
                <a:solidFill>
                  <a:srgbClr val="0000FF"/>
                </a:solidFill>
              </a:rPr>
              <a:t>Background suppression</a:t>
            </a:r>
          </a:p>
          <a:p>
            <a:pPr eaLnBrk="1" hangingPunct="1"/>
            <a:r>
              <a:rPr lang="en-US" sz="2800" b="1" dirty="0">
                <a:solidFill>
                  <a:srgbClr val="0000FF"/>
                </a:solidFill>
              </a:rPr>
              <a:t>Blocks fast neutron flash</a:t>
            </a:r>
          </a:p>
        </p:txBody>
      </p:sp>
      <p:sp>
        <p:nvSpPr>
          <p:cNvPr id="45060" name="Footer Placeholder 4"/>
          <p:cNvSpPr>
            <a:spLocks noGrp="1"/>
          </p:cNvSpPr>
          <p:nvPr>
            <p:ph type="ftr" sz="quarter" idx="11"/>
          </p:nvPr>
        </p:nvSpPr>
        <p:spPr>
          <a:noFill/>
        </p:spPr>
        <p:txBody>
          <a:bodyPr/>
          <a:lstStyle/>
          <a:p>
            <a:r>
              <a:rPr lang="en-US"/>
              <a:t>NXS School</a:t>
            </a:r>
          </a:p>
        </p:txBody>
      </p:sp>
      <p:sp>
        <p:nvSpPr>
          <p:cNvPr id="45061" name="Slide Number Placeholder 5"/>
          <p:cNvSpPr>
            <a:spLocks noGrp="1"/>
          </p:cNvSpPr>
          <p:nvPr>
            <p:ph type="sldNum" sz="quarter" idx="12"/>
          </p:nvPr>
        </p:nvSpPr>
        <p:spPr>
          <a:noFill/>
        </p:spPr>
        <p:txBody>
          <a:bodyPr/>
          <a:lstStyle/>
          <a:p>
            <a:fld id="{856BE709-40FF-3844-8757-D7B73B23F963}" type="slidenum">
              <a:rPr lang="en-US"/>
              <a:pPr/>
              <a:t>49</a:t>
            </a:fld>
            <a:endParaRPr lang="en-US"/>
          </a:p>
        </p:txBody>
      </p:sp>
      <p:pic>
        <p:nvPicPr>
          <p:cNvPr id="45062" name="Picture 6"/>
          <p:cNvPicPr>
            <a:picLocks noChangeAspect="1"/>
          </p:cNvPicPr>
          <p:nvPr/>
        </p:nvPicPr>
        <p:blipFill>
          <a:blip r:embed="rId2"/>
          <a:srcRect/>
          <a:stretch>
            <a:fillRect/>
          </a:stretch>
        </p:blipFill>
        <p:spPr bwMode="auto">
          <a:xfrm>
            <a:off x="5221432" y="1259096"/>
            <a:ext cx="3863397" cy="5462379"/>
          </a:xfrm>
          <a:prstGeom prst="rect">
            <a:avLst/>
          </a:prstGeom>
          <a:noFill/>
          <a:ln w="9525">
            <a:noFill/>
            <a:miter lim="800000"/>
            <a:headEnd/>
            <a:tailEnd/>
          </a:ln>
        </p:spPr>
      </p:pic>
      <p:pic>
        <p:nvPicPr>
          <p:cNvPr id="45063" name="Picture 7"/>
          <p:cNvPicPr>
            <a:picLocks noChangeAspect="1"/>
          </p:cNvPicPr>
          <p:nvPr/>
        </p:nvPicPr>
        <p:blipFill>
          <a:blip r:embed="rId3"/>
          <a:srcRect/>
          <a:stretch>
            <a:fillRect/>
          </a:stretch>
        </p:blipFill>
        <p:spPr bwMode="auto">
          <a:xfrm>
            <a:off x="127289" y="3244104"/>
            <a:ext cx="4749511" cy="2781860"/>
          </a:xfrm>
          <a:prstGeom prst="rect">
            <a:avLst/>
          </a:prstGeom>
          <a:noFill/>
          <a:ln w="9525">
            <a:noFill/>
            <a:miter lim="800000"/>
            <a:headEnd/>
            <a:tailEnd/>
          </a:ln>
        </p:spPr>
      </p:pic>
      <p:pic>
        <p:nvPicPr>
          <p:cNvPr id="45064" name="Picture 6" descr="macpms"/>
          <p:cNvPicPr>
            <a:picLocks noChangeAspect="1" noChangeArrowheads="1"/>
          </p:cNvPicPr>
          <p:nvPr/>
        </p:nvPicPr>
        <p:blipFill>
          <a:blip r:embed="rId4"/>
          <a:srcRect/>
          <a:stretch>
            <a:fillRect/>
          </a:stretch>
        </p:blipFill>
        <p:spPr bwMode="auto">
          <a:xfrm>
            <a:off x="78486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A67C4741-FC83-084F-9D4C-0A95F3BA61D4}" type="slidenum">
              <a:rPr lang="en-US"/>
              <a:pPr/>
              <a:t>5</a:t>
            </a:fld>
            <a:endParaRPr lang="en-US"/>
          </a:p>
        </p:txBody>
      </p:sp>
      <p:sp>
        <p:nvSpPr>
          <p:cNvPr id="21507" name="Rectangle 2"/>
          <p:cNvSpPr>
            <a:spLocks noGrp="1" noChangeArrowheads="1"/>
          </p:cNvSpPr>
          <p:nvPr>
            <p:ph type="title"/>
          </p:nvPr>
        </p:nvSpPr>
        <p:spPr>
          <a:xfrm>
            <a:off x="76200" y="0"/>
            <a:ext cx="7684943" cy="832037"/>
          </a:xfrm>
        </p:spPr>
        <p:txBody>
          <a:bodyPr/>
          <a:lstStyle/>
          <a:p>
            <a:pPr eaLnBrk="1" hangingPunct="1"/>
            <a:r>
              <a:rPr lang="en-US" dirty="0">
                <a:solidFill>
                  <a:srgbClr val="FF0000"/>
                </a:solidFill>
              </a:rPr>
              <a:t>Neutron </a:t>
            </a:r>
            <a:r>
              <a:rPr lang="en-US" dirty="0" smtClean="0">
                <a:solidFill>
                  <a:srgbClr val="FF0000"/>
                </a:solidFill>
              </a:rPr>
              <a:t>interactions </a:t>
            </a:r>
            <a:r>
              <a:rPr lang="en-US" dirty="0">
                <a:solidFill>
                  <a:srgbClr val="FF0000"/>
                </a:solidFill>
              </a:rPr>
              <a:t>with matter</a:t>
            </a:r>
          </a:p>
        </p:txBody>
      </p:sp>
      <p:sp>
        <p:nvSpPr>
          <p:cNvPr id="21508" name="Rectangle 52"/>
          <p:cNvSpPr>
            <a:spLocks noChangeArrowheads="1"/>
          </p:cNvSpPr>
          <p:nvPr/>
        </p:nvSpPr>
        <p:spPr bwMode="auto">
          <a:xfrm>
            <a:off x="-228600" y="2586878"/>
            <a:ext cx="8915400" cy="2670922"/>
          </a:xfrm>
          <a:prstGeom prst="rect">
            <a:avLst/>
          </a:prstGeom>
          <a:noFill/>
          <a:ln w="9525">
            <a:noFill/>
            <a:miter lim="800000"/>
            <a:headEnd/>
            <a:tailEnd/>
          </a:ln>
        </p:spPr>
        <p:txBody>
          <a:bodyPr lIns="91429" tIns="45714" rIns="91429" bIns="45714">
            <a:prstTxWarp prst="textNoShape">
              <a:avLst/>
            </a:prstTxWarp>
          </a:bodyPr>
          <a:lstStyle/>
          <a:p>
            <a:pPr marL="799109" lvl="1" indent="-341909">
              <a:spcBef>
                <a:spcPct val="20000"/>
              </a:spcBef>
              <a:buSzPct val="125000"/>
              <a:buFont typeface="Arial"/>
              <a:buChar char="•"/>
            </a:pPr>
            <a:r>
              <a:rPr lang="en-US" sz="2400" b="1" dirty="0">
                <a:solidFill>
                  <a:srgbClr val="FF0000"/>
                </a:solidFill>
                <a:ea typeface="Arial" charset="0"/>
                <a:cs typeface="Arial" charset="0"/>
                <a:sym typeface="Symbol" charset="2"/>
              </a:rPr>
              <a:t>Neutrons interact with</a:t>
            </a:r>
            <a:r>
              <a:rPr lang="en-US" sz="2400" b="1" dirty="0" smtClean="0">
                <a:solidFill>
                  <a:srgbClr val="FF0000"/>
                </a:solidFill>
                <a:ea typeface="Arial" charset="0"/>
                <a:cs typeface="Arial" charset="0"/>
                <a:sym typeface="Symbol" charset="2"/>
              </a:rPr>
              <a:t>…</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Nucleus</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Crystal structure/excitations (</a:t>
            </a:r>
            <a:r>
              <a:rPr lang="en-US" sz="2400" dirty="0" err="1" smtClean="0">
                <a:solidFill>
                  <a:srgbClr val="FF0000"/>
                </a:solidFill>
                <a:ea typeface="Arial" charset="0"/>
                <a:cs typeface="Arial" charset="0"/>
                <a:sym typeface="Symbol" charset="2"/>
              </a:rPr>
              <a:t>eg</a:t>
            </a:r>
            <a:r>
              <a:rPr lang="en-US" sz="2400" dirty="0" smtClean="0">
                <a:solidFill>
                  <a:srgbClr val="FF0000"/>
                </a:solidFill>
                <a:ea typeface="Arial" charset="0"/>
                <a:cs typeface="Arial" charset="0"/>
                <a:sym typeface="Symbol" charset="2"/>
              </a:rPr>
              <a:t>. Phonons)</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Unpaired electrons via dipole scattering</a:t>
            </a:r>
          </a:p>
          <a:p>
            <a:pPr marL="1148142" lvl="2" indent="-347608">
              <a:spcBef>
                <a:spcPct val="20000"/>
              </a:spcBef>
              <a:buSzPct val="125000"/>
              <a:buFont typeface="Arial"/>
              <a:buChar char="•"/>
            </a:pPr>
            <a:r>
              <a:rPr lang="en-US" sz="2400" dirty="0" smtClean="0">
                <a:solidFill>
                  <a:srgbClr val="FF0000"/>
                </a:solidFill>
                <a:ea typeface="Arial" charset="0"/>
                <a:cs typeface="Arial" charset="0"/>
                <a:sym typeface="Symbol" charset="2"/>
              </a:rPr>
              <a:t>Magnetic structure and excitations</a:t>
            </a:r>
          </a:p>
          <a:p>
            <a:pPr marL="1148142" lvl="2" indent="-347608">
              <a:spcBef>
                <a:spcPct val="20000"/>
              </a:spcBef>
              <a:buSzPct val="125000"/>
              <a:buFont typeface="Arial"/>
              <a:buChar char="•"/>
            </a:pPr>
            <a:endParaRPr lang="en-US" sz="2400" dirty="0" smtClean="0">
              <a:solidFill>
                <a:srgbClr val="FF0000"/>
              </a:solidFill>
              <a:ea typeface="Arial" charset="0"/>
              <a:cs typeface="Arial" charset="0"/>
              <a:sym typeface="Symbol" charset="2"/>
            </a:endParaRPr>
          </a:p>
          <a:p>
            <a:pPr marL="1148142" lvl="2" indent="-347608">
              <a:spcBef>
                <a:spcPct val="20000"/>
              </a:spcBef>
              <a:buSzPct val="125000"/>
            </a:pPr>
            <a:endParaRPr lang="en-US" sz="2400" dirty="0" smtClean="0">
              <a:solidFill>
                <a:srgbClr val="FF0000"/>
              </a:solidFill>
              <a:ea typeface="Arial" charset="0"/>
              <a:cs typeface="Arial" charset="0"/>
              <a:sym typeface="Symbol" charset="2"/>
            </a:endParaRPr>
          </a:p>
          <a:p>
            <a:pPr marL="1148142" lvl="2" indent="-347608">
              <a:spcBef>
                <a:spcPct val="20000"/>
              </a:spcBef>
              <a:buSzPct val="125000"/>
            </a:pPr>
            <a:endParaRPr lang="en-US" dirty="0" smtClean="0">
              <a:solidFill>
                <a:srgbClr val="FF0000"/>
              </a:solidFill>
              <a:sym typeface="Symbol" charset="2"/>
            </a:endParaRPr>
          </a:p>
          <a:p>
            <a:pPr marL="1605446" lvl="3" indent="-347608">
              <a:spcBef>
                <a:spcPct val="20000"/>
              </a:spcBef>
              <a:buSzPct val="101000"/>
            </a:pPr>
            <a:endParaRPr lang="en-US" dirty="0">
              <a:solidFill>
                <a:srgbClr val="FF0000"/>
              </a:solidFill>
              <a:ea typeface="Arial" charset="0"/>
              <a:cs typeface="Arial" charset="0"/>
              <a:sym typeface="Symbol" charset="2"/>
            </a:endParaRPr>
          </a:p>
        </p:txBody>
      </p:sp>
      <p:grpSp>
        <p:nvGrpSpPr>
          <p:cNvPr id="2" name="Group 16"/>
          <p:cNvGrpSpPr>
            <a:grpSpLocks/>
          </p:cNvGrpSpPr>
          <p:nvPr/>
        </p:nvGrpSpPr>
        <p:grpSpPr bwMode="auto">
          <a:xfrm>
            <a:off x="1381125" y="4842342"/>
            <a:ext cx="2169814" cy="1792025"/>
            <a:chOff x="1635788" y="4436813"/>
            <a:chExt cx="2169847" cy="1792688"/>
          </a:xfrm>
        </p:grpSpPr>
        <p:pic>
          <p:nvPicPr>
            <p:cNvPr id="21516" name="Picture 54"/>
            <p:cNvPicPr>
              <a:picLocks noChangeAspect="1" noChangeArrowheads="1"/>
            </p:cNvPicPr>
            <p:nvPr/>
          </p:nvPicPr>
          <p:blipFill>
            <a:blip r:embed="rId3"/>
            <a:srcRect/>
            <a:stretch>
              <a:fillRect/>
            </a:stretch>
          </p:blipFill>
          <p:spPr bwMode="auto">
            <a:xfrm>
              <a:off x="1716878" y="4436813"/>
              <a:ext cx="2088757" cy="1329813"/>
            </a:xfrm>
            <a:prstGeom prst="rect">
              <a:avLst/>
            </a:prstGeom>
            <a:noFill/>
            <a:ln w="9525">
              <a:noFill/>
              <a:miter lim="800000"/>
              <a:headEnd/>
              <a:tailEnd/>
            </a:ln>
          </p:spPr>
        </p:pic>
        <p:sp>
          <p:nvSpPr>
            <p:cNvPr id="21517" name="TextBox 13"/>
            <p:cNvSpPr txBox="1">
              <a:spLocks noChangeArrowheads="1"/>
            </p:cNvSpPr>
            <p:nvPr/>
          </p:nvSpPr>
          <p:spPr bwMode="auto">
            <a:xfrm>
              <a:off x="1635788" y="5860032"/>
              <a:ext cx="1928763" cy="369469"/>
            </a:xfrm>
            <a:prstGeom prst="rect">
              <a:avLst/>
            </a:prstGeom>
            <a:noFill/>
            <a:ln w="9525">
              <a:noFill/>
              <a:miter lim="800000"/>
              <a:headEnd/>
              <a:tailEnd/>
            </a:ln>
          </p:spPr>
          <p:txBody>
            <a:bodyPr wrap="none">
              <a:prstTxWarp prst="textNoShape">
                <a:avLst/>
              </a:prstTxWarp>
              <a:spAutoFit/>
            </a:bodyPr>
            <a:lstStyle/>
            <a:p>
              <a:r>
                <a:rPr lang="en-US" b="1"/>
                <a:t>Nuclear scattering</a:t>
              </a:r>
            </a:p>
          </p:txBody>
        </p:sp>
      </p:grpSp>
      <p:grpSp>
        <p:nvGrpSpPr>
          <p:cNvPr id="3" name="Group 17"/>
          <p:cNvGrpSpPr>
            <a:grpSpLocks/>
          </p:cNvGrpSpPr>
          <p:nvPr/>
        </p:nvGrpSpPr>
        <p:grpSpPr bwMode="auto">
          <a:xfrm>
            <a:off x="4833216" y="4832537"/>
            <a:ext cx="2736647" cy="1801835"/>
            <a:chOff x="4798167" y="4426980"/>
            <a:chExt cx="2736579" cy="1802526"/>
          </a:xfrm>
        </p:grpSpPr>
        <p:pic>
          <p:nvPicPr>
            <p:cNvPr id="21514" name="Picture 55"/>
            <p:cNvPicPr>
              <a:picLocks noChangeAspect="1" noChangeArrowheads="1"/>
            </p:cNvPicPr>
            <p:nvPr/>
          </p:nvPicPr>
          <p:blipFill>
            <a:blip r:embed="rId4"/>
            <a:srcRect/>
            <a:stretch>
              <a:fillRect/>
            </a:stretch>
          </p:blipFill>
          <p:spPr bwMode="auto">
            <a:xfrm>
              <a:off x="5396854" y="4426980"/>
              <a:ext cx="1965670" cy="1339646"/>
            </a:xfrm>
            <a:prstGeom prst="rect">
              <a:avLst/>
            </a:prstGeom>
            <a:noFill/>
            <a:ln w="9525">
              <a:noFill/>
              <a:miter lim="800000"/>
              <a:headEnd/>
              <a:tailEnd/>
            </a:ln>
          </p:spPr>
        </p:pic>
        <p:sp>
          <p:nvSpPr>
            <p:cNvPr id="21515" name="TextBox 14"/>
            <p:cNvSpPr txBox="1">
              <a:spLocks noChangeArrowheads="1"/>
            </p:cNvSpPr>
            <p:nvPr/>
          </p:nvSpPr>
          <p:spPr bwMode="auto">
            <a:xfrm>
              <a:off x="4798167" y="5860032"/>
              <a:ext cx="2736579" cy="369474"/>
            </a:xfrm>
            <a:prstGeom prst="rect">
              <a:avLst/>
            </a:prstGeom>
            <a:noFill/>
            <a:ln w="9525">
              <a:noFill/>
              <a:miter lim="800000"/>
              <a:headEnd/>
              <a:tailEnd/>
            </a:ln>
          </p:spPr>
          <p:txBody>
            <a:bodyPr wrap="none">
              <a:prstTxWarp prst="textNoShape">
                <a:avLst/>
              </a:prstTxWarp>
              <a:spAutoFit/>
            </a:bodyPr>
            <a:lstStyle/>
            <a:p>
              <a:r>
                <a:rPr lang="en-US" b="1"/>
                <a:t>Magnetic dipole scattering</a:t>
              </a:r>
            </a:p>
          </p:txBody>
        </p:sp>
      </p:grpSp>
      <p:sp>
        <p:nvSpPr>
          <p:cNvPr id="21511" name="Rectangle 52"/>
          <p:cNvSpPr>
            <a:spLocks noChangeArrowheads="1"/>
          </p:cNvSpPr>
          <p:nvPr/>
        </p:nvSpPr>
        <p:spPr bwMode="auto">
          <a:xfrm>
            <a:off x="203489" y="914400"/>
            <a:ext cx="8572500" cy="1672478"/>
          </a:xfrm>
          <a:prstGeom prst="rect">
            <a:avLst/>
          </a:prstGeom>
          <a:noFill/>
          <a:ln w="9525">
            <a:noFill/>
            <a:miter lim="800000"/>
            <a:headEnd/>
            <a:tailEnd/>
          </a:ln>
        </p:spPr>
        <p:txBody>
          <a:bodyPr lIns="91429" tIns="45714" rIns="91429" bIns="45714">
            <a:prstTxWarp prst="textNoShape">
              <a:avLst/>
            </a:prstTxWarp>
          </a:bodyPr>
          <a:lstStyle/>
          <a:p>
            <a:pPr marL="341909" indent="-341909">
              <a:spcBef>
                <a:spcPct val="20000"/>
              </a:spcBef>
              <a:buSzPct val="70000"/>
              <a:buFont typeface="Wingdings" charset="2"/>
              <a:buChar char="l"/>
            </a:pPr>
            <a:r>
              <a:rPr lang="en-US" sz="2400" b="1" dirty="0">
                <a:solidFill>
                  <a:srgbClr val="0000FF"/>
                </a:solidFill>
                <a:ea typeface="Arial" charset="0"/>
                <a:cs typeface="Arial" charset="0"/>
                <a:sym typeface="Symbol" charset="2"/>
              </a:rPr>
              <a:t>Properties of the neutron</a:t>
            </a:r>
          </a:p>
          <a:p>
            <a:pPr marL="799214" lvl="1" indent="-341909">
              <a:spcBef>
                <a:spcPct val="20000"/>
              </a:spcBef>
              <a:buSzPct val="70000"/>
              <a:buFont typeface="Wingdings" charset="2"/>
              <a:buChar char="l"/>
            </a:pPr>
            <a:r>
              <a:rPr lang="en-US" dirty="0">
                <a:solidFill>
                  <a:srgbClr val="0000FF"/>
                </a:solidFill>
                <a:ea typeface="Arial" charset="0"/>
                <a:cs typeface="Arial" charset="0"/>
                <a:sym typeface="Symbol" charset="2"/>
              </a:rPr>
              <a:t>Mass	</a:t>
            </a:r>
            <a:r>
              <a:rPr lang="en-US" i="1" dirty="0" err="1">
                <a:solidFill>
                  <a:srgbClr val="0000FF"/>
                </a:solidFill>
                <a:ea typeface="Arial" charset="0"/>
                <a:cs typeface="Arial" charset="0"/>
                <a:sym typeface="Symbol" charset="2"/>
              </a:rPr>
              <a:t>m</a:t>
            </a:r>
            <a:r>
              <a:rPr lang="en-US" i="1" baseline="-25000" dirty="0" err="1">
                <a:solidFill>
                  <a:srgbClr val="0000FF"/>
                </a:solidFill>
                <a:ea typeface="Arial" charset="0"/>
                <a:cs typeface="Arial" charset="0"/>
                <a:sym typeface="Symbol" charset="2"/>
              </a:rPr>
              <a:t>n</a:t>
            </a:r>
            <a:r>
              <a:rPr lang="en-US" baseline="-25000" dirty="0">
                <a:solidFill>
                  <a:srgbClr val="0000FF"/>
                </a:solidFill>
                <a:ea typeface="Arial" charset="0"/>
                <a:cs typeface="Arial" charset="0"/>
                <a:sym typeface="Symbol" charset="2"/>
              </a:rPr>
              <a:t> </a:t>
            </a:r>
            <a:r>
              <a:rPr lang="en-US" dirty="0">
                <a:solidFill>
                  <a:srgbClr val="0000FF"/>
                </a:solidFill>
                <a:ea typeface="Arial" charset="0"/>
                <a:cs typeface="Arial" charset="0"/>
                <a:sym typeface="Symbol" charset="2"/>
              </a:rPr>
              <a:t>=1.675 </a:t>
            </a:r>
            <a:r>
              <a:rPr lang="en-US" dirty="0" err="1">
                <a:solidFill>
                  <a:srgbClr val="0000FF"/>
                </a:solidFill>
                <a:ea typeface="Arial" charset="0"/>
                <a:cs typeface="Arial" charset="0"/>
                <a:sym typeface="Symbol" charset="2"/>
              </a:rPr>
              <a:t>x</a:t>
            </a:r>
            <a:r>
              <a:rPr lang="en-US" dirty="0">
                <a:solidFill>
                  <a:srgbClr val="0000FF"/>
                </a:solidFill>
                <a:ea typeface="Arial" charset="0"/>
                <a:cs typeface="Arial" charset="0"/>
                <a:sym typeface="Symbol" charset="2"/>
              </a:rPr>
              <a:t> 10</a:t>
            </a:r>
            <a:r>
              <a:rPr lang="en-US" baseline="30000" dirty="0">
                <a:solidFill>
                  <a:srgbClr val="0000FF"/>
                </a:solidFill>
                <a:ea typeface="Arial" charset="0"/>
                <a:cs typeface="Arial" charset="0"/>
                <a:sym typeface="Symbol" charset="2"/>
              </a:rPr>
              <a:t>-27</a:t>
            </a:r>
            <a:r>
              <a:rPr lang="en-US" dirty="0">
                <a:solidFill>
                  <a:srgbClr val="0000FF"/>
                </a:solidFill>
                <a:ea typeface="Arial" charset="0"/>
                <a:cs typeface="Arial" charset="0"/>
                <a:sym typeface="Symbol" charset="2"/>
              </a:rPr>
              <a:t> kg</a:t>
            </a:r>
            <a:endParaRPr lang="en-US" i="1" baseline="-25000" dirty="0">
              <a:solidFill>
                <a:srgbClr val="0000FF"/>
              </a:solidFill>
              <a:ea typeface="Arial" charset="0"/>
              <a:cs typeface="Arial" charset="0"/>
              <a:sym typeface="Symbol" charset="2"/>
            </a:endParaRPr>
          </a:p>
          <a:p>
            <a:pPr marL="799214" lvl="1" indent="-341909">
              <a:spcBef>
                <a:spcPct val="20000"/>
              </a:spcBef>
              <a:buSzPct val="70000"/>
              <a:buFont typeface="Wingdings" charset="2"/>
              <a:buChar char="l"/>
            </a:pPr>
            <a:r>
              <a:rPr lang="en-US" dirty="0">
                <a:solidFill>
                  <a:srgbClr val="0000FF"/>
                </a:solidFill>
                <a:ea typeface="Arial" charset="0"/>
                <a:cs typeface="Arial" charset="0"/>
                <a:sym typeface="Symbol" charset="2"/>
              </a:rPr>
              <a:t>Charge	0</a:t>
            </a:r>
          </a:p>
          <a:p>
            <a:pPr marL="799214" lvl="1" indent="-341909">
              <a:spcBef>
                <a:spcPct val="20000"/>
              </a:spcBef>
              <a:buSzPct val="70000"/>
              <a:buFont typeface="Wingdings" charset="2"/>
              <a:buChar char="l"/>
            </a:pPr>
            <a:r>
              <a:rPr lang="en-US" dirty="0">
                <a:solidFill>
                  <a:srgbClr val="0000FF"/>
                </a:solidFill>
                <a:ea typeface="Arial" charset="0"/>
                <a:cs typeface="Arial" charset="0"/>
                <a:sym typeface="Symbol" charset="2"/>
              </a:rPr>
              <a:t>Spin-1/2, magnetic moment   </a:t>
            </a:r>
            <a:r>
              <a:rPr lang="en-US" dirty="0" err="1">
                <a:solidFill>
                  <a:srgbClr val="0000FF"/>
                </a:solidFill>
                <a:ea typeface="Arial" charset="0"/>
                <a:cs typeface="Arial" charset="0"/>
                <a:sym typeface="Symbol" charset="2"/>
              </a:rPr>
              <a:t></a:t>
            </a:r>
            <a:r>
              <a:rPr lang="en-US" baseline="-25000" dirty="0" err="1">
                <a:solidFill>
                  <a:srgbClr val="0000FF"/>
                </a:solidFill>
                <a:ea typeface="Arial" charset="0"/>
                <a:cs typeface="Arial" charset="0"/>
                <a:sym typeface="Symbol" charset="2"/>
              </a:rPr>
              <a:t>n</a:t>
            </a:r>
            <a:r>
              <a:rPr lang="en-US" dirty="0">
                <a:solidFill>
                  <a:srgbClr val="0000FF"/>
                </a:solidFill>
                <a:ea typeface="Arial" charset="0"/>
                <a:cs typeface="Arial" charset="0"/>
                <a:sym typeface="Symbol" charset="2"/>
              </a:rPr>
              <a:t> = -1.913 </a:t>
            </a:r>
            <a:r>
              <a:rPr lang="en-US" baseline="-25000" dirty="0">
                <a:solidFill>
                  <a:srgbClr val="0000FF"/>
                </a:solidFill>
                <a:ea typeface="Arial" charset="0"/>
                <a:cs typeface="Arial" charset="0"/>
                <a:sym typeface="Symbol" charset="2"/>
              </a:rPr>
              <a:t>N</a:t>
            </a:r>
            <a:r>
              <a:rPr lang="en-US" dirty="0">
                <a:solidFill>
                  <a:srgbClr val="0000FF"/>
                </a:solidFill>
                <a:ea typeface="Arial" charset="0"/>
                <a:cs typeface="Arial" charset="0"/>
                <a:sym typeface="Symbol" charset="2"/>
              </a:rPr>
              <a:t> </a:t>
            </a:r>
          </a:p>
        </p:txBody>
      </p:sp>
      <p:sp>
        <p:nvSpPr>
          <p:cNvPr id="21512" name="Footer Placeholder 19"/>
          <p:cNvSpPr>
            <a:spLocks noGrp="1"/>
          </p:cNvSpPr>
          <p:nvPr>
            <p:ph type="ftr" sz="quarter" idx="11"/>
          </p:nvPr>
        </p:nvSpPr>
        <p:spPr>
          <a:noFill/>
        </p:spPr>
        <p:txBody>
          <a:bodyPr/>
          <a:lstStyle/>
          <a:p>
            <a:r>
              <a:rPr lang="en-US" dirty="0"/>
              <a:t>NXS School</a:t>
            </a:r>
          </a:p>
        </p:txBody>
      </p:sp>
      <p:pic>
        <p:nvPicPr>
          <p:cNvPr id="21513" name="Picture 13" descr="macpms"/>
          <p:cNvPicPr>
            <a:picLocks noChangeAspect="1" noChangeArrowheads="1"/>
          </p:cNvPicPr>
          <p:nvPr/>
        </p:nvPicPr>
        <p:blipFill>
          <a:blip r:embed="rId5"/>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28600"/>
            <a:ext cx="8229600" cy="1143000"/>
          </a:xfrm>
        </p:spPr>
        <p:txBody>
          <a:bodyPr/>
          <a:lstStyle/>
          <a:p>
            <a:pPr eaLnBrk="1" hangingPunct="1"/>
            <a:r>
              <a:rPr lang="en-US" dirty="0">
                <a:solidFill>
                  <a:srgbClr val="FF0000"/>
                </a:solidFill>
              </a:rPr>
              <a:t>Position sensitive detectors</a:t>
            </a:r>
          </a:p>
        </p:txBody>
      </p:sp>
      <p:sp>
        <p:nvSpPr>
          <p:cNvPr id="44035" name="Content Placeholder 2"/>
          <p:cNvSpPr>
            <a:spLocks noGrp="1"/>
          </p:cNvSpPr>
          <p:nvPr>
            <p:ph idx="1"/>
          </p:nvPr>
        </p:nvSpPr>
        <p:spPr/>
        <p:txBody>
          <a:bodyPr/>
          <a:lstStyle/>
          <a:p>
            <a:pPr eaLnBrk="1" hangingPunct="1"/>
            <a:r>
              <a:rPr lang="en-US" sz="2400" baseline="30000" dirty="0">
                <a:solidFill>
                  <a:srgbClr val="0000FF"/>
                </a:solidFill>
              </a:rPr>
              <a:t>3</a:t>
            </a:r>
            <a:r>
              <a:rPr lang="en-US" sz="2400" dirty="0">
                <a:solidFill>
                  <a:srgbClr val="0000FF"/>
                </a:solidFill>
              </a:rPr>
              <a:t>He tubes (usu. 1 meter)</a:t>
            </a:r>
          </a:p>
          <a:p>
            <a:pPr eaLnBrk="1" hangingPunct="1"/>
            <a:r>
              <a:rPr lang="en-US" sz="2400" dirty="0">
                <a:solidFill>
                  <a:srgbClr val="0000FF"/>
                </a:solidFill>
              </a:rPr>
              <a:t>Charge division</a:t>
            </a:r>
          </a:p>
          <a:p>
            <a:pPr eaLnBrk="1" hangingPunct="1"/>
            <a:r>
              <a:rPr lang="en-US" sz="2400" dirty="0">
                <a:solidFill>
                  <a:srgbClr val="0000FF"/>
                </a:solidFill>
              </a:rPr>
              <a:t>Position resolution ~ cm</a:t>
            </a:r>
          </a:p>
          <a:p>
            <a:pPr eaLnBrk="1" hangingPunct="1"/>
            <a:r>
              <a:rPr lang="en-US" sz="2400" dirty="0">
                <a:solidFill>
                  <a:srgbClr val="0000FF"/>
                </a:solidFill>
              </a:rPr>
              <a:t>Time resolution ~ 10 ns</a:t>
            </a:r>
          </a:p>
        </p:txBody>
      </p:sp>
      <p:sp>
        <p:nvSpPr>
          <p:cNvPr id="44036" name="Footer Placeholder 4"/>
          <p:cNvSpPr>
            <a:spLocks noGrp="1"/>
          </p:cNvSpPr>
          <p:nvPr>
            <p:ph type="ftr" sz="quarter" idx="11"/>
          </p:nvPr>
        </p:nvSpPr>
        <p:spPr>
          <a:noFill/>
        </p:spPr>
        <p:txBody>
          <a:bodyPr/>
          <a:lstStyle/>
          <a:p>
            <a:r>
              <a:rPr lang="en-US"/>
              <a:t>NXS School</a:t>
            </a:r>
          </a:p>
        </p:txBody>
      </p:sp>
      <p:sp>
        <p:nvSpPr>
          <p:cNvPr id="44037" name="Slide Number Placeholder 5"/>
          <p:cNvSpPr>
            <a:spLocks noGrp="1"/>
          </p:cNvSpPr>
          <p:nvPr>
            <p:ph type="sldNum" sz="quarter" idx="12"/>
          </p:nvPr>
        </p:nvSpPr>
        <p:spPr>
          <a:noFill/>
        </p:spPr>
        <p:txBody>
          <a:bodyPr/>
          <a:lstStyle/>
          <a:p>
            <a:fld id="{9C44B1CF-1C2C-2448-B3FE-622893F28A8B}" type="slidenum">
              <a:rPr lang="en-US"/>
              <a:pPr/>
              <a:t>50</a:t>
            </a:fld>
            <a:endParaRPr lang="en-US"/>
          </a:p>
        </p:txBody>
      </p:sp>
      <p:pic>
        <p:nvPicPr>
          <p:cNvPr id="44038" name="Picture 4" descr="N:\ISIS_ANL_pictures\P6060050.JPG"/>
          <p:cNvPicPr>
            <a:picLocks noChangeAspect="1" noChangeArrowheads="1"/>
          </p:cNvPicPr>
          <p:nvPr/>
        </p:nvPicPr>
        <p:blipFill>
          <a:blip r:embed="rId2"/>
          <a:srcRect/>
          <a:stretch>
            <a:fillRect/>
          </a:stretch>
        </p:blipFill>
        <p:spPr bwMode="auto">
          <a:xfrm>
            <a:off x="5486400" y="838200"/>
            <a:ext cx="3505430" cy="2630021"/>
          </a:xfrm>
          <a:prstGeom prst="rect">
            <a:avLst/>
          </a:prstGeom>
          <a:noFill/>
          <a:ln w="9525">
            <a:noFill/>
            <a:miter lim="800000"/>
            <a:headEnd/>
            <a:tailEnd/>
          </a:ln>
        </p:spPr>
      </p:pic>
      <p:sp>
        <p:nvSpPr>
          <p:cNvPr id="44039" name="TextBox 7"/>
          <p:cNvSpPr txBox="1">
            <a:spLocks noChangeArrowheads="1"/>
          </p:cNvSpPr>
          <p:nvPr/>
        </p:nvSpPr>
        <p:spPr bwMode="auto">
          <a:xfrm>
            <a:off x="6132080" y="3429000"/>
            <a:ext cx="210276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MAPS detector bank</a:t>
            </a:r>
          </a:p>
        </p:txBody>
      </p:sp>
      <p:pic>
        <p:nvPicPr>
          <p:cNvPr id="44040" name="Picture 8"/>
          <p:cNvPicPr>
            <a:picLocks noChangeAspect="1"/>
          </p:cNvPicPr>
          <p:nvPr/>
        </p:nvPicPr>
        <p:blipFill>
          <a:blip r:embed="rId3"/>
          <a:srcRect/>
          <a:stretch>
            <a:fillRect/>
          </a:stretch>
        </p:blipFill>
        <p:spPr bwMode="auto">
          <a:xfrm>
            <a:off x="228600" y="3504900"/>
            <a:ext cx="3809999" cy="2819700"/>
          </a:xfrm>
          <a:prstGeom prst="rect">
            <a:avLst/>
          </a:prstGeom>
          <a:noFill/>
          <a:ln w="9525">
            <a:noFill/>
            <a:miter lim="800000"/>
            <a:headEnd/>
            <a:tailEnd/>
          </a:ln>
        </p:spPr>
      </p:pic>
      <p:pic>
        <p:nvPicPr>
          <p:cNvPr id="44041" name="Picture 9"/>
          <p:cNvPicPr>
            <a:picLocks noChangeAspect="1"/>
          </p:cNvPicPr>
          <p:nvPr/>
        </p:nvPicPr>
        <p:blipFill>
          <a:blip r:embed="rId4"/>
          <a:srcRect/>
          <a:stretch>
            <a:fillRect/>
          </a:stretch>
        </p:blipFill>
        <p:spPr bwMode="auto">
          <a:xfrm>
            <a:off x="5105400" y="3733800"/>
            <a:ext cx="4119154" cy="3200400"/>
          </a:xfrm>
          <a:prstGeom prst="rect">
            <a:avLst/>
          </a:prstGeom>
          <a:noFill/>
          <a:ln w="9525">
            <a:noFill/>
            <a:miter lim="800000"/>
            <a:headEnd/>
            <a:tailEnd/>
          </a:ln>
        </p:spPr>
      </p:pic>
      <p:pic>
        <p:nvPicPr>
          <p:cNvPr id="44042" name="Picture 6" descr="macpms"/>
          <p:cNvPicPr>
            <a:picLocks noChangeAspect="1" noChangeArrowheads="1"/>
          </p:cNvPicPr>
          <p:nvPr/>
        </p:nvPicPr>
        <p:blipFill>
          <a:blip r:embed="rId5"/>
          <a:srcRect/>
          <a:stretch>
            <a:fillRect/>
          </a:stretch>
        </p:blipFill>
        <p:spPr bwMode="auto">
          <a:xfrm>
            <a:off x="76962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228600"/>
            <a:ext cx="8229600" cy="1143000"/>
          </a:xfrm>
        </p:spPr>
        <p:txBody>
          <a:bodyPr/>
          <a:lstStyle/>
          <a:p>
            <a:pPr eaLnBrk="1" hangingPunct="1"/>
            <a:r>
              <a:rPr lang="en-US" dirty="0">
                <a:solidFill>
                  <a:srgbClr val="FF0000"/>
                </a:solidFill>
              </a:rPr>
              <a:t>Sample environment</a:t>
            </a:r>
          </a:p>
        </p:txBody>
      </p:sp>
      <p:sp>
        <p:nvSpPr>
          <p:cNvPr id="30723" name="Content Placeholder 2"/>
          <p:cNvSpPr>
            <a:spLocks noGrp="1"/>
          </p:cNvSpPr>
          <p:nvPr>
            <p:ph idx="1"/>
          </p:nvPr>
        </p:nvSpPr>
        <p:spPr>
          <a:xfrm>
            <a:off x="457200" y="914400"/>
            <a:ext cx="8229600" cy="5211763"/>
          </a:xfrm>
        </p:spPr>
        <p:txBody>
          <a:bodyPr>
            <a:normAutofit/>
          </a:bodyPr>
          <a:lstStyle/>
          <a:p>
            <a:pPr eaLnBrk="1" hangingPunct="1">
              <a:buFont typeface="Wingdings" charset="2"/>
              <a:buNone/>
            </a:pPr>
            <a:endParaRPr lang="en-US" dirty="0"/>
          </a:p>
          <a:p>
            <a:pPr eaLnBrk="1" hangingPunct="1"/>
            <a:r>
              <a:rPr lang="en-US" sz="2400" b="1" dirty="0">
                <a:solidFill>
                  <a:srgbClr val="0000FF"/>
                </a:solidFill>
              </a:rPr>
              <a:t>Temperature, field, pressure</a:t>
            </a:r>
          </a:p>
          <a:p>
            <a:pPr eaLnBrk="1" hangingPunct="1"/>
            <a:r>
              <a:rPr lang="en-US" sz="2400" b="1" dirty="0">
                <a:solidFill>
                  <a:srgbClr val="0000FF"/>
                </a:solidFill>
              </a:rPr>
              <a:t>Heavy duty for large</a:t>
            </a:r>
            <a:br>
              <a:rPr lang="en-US" sz="2400" b="1" dirty="0">
                <a:solidFill>
                  <a:srgbClr val="0000FF"/>
                </a:solidFill>
              </a:rPr>
            </a:br>
            <a:r>
              <a:rPr lang="en-US" sz="2400" b="1" dirty="0">
                <a:solidFill>
                  <a:srgbClr val="0000FF"/>
                </a:solidFill>
              </a:rPr>
              <a:t>sample environment</a:t>
            </a:r>
          </a:p>
          <a:p>
            <a:pPr lvl="1" eaLnBrk="1" hangingPunct="1"/>
            <a:r>
              <a:rPr lang="en-US" sz="2200" dirty="0">
                <a:solidFill>
                  <a:srgbClr val="0000FF"/>
                </a:solidFill>
              </a:rPr>
              <a:t>CCR</a:t>
            </a:r>
          </a:p>
          <a:p>
            <a:pPr lvl="1" eaLnBrk="1" hangingPunct="1"/>
            <a:r>
              <a:rPr lang="en-US" sz="2200" dirty="0">
                <a:solidFill>
                  <a:srgbClr val="0000FF"/>
                </a:solidFill>
              </a:rPr>
              <a:t>He cryostats</a:t>
            </a:r>
          </a:p>
          <a:p>
            <a:pPr lvl="1" eaLnBrk="1" hangingPunct="1"/>
            <a:r>
              <a:rPr lang="en-US" sz="2200" dirty="0">
                <a:solidFill>
                  <a:srgbClr val="0000FF"/>
                </a:solidFill>
              </a:rPr>
              <a:t>SC magnets</a:t>
            </a:r>
          </a:p>
          <a:p>
            <a:pPr lvl="1" eaLnBrk="1" hangingPunct="1"/>
            <a:r>
              <a:rPr lang="en-US" sz="2200" dirty="0" smtClean="0">
                <a:solidFill>
                  <a:srgbClr val="0000FF"/>
                </a:solidFill>
              </a:rPr>
              <a:t>…</a:t>
            </a:r>
          </a:p>
          <a:p>
            <a:pPr lvl="1" eaLnBrk="1" hangingPunct="1"/>
            <a:endParaRPr lang="en-US" sz="2200" dirty="0" smtClean="0">
              <a:solidFill>
                <a:srgbClr val="0000FF"/>
              </a:solidFill>
            </a:endParaRPr>
          </a:p>
          <a:p>
            <a:pPr marL="291600" lvl="1" indent="-284400" eaLnBrk="1" hangingPunct="1">
              <a:buFont typeface="Arial"/>
              <a:buChar char="•"/>
            </a:pPr>
            <a:r>
              <a:rPr lang="en-US" sz="2200" dirty="0" smtClean="0">
                <a:solidFill>
                  <a:srgbClr val="0000FF"/>
                </a:solidFill>
              </a:rPr>
              <a:t>Can be machined from Al</a:t>
            </a:r>
          </a:p>
          <a:p>
            <a:pPr marL="291600" lvl="1" indent="-284400" eaLnBrk="1" hangingPunct="1">
              <a:buNone/>
            </a:pPr>
            <a:r>
              <a:rPr lang="en-US" sz="2200" dirty="0" smtClean="0">
                <a:solidFill>
                  <a:srgbClr val="0000FF"/>
                </a:solidFill>
              </a:rPr>
              <a:t>     ~ neutron transparent</a:t>
            </a:r>
          </a:p>
          <a:p>
            <a:pPr marL="291600" lvl="1" indent="-284400" eaLnBrk="1" hangingPunct="1">
              <a:buNone/>
            </a:pPr>
            <a:r>
              <a:rPr lang="en-US" sz="2200" dirty="0" smtClean="0">
                <a:solidFill>
                  <a:srgbClr val="0000FF"/>
                </a:solidFill>
              </a:rPr>
              <a:t>        relatively easy to work with</a:t>
            </a:r>
          </a:p>
        </p:txBody>
      </p:sp>
      <p:sp>
        <p:nvSpPr>
          <p:cNvPr id="30724" name="Date Placeholder 3"/>
          <p:cNvSpPr>
            <a:spLocks noGrp="1"/>
          </p:cNvSpPr>
          <p:nvPr>
            <p:ph type="dt" sz="quarter" idx="10"/>
          </p:nvPr>
        </p:nvSpPr>
        <p:spPr>
          <a:noFill/>
        </p:spPr>
        <p:txBody>
          <a:bodyPr/>
          <a:lstStyle/>
          <a:p>
            <a:r>
              <a:rPr lang="en-US"/>
              <a:t>May 31, 2009</a:t>
            </a:r>
          </a:p>
        </p:txBody>
      </p:sp>
      <p:sp>
        <p:nvSpPr>
          <p:cNvPr id="30725" name="Footer Placeholder 4"/>
          <p:cNvSpPr>
            <a:spLocks noGrp="1"/>
          </p:cNvSpPr>
          <p:nvPr>
            <p:ph type="ftr" sz="quarter" idx="11"/>
          </p:nvPr>
        </p:nvSpPr>
        <p:spPr>
          <a:noFill/>
        </p:spPr>
        <p:txBody>
          <a:bodyPr/>
          <a:lstStyle/>
          <a:p>
            <a:r>
              <a:rPr lang="en-US"/>
              <a:t>NXS School</a:t>
            </a:r>
          </a:p>
        </p:txBody>
      </p:sp>
      <p:sp>
        <p:nvSpPr>
          <p:cNvPr id="30726" name="Slide Number Placeholder 5"/>
          <p:cNvSpPr>
            <a:spLocks noGrp="1"/>
          </p:cNvSpPr>
          <p:nvPr>
            <p:ph type="sldNum" sz="quarter" idx="12"/>
          </p:nvPr>
        </p:nvSpPr>
        <p:spPr>
          <a:noFill/>
        </p:spPr>
        <p:txBody>
          <a:bodyPr/>
          <a:lstStyle/>
          <a:p>
            <a:fld id="{78BD2C04-6526-9D4B-BEE2-7646EEC3FCA2}" type="slidenum">
              <a:rPr lang="en-US"/>
              <a:pPr/>
              <a:t>51</a:t>
            </a:fld>
            <a:endParaRPr lang="en-US"/>
          </a:p>
        </p:txBody>
      </p:sp>
      <p:pic>
        <p:nvPicPr>
          <p:cNvPr id="30727" name="Picture 6"/>
          <p:cNvPicPr>
            <a:picLocks noChangeAspect="1"/>
          </p:cNvPicPr>
          <p:nvPr/>
        </p:nvPicPr>
        <p:blipFill>
          <a:blip r:embed="rId2"/>
          <a:srcRect/>
          <a:stretch>
            <a:fillRect/>
          </a:stretch>
        </p:blipFill>
        <p:spPr bwMode="auto">
          <a:xfrm>
            <a:off x="5126182" y="4157383"/>
            <a:ext cx="3557444" cy="2462493"/>
          </a:xfrm>
          <a:prstGeom prst="rect">
            <a:avLst/>
          </a:prstGeom>
          <a:noFill/>
          <a:ln w="9525">
            <a:noFill/>
            <a:miter lim="800000"/>
            <a:headEnd/>
            <a:tailEnd/>
          </a:ln>
        </p:spPr>
      </p:pic>
      <p:pic>
        <p:nvPicPr>
          <p:cNvPr id="30728" name="Picture 7"/>
          <p:cNvPicPr>
            <a:picLocks noChangeAspect="1"/>
          </p:cNvPicPr>
          <p:nvPr/>
        </p:nvPicPr>
        <p:blipFill>
          <a:blip r:embed="rId3"/>
          <a:srcRect/>
          <a:stretch>
            <a:fillRect/>
          </a:stretch>
        </p:blipFill>
        <p:spPr bwMode="auto">
          <a:xfrm>
            <a:off x="5156489" y="1325096"/>
            <a:ext cx="3452091" cy="2592761"/>
          </a:xfrm>
          <a:prstGeom prst="rect">
            <a:avLst/>
          </a:prstGeom>
          <a:noFill/>
          <a:ln w="9525">
            <a:noFill/>
            <a:miter lim="800000"/>
            <a:headEnd/>
            <a:tailEnd/>
          </a:ln>
        </p:spPr>
      </p:pic>
      <p:sp>
        <p:nvSpPr>
          <p:cNvPr id="30729" name="TextBox 8"/>
          <p:cNvSpPr txBox="1">
            <a:spLocks noChangeArrowheads="1"/>
          </p:cNvSpPr>
          <p:nvPr/>
        </p:nvSpPr>
        <p:spPr bwMode="auto">
          <a:xfrm>
            <a:off x="6606887" y="3447211"/>
            <a:ext cx="108232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HB3-HFIR</a:t>
            </a:r>
          </a:p>
        </p:txBody>
      </p:sp>
      <p:sp>
        <p:nvSpPr>
          <p:cNvPr id="30730" name="TextBox 9"/>
          <p:cNvSpPr txBox="1">
            <a:spLocks noChangeArrowheads="1"/>
          </p:cNvSpPr>
          <p:nvPr/>
        </p:nvSpPr>
        <p:spPr bwMode="auto">
          <a:xfrm>
            <a:off x="5111751" y="4279247"/>
            <a:ext cx="954085"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a:solidFill>
                  <a:schemeClr val="bg1"/>
                </a:solidFill>
              </a:rPr>
              <a:t>IN14-ILL</a:t>
            </a:r>
          </a:p>
        </p:txBody>
      </p:sp>
      <p:pic>
        <p:nvPicPr>
          <p:cNvPr id="30731" name="Picture 6" descr="macpms"/>
          <p:cNvPicPr>
            <a:picLocks noChangeAspect="1" noChangeArrowheads="1"/>
          </p:cNvPicPr>
          <p:nvPr/>
        </p:nvPicPr>
        <p:blipFill>
          <a:blip r:embed="rId4"/>
          <a:srcRect/>
          <a:stretch>
            <a:fillRect/>
          </a:stretch>
        </p:blipFill>
        <p:spPr bwMode="auto">
          <a:xfrm>
            <a:off x="77724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152400" y="-304800"/>
            <a:ext cx="8229600" cy="1143000"/>
          </a:xfrm>
        </p:spPr>
        <p:txBody>
          <a:bodyPr/>
          <a:lstStyle/>
          <a:p>
            <a:pPr eaLnBrk="1" hangingPunct="1"/>
            <a:r>
              <a:rPr lang="en-US" dirty="0">
                <a:solidFill>
                  <a:srgbClr val="FF0000"/>
                </a:solidFill>
              </a:rPr>
              <a:t>Guides</a:t>
            </a:r>
          </a:p>
        </p:txBody>
      </p:sp>
      <p:sp>
        <p:nvSpPr>
          <p:cNvPr id="46083" name="Content Placeholder 2"/>
          <p:cNvSpPr>
            <a:spLocks noGrp="1"/>
          </p:cNvSpPr>
          <p:nvPr>
            <p:ph idx="1"/>
          </p:nvPr>
        </p:nvSpPr>
        <p:spPr>
          <a:xfrm>
            <a:off x="152400" y="846884"/>
            <a:ext cx="8229023" cy="4410916"/>
          </a:xfrm>
        </p:spPr>
        <p:txBody>
          <a:bodyPr/>
          <a:lstStyle/>
          <a:p>
            <a:pPr eaLnBrk="1" hangingPunct="1"/>
            <a:r>
              <a:rPr lang="en-US" sz="2400" b="1" dirty="0">
                <a:solidFill>
                  <a:srgbClr val="0000FF"/>
                </a:solidFill>
              </a:rPr>
              <a:t>Transport beam over long distances</a:t>
            </a:r>
          </a:p>
          <a:p>
            <a:pPr eaLnBrk="1" hangingPunct="1"/>
            <a:r>
              <a:rPr lang="en-US" sz="2400" b="1" dirty="0">
                <a:solidFill>
                  <a:srgbClr val="0000FF"/>
                </a:solidFill>
              </a:rPr>
              <a:t>Background reduction</a:t>
            </a:r>
          </a:p>
          <a:p>
            <a:pPr eaLnBrk="1" hangingPunct="1"/>
            <a:r>
              <a:rPr lang="en-US" sz="2400" b="1" dirty="0">
                <a:solidFill>
                  <a:srgbClr val="0000FF"/>
                </a:solidFill>
              </a:rPr>
              <a:t>Total external reflection</a:t>
            </a:r>
          </a:p>
          <a:p>
            <a:pPr lvl="1" eaLnBrk="1" hangingPunct="1"/>
            <a:r>
              <a:rPr lang="en-US" sz="2200" dirty="0">
                <a:solidFill>
                  <a:srgbClr val="0000FF"/>
                </a:solidFill>
              </a:rPr>
              <a:t>Ni coated glass</a:t>
            </a:r>
          </a:p>
          <a:p>
            <a:pPr lvl="1" eaLnBrk="1" hangingPunct="1"/>
            <a:r>
              <a:rPr lang="en-US" sz="2200" dirty="0">
                <a:solidFill>
                  <a:srgbClr val="0000FF"/>
                </a:solidFill>
              </a:rPr>
              <a:t>Ni/Ti </a:t>
            </a:r>
            <a:r>
              <a:rPr lang="en-US" sz="2200" dirty="0" err="1">
                <a:solidFill>
                  <a:srgbClr val="0000FF"/>
                </a:solidFill>
              </a:rPr>
              <a:t>multilayers</a:t>
            </a:r>
            <a:r>
              <a:rPr lang="en-US" sz="2200" dirty="0">
                <a:solidFill>
                  <a:srgbClr val="0000FF"/>
                </a:solidFill>
              </a:rPr>
              <a:t> (</a:t>
            </a:r>
            <a:r>
              <a:rPr lang="en-US" sz="2200" dirty="0" err="1">
                <a:solidFill>
                  <a:srgbClr val="0000FF"/>
                </a:solidFill>
              </a:rPr>
              <a:t>supermirror</a:t>
            </a:r>
            <a:r>
              <a:rPr lang="en-US" sz="2200" dirty="0">
                <a:solidFill>
                  <a:srgbClr val="0000FF"/>
                </a:solidFill>
              </a:rPr>
              <a:t>)</a:t>
            </a:r>
          </a:p>
          <a:p>
            <a:pPr lvl="1" eaLnBrk="1" hangingPunct="1"/>
            <a:endParaRPr lang="en-US" dirty="0"/>
          </a:p>
        </p:txBody>
      </p:sp>
      <p:sp>
        <p:nvSpPr>
          <p:cNvPr id="46084" name="Footer Placeholder 4"/>
          <p:cNvSpPr>
            <a:spLocks noGrp="1"/>
          </p:cNvSpPr>
          <p:nvPr>
            <p:ph type="ftr" sz="quarter" idx="11"/>
          </p:nvPr>
        </p:nvSpPr>
        <p:spPr>
          <a:noFill/>
        </p:spPr>
        <p:txBody>
          <a:bodyPr/>
          <a:lstStyle/>
          <a:p>
            <a:r>
              <a:rPr lang="en-US"/>
              <a:t>NXS School</a:t>
            </a:r>
          </a:p>
        </p:txBody>
      </p:sp>
      <p:sp>
        <p:nvSpPr>
          <p:cNvPr id="46085" name="Slide Number Placeholder 5"/>
          <p:cNvSpPr>
            <a:spLocks noGrp="1"/>
          </p:cNvSpPr>
          <p:nvPr>
            <p:ph type="sldNum" sz="quarter" idx="12"/>
          </p:nvPr>
        </p:nvSpPr>
        <p:spPr>
          <a:noFill/>
        </p:spPr>
        <p:txBody>
          <a:bodyPr/>
          <a:lstStyle/>
          <a:p>
            <a:fld id="{8EC0B179-C0C7-0F46-A440-5C72FC0C34F6}" type="slidenum">
              <a:rPr lang="en-US"/>
              <a:pPr/>
              <a:t>52</a:t>
            </a:fld>
            <a:endParaRPr lang="en-US"/>
          </a:p>
        </p:txBody>
      </p:sp>
      <p:pic>
        <p:nvPicPr>
          <p:cNvPr id="46086" name="Picture 6"/>
          <p:cNvPicPr>
            <a:picLocks noChangeAspect="1"/>
          </p:cNvPicPr>
          <p:nvPr/>
        </p:nvPicPr>
        <p:blipFill>
          <a:blip r:embed="rId2"/>
          <a:srcRect/>
          <a:stretch>
            <a:fillRect/>
          </a:stretch>
        </p:blipFill>
        <p:spPr bwMode="auto">
          <a:xfrm>
            <a:off x="4724400" y="1752600"/>
            <a:ext cx="4342161" cy="4343400"/>
          </a:xfrm>
          <a:prstGeom prst="rect">
            <a:avLst/>
          </a:prstGeom>
          <a:noFill/>
          <a:ln w="9525">
            <a:noFill/>
            <a:miter lim="800000"/>
            <a:headEnd/>
            <a:tailEnd/>
          </a:ln>
        </p:spPr>
      </p:pic>
      <p:pic>
        <p:nvPicPr>
          <p:cNvPr id="46087" name="Picture 7"/>
          <p:cNvPicPr>
            <a:picLocks noChangeAspect="1"/>
          </p:cNvPicPr>
          <p:nvPr/>
        </p:nvPicPr>
        <p:blipFill>
          <a:blip r:embed="rId3"/>
          <a:srcRect/>
          <a:stretch>
            <a:fillRect/>
          </a:stretch>
        </p:blipFill>
        <p:spPr bwMode="auto">
          <a:xfrm>
            <a:off x="102173" y="3200401"/>
            <a:ext cx="4292316" cy="3230376"/>
          </a:xfrm>
          <a:prstGeom prst="rect">
            <a:avLst/>
          </a:prstGeom>
          <a:noFill/>
          <a:ln w="9525">
            <a:noFill/>
            <a:miter lim="800000"/>
            <a:headEnd/>
            <a:tailEnd/>
          </a:ln>
        </p:spPr>
      </p:pic>
      <p:pic>
        <p:nvPicPr>
          <p:cNvPr id="46088" name="Picture 6" descr="macpms"/>
          <p:cNvPicPr>
            <a:picLocks noChangeAspect="1" noChangeArrowheads="1"/>
          </p:cNvPicPr>
          <p:nvPr/>
        </p:nvPicPr>
        <p:blipFill>
          <a:blip r:embed="rId4"/>
          <a:srcRect/>
          <a:stretch>
            <a:fillRect/>
          </a:stretch>
        </p:blipFill>
        <p:spPr bwMode="auto">
          <a:xfrm>
            <a:off x="77724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9"/>
          <p:cNvPicPr>
            <a:picLocks noChangeAspect="1"/>
          </p:cNvPicPr>
          <p:nvPr/>
        </p:nvPicPr>
        <p:blipFill>
          <a:blip r:embed="rId2"/>
          <a:srcRect/>
          <a:stretch>
            <a:fillRect/>
          </a:stretch>
        </p:blipFill>
        <p:spPr bwMode="auto">
          <a:xfrm>
            <a:off x="4191000" y="228600"/>
            <a:ext cx="3040969" cy="3352800"/>
          </a:xfrm>
          <a:prstGeom prst="rect">
            <a:avLst/>
          </a:prstGeom>
          <a:noFill/>
          <a:ln w="9525">
            <a:noFill/>
            <a:miter lim="800000"/>
            <a:headEnd/>
            <a:tailEnd/>
          </a:ln>
        </p:spPr>
      </p:pic>
      <p:sp>
        <p:nvSpPr>
          <p:cNvPr id="47107" name="Title 1"/>
          <p:cNvSpPr>
            <a:spLocks noGrp="1"/>
          </p:cNvSpPr>
          <p:nvPr>
            <p:ph type="title"/>
          </p:nvPr>
        </p:nvSpPr>
        <p:spPr>
          <a:xfrm>
            <a:off x="-1905000" y="228600"/>
            <a:ext cx="8229600" cy="1143000"/>
          </a:xfrm>
        </p:spPr>
        <p:txBody>
          <a:bodyPr/>
          <a:lstStyle/>
          <a:p>
            <a:pPr eaLnBrk="1" hangingPunct="1"/>
            <a:r>
              <a:rPr lang="en-US" dirty="0">
                <a:solidFill>
                  <a:srgbClr val="FF0000"/>
                </a:solidFill>
              </a:rPr>
              <a:t>Size matters</a:t>
            </a:r>
          </a:p>
        </p:txBody>
      </p:sp>
      <p:sp>
        <p:nvSpPr>
          <p:cNvPr id="47108" name="Content Placeholder 2"/>
          <p:cNvSpPr>
            <a:spLocks noGrp="1"/>
          </p:cNvSpPr>
          <p:nvPr>
            <p:ph idx="1"/>
          </p:nvPr>
        </p:nvSpPr>
        <p:spPr>
          <a:xfrm>
            <a:off x="-865" y="2294685"/>
            <a:ext cx="8230465" cy="4410915"/>
          </a:xfrm>
        </p:spPr>
        <p:txBody>
          <a:bodyPr/>
          <a:lstStyle/>
          <a:p>
            <a:pPr eaLnBrk="1" hangingPunct="1"/>
            <a:r>
              <a:rPr lang="en-US" sz="2400" b="1" dirty="0">
                <a:solidFill>
                  <a:srgbClr val="0000FF"/>
                </a:solidFill>
              </a:rPr>
              <a:t>Length = resolution</a:t>
            </a:r>
          </a:p>
          <a:p>
            <a:pPr lvl="1" eaLnBrk="1" hangingPunct="1"/>
            <a:r>
              <a:rPr lang="en-US" sz="2200" dirty="0">
                <a:solidFill>
                  <a:srgbClr val="0000FF"/>
                </a:solidFill>
              </a:rPr>
              <a:t>Instruments ~ 20 – 40 </a:t>
            </a:r>
            <a:r>
              <a:rPr lang="en-US" sz="2200" dirty="0" err="1">
                <a:solidFill>
                  <a:srgbClr val="0000FF"/>
                </a:solidFill>
              </a:rPr>
              <a:t>m</a:t>
            </a:r>
            <a:r>
              <a:rPr lang="en-US" sz="2200" dirty="0">
                <a:solidFill>
                  <a:srgbClr val="0000FF"/>
                </a:solidFill>
              </a:rPr>
              <a:t> long</a:t>
            </a:r>
          </a:p>
          <a:p>
            <a:pPr lvl="1" eaLnBrk="1" hangingPunct="1"/>
            <a:r>
              <a:rPr lang="en-US" sz="2200" dirty="0">
                <a:solidFill>
                  <a:srgbClr val="0000FF"/>
                </a:solidFill>
              </a:rPr>
              <a:t>E-resolution ~ 2-4% </a:t>
            </a:r>
            <a:r>
              <a:rPr lang="en-US" sz="2200" dirty="0" err="1" smtClean="0">
                <a:solidFill>
                  <a:srgbClr val="0000FF"/>
                </a:solidFill>
              </a:rPr>
              <a:t>E</a:t>
            </a:r>
            <a:r>
              <a:rPr lang="en-US" sz="2200" baseline="-25000" dirty="0" err="1" smtClean="0">
                <a:solidFill>
                  <a:srgbClr val="0000FF"/>
                </a:solidFill>
              </a:rPr>
              <a:t>i</a:t>
            </a:r>
            <a:endParaRPr lang="en-US" sz="2200" baseline="-25000" dirty="0" smtClean="0">
              <a:solidFill>
                <a:srgbClr val="0000FF"/>
              </a:solidFill>
            </a:endParaRPr>
          </a:p>
          <a:p>
            <a:pPr lvl="1" eaLnBrk="1" hangingPunct="1">
              <a:buNone/>
            </a:pPr>
            <a:endParaRPr lang="en-US" sz="2200" baseline="-25000" dirty="0" smtClean="0">
              <a:solidFill>
                <a:srgbClr val="0000FF"/>
              </a:solidFill>
            </a:endParaRPr>
          </a:p>
          <a:p>
            <a:pPr eaLnBrk="1" hangingPunct="1"/>
            <a:r>
              <a:rPr lang="en-US" sz="2400" b="1" dirty="0">
                <a:solidFill>
                  <a:srgbClr val="0000FF"/>
                </a:solidFill>
              </a:rPr>
              <a:t>More detectors</a:t>
            </a:r>
          </a:p>
          <a:p>
            <a:pPr lvl="1" eaLnBrk="1" hangingPunct="1"/>
            <a:r>
              <a:rPr lang="en-US" sz="2000" dirty="0">
                <a:solidFill>
                  <a:srgbClr val="0000FF"/>
                </a:solidFill>
              </a:rPr>
              <a:t>SEQUOIA – 1600 tubes, 144000 pixels</a:t>
            </a:r>
          </a:p>
          <a:p>
            <a:pPr lvl="1" eaLnBrk="1" hangingPunct="1"/>
            <a:r>
              <a:rPr lang="en-US" sz="2000" dirty="0">
                <a:solidFill>
                  <a:srgbClr val="0000FF"/>
                </a:solidFill>
              </a:rPr>
              <a:t>Solid angle coverage 1.6 </a:t>
            </a:r>
            <a:r>
              <a:rPr lang="en-US" sz="2000" dirty="0" err="1" smtClean="0">
                <a:solidFill>
                  <a:srgbClr val="0000FF"/>
                </a:solidFill>
              </a:rPr>
              <a:t>steradians</a:t>
            </a:r>
            <a:endParaRPr lang="en-US" sz="2000" dirty="0" smtClean="0">
              <a:solidFill>
                <a:srgbClr val="0000FF"/>
              </a:solidFill>
            </a:endParaRPr>
          </a:p>
          <a:p>
            <a:pPr lvl="1" eaLnBrk="1" hangingPunct="1">
              <a:buNone/>
            </a:pPr>
            <a:endParaRPr lang="en-US" sz="2000" dirty="0" smtClean="0">
              <a:solidFill>
                <a:srgbClr val="0000FF"/>
              </a:solidFill>
            </a:endParaRPr>
          </a:p>
          <a:p>
            <a:pPr eaLnBrk="1" hangingPunct="1"/>
            <a:r>
              <a:rPr lang="en-US" sz="2400" b="1" dirty="0">
                <a:solidFill>
                  <a:srgbClr val="0000FF"/>
                </a:solidFill>
              </a:rPr>
              <a:t>Huge data sets</a:t>
            </a:r>
          </a:p>
          <a:p>
            <a:pPr eaLnBrk="1" hangingPunct="1"/>
            <a:r>
              <a:rPr lang="en-US" sz="2200" dirty="0">
                <a:solidFill>
                  <a:srgbClr val="0000FF"/>
                </a:solidFill>
              </a:rPr>
              <a:t>0.1 – 1 GB</a:t>
            </a:r>
          </a:p>
        </p:txBody>
      </p:sp>
      <p:sp>
        <p:nvSpPr>
          <p:cNvPr id="47109" name="Footer Placeholder 4"/>
          <p:cNvSpPr>
            <a:spLocks noGrp="1"/>
          </p:cNvSpPr>
          <p:nvPr>
            <p:ph type="ftr" sz="quarter" idx="11"/>
          </p:nvPr>
        </p:nvSpPr>
        <p:spPr>
          <a:noFill/>
        </p:spPr>
        <p:txBody>
          <a:bodyPr/>
          <a:lstStyle/>
          <a:p>
            <a:r>
              <a:rPr lang="en-US"/>
              <a:t>NXS School</a:t>
            </a:r>
          </a:p>
        </p:txBody>
      </p:sp>
      <p:sp>
        <p:nvSpPr>
          <p:cNvPr id="47110" name="Slide Number Placeholder 5"/>
          <p:cNvSpPr>
            <a:spLocks noGrp="1"/>
          </p:cNvSpPr>
          <p:nvPr>
            <p:ph type="sldNum" sz="quarter" idx="12"/>
          </p:nvPr>
        </p:nvSpPr>
        <p:spPr>
          <a:noFill/>
        </p:spPr>
        <p:txBody>
          <a:bodyPr/>
          <a:lstStyle/>
          <a:p>
            <a:fld id="{13F68387-168C-6346-AF32-2FD33C4F63F3}" type="slidenum">
              <a:rPr lang="en-US"/>
              <a:pPr/>
              <a:t>53</a:t>
            </a:fld>
            <a:endParaRPr lang="en-US"/>
          </a:p>
        </p:txBody>
      </p:sp>
      <p:sp>
        <p:nvSpPr>
          <p:cNvPr id="47111" name="TextBox 8"/>
          <p:cNvSpPr txBox="1">
            <a:spLocks noChangeArrowheads="1"/>
          </p:cNvSpPr>
          <p:nvPr/>
        </p:nvSpPr>
        <p:spPr bwMode="auto">
          <a:xfrm>
            <a:off x="7244569" y="2667000"/>
            <a:ext cx="1899431" cy="646319"/>
          </a:xfrm>
          <a:prstGeom prst="rect">
            <a:avLst/>
          </a:prstGeom>
          <a:noFill/>
          <a:ln w="9525">
            <a:noFill/>
            <a:miter lim="800000"/>
            <a:headEnd/>
            <a:tailEnd/>
          </a:ln>
        </p:spPr>
        <p:txBody>
          <a:bodyPr wrap="none" lIns="91429" tIns="45714" rIns="91429" bIns="45714">
            <a:prstTxWarp prst="textNoShape">
              <a:avLst/>
            </a:prstTxWarp>
            <a:spAutoFit/>
          </a:bodyPr>
          <a:lstStyle/>
          <a:p>
            <a:pPr algn="ctr"/>
            <a:r>
              <a:rPr lang="en-US" dirty="0">
                <a:solidFill>
                  <a:srgbClr val="0000FF"/>
                </a:solidFill>
              </a:rPr>
              <a:t>SEQUOIA detector</a:t>
            </a:r>
          </a:p>
          <a:p>
            <a:pPr algn="ctr"/>
            <a:r>
              <a:rPr lang="en-US" dirty="0">
                <a:solidFill>
                  <a:srgbClr val="0000FF"/>
                </a:solidFill>
              </a:rPr>
              <a:t>vacuum vessel</a:t>
            </a:r>
          </a:p>
        </p:txBody>
      </p:sp>
      <p:pic>
        <p:nvPicPr>
          <p:cNvPr id="47112" name="Picture 2"/>
          <p:cNvPicPr>
            <a:picLocks noChangeAspect="1" noChangeArrowheads="1"/>
          </p:cNvPicPr>
          <p:nvPr/>
        </p:nvPicPr>
        <p:blipFill>
          <a:blip r:embed="rId3"/>
          <a:srcRect/>
          <a:stretch>
            <a:fillRect/>
          </a:stretch>
        </p:blipFill>
        <p:spPr bwMode="auto">
          <a:xfrm>
            <a:off x="4831250" y="3581400"/>
            <a:ext cx="4312750" cy="3232897"/>
          </a:xfrm>
          <a:prstGeom prst="rect">
            <a:avLst/>
          </a:prstGeom>
          <a:noFill/>
          <a:ln w="9525">
            <a:noFill/>
            <a:miter lim="800000"/>
            <a:headEnd/>
            <a:tailEnd/>
          </a:ln>
        </p:spPr>
      </p:pic>
      <p:pic>
        <p:nvPicPr>
          <p:cNvPr id="47113" name="Picture 6" descr="macpms"/>
          <p:cNvPicPr>
            <a:picLocks noChangeAspect="1" noChangeArrowheads="1"/>
          </p:cNvPicPr>
          <p:nvPr/>
        </p:nvPicPr>
        <p:blipFill>
          <a:blip r:embed="rId4"/>
          <a:srcRect/>
          <a:stretch>
            <a:fillRect/>
          </a:stretch>
        </p:blipFill>
        <p:spPr bwMode="auto">
          <a:xfrm>
            <a:off x="7553903" y="274638"/>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347002" y="-304800"/>
            <a:ext cx="8229600" cy="1143000"/>
          </a:xfrm>
        </p:spPr>
        <p:txBody>
          <a:bodyPr/>
          <a:lstStyle/>
          <a:p>
            <a:pPr eaLnBrk="1" hangingPunct="1"/>
            <a:r>
              <a:rPr lang="en-US" dirty="0">
                <a:solidFill>
                  <a:srgbClr val="FF0000"/>
                </a:solidFill>
              </a:rPr>
              <a:t>Kinematic limitations</a:t>
            </a:r>
          </a:p>
        </p:txBody>
      </p:sp>
      <p:sp>
        <p:nvSpPr>
          <p:cNvPr id="22531" name="Content Placeholder 2"/>
          <p:cNvSpPr>
            <a:spLocks noGrp="1"/>
          </p:cNvSpPr>
          <p:nvPr>
            <p:ph idx="1"/>
          </p:nvPr>
        </p:nvSpPr>
        <p:spPr>
          <a:xfrm>
            <a:off x="304800" y="731837"/>
            <a:ext cx="8229600" cy="4525963"/>
          </a:xfrm>
        </p:spPr>
        <p:txBody>
          <a:bodyPr/>
          <a:lstStyle/>
          <a:p>
            <a:pPr eaLnBrk="1" hangingPunct="1"/>
            <a:r>
              <a:rPr lang="en-US" sz="2400" b="1" dirty="0">
                <a:solidFill>
                  <a:srgbClr val="0000FF"/>
                </a:solidFill>
              </a:rPr>
              <a:t>Many combinations of </a:t>
            </a:r>
            <a:r>
              <a:rPr lang="en-US" sz="2400" b="1" dirty="0" err="1">
                <a:solidFill>
                  <a:srgbClr val="0000FF"/>
                </a:solidFill>
              </a:rPr>
              <a:t>k</a:t>
            </a:r>
            <a:r>
              <a:rPr lang="en-US" sz="2400" b="1" baseline="-25000" dirty="0" err="1">
                <a:solidFill>
                  <a:srgbClr val="0000FF"/>
                </a:solidFill>
              </a:rPr>
              <a:t>i</a:t>
            </a:r>
            <a:r>
              <a:rPr lang="en-US" sz="2400" b="1" dirty="0" err="1">
                <a:solidFill>
                  <a:srgbClr val="0000FF"/>
                </a:solidFill>
              </a:rPr>
              <a:t>,k</a:t>
            </a:r>
            <a:r>
              <a:rPr lang="en-US" sz="2400" b="1" baseline="-25000" dirty="0" err="1">
                <a:solidFill>
                  <a:srgbClr val="0000FF"/>
                </a:solidFill>
              </a:rPr>
              <a:t>f</a:t>
            </a:r>
            <a:r>
              <a:rPr lang="en-US" sz="2400" b="1" dirty="0">
                <a:solidFill>
                  <a:srgbClr val="0000FF"/>
                </a:solidFill>
              </a:rPr>
              <a:t> for same </a:t>
            </a:r>
            <a:r>
              <a:rPr lang="en-US" sz="2400" b="1" dirty="0" err="1">
                <a:solidFill>
                  <a:srgbClr val="0000FF"/>
                </a:solidFill>
              </a:rPr>
              <a:t>Q,</a:t>
            </a:r>
            <a:r>
              <a:rPr lang="en-US" sz="2400" b="1" dirty="0" err="1">
                <a:solidFill>
                  <a:srgbClr val="0000FF"/>
                </a:solidFill>
                <a:latin typeface="Symbol" charset="2"/>
              </a:rPr>
              <a:t>w</a:t>
            </a:r>
            <a:endParaRPr lang="en-US" sz="2400" b="1" dirty="0">
              <a:solidFill>
                <a:srgbClr val="0000FF"/>
              </a:solidFill>
              <a:latin typeface="Symbol" charset="2"/>
            </a:endParaRPr>
          </a:p>
          <a:p>
            <a:pPr lvl="1" eaLnBrk="1" hangingPunct="1"/>
            <a:r>
              <a:rPr lang="en-US" sz="2000" dirty="0">
                <a:solidFill>
                  <a:srgbClr val="0000FF"/>
                </a:solidFill>
                <a:ea typeface="Arial" charset="0"/>
                <a:cs typeface="Arial" charset="0"/>
              </a:rPr>
              <a:t>Only certain configurations are used (</a:t>
            </a:r>
            <a:r>
              <a:rPr lang="en-US" sz="2000" dirty="0" err="1">
                <a:solidFill>
                  <a:srgbClr val="0000FF"/>
                </a:solidFill>
                <a:ea typeface="Arial" charset="0"/>
                <a:cs typeface="Arial" charset="0"/>
              </a:rPr>
              <a:t>eg</a:t>
            </a:r>
            <a:r>
              <a:rPr lang="en-US" sz="2000" dirty="0">
                <a:solidFill>
                  <a:srgbClr val="0000FF"/>
                </a:solidFill>
                <a:ea typeface="Arial" charset="0"/>
                <a:cs typeface="Arial" charset="0"/>
              </a:rPr>
              <a:t>. </a:t>
            </a:r>
            <a:r>
              <a:rPr lang="en-US" sz="2000" dirty="0" err="1">
                <a:solidFill>
                  <a:srgbClr val="0000FF"/>
                </a:solidFill>
                <a:ea typeface="Arial" charset="0"/>
                <a:cs typeface="Arial" charset="0"/>
              </a:rPr>
              <a:t>E</a:t>
            </a:r>
            <a:r>
              <a:rPr lang="en-US" sz="2000" baseline="-25000" dirty="0" err="1">
                <a:solidFill>
                  <a:srgbClr val="0000FF"/>
                </a:solidFill>
                <a:ea typeface="Arial" charset="0"/>
                <a:cs typeface="Arial" charset="0"/>
              </a:rPr>
              <a:t>f</a:t>
            </a:r>
            <a:r>
              <a:rPr lang="en-US" sz="2000" dirty="0">
                <a:solidFill>
                  <a:srgbClr val="0000FF"/>
                </a:solidFill>
                <a:ea typeface="Arial" charset="0"/>
                <a:cs typeface="Arial" charset="0"/>
              </a:rPr>
              <a:t>-fixed</a:t>
            </a:r>
            <a:r>
              <a:rPr lang="en-US" sz="2000" dirty="0" smtClean="0">
                <a:solidFill>
                  <a:srgbClr val="0000FF"/>
                </a:solidFill>
                <a:ea typeface="Arial" charset="0"/>
                <a:cs typeface="Arial" charset="0"/>
              </a:rPr>
              <a:t>)</a:t>
            </a:r>
          </a:p>
          <a:p>
            <a:pPr lvl="1" eaLnBrk="1" hangingPunct="1">
              <a:buNone/>
            </a:pPr>
            <a:endParaRPr lang="en-US" sz="2000" dirty="0" smtClean="0">
              <a:solidFill>
                <a:srgbClr val="0000FF"/>
              </a:solidFill>
              <a:ea typeface="Arial" charset="0"/>
              <a:cs typeface="Arial" charset="0"/>
            </a:endParaRPr>
          </a:p>
          <a:p>
            <a:pPr eaLnBrk="1" hangingPunct="1"/>
            <a:r>
              <a:rPr lang="en-US" sz="2400" b="1" dirty="0">
                <a:solidFill>
                  <a:srgbClr val="0000FF"/>
                </a:solidFill>
              </a:rPr>
              <a:t>Cannot “close triangle” for certain </a:t>
            </a:r>
            <a:r>
              <a:rPr lang="en-US" sz="2400" b="1" dirty="0" err="1">
                <a:solidFill>
                  <a:srgbClr val="0000FF"/>
                </a:solidFill>
              </a:rPr>
              <a:t>Q,</a:t>
            </a:r>
            <a:r>
              <a:rPr lang="en-US" sz="2400" b="1" dirty="0" err="1">
                <a:solidFill>
                  <a:srgbClr val="0000FF"/>
                </a:solidFill>
                <a:latin typeface="Symbol" charset="2"/>
              </a:rPr>
              <a:t>w</a:t>
            </a:r>
            <a:r>
              <a:rPr lang="en-US" sz="2400" b="1" dirty="0">
                <a:solidFill>
                  <a:srgbClr val="0000FF"/>
                </a:solidFill>
                <a:latin typeface="Symbol" charset="2"/>
              </a:rPr>
              <a:t/>
            </a:r>
            <a:br>
              <a:rPr lang="en-US" sz="2400" b="1" dirty="0">
                <a:solidFill>
                  <a:srgbClr val="0000FF"/>
                </a:solidFill>
                <a:latin typeface="Symbol" charset="2"/>
              </a:rPr>
            </a:br>
            <a:r>
              <a:rPr lang="en-US" sz="2400" b="1" dirty="0">
                <a:solidFill>
                  <a:srgbClr val="0000FF"/>
                </a:solidFill>
              </a:rPr>
              <a:t>due to kinematics</a:t>
            </a:r>
          </a:p>
        </p:txBody>
      </p:sp>
      <p:sp>
        <p:nvSpPr>
          <p:cNvPr id="22532" name="Date Placeholder 3"/>
          <p:cNvSpPr>
            <a:spLocks noGrp="1"/>
          </p:cNvSpPr>
          <p:nvPr>
            <p:ph type="dt" sz="quarter" idx="10"/>
          </p:nvPr>
        </p:nvSpPr>
        <p:spPr>
          <a:noFill/>
        </p:spPr>
        <p:txBody>
          <a:bodyPr/>
          <a:lstStyle/>
          <a:p>
            <a:r>
              <a:rPr lang="en-US"/>
              <a:t>May 31, 2009</a:t>
            </a:r>
          </a:p>
        </p:txBody>
      </p:sp>
      <p:sp>
        <p:nvSpPr>
          <p:cNvPr id="22533" name="Footer Placeholder 4"/>
          <p:cNvSpPr>
            <a:spLocks noGrp="1"/>
          </p:cNvSpPr>
          <p:nvPr>
            <p:ph type="ftr" sz="quarter" idx="11"/>
          </p:nvPr>
        </p:nvSpPr>
        <p:spPr>
          <a:noFill/>
        </p:spPr>
        <p:txBody>
          <a:bodyPr/>
          <a:lstStyle/>
          <a:p>
            <a:r>
              <a:rPr lang="en-US"/>
              <a:t>NXS School</a:t>
            </a:r>
          </a:p>
        </p:txBody>
      </p:sp>
      <p:sp>
        <p:nvSpPr>
          <p:cNvPr id="22534" name="Slide Number Placeholder 5"/>
          <p:cNvSpPr>
            <a:spLocks noGrp="1"/>
          </p:cNvSpPr>
          <p:nvPr>
            <p:ph type="sldNum" sz="quarter" idx="12"/>
          </p:nvPr>
        </p:nvSpPr>
        <p:spPr>
          <a:noFill/>
        </p:spPr>
        <p:txBody>
          <a:bodyPr/>
          <a:lstStyle/>
          <a:p>
            <a:fld id="{B6156BCF-5CC1-C948-A49A-4514B2F70731}" type="slidenum">
              <a:rPr lang="en-US"/>
              <a:pPr/>
              <a:t>54</a:t>
            </a:fld>
            <a:endParaRPr lang="en-US"/>
          </a:p>
        </p:txBody>
      </p:sp>
      <p:sp>
        <p:nvSpPr>
          <p:cNvPr id="22535" name="TextBox 7"/>
          <p:cNvSpPr txBox="1">
            <a:spLocks noChangeArrowheads="1"/>
          </p:cNvSpPr>
          <p:nvPr/>
        </p:nvSpPr>
        <p:spPr bwMode="auto">
          <a:xfrm>
            <a:off x="5500028" y="6412480"/>
            <a:ext cx="2881972"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Kinematic limits, </a:t>
            </a:r>
            <a:r>
              <a:rPr lang="en-US" dirty="0" err="1">
                <a:solidFill>
                  <a:srgbClr val="0000FF"/>
                </a:solidFill>
              </a:rPr>
              <a:t>E</a:t>
            </a:r>
            <a:r>
              <a:rPr lang="en-US" baseline="-25000" dirty="0" err="1">
                <a:solidFill>
                  <a:srgbClr val="0000FF"/>
                </a:solidFill>
              </a:rPr>
              <a:t>i</a:t>
            </a:r>
            <a:r>
              <a:rPr lang="en-US" dirty="0">
                <a:solidFill>
                  <a:srgbClr val="0000FF"/>
                </a:solidFill>
              </a:rPr>
              <a:t>=160 </a:t>
            </a:r>
            <a:r>
              <a:rPr lang="en-US" dirty="0" err="1">
                <a:solidFill>
                  <a:srgbClr val="0000FF"/>
                </a:solidFill>
              </a:rPr>
              <a:t>meV</a:t>
            </a:r>
            <a:endParaRPr lang="en-US" dirty="0">
              <a:solidFill>
                <a:srgbClr val="0000FF"/>
              </a:solidFill>
            </a:endParaRPr>
          </a:p>
        </p:txBody>
      </p:sp>
      <p:pic>
        <p:nvPicPr>
          <p:cNvPr id="22536" name="Picture 8"/>
          <p:cNvPicPr>
            <a:picLocks noChangeAspect="1"/>
          </p:cNvPicPr>
          <p:nvPr/>
        </p:nvPicPr>
        <p:blipFill>
          <a:blip r:embed="rId2"/>
          <a:srcRect/>
          <a:stretch>
            <a:fillRect/>
          </a:stretch>
        </p:blipFill>
        <p:spPr bwMode="auto">
          <a:xfrm>
            <a:off x="4648200" y="2278996"/>
            <a:ext cx="4575744" cy="4121804"/>
          </a:xfrm>
          <a:prstGeom prst="rect">
            <a:avLst/>
          </a:prstGeom>
          <a:noFill/>
          <a:ln w="9525">
            <a:noFill/>
            <a:miter lim="800000"/>
            <a:headEnd/>
            <a:tailEnd/>
          </a:ln>
        </p:spPr>
      </p:pic>
      <p:grpSp>
        <p:nvGrpSpPr>
          <p:cNvPr id="2" name="Group 30"/>
          <p:cNvGrpSpPr>
            <a:grpSpLocks/>
          </p:cNvGrpSpPr>
          <p:nvPr/>
        </p:nvGrpSpPr>
        <p:grpSpPr bwMode="auto">
          <a:xfrm>
            <a:off x="609600" y="2895600"/>
            <a:ext cx="3001817" cy="1728228"/>
            <a:chOff x="1189725" y="3118550"/>
            <a:chExt cx="2427682" cy="1216097"/>
          </a:xfrm>
        </p:grpSpPr>
        <p:cxnSp>
          <p:nvCxnSpPr>
            <p:cNvPr id="11" name="Straight Arrow Connector 10"/>
            <p:cNvCxnSpPr>
              <a:cxnSpLocks noChangeShapeType="1"/>
            </p:cNvCxnSpPr>
            <p:nvPr/>
          </p:nvCxnSpPr>
          <p:spPr bwMode="auto">
            <a:xfrm>
              <a:off x="1189725" y="3905931"/>
              <a:ext cx="1527579" cy="140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3" name="Straight Arrow Connector 12"/>
            <p:cNvCxnSpPr>
              <a:cxnSpLocks noChangeShapeType="1"/>
            </p:cNvCxnSpPr>
            <p:nvPr/>
          </p:nvCxnSpPr>
          <p:spPr bwMode="auto">
            <a:xfrm flipV="1">
              <a:off x="2701436" y="3423975"/>
              <a:ext cx="562564" cy="466544"/>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5" name="Straight Arrow Connector 14"/>
            <p:cNvCxnSpPr>
              <a:cxnSpLocks noChangeShapeType="1"/>
            </p:cNvCxnSpPr>
            <p:nvPr/>
          </p:nvCxnSpPr>
          <p:spPr bwMode="auto">
            <a:xfrm rot="10800000">
              <a:off x="1655644" y="3408563"/>
              <a:ext cx="980881" cy="481955"/>
            </a:xfrm>
            <a:prstGeom prst="straightConnector1">
              <a:avLst/>
            </a:prstGeom>
            <a:noFill/>
            <a:ln w="25400">
              <a:solidFill>
                <a:srgbClr val="FF0000"/>
              </a:solidFill>
              <a:round/>
              <a:headEnd type="arrow" w="med" len="me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a:off x="2764905" y="3905931"/>
              <a:ext cx="852502" cy="1401"/>
            </a:xfrm>
            <a:prstGeom prst="line">
              <a:avLst/>
            </a:prstGeom>
            <a:noFill/>
            <a:ln w="25400">
              <a:solidFill>
                <a:schemeClr val="tx1"/>
              </a:solidFill>
              <a:prstDash val="dash"/>
              <a:round/>
              <a:headEnd/>
              <a:tailEnd/>
            </a:ln>
            <a:effectLst>
              <a:outerShdw dist="20000" dir="5400000" rotWithShape="0">
                <a:srgbClr val="808080">
                  <a:alpha val="37999"/>
                </a:srgbClr>
              </a:outerShdw>
            </a:effectLst>
          </p:spPr>
        </p:cxnSp>
        <p:sp>
          <p:nvSpPr>
            <p:cNvPr id="22553" name="TextBox 23"/>
            <p:cNvSpPr txBox="1">
              <a:spLocks noChangeArrowheads="1"/>
            </p:cNvSpPr>
            <p:nvPr/>
          </p:nvSpPr>
          <p:spPr bwMode="auto">
            <a:xfrm>
              <a:off x="1864974" y="3954452"/>
              <a:ext cx="334106" cy="380195"/>
            </a:xfrm>
            <a:prstGeom prst="rect">
              <a:avLst/>
            </a:prstGeom>
            <a:noFill/>
            <a:ln w="9525">
              <a:noFill/>
              <a:miter lim="800000"/>
              <a:headEnd/>
              <a:tailEnd/>
            </a:ln>
          </p:spPr>
          <p:txBody>
            <a:bodyPr wrap="none">
              <a:prstTxWarp prst="textNoShape">
                <a:avLst/>
              </a:prstTxWarp>
              <a:spAutoFit/>
            </a:bodyPr>
            <a:lstStyle/>
            <a:p>
              <a:r>
                <a:rPr lang="en-US"/>
                <a:t>k</a:t>
              </a:r>
              <a:r>
                <a:rPr lang="en-US" baseline="-25000"/>
                <a:t>i</a:t>
              </a:r>
            </a:p>
          </p:txBody>
        </p:sp>
        <p:sp>
          <p:nvSpPr>
            <p:cNvPr id="22554" name="TextBox 24"/>
            <p:cNvSpPr txBox="1">
              <a:spLocks noChangeArrowheads="1"/>
            </p:cNvSpPr>
            <p:nvPr/>
          </p:nvSpPr>
          <p:spPr bwMode="auto">
            <a:xfrm>
              <a:off x="2676546" y="3319176"/>
              <a:ext cx="343624" cy="380194"/>
            </a:xfrm>
            <a:prstGeom prst="rect">
              <a:avLst/>
            </a:prstGeom>
            <a:noFill/>
            <a:ln w="9525">
              <a:noFill/>
              <a:miter lim="800000"/>
              <a:headEnd/>
              <a:tailEnd/>
            </a:ln>
          </p:spPr>
          <p:txBody>
            <a:bodyPr wrap="none">
              <a:prstTxWarp prst="textNoShape">
                <a:avLst/>
              </a:prstTxWarp>
              <a:spAutoFit/>
            </a:bodyPr>
            <a:lstStyle/>
            <a:p>
              <a:r>
                <a:rPr lang="en-US"/>
                <a:t>k</a:t>
              </a:r>
              <a:r>
                <a:rPr lang="en-US" baseline="-25000"/>
                <a:t>f</a:t>
              </a:r>
            </a:p>
          </p:txBody>
        </p:sp>
        <p:sp>
          <p:nvSpPr>
            <p:cNvPr id="22555" name="TextBox 27"/>
            <p:cNvSpPr txBox="1">
              <a:spLocks noChangeArrowheads="1"/>
            </p:cNvSpPr>
            <p:nvPr/>
          </p:nvSpPr>
          <p:spPr bwMode="auto">
            <a:xfrm>
              <a:off x="1752434" y="3118550"/>
              <a:ext cx="339815" cy="369411"/>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Q</a:t>
              </a:r>
            </a:p>
          </p:txBody>
        </p:sp>
      </p:grpSp>
      <p:grpSp>
        <p:nvGrpSpPr>
          <p:cNvPr id="3" name="Group 31"/>
          <p:cNvGrpSpPr>
            <a:grpSpLocks/>
          </p:cNvGrpSpPr>
          <p:nvPr/>
        </p:nvGrpSpPr>
        <p:grpSpPr bwMode="auto">
          <a:xfrm>
            <a:off x="634134" y="4359015"/>
            <a:ext cx="3000034" cy="1370360"/>
            <a:chOff x="1213506" y="4894527"/>
            <a:chExt cx="2427682" cy="964129"/>
          </a:xfrm>
        </p:grpSpPr>
        <p:grpSp>
          <p:nvGrpSpPr>
            <p:cNvPr id="4" name="Group 29"/>
            <p:cNvGrpSpPr>
              <a:grpSpLocks/>
            </p:cNvGrpSpPr>
            <p:nvPr/>
          </p:nvGrpSpPr>
          <p:grpSpPr bwMode="auto">
            <a:xfrm>
              <a:off x="1213506" y="4894527"/>
              <a:ext cx="2427682" cy="626927"/>
              <a:chOff x="1213506" y="4894527"/>
              <a:chExt cx="2427682" cy="626927"/>
            </a:xfrm>
          </p:grpSpPr>
          <p:cxnSp>
            <p:nvCxnSpPr>
              <p:cNvPr id="18" name="Straight Arrow Connector 17"/>
              <p:cNvCxnSpPr>
                <a:cxnSpLocks noChangeShapeType="1"/>
              </p:cNvCxnSpPr>
              <p:nvPr/>
            </p:nvCxnSpPr>
            <p:spPr bwMode="auto">
              <a:xfrm>
                <a:off x="1213506" y="5345591"/>
                <a:ext cx="1527044" cy="140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9" name="Straight Arrow Connector 18"/>
              <p:cNvCxnSpPr>
                <a:cxnSpLocks noChangeShapeType="1"/>
              </p:cNvCxnSpPr>
              <p:nvPr/>
            </p:nvCxnSpPr>
            <p:spPr bwMode="auto">
              <a:xfrm>
                <a:off x="2724673" y="5328781"/>
                <a:ext cx="684139" cy="840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0" name="Straight Arrow Connector 19"/>
              <p:cNvCxnSpPr>
                <a:cxnSpLocks noChangeShapeType="1"/>
              </p:cNvCxnSpPr>
              <p:nvPr/>
            </p:nvCxnSpPr>
            <p:spPr bwMode="auto">
              <a:xfrm rot="10800000">
                <a:off x="1785065" y="5513689"/>
                <a:ext cx="876101" cy="8405"/>
              </a:xfrm>
              <a:prstGeom prst="straightConnector1">
                <a:avLst/>
              </a:prstGeom>
              <a:noFill/>
              <a:ln w="25400">
                <a:solidFill>
                  <a:srgbClr val="FF0000"/>
                </a:solidFill>
                <a:round/>
                <a:headEnd type="arrow" w="med" len="med"/>
                <a:tailEnd/>
              </a:ln>
              <a:effectLst>
                <a:outerShdw dist="20000" dir="5400000" rotWithShape="0">
                  <a:srgbClr val="808080">
                    <a:alpha val="37999"/>
                  </a:srgbClr>
                </a:outerShdw>
              </a:effectLst>
            </p:spPr>
          </p:cxnSp>
          <p:cxnSp>
            <p:nvCxnSpPr>
              <p:cNvPr id="21" name="Straight Connector 20"/>
              <p:cNvCxnSpPr>
                <a:cxnSpLocks noChangeShapeType="1"/>
              </p:cNvCxnSpPr>
              <p:nvPr/>
            </p:nvCxnSpPr>
            <p:spPr bwMode="auto">
              <a:xfrm>
                <a:off x="2789623" y="5345591"/>
                <a:ext cx="851565" cy="1401"/>
              </a:xfrm>
              <a:prstGeom prst="line">
                <a:avLst/>
              </a:prstGeom>
              <a:noFill/>
              <a:ln w="25400">
                <a:solidFill>
                  <a:schemeClr val="tx1"/>
                </a:solidFill>
                <a:prstDash val="dash"/>
                <a:round/>
                <a:headEnd/>
                <a:tailEnd/>
              </a:ln>
              <a:effectLst>
                <a:outerShdw dist="20000" dir="5400000" rotWithShape="0">
                  <a:srgbClr val="808080">
                    <a:alpha val="37999"/>
                  </a:srgbClr>
                </a:outerShdw>
              </a:effectLst>
            </p:spPr>
          </p:cxnSp>
          <p:sp>
            <p:nvSpPr>
              <p:cNvPr id="22547" name="TextBox 25"/>
              <p:cNvSpPr txBox="1">
                <a:spLocks noChangeArrowheads="1"/>
              </p:cNvSpPr>
              <p:nvPr/>
            </p:nvSpPr>
            <p:spPr bwMode="auto">
              <a:xfrm>
                <a:off x="1856600" y="4894527"/>
                <a:ext cx="334106" cy="380195"/>
              </a:xfrm>
              <a:prstGeom prst="rect">
                <a:avLst/>
              </a:prstGeom>
              <a:noFill/>
              <a:ln w="9525">
                <a:noFill/>
                <a:miter lim="800000"/>
                <a:headEnd/>
                <a:tailEnd/>
              </a:ln>
            </p:spPr>
            <p:txBody>
              <a:bodyPr wrap="none">
                <a:prstTxWarp prst="textNoShape">
                  <a:avLst/>
                </a:prstTxWarp>
                <a:spAutoFit/>
              </a:bodyPr>
              <a:lstStyle/>
              <a:p>
                <a:r>
                  <a:rPr lang="en-US"/>
                  <a:t>k</a:t>
                </a:r>
                <a:r>
                  <a:rPr lang="en-US" baseline="-25000"/>
                  <a:t>i</a:t>
                </a:r>
              </a:p>
            </p:txBody>
          </p:sp>
          <p:sp>
            <p:nvSpPr>
              <p:cNvPr id="22548" name="TextBox 26"/>
              <p:cNvSpPr txBox="1">
                <a:spLocks noChangeArrowheads="1"/>
              </p:cNvSpPr>
              <p:nvPr/>
            </p:nvSpPr>
            <p:spPr bwMode="auto">
              <a:xfrm>
                <a:off x="2845024" y="4902252"/>
                <a:ext cx="343624" cy="380195"/>
              </a:xfrm>
              <a:prstGeom prst="rect">
                <a:avLst/>
              </a:prstGeom>
              <a:noFill/>
              <a:ln w="9525">
                <a:noFill/>
                <a:miter lim="800000"/>
                <a:headEnd/>
                <a:tailEnd/>
              </a:ln>
            </p:spPr>
            <p:txBody>
              <a:bodyPr wrap="none">
                <a:prstTxWarp prst="textNoShape">
                  <a:avLst/>
                </a:prstTxWarp>
                <a:spAutoFit/>
              </a:bodyPr>
              <a:lstStyle/>
              <a:p>
                <a:r>
                  <a:rPr lang="en-US"/>
                  <a:t>k</a:t>
                </a:r>
                <a:r>
                  <a:rPr lang="en-US" baseline="-25000"/>
                  <a:t>f</a:t>
                </a:r>
              </a:p>
            </p:txBody>
          </p:sp>
        </p:grpSp>
        <p:sp>
          <p:nvSpPr>
            <p:cNvPr id="22542" name="TextBox 28"/>
            <p:cNvSpPr txBox="1">
              <a:spLocks noChangeArrowheads="1"/>
            </p:cNvSpPr>
            <p:nvPr/>
          </p:nvSpPr>
          <p:spPr bwMode="auto">
            <a:xfrm>
              <a:off x="2017374" y="5489302"/>
              <a:ext cx="340017" cy="369354"/>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Q</a:t>
              </a:r>
            </a:p>
          </p:txBody>
        </p:sp>
      </p:grpSp>
      <p:sp>
        <p:nvSpPr>
          <p:cNvPr id="22539" name="TextBox 32"/>
          <p:cNvSpPr txBox="1">
            <a:spLocks noChangeArrowheads="1"/>
          </p:cNvSpPr>
          <p:nvPr/>
        </p:nvSpPr>
        <p:spPr bwMode="auto">
          <a:xfrm>
            <a:off x="964046" y="5791200"/>
            <a:ext cx="2302261"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0000FF"/>
                </a:solidFill>
              </a:rPr>
              <a:t>Minimum accessible Q</a:t>
            </a:r>
          </a:p>
        </p:txBody>
      </p:sp>
      <p:pic>
        <p:nvPicPr>
          <p:cNvPr id="22540" name="Picture 6" descr="macpms"/>
          <p:cNvPicPr>
            <a:picLocks noChangeAspect="1" noChangeArrowheads="1"/>
          </p:cNvPicPr>
          <p:nvPr/>
        </p:nvPicPr>
        <p:blipFill>
          <a:blip r:embed="rId3"/>
          <a:srcRect/>
          <a:stretch>
            <a:fillRect/>
          </a:stretch>
        </p:blipFill>
        <p:spPr bwMode="auto">
          <a:xfrm>
            <a:off x="7772400" y="1524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9BE1B432-38ED-6541-B8B7-EA61EC5AA86A}" type="slidenum">
              <a:rPr lang="en-US"/>
              <a:pPr/>
              <a:t>55</a:t>
            </a:fld>
            <a:endParaRPr lang="en-US"/>
          </a:p>
        </p:txBody>
      </p:sp>
      <p:sp>
        <p:nvSpPr>
          <p:cNvPr id="48131" name="Rectangle 2"/>
          <p:cNvSpPr>
            <a:spLocks noGrp="1" noChangeArrowheads="1"/>
          </p:cNvSpPr>
          <p:nvPr>
            <p:ph type="title"/>
          </p:nvPr>
        </p:nvSpPr>
        <p:spPr>
          <a:xfrm>
            <a:off x="436996" y="0"/>
            <a:ext cx="8229600" cy="1143000"/>
          </a:xfrm>
        </p:spPr>
        <p:txBody>
          <a:bodyPr/>
          <a:lstStyle/>
          <a:p>
            <a:pPr eaLnBrk="1" hangingPunct="1"/>
            <a:r>
              <a:rPr lang="en-US" dirty="0">
                <a:solidFill>
                  <a:srgbClr val="FF0000"/>
                </a:solidFill>
              </a:rPr>
              <a:t>Data visualization</a:t>
            </a:r>
          </a:p>
        </p:txBody>
      </p:sp>
      <p:sp>
        <p:nvSpPr>
          <p:cNvPr id="48132" name="Rectangle 6"/>
          <p:cNvSpPr>
            <a:spLocks noGrp="1" noChangeArrowheads="1"/>
          </p:cNvSpPr>
          <p:nvPr>
            <p:ph type="body" idx="1"/>
          </p:nvPr>
        </p:nvSpPr>
        <p:spPr>
          <a:xfrm>
            <a:off x="0" y="1256179"/>
            <a:ext cx="8786091" cy="1944221"/>
          </a:xfrm>
        </p:spPr>
        <p:txBody>
          <a:bodyPr lIns="90478" tIns="44445" rIns="90478" bIns="44445">
            <a:normAutofit/>
          </a:bodyPr>
          <a:lstStyle/>
          <a:p>
            <a:pPr eaLnBrk="1" hangingPunct="1">
              <a:lnSpc>
                <a:spcPct val="80000"/>
              </a:lnSpc>
            </a:pPr>
            <a:r>
              <a:rPr lang="en-US" sz="2400" dirty="0">
                <a:solidFill>
                  <a:srgbClr val="0000FF"/>
                </a:solidFill>
              </a:rPr>
              <a:t>Large, complex data from </a:t>
            </a:r>
            <a:r>
              <a:rPr lang="en-US" sz="2400" dirty="0" err="1">
                <a:solidFill>
                  <a:srgbClr val="0000FF"/>
                </a:solidFill>
              </a:rPr>
              <a:t>spallation</a:t>
            </a:r>
            <a:r>
              <a:rPr lang="en-US" sz="2400" dirty="0">
                <a:solidFill>
                  <a:srgbClr val="0000FF"/>
                </a:solidFill>
              </a:rPr>
              <a:t> sources</a:t>
            </a:r>
          </a:p>
          <a:p>
            <a:pPr eaLnBrk="1" hangingPunct="1">
              <a:lnSpc>
                <a:spcPct val="80000"/>
              </a:lnSpc>
            </a:pPr>
            <a:r>
              <a:rPr lang="en-US" sz="2400" dirty="0">
                <a:solidFill>
                  <a:srgbClr val="0000FF"/>
                </a:solidFill>
              </a:rPr>
              <a:t>Measure </a:t>
            </a:r>
            <a:r>
              <a:rPr lang="en-US" sz="2400" dirty="0" err="1">
                <a:solidFill>
                  <a:srgbClr val="0000FF"/>
                </a:solidFill>
              </a:rPr>
              <a:t>S(</a:t>
            </a:r>
            <a:r>
              <a:rPr lang="en-US" sz="2400" b="1" dirty="0" err="1">
                <a:solidFill>
                  <a:srgbClr val="0000FF"/>
                </a:solidFill>
              </a:rPr>
              <a:t>Q</a:t>
            </a:r>
            <a:r>
              <a:rPr lang="en-US" sz="2400" dirty="0" err="1">
                <a:solidFill>
                  <a:srgbClr val="0000FF"/>
                </a:solidFill>
              </a:rPr>
              <a:t>,</a:t>
            </a:r>
            <a:r>
              <a:rPr lang="en-US" sz="2400" dirty="0" err="1">
                <a:solidFill>
                  <a:srgbClr val="0000FF"/>
                </a:solidFill>
                <a:latin typeface="Symbol" charset="2"/>
              </a:rPr>
              <a:t>w</a:t>
            </a:r>
            <a:r>
              <a:rPr lang="en-US" sz="2400" dirty="0">
                <a:solidFill>
                  <a:srgbClr val="0000FF"/>
                </a:solidFill>
              </a:rPr>
              <a:t>) – 4D function</a:t>
            </a:r>
          </a:p>
        </p:txBody>
      </p:sp>
      <p:pic>
        <p:nvPicPr>
          <p:cNvPr id="48133" name="Picture 2"/>
          <p:cNvPicPr>
            <a:picLocks noChangeAspect="1" noChangeArrowheads="1"/>
          </p:cNvPicPr>
          <p:nvPr/>
        </p:nvPicPr>
        <p:blipFill>
          <a:blip r:embed="rId3"/>
          <a:srcRect/>
          <a:stretch>
            <a:fillRect/>
          </a:stretch>
        </p:blipFill>
        <p:spPr bwMode="auto">
          <a:xfrm>
            <a:off x="436996" y="3151654"/>
            <a:ext cx="2714625" cy="3361765"/>
          </a:xfrm>
          <a:prstGeom prst="rect">
            <a:avLst/>
          </a:prstGeom>
          <a:noFill/>
          <a:ln w="9525">
            <a:noFill/>
            <a:miter lim="800000"/>
            <a:headEnd/>
            <a:tailEnd/>
          </a:ln>
        </p:spPr>
      </p:pic>
      <p:pic>
        <p:nvPicPr>
          <p:cNvPr id="48134" name="Picture 3"/>
          <p:cNvPicPr>
            <a:picLocks noChangeAspect="1" noChangeArrowheads="1"/>
          </p:cNvPicPr>
          <p:nvPr/>
        </p:nvPicPr>
        <p:blipFill>
          <a:blip r:embed="rId4"/>
          <a:srcRect/>
          <a:stretch>
            <a:fillRect/>
          </a:stretch>
        </p:blipFill>
        <p:spPr bwMode="auto">
          <a:xfrm>
            <a:off x="5667375" y="1659872"/>
            <a:ext cx="3476625" cy="3172665"/>
          </a:xfrm>
          <a:prstGeom prst="rect">
            <a:avLst/>
          </a:prstGeom>
          <a:noFill/>
          <a:ln w="9525">
            <a:noFill/>
            <a:miter lim="800000"/>
            <a:headEnd/>
            <a:tailEnd/>
          </a:ln>
        </p:spPr>
      </p:pic>
      <p:sp>
        <p:nvSpPr>
          <p:cNvPr id="48135" name="TextBox 10"/>
          <p:cNvSpPr txBox="1">
            <a:spLocks noChangeArrowheads="1"/>
          </p:cNvSpPr>
          <p:nvPr/>
        </p:nvSpPr>
        <p:spPr bwMode="auto">
          <a:xfrm>
            <a:off x="617682" y="5800445"/>
            <a:ext cx="2710976" cy="276987"/>
          </a:xfrm>
          <a:prstGeom prst="rect">
            <a:avLst/>
          </a:prstGeom>
          <a:noFill/>
          <a:ln w="9525">
            <a:noFill/>
            <a:miter lim="800000"/>
            <a:headEnd/>
            <a:tailEnd/>
          </a:ln>
        </p:spPr>
        <p:txBody>
          <a:bodyPr wrap="none" lIns="91429" tIns="45714" rIns="91429" bIns="45714">
            <a:prstTxWarp prst="textNoShape">
              <a:avLst/>
            </a:prstTxWarp>
            <a:spAutoFit/>
          </a:bodyPr>
          <a:lstStyle/>
          <a:p>
            <a:r>
              <a:rPr lang="en-US" sz="1200" dirty="0"/>
              <a:t>Ye </a:t>
            </a:r>
            <a:r>
              <a:rPr lang="en-US" sz="1200" i="1" dirty="0"/>
              <a:t>et al., Phys. Rev</a:t>
            </a:r>
            <a:r>
              <a:rPr lang="en-US" sz="1200" dirty="0"/>
              <a:t>. </a:t>
            </a:r>
            <a:r>
              <a:rPr lang="en-US" sz="1200" i="1" dirty="0"/>
              <a:t>B</a:t>
            </a:r>
            <a:r>
              <a:rPr lang="en-US" sz="1200" dirty="0"/>
              <a:t>, </a:t>
            </a:r>
            <a:r>
              <a:rPr lang="en-US" sz="1200" b="1" dirty="0"/>
              <a:t>75</a:t>
            </a:r>
            <a:r>
              <a:rPr lang="en-US" sz="1200" dirty="0"/>
              <a:t> 144408 (2007).</a:t>
            </a:r>
          </a:p>
        </p:txBody>
      </p:sp>
      <p:sp>
        <p:nvSpPr>
          <p:cNvPr id="48136" name="TextBox 11"/>
          <p:cNvSpPr txBox="1">
            <a:spLocks noChangeArrowheads="1"/>
          </p:cNvSpPr>
          <p:nvPr/>
        </p:nvSpPr>
        <p:spPr bwMode="auto">
          <a:xfrm>
            <a:off x="990600" y="2831080"/>
            <a:ext cx="1430928"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solidFill>
                  <a:srgbClr val="FF0000"/>
                </a:solidFill>
              </a:rPr>
              <a:t>La</a:t>
            </a:r>
            <a:r>
              <a:rPr lang="en-US" baseline="-25000" dirty="0">
                <a:solidFill>
                  <a:srgbClr val="FF0000"/>
                </a:solidFill>
              </a:rPr>
              <a:t>1-x</a:t>
            </a:r>
            <a:r>
              <a:rPr lang="en-US" dirty="0">
                <a:solidFill>
                  <a:srgbClr val="FF0000"/>
                </a:solidFill>
              </a:rPr>
              <a:t>Ca</a:t>
            </a:r>
            <a:r>
              <a:rPr lang="en-US" baseline="-25000" dirty="0">
                <a:solidFill>
                  <a:srgbClr val="FF0000"/>
                </a:solidFill>
              </a:rPr>
              <a:t>x</a:t>
            </a:r>
            <a:r>
              <a:rPr lang="en-US" dirty="0">
                <a:solidFill>
                  <a:srgbClr val="FF0000"/>
                </a:solidFill>
              </a:rPr>
              <a:t>MnO</a:t>
            </a:r>
            <a:r>
              <a:rPr lang="en-US" baseline="-25000" dirty="0">
                <a:solidFill>
                  <a:srgbClr val="FF0000"/>
                </a:solidFill>
              </a:rPr>
              <a:t>3</a:t>
            </a:r>
          </a:p>
        </p:txBody>
      </p:sp>
      <p:pic>
        <p:nvPicPr>
          <p:cNvPr id="48137" name="Picture 4"/>
          <p:cNvPicPr>
            <a:picLocks noChangeAspect="1" noChangeArrowheads="1"/>
          </p:cNvPicPr>
          <p:nvPr/>
        </p:nvPicPr>
        <p:blipFill>
          <a:blip r:embed="rId5"/>
          <a:srcRect/>
          <a:stretch>
            <a:fillRect/>
          </a:stretch>
        </p:blipFill>
        <p:spPr bwMode="auto">
          <a:xfrm>
            <a:off x="4270376" y="4859151"/>
            <a:ext cx="4019261" cy="1841966"/>
          </a:xfrm>
          <a:prstGeom prst="rect">
            <a:avLst/>
          </a:prstGeom>
          <a:noFill/>
          <a:ln w="9525">
            <a:noFill/>
            <a:miter lim="800000"/>
            <a:headEnd/>
            <a:tailEnd/>
          </a:ln>
        </p:spPr>
      </p:pic>
      <p:sp>
        <p:nvSpPr>
          <p:cNvPr id="48138" name="Footer Placeholder 13"/>
          <p:cNvSpPr>
            <a:spLocks noGrp="1"/>
          </p:cNvSpPr>
          <p:nvPr>
            <p:ph type="ftr" sz="quarter" idx="11"/>
          </p:nvPr>
        </p:nvSpPr>
        <p:spPr>
          <a:noFill/>
        </p:spPr>
        <p:txBody>
          <a:bodyPr/>
          <a:lstStyle/>
          <a:p>
            <a:r>
              <a:rPr lang="en-US"/>
              <a:t>NXS School</a:t>
            </a:r>
          </a:p>
        </p:txBody>
      </p:sp>
      <p:pic>
        <p:nvPicPr>
          <p:cNvPr id="48139" name="Picture 6" descr="macpms"/>
          <p:cNvPicPr>
            <a:picLocks noChangeAspect="1" noChangeArrowheads="1"/>
          </p:cNvPicPr>
          <p:nvPr/>
        </p:nvPicPr>
        <p:blipFill>
          <a:blip r:embed="rId6"/>
          <a:srcRect/>
          <a:stretch>
            <a:fillRect/>
          </a:stretch>
        </p:blipFill>
        <p:spPr bwMode="auto">
          <a:xfrm>
            <a:off x="7848600" y="228600"/>
            <a:ext cx="1132897" cy="6093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AutoShape 1"/>
          <p:cNvSpPr>
            <a:spLocks/>
          </p:cNvSpPr>
          <p:nvPr/>
        </p:nvSpPr>
        <p:spPr bwMode="auto">
          <a:xfrm>
            <a:off x="-366117" y="1535906"/>
            <a:ext cx="9608344" cy="3723680"/>
          </a:xfrm>
          <a:prstGeom prst="roundRect">
            <a:avLst>
              <a:gd name="adj" fmla="val 3593"/>
            </a:avLst>
          </a:prstGeom>
          <a:solidFill>
            <a:srgbClr val="000000"/>
          </a:solid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962" name="Rectangle 2"/>
          <p:cNvSpPr>
            <a:spLocks/>
          </p:cNvSpPr>
          <p:nvPr/>
        </p:nvSpPr>
        <p:spPr bwMode="auto">
          <a:xfrm>
            <a:off x="1759148" y="5991820"/>
            <a:ext cx="6884789" cy="1410891"/>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r">
              <a:spcBef>
                <a:spcPts val="984"/>
              </a:spcBef>
            </a:pPr>
            <a:r>
              <a:rPr lang="en-US" b="1" dirty="0">
                <a:solidFill>
                  <a:srgbClr val="FF6600"/>
                </a:solidFill>
                <a:latin typeface="Helvetica Neue Light" charset="0"/>
                <a:ea typeface="Helvetica Neue Light" charset="0"/>
                <a:cs typeface="Helvetica Neue Light" charset="0"/>
                <a:sym typeface="Helvetica Neue Light" charset="0"/>
              </a:rPr>
              <a:t>The appearance of spin waves indicates that the field-induced state is long range ordered</a:t>
            </a:r>
          </a:p>
          <a:p>
            <a:pPr>
              <a:spcBef>
                <a:spcPts val="984"/>
              </a:spcBef>
            </a:pPr>
            <a:r>
              <a:rPr lang="en-US" dirty="0">
                <a:solidFill>
                  <a:srgbClr val="CDCBDA"/>
                </a:solidFill>
                <a:latin typeface="Helvetica Neue Light" charset="0"/>
                <a:ea typeface="Helvetica Neue Light" charset="0"/>
                <a:cs typeface="Helvetica Neue Light" charset="0"/>
                <a:sym typeface="Helvetica Neue Light" charset="0"/>
              </a:rPr>
              <a:t> </a:t>
            </a:r>
          </a:p>
        </p:txBody>
      </p:sp>
      <p:sp>
        <p:nvSpPr>
          <p:cNvPr id="40963" name="Rectangle 3"/>
          <p:cNvSpPr>
            <a:spLocks noGrp="1" noChangeArrowheads="1"/>
          </p:cNvSpPr>
          <p:nvPr>
            <p:ph type="title"/>
          </p:nvPr>
        </p:nvSpPr>
        <p:spPr>
          <a:xfrm>
            <a:off x="734616" y="4762"/>
            <a:ext cx="7875984" cy="1214438"/>
          </a:xfrm>
          <a:ln/>
        </p:spPr>
        <p:txBody>
          <a:bodyPr/>
          <a:lstStyle/>
          <a:p>
            <a:pPr algn="l"/>
            <a:r>
              <a:rPr lang="en-US" sz="3900" dirty="0">
                <a:solidFill>
                  <a:srgbClr val="FFAF03"/>
                </a:solidFill>
                <a:latin typeface="Helvetica Neue Light" charset="0"/>
                <a:ea typeface="Helvetica Neue Light" charset="0"/>
                <a:cs typeface="Helvetica Neue Light" charset="0"/>
                <a:sym typeface="Helvetica Neue Light" charset="0"/>
              </a:rPr>
              <a:t>Development of Long Range Order</a:t>
            </a:r>
            <a:endParaRPr lang="en-US" sz="3900" dirty="0">
              <a:solidFill>
                <a:srgbClr val="FFAF03"/>
              </a:solidFill>
              <a:latin typeface="Helvetica Neue Light" charset="0"/>
              <a:sym typeface="Helvetica Neue Light" charset="0"/>
            </a:endParaRPr>
          </a:p>
        </p:txBody>
      </p:sp>
      <p:pic>
        <p:nvPicPr>
          <p:cNvPr id="40964" name="Picture 4" descr="/Users/brucegaulin/Desktop/Current Presentations/PlanarPyrochlores_MagneticNorth_2010.ppt_media/spinwaves_2T-1.mov">
            <a:hlinkClick r:id="" action="ppaction://media"/>
          </p:cNvPr>
          <p:cNvPicPr/>
          <p:nvPr>
            <a:videoFile r:link="rId1"/>
          </p:nvPr>
        </p:nvPicPr>
        <p:blipFill>
          <a:blip r:embed="rId5"/>
          <a:srcRect/>
          <a:stretch>
            <a:fillRect/>
          </a:stretch>
        </p:blipFill>
        <p:spPr bwMode="auto">
          <a:xfrm>
            <a:off x="4170164" y="1607344"/>
            <a:ext cx="5000625" cy="3232547"/>
          </a:xfrm>
          <a:prstGeom prst="rect">
            <a:avLst/>
          </a:prstGeom>
          <a:noFill/>
        </p:spPr>
      </p:pic>
      <p:pic>
        <p:nvPicPr>
          <p:cNvPr id="40965" name="Picture 5" descr="/Users/brucegaulin/Desktop/Current Presentations/PlanarPyrochlores_MagneticNorth_2010.ppt_media/30mK_0T-1.mov">
            <a:hlinkClick r:id="" action="ppaction://media"/>
          </p:cNvPr>
          <p:cNvPicPr/>
          <p:nvPr>
            <a:videoFile r:link="rId2"/>
          </p:nvPr>
        </p:nvPicPr>
        <p:blipFill>
          <a:blip r:embed="rId6"/>
          <a:srcRect/>
          <a:stretch>
            <a:fillRect/>
          </a:stretch>
        </p:blipFill>
        <p:spPr bwMode="auto">
          <a:xfrm>
            <a:off x="-178594" y="1607344"/>
            <a:ext cx="4804172" cy="3196828"/>
          </a:xfrm>
          <a:prstGeom prst="rect">
            <a:avLst/>
          </a:prstGeom>
          <a:noFill/>
        </p:spPr>
      </p:pic>
    </p:spTree>
  </p:cSld>
  <p:clrMapOvr>
    <a:masterClrMapping/>
  </p:clrMapOvr>
  <mc:AlternateContent xmlns:mp="http://schemas.microsoft.com/office/mac/powerpoint/2008/main">
    <mc:Choice Requires="mp">
      <mp:transition spd="med">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spd="med">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96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09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Prev" delay="0">
                      <p:tgtEl>
                        <p:sldTgt/>
                      </p:tgtEl>
                    </p:cond>
                  </p:endCondLst>
                </p:cTn>
                <p:tgtEl>
                  <p:spTgt spid="40964"/>
                </p:tgtEl>
              </p:cMediaNode>
            </p:video>
            <p:seq concurrent="1" nextAc="seek">
              <p:cTn id="11" restart="whenNotActive" fill="hold" evtFilter="cancelBubble" nodeType="interactiveSeq">
                <p:stCondLst>
                  <p:cond evt="onClick" delay="0">
                    <p:tgtEl>
                      <p:spTgt spid="4096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0964"/>
                                        </p:tgtEl>
                                      </p:cBhvr>
                                    </p:cmd>
                                  </p:childTnLst>
                                </p:cTn>
                              </p:par>
                            </p:childTnLst>
                          </p:cTn>
                        </p:par>
                      </p:childTnLst>
                    </p:cTn>
                  </p:par>
                </p:childTnLst>
              </p:cTn>
              <p:nextCondLst>
                <p:cond evt="onClick" delay="0">
                  <p:tgtEl>
                    <p:spTgt spid="40964"/>
                  </p:tgtEl>
                </p:cond>
              </p:nextCondLst>
            </p:seq>
            <p:video>
              <p:cMediaNode>
                <p:cTn id="16" fill="hold" display="0">
                  <p:stCondLst>
                    <p:cond delay="indefinite"/>
                  </p:stCondLst>
                  <p:endCondLst>
                    <p:cond evt="onPrev" delay="0">
                      <p:tgtEl>
                        <p:sldTgt/>
                      </p:tgtEl>
                    </p:cond>
                  </p:endCondLst>
                </p:cTn>
                <p:tgtEl>
                  <p:spTgt spid="40965"/>
                </p:tgtEl>
              </p:cMediaNode>
            </p:video>
            <p:seq concurrent="1" nextAc="seek">
              <p:cTn id="17" restart="whenNotActive" fill="hold" evtFilter="cancelBubble" nodeType="interactiveSeq">
                <p:stCondLst>
                  <p:cond evt="onClick" delay="0">
                    <p:tgtEl>
                      <p:spTgt spid="4096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0965"/>
                                        </p:tgtEl>
                                      </p:cBhvr>
                                    </p:cmd>
                                  </p:childTnLst>
                                </p:cTn>
                              </p:par>
                            </p:childTnLst>
                          </p:cTn>
                        </p:par>
                      </p:childTnLst>
                    </p:cTn>
                  </p:par>
                </p:childTnLst>
              </p:cTn>
              <p:nextCondLst>
                <p:cond evt="onClick" delay="0">
                  <p:tgtEl>
                    <p:spTgt spid="40965"/>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srcRect l="18872" t="42247" r="5435" b="10411"/>
          <a:stretch>
            <a:fillRect/>
          </a:stretch>
        </p:blipFill>
        <p:spPr bwMode="auto">
          <a:xfrm>
            <a:off x="3573" y="4210464"/>
            <a:ext cx="9140427" cy="1885536"/>
          </a:xfrm>
          <a:prstGeom prst="rect">
            <a:avLst/>
          </a:prstGeom>
          <a:noFill/>
          <a:ln w="12700" cap="flat">
            <a:noFill/>
            <a:miter lim="800000"/>
            <a:headEnd/>
            <a:tailEnd/>
          </a:ln>
        </p:spPr>
      </p:pic>
      <p:sp>
        <p:nvSpPr>
          <p:cNvPr id="43010" name="Rectangle 2"/>
          <p:cNvSpPr>
            <a:spLocks/>
          </p:cNvSpPr>
          <p:nvPr/>
        </p:nvSpPr>
        <p:spPr bwMode="auto">
          <a:xfrm>
            <a:off x="0" y="-76200"/>
            <a:ext cx="9753600" cy="3810000"/>
          </a:xfrm>
          <a:prstGeom prst="rect">
            <a:avLst/>
          </a:prstGeom>
          <a:gradFill rotWithShape="0">
            <a:gsLst>
              <a:gs pos="0">
                <a:srgbClr val="FFFFFF"/>
              </a:gs>
              <a:gs pos="100000">
                <a:srgbClr val="FFFF66"/>
              </a:gs>
            </a:gsLst>
            <a:lin ang="5400000" scaled="1"/>
          </a:gradFill>
          <a:ln w="12700" cap="flat">
            <a:noFill/>
            <a:miter lim="800000"/>
            <a:headEnd type="none" w="med" len="med"/>
            <a:tailEnd type="none" w="med" len="med"/>
          </a:ln>
        </p:spPr>
        <p:txBody>
          <a:bodyPr lIns="0" tIns="0" rIns="0" bIns="0" anchor="ctr">
            <a:prstTxWarp prst="textNoShape">
              <a:avLst/>
            </a:prstTxWarp>
          </a:bodyPr>
          <a:lstStyle/>
          <a:p>
            <a:r>
              <a:rPr lang="en-US" sz="2800" b="1" dirty="0" smtClean="0">
                <a:solidFill>
                  <a:srgbClr val="FF0000"/>
                </a:solidFill>
                <a:ea typeface="Gill Sans" charset="0"/>
                <a:cs typeface="Gill Sans" charset="0"/>
              </a:rPr>
              <a:t>  Field-induced order in the </a:t>
            </a:r>
            <a:r>
              <a:rPr lang="en-US" sz="2800" b="1" dirty="0" err="1" smtClean="0">
                <a:solidFill>
                  <a:srgbClr val="FF0000"/>
                </a:solidFill>
                <a:ea typeface="Gill Sans" charset="0"/>
                <a:cs typeface="Gill Sans" charset="0"/>
              </a:rPr>
              <a:t>Pyrochlore</a:t>
            </a:r>
            <a:r>
              <a:rPr lang="en-US" sz="2800" b="1" dirty="0" smtClean="0">
                <a:solidFill>
                  <a:srgbClr val="FF0000"/>
                </a:solidFill>
                <a:ea typeface="Gill Sans" charset="0"/>
                <a:cs typeface="Gill Sans" charset="0"/>
              </a:rPr>
              <a:t> Yb2Ti2O7:</a:t>
            </a:r>
          </a:p>
          <a:p>
            <a:endParaRPr lang="en-US" sz="2800" b="1" dirty="0" smtClean="0">
              <a:solidFill>
                <a:srgbClr val="FF0000"/>
              </a:solidFill>
              <a:ea typeface="Gill Sans" charset="0"/>
              <a:cs typeface="Gill Sans" charset="0"/>
            </a:endParaRPr>
          </a:p>
          <a:p>
            <a:r>
              <a:rPr lang="en-US" sz="2800" b="1" dirty="0" smtClean="0">
                <a:solidFill>
                  <a:srgbClr val="FF0000"/>
                </a:solidFill>
                <a:ea typeface="Gill Sans" charset="0"/>
                <a:cs typeface="Gill Sans" charset="0"/>
              </a:rPr>
              <a:t>  Weak </a:t>
            </a:r>
            <a:r>
              <a:rPr lang="en-US" sz="2800" b="1" dirty="0">
                <a:solidFill>
                  <a:srgbClr val="FF0000"/>
                </a:solidFill>
                <a:ea typeface="Gill Sans" charset="0"/>
                <a:cs typeface="Gill Sans" charset="0"/>
              </a:rPr>
              <a:t>magnetic field // [110] induces </a:t>
            </a:r>
            <a:r>
              <a:rPr lang="en-US" sz="2800" b="1" dirty="0" smtClean="0">
                <a:solidFill>
                  <a:srgbClr val="FF0000"/>
                </a:solidFill>
                <a:ea typeface="Gill Sans" charset="0"/>
                <a:cs typeface="Gill Sans" charset="0"/>
              </a:rPr>
              <a:t>LRO</a:t>
            </a:r>
          </a:p>
          <a:p>
            <a:endParaRPr lang="en-US" sz="2800" b="1" dirty="0" smtClean="0">
              <a:solidFill>
                <a:srgbClr val="FF0000"/>
              </a:solidFill>
              <a:ea typeface="Gill Sans" charset="0"/>
              <a:cs typeface="Gill Sans" charset="0"/>
            </a:endParaRPr>
          </a:p>
          <a:p>
            <a:endParaRPr lang="en-US" sz="2800" b="1" dirty="0" smtClean="0">
              <a:solidFill>
                <a:srgbClr val="FF0000"/>
              </a:solidFill>
              <a:ea typeface="Gill Sans" charset="0"/>
              <a:cs typeface="Gill Sans" charset="0"/>
            </a:endParaRPr>
          </a:p>
          <a:p>
            <a:endParaRPr lang="en-US" sz="2800" b="1" dirty="0">
              <a:solidFill>
                <a:srgbClr val="FF0000"/>
              </a:solidFill>
              <a:ea typeface="Gill Sans" charset="0"/>
              <a:cs typeface="Gill Sans" charset="0"/>
            </a:endParaRPr>
          </a:p>
          <a:p>
            <a:pPr algn="ctr"/>
            <a:r>
              <a:rPr lang="en-US" sz="2800" b="1" i="1" dirty="0">
                <a:solidFill>
                  <a:srgbClr val="0000FF"/>
                </a:solidFill>
                <a:ea typeface="Gill Sans" charset="0"/>
                <a:cs typeface="Gill Sans" charset="0"/>
              </a:rPr>
              <a:t>appearance of long-lived spin waves</a:t>
            </a:r>
            <a:r>
              <a:rPr lang="en-US" sz="2800" b="1" i="1" dirty="0" smtClean="0">
                <a:solidFill>
                  <a:srgbClr val="0000FF"/>
                </a:solidFill>
                <a:ea typeface="Gill Sans" charset="0"/>
                <a:cs typeface="Gill Sans" charset="0"/>
              </a:rPr>
              <a:t> </a:t>
            </a:r>
          </a:p>
          <a:p>
            <a:pPr algn="ctr"/>
            <a:r>
              <a:rPr lang="en-US" sz="2800" b="1" i="1" dirty="0" smtClean="0">
                <a:solidFill>
                  <a:srgbClr val="0000FF"/>
                </a:solidFill>
                <a:ea typeface="Gill Sans" charset="0"/>
                <a:cs typeface="Gill Sans" charset="0"/>
              </a:rPr>
              <a:t>at </a:t>
            </a:r>
            <a:r>
              <a:rPr lang="en-US" sz="2800" b="1" i="1" dirty="0">
                <a:solidFill>
                  <a:srgbClr val="0000FF"/>
                </a:solidFill>
                <a:ea typeface="Gill Sans" charset="0"/>
                <a:cs typeface="Gill Sans" charset="0"/>
              </a:rPr>
              <a:t>low T and moderate H</a:t>
            </a:r>
            <a:r>
              <a:rPr lang="en-US" sz="2800" i="1" dirty="0">
                <a:solidFill>
                  <a:srgbClr val="0000FF"/>
                </a:solidFill>
                <a:ea typeface="Gill Sans" charset="0"/>
                <a:cs typeface="Gill Sans" charset="0"/>
              </a:rPr>
              <a:t> </a:t>
            </a: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dirty="0">
                <a:solidFill>
                  <a:srgbClr val="FF0000"/>
                </a:solidFill>
              </a:rPr>
              <a:t>References</a:t>
            </a:r>
          </a:p>
        </p:txBody>
      </p:sp>
      <p:sp>
        <p:nvSpPr>
          <p:cNvPr id="61443" name="Footer Placeholder 3"/>
          <p:cNvSpPr>
            <a:spLocks noGrp="1"/>
          </p:cNvSpPr>
          <p:nvPr>
            <p:ph type="ftr" sz="quarter" idx="11"/>
          </p:nvPr>
        </p:nvSpPr>
        <p:spPr>
          <a:noFill/>
        </p:spPr>
        <p:txBody>
          <a:bodyPr/>
          <a:lstStyle/>
          <a:p>
            <a:r>
              <a:rPr lang="en-US"/>
              <a:t>NXS School</a:t>
            </a:r>
          </a:p>
        </p:txBody>
      </p:sp>
      <p:sp>
        <p:nvSpPr>
          <p:cNvPr id="61444" name="Slide Number Placeholder 4"/>
          <p:cNvSpPr>
            <a:spLocks noGrp="1"/>
          </p:cNvSpPr>
          <p:nvPr>
            <p:ph type="sldNum" sz="quarter" idx="12"/>
          </p:nvPr>
        </p:nvSpPr>
        <p:spPr>
          <a:noFill/>
        </p:spPr>
        <p:txBody>
          <a:bodyPr/>
          <a:lstStyle/>
          <a:p>
            <a:fld id="{641827FA-FA21-BD4F-BC00-81FFD0FC83E9}" type="slidenum">
              <a:rPr lang="en-US"/>
              <a:pPr/>
              <a:t>58</a:t>
            </a:fld>
            <a:endParaRPr lang="en-US"/>
          </a:p>
        </p:txBody>
      </p:sp>
      <p:sp>
        <p:nvSpPr>
          <p:cNvPr id="61445" name="TextBox 5"/>
          <p:cNvSpPr txBox="1">
            <a:spLocks noChangeArrowheads="1"/>
          </p:cNvSpPr>
          <p:nvPr/>
        </p:nvSpPr>
        <p:spPr bwMode="auto">
          <a:xfrm>
            <a:off x="342035" y="1778934"/>
            <a:ext cx="8439727" cy="3508641"/>
          </a:xfrm>
          <a:prstGeom prst="rect">
            <a:avLst/>
          </a:prstGeom>
          <a:noFill/>
          <a:ln w="9525">
            <a:noFill/>
            <a:miter lim="800000"/>
            <a:headEnd/>
            <a:tailEnd/>
          </a:ln>
        </p:spPr>
        <p:txBody>
          <a:bodyPr lIns="91429" tIns="45714" rIns="91429" bIns="45714">
            <a:prstTxWarp prst="textNoShape">
              <a:avLst/>
            </a:prstTxWarp>
            <a:spAutoFit/>
          </a:bodyPr>
          <a:lstStyle/>
          <a:p>
            <a:r>
              <a:rPr lang="en-US" b="1" dirty="0">
                <a:solidFill>
                  <a:srgbClr val="0000FF"/>
                </a:solidFill>
              </a:rPr>
              <a:t>General neutron scattering</a:t>
            </a:r>
            <a:endParaRPr lang="en-US" dirty="0">
              <a:solidFill>
                <a:srgbClr val="0000FF"/>
              </a:solidFill>
            </a:endParaRPr>
          </a:p>
          <a:p>
            <a:r>
              <a:rPr lang="en-US" sz="1600" dirty="0">
                <a:solidFill>
                  <a:srgbClr val="0000FF"/>
                </a:solidFill>
              </a:rPr>
              <a:t>G. Squires, “Intro to theory of thermal neutron scattering”, Dover, 1978.</a:t>
            </a:r>
          </a:p>
          <a:p>
            <a:r>
              <a:rPr lang="en-US" sz="1600" dirty="0">
                <a:solidFill>
                  <a:srgbClr val="0000FF"/>
                </a:solidFill>
              </a:rPr>
              <a:t>S. </a:t>
            </a:r>
            <a:r>
              <a:rPr lang="en-US" sz="1600" dirty="0" err="1">
                <a:solidFill>
                  <a:srgbClr val="0000FF"/>
                </a:solidFill>
              </a:rPr>
              <a:t>Lovesey</a:t>
            </a:r>
            <a:r>
              <a:rPr lang="en-US" sz="1600" dirty="0">
                <a:solidFill>
                  <a:srgbClr val="0000FF"/>
                </a:solidFill>
              </a:rPr>
              <a:t>, “Theory of neutron scattering from condensed matter”, Oxford, 1984.</a:t>
            </a:r>
          </a:p>
          <a:p>
            <a:r>
              <a:rPr lang="en-US" sz="1600" dirty="0">
                <a:solidFill>
                  <a:srgbClr val="0000FF"/>
                </a:solidFill>
              </a:rPr>
              <a:t>R. </a:t>
            </a:r>
            <a:r>
              <a:rPr lang="en-US" sz="1600" dirty="0" err="1">
                <a:solidFill>
                  <a:srgbClr val="0000FF"/>
                </a:solidFill>
              </a:rPr>
              <a:t>Pynn</a:t>
            </a:r>
            <a:r>
              <a:rPr lang="en-US" sz="1600" dirty="0">
                <a:solidFill>
                  <a:srgbClr val="0000FF"/>
                </a:solidFill>
              </a:rPr>
              <a:t>, http://</a:t>
            </a:r>
            <a:r>
              <a:rPr lang="en-US" sz="1600" dirty="0" err="1">
                <a:solidFill>
                  <a:srgbClr val="0000FF"/>
                </a:solidFill>
              </a:rPr>
              <a:t>www.mrl.ucsb.edu/~pynn</a:t>
            </a:r>
            <a:r>
              <a:rPr lang="en-US" sz="1600" dirty="0">
                <a:solidFill>
                  <a:srgbClr val="0000FF"/>
                </a:solidFill>
              </a:rPr>
              <a:t>/.</a:t>
            </a:r>
          </a:p>
          <a:p>
            <a:endParaRPr lang="en-US" sz="1600" dirty="0">
              <a:solidFill>
                <a:srgbClr val="0000FF"/>
              </a:solidFill>
            </a:endParaRPr>
          </a:p>
          <a:p>
            <a:r>
              <a:rPr lang="en-US" b="1" dirty="0">
                <a:solidFill>
                  <a:srgbClr val="0000FF"/>
                </a:solidFill>
              </a:rPr>
              <a:t>Polarized neutron scattering</a:t>
            </a:r>
            <a:endParaRPr lang="en-US" dirty="0">
              <a:solidFill>
                <a:srgbClr val="0000FF"/>
              </a:solidFill>
            </a:endParaRPr>
          </a:p>
          <a:p>
            <a:r>
              <a:rPr lang="en-US" sz="1600" dirty="0">
                <a:solidFill>
                  <a:srgbClr val="0000FF"/>
                </a:solidFill>
              </a:rPr>
              <a:t>Moon, Koehler, </a:t>
            </a:r>
            <a:r>
              <a:rPr lang="en-US" sz="1600" dirty="0" err="1">
                <a:solidFill>
                  <a:srgbClr val="0000FF"/>
                </a:solidFill>
              </a:rPr>
              <a:t>Riste</a:t>
            </a:r>
            <a:r>
              <a:rPr lang="en-US" sz="1600" dirty="0">
                <a:solidFill>
                  <a:srgbClr val="0000FF"/>
                </a:solidFill>
              </a:rPr>
              <a:t>, Phys. Rev </a:t>
            </a:r>
            <a:r>
              <a:rPr lang="en-US" sz="1600" b="1" dirty="0">
                <a:solidFill>
                  <a:srgbClr val="0000FF"/>
                </a:solidFill>
              </a:rPr>
              <a:t>181</a:t>
            </a:r>
            <a:r>
              <a:rPr lang="en-US" sz="1600" dirty="0">
                <a:solidFill>
                  <a:srgbClr val="0000FF"/>
                </a:solidFill>
              </a:rPr>
              <a:t>, 920 (1969).</a:t>
            </a:r>
          </a:p>
          <a:p>
            <a:endParaRPr lang="en-US" dirty="0">
              <a:solidFill>
                <a:srgbClr val="0000FF"/>
              </a:solidFill>
            </a:endParaRPr>
          </a:p>
          <a:p>
            <a:r>
              <a:rPr lang="en-US" b="1" dirty="0">
                <a:solidFill>
                  <a:srgbClr val="0000FF"/>
                </a:solidFill>
              </a:rPr>
              <a:t>Triple-axis techniques</a:t>
            </a:r>
          </a:p>
          <a:p>
            <a:r>
              <a:rPr lang="en-US" sz="1600" dirty="0" err="1">
                <a:solidFill>
                  <a:srgbClr val="0000FF"/>
                </a:solidFill>
              </a:rPr>
              <a:t>Shirane</a:t>
            </a:r>
            <a:r>
              <a:rPr lang="en-US" sz="1600" dirty="0">
                <a:solidFill>
                  <a:srgbClr val="0000FF"/>
                </a:solidFill>
              </a:rPr>
              <a:t>, Shapiro, </a:t>
            </a:r>
            <a:r>
              <a:rPr lang="en-US" sz="1600" dirty="0" err="1">
                <a:solidFill>
                  <a:srgbClr val="0000FF"/>
                </a:solidFill>
              </a:rPr>
              <a:t>Tranquada</a:t>
            </a:r>
            <a:r>
              <a:rPr lang="en-US" sz="1600" dirty="0">
                <a:solidFill>
                  <a:srgbClr val="0000FF"/>
                </a:solidFill>
              </a:rPr>
              <a:t>, “Neutron scattering with a triple-axis spectrometer”, Cambridge, 2002. </a:t>
            </a:r>
          </a:p>
          <a:p>
            <a:endParaRPr lang="en-US" dirty="0">
              <a:solidFill>
                <a:srgbClr val="0000FF"/>
              </a:solidFill>
            </a:endParaRPr>
          </a:p>
          <a:p>
            <a:r>
              <a:rPr lang="en-US" b="1" dirty="0">
                <a:solidFill>
                  <a:srgbClr val="0000FF"/>
                </a:solidFill>
              </a:rPr>
              <a:t>Time-of-flight techniques</a:t>
            </a:r>
          </a:p>
          <a:p>
            <a:r>
              <a:rPr lang="en-US" sz="1600" dirty="0">
                <a:solidFill>
                  <a:srgbClr val="0000FF"/>
                </a:solidFill>
              </a:rPr>
              <a:t>B. Fultz, http://www.cacr.caltech.edu/projects/danse/ARCS_Book_16x.pdf</a:t>
            </a:r>
          </a:p>
          <a:p>
            <a:endParaRPr lang="en-US" b="1" dirty="0"/>
          </a:p>
        </p:txBody>
      </p:sp>
      <p:pic>
        <p:nvPicPr>
          <p:cNvPr id="61446" name="Picture 6" descr="macpms"/>
          <p:cNvPicPr>
            <a:picLocks noChangeAspect="1" noChangeArrowheads="1"/>
          </p:cNvPicPr>
          <p:nvPr/>
        </p:nvPicPr>
        <p:blipFill>
          <a:blip r:embed="rId3"/>
          <a:srcRect/>
          <a:stretch>
            <a:fillRect/>
          </a:stretch>
        </p:blipFill>
        <p:spPr bwMode="auto">
          <a:xfrm>
            <a:off x="7772400" y="304800"/>
            <a:ext cx="1141556" cy="614922"/>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7" name="Title 1"/>
          <p:cNvSpPr>
            <a:spLocks noGrp="1"/>
          </p:cNvSpPr>
          <p:nvPr>
            <p:ph type="title"/>
          </p:nvPr>
        </p:nvSpPr>
        <p:spPr>
          <a:xfrm>
            <a:off x="76200" y="76200"/>
            <a:ext cx="8229600" cy="1143000"/>
          </a:xfrm>
        </p:spPr>
        <p:txBody>
          <a:bodyPr/>
          <a:lstStyle/>
          <a:p>
            <a:pPr eaLnBrk="1" hangingPunct="1"/>
            <a:r>
              <a:rPr lang="en-US" dirty="0">
                <a:solidFill>
                  <a:srgbClr val="FF0000"/>
                </a:solidFill>
              </a:rPr>
              <a:t>Wavelength-energy relations</a:t>
            </a:r>
          </a:p>
        </p:txBody>
      </p:sp>
      <p:sp>
        <p:nvSpPr>
          <p:cNvPr id="23558" name="Footer Placeholder 2"/>
          <p:cNvSpPr>
            <a:spLocks noGrp="1"/>
          </p:cNvSpPr>
          <p:nvPr>
            <p:ph type="ftr" sz="quarter" idx="11"/>
          </p:nvPr>
        </p:nvSpPr>
        <p:spPr>
          <a:noFill/>
        </p:spPr>
        <p:txBody>
          <a:bodyPr/>
          <a:lstStyle/>
          <a:p>
            <a:r>
              <a:rPr lang="en-US"/>
              <a:t>NXS School</a:t>
            </a:r>
          </a:p>
        </p:txBody>
      </p:sp>
      <p:sp>
        <p:nvSpPr>
          <p:cNvPr id="23559" name="Slide Number Placeholder 3"/>
          <p:cNvSpPr>
            <a:spLocks noGrp="1"/>
          </p:cNvSpPr>
          <p:nvPr>
            <p:ph type="sldNum" sz="quarter" idx="12"/>
          </p:nvPr>
        </p:nvSpPr>
        <p:spPr>
          <a:noFill/>
        </p:spPr>
        <p:txBody>
          <a:bodyPr/>
          <a:lstStyle/>
          <a:p>
            <a:fld id="{C566AB14-89BF-664E-B2ED-7A9B36ACDA25}" type="slidenum">
              <a:rPr lang="en-US"/>
              <a:pPr/>
              <a:t>6</a:t>
            </a:fld>
            <a:endParaRPr lang="en-US"/>
          </a:p>
        </p:txBody>
      </p:sp>
      <p:pic>
        <p:nvPicPr>
          <p:cNvPr id="23560" name="Picture 50"/>
          <p:cNvPicPr>
            <a:picLocks noChangeAspect="1" noChangeArrowheads="1"/>
          </p:cNvPicPr>
          <p:nvPr/>
        </p:nvPicPr>
        <p:blipFill>
          <a:blip r:embed="rId4"/>
          <a:srcRect/>
          <a:stretch>
            <a:fillRect/>
          </a:stretch>
        </p:blipFill>
        <p:spPr bwMode="auto">
          <a:xfrm>
            <a:off x="6438323" y="2133600"/>
            <a:ext cx="2248477" cy="1563221"/>
          </a:xfrm>
          <a:prstGeom prst="rect">
            <a:avLst/>
          </a:prstGeom>
          <a:noFill/>
          <a:ln w="9525">
            <a:noFill/>
            <a:miter lim="800000"/>
            <a:headEnd/>
            <a:tailEnd/>
          </a:ln>
        </p:spPr>
      </p:pic>
      <p:sp>
        <p:nvSpPr>
          <p:cNvPr id="23561" name="Rectangle 3"/>
          <p:cNvSpPr txBox="1">
            <a:spLocks noChangeArrowheads="1"/>
          </p:cNvSpPr>
          <p:nvPr/>
        </p:nvSpPr>
        <p:spPr bwMode="auto">
          <a:xfrm>
            <a:off x="412751" y="1281953"/>
            <a:ext cx="6647295" cy="1232647"/>
          </a:xfrm>
          <a:prstGeom prst="rect">
            <a:avLst/>
          </a:prstGeom>
          <a:noFill/>
          <a:ln w="9525">
            <a:noFill/>
            <a:miter lim="800000"/>
            <a:headEnd/>
            <a:tailEnd/>
          </a:ln>
        </p:spPr>
        <p:txBody>
          <a:bodyPr lIns="91429" tIns="45714" rIns="91429" bIns="45714">
            <a:prstTxWarp prst="textNoShape">
              <a:avLst/>
            </a:prstTxWarp>
          </a:bodyPr>
          <a:lstStyle/>
          <a:p>
            <a:pPr marL="341909" indent="-341909" defTabSz="913183">
              <a:lnSpc>
                <a:spcPct val="90000"/>
              </a:lnSpc>
              <a:spcBef>
                <a:spcPct val="20000"/>
              </a:spcBef>
              <a:buSzPct val="70000"/>
              <a:buFont typeface="Wingdings" charset="2"/>
              <a:buChar char="l"/>
            </a:pPr>
            <a:r>
              <a:rPr lang="en-US" sz="2400" b="1" dirty="0">
                <a:solidFill>
                  <a:srgbClr val="0000FF"/>
                </a:solidFill>
                <a:sym typeface="Symbol" charset="2"/>
              </a:rPr>
              <a:t>Neutron as a wave …</a:t>
            </a:r>
          </a:p>
          <a:p>
            <a:pPr marL="690942" lvl="1" indent="-347608" defTabSz="913183">
              <a:lnSpc>
                <a:spcPct val="90000"/>
              </a:lnSpc>
              <a:spcBef>
                <a:spcPct val="20000"/>
              </a:spcBef>
              <a:buSzPct val="70000"/>
              <a:buFont typeface="Wingdings" charset="2"/>
              <a:buChar char="l"/>
            </a:pPr>
            <a:r>
              <a:rPr lang="en-US" dirty="0">
                <a:solidFill>
                  <a:srgbClr val="0000FF"/>
                </a:solidFill>
                <a:ea typeface="Arial" charset="0"/>
                <a:cs typeface="Arial" charset="0"/>
                <a:sym typeface="Symbol" charset="2"/>
              </a:rPr>
              <a:t>Energy (E), velocity (</a:t>
            </a:r>
            <a:r>
              <a:rPr lang="en-US" dirty="0" err="1">
                <a:solidFill>
                  <a:srgbClr val="0000FF"/>
                </a:solidFill>
                <a:ea typeface="Arial" charset="0"/>
                <a:cs typeface="Arial" charset="0"/>
                <a:sym typeface="Symbol" charset="2"/>
              </a:rPr>
              <a:t>v</a:t>
            </a:r>
            <a:r>
              <a:rPr lang="en-US" dirty="0">
                <a:solidFill>
                  <a:srgbClr val="0000FF"/>
                </a:solidFill>
                <a:ea typeface="Arial" charset="0"/>
                <a:cs typeface="Arial" charset="0"/>
                <a:sym typeface="Symbol" charset="2"/>
              </a:rPr>
              <a:t>), </a:t>
            </a:r>
            <a:r>
              <a:rPr lang="en-US" dirty="0" err="1">
                <a:solidFill>
                  <a:srgbClr val="0000FF"/>
                </a:solidFill>
                <a:ea typeface="Arial" charset="0"/>
                <a:cs typeface="Arial" charset="0"/>
                <a:sym typeface="Symbol" charset="2"/>
              </a:rPr>
              <a:t>wavenumber</a:t>
            </a:r>
            <a:r>
              <a:rPr lang="en-US" dirty="0">
                <a:solidFill>
                  <a:srgbClr val="0000FF"/>
                </a:solidFill>
                <a:ea typeface="Arial" charset="0"/>
                <a:cs typeface="Arial" charset="0"/>
                <a:sym typeface="Symbol" charset="2"/>
              </a:rPr>
              <a:t> (</a:t>
            </a:r>
            <a:r>
              <a:rPr lang="en-US" dirty="0" err="1">
                <a:solidFill>
                  <a:srgbClr val="0000FF"/>
                </a:solidFill>
                <a:ea typeface="Arial" charset="0"/>
                <a:cs typeface="Arial" charset="0"/>
                <a:sym typeface="Symbol" charset="2"/>
              </a:rPr>
              <a:t>k</a:t>
            </a:r>
            <a:r>
              <a:rPr lang="en-US" dirty="0">
                <a:solidFill>
                  <a:srgbClr val="0000FF"/>
                </a:solidFill>
                <a:ea typeface="Arial" charset="0"/>
                <a:cs typeface="Arial" charset="0"/>
                <a:sym typeface="Symbol" charset="2"/>
              </a:rPr>
              <a:t>), wavelength (</a:t>
            </a:r>
            <a:r>
              <a:rPr lang="en-US" dirty="0" err="1">
                <a:solidFill>
                  <a:srgbClr val="0000FF"/>
                </a:solidFill>
                <a:ea typeface="Arial" charset="0"/>
                <a:cs typeface="Arial" charset="0"/>
                <a:sym typeface="Symbol" charset="2"/>
              </a:rPr>
              <a:t></a:t>
            </a:r>
            <a:r>
              <a:rPr lang="en-US" dirty="0">
                <a:solidFill>
                  <a:srgbClr val="0000FF"/>
                </a:solidFill>
                <a:ea typeface="Arial" charset="0"/>
                <a:cs typeface="Arial" charset="0"/>
                <a:sym typeface="Symbol" charset="2"/>
              </a:rPr>
              <a:t>)</a:t>
            </a:r>
          </a:p>
        </p:txBody>
      </p:sp>
      <p:graphicFrame>
        <p:nvGraphicFramePr>
          <p:cNvPr id="8" name="Table 7"/>
          <p:cNvGraphicFramePr>
            <a:graphicFrameLocks noGrp="1"/>
          </p:cNvGraphicFramePr>
          <p:nvPr/>
        </p:nvGraphicFramePr>
        <p:xfrm>
          <a:off x="926523" y="4914452"/>
          <a:ext cx="7023967" cy="1486348"/>
        </p:xfrm>
        <a:graphic>
          <a:graphicData uri="http://schemas.openxmlformats.org/drawingml/2006/table">
            <a:tbl>
              <a:tblPr/>
              <a:tblGrid>
                <a:gridCol w="1174750"/>
                <a:gridCol w="1756353"/>
                <a:gridCol w="1987261"/>
                <a:gridCol w="2105603"/>
              </a:tblGrid>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Energy (meV)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Temperature (K)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Wavelength (Å)</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Cold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0.1 – 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 – 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4 – 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Thermal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5 – 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60 – 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1 –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7"/>
                    </a:solidFill>
                  </a:tcPr>
                </a:tc>
              </a:tr>
              <a:tr h="371587">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Hot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100 – 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1000 – 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c>
                  <a:txBody>
                    <a:bodyPr/>
                    <a:lstStyle/>
                    <a:p>
                      <a:pPr marL="0" marR="0" lvl="0" indent="0" algn="l"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cs typeface="ＭＳ Ｐゴシック" charset="-128"/>
                        </a:rPr>
                        <a:t>0.4 –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CB"/>
                    </a:solidFill>
                  </a:tcPr>
                </a:tc>
              </a:tr>
            </a:tbl>
          </a:graphicData>
        </a:graphic>
      </p:graphicFrame>
      <p:graphicFrame>
        <p:nvGraphicFramePr>
          <p:cNvPr id="23554" name="Object 2"/>
          <p:cNvGraphicFramePr>
            <a:graphicFrameLocks noChangeAspect="1"/>
          </p:cNvGraphicFramePr>
          <p:nvPr/>
        </p:nvGraphicFramePr>
        <p:xfrm>
          <a:off x="1545648" y="2892519"/>
          <a:ext cx="3727738" cy="665349"/>
        </p:xfrm>
        <a:graphic>
          <a:graphicData uri="http://schemas.openxmlformats.org/presentationml/2006/ole">
            <p:oleObj spid="_x0000_s23554" name="Equation" r:id="rId5" imgW="7315200" imgH="1308100" progId="Equation.3">
              <p:embed/>
            </p:oleObj>
          </a:graphicData>
        </a:graphic>
      </p:graphicFrame>
      <p:graphicFrame>
        <p:nvGraphicFramePr>
          <p:cNvPr id="23555" name="Object 3"/>
          <p:cNvGraphicFramePr>
            <a:graphicFrameLocks noChangeAspect="1"/>
          </p:cNvGraphicFramePr>
          <p:nvPr/>
        </p:nvGraphicFramePr>
        <p:xfrm>
          <a:off x="2739159" y="2210360"/>
          <a:ext cx="1343603" cy="556092"/>
        </p:xfrm>
        <a:graphic>
          <a:graphicData uri="http://schemas.openxmlformats.org/presentationml/2006/ole">
            <p:oleObj spid="_x0000_s23555" name="Equation" r:id="rId6" imgW="7112000" imgH="2946400" progId="Equation.3">
              <p:embed/>
            </p:oleObj>
          </a:graphicData>
        </a:graphic>
      </p:graphicFrame>
      <p:graphicFrame>
        <p:nvGraphicFramePr>
          <p:cNvPr id="23556" name="Object 4"/>
          <p:cNvGraphicFramePr>
            <a:graphicFrameLocks noChangeAspect="1"/>
          </p:cNvGraphicFramePr>
          <p:nvPr/>
        </p:nvGraphicFramePr>
        <p:xfrm>
          <a:off x="1897785" y="3678331"/>
          <a:ext cx="3024909" cy="385203"/>
        </p:xfrm>
        <a:graphic>
          <a:graphicData uri="http://schemas.openxmlformats.org/presentationml/2006/ole">
            <p:oleObj spid="_x0000_s23556" name="Equation" r:id="rId7" imgW="7315200" imgH="927100" progId="Equation.3">
              <p:embed/>
            </p:oleObj>
          </a:graphicData>
        </a:graphic>
      </p:graphicFrame>
      <p:sp>
        <p:nvSpPr>
          <p:cNvPr id="23589" name="TextBox 11"/>
          <p:cNvSpPr txBox="1">
            <a:spLocks noChangeArrowheads="1"/>
          </p:cNvSpPr>
          <p:nvPr/>
        </p:nvSpPr>
        <p:spPr bwMode="auto">
          <a:xfrm>
            <a:off x="725921" y="4278880"/>
            <a:ext cx="6122167" cy="369320"/>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err="1">
                <a:solidFill>
                  <a:srgbClr val="0000FF"/>
                </a:solidFill>
                <a:sym typeface="Symbol" charset="2"/>
              </a:rPr>
              <a:t></a:t>
            </a:r>
            <a:r>
              <a:rPr lang="en-US" dirty="0">
                <a:solidFill>
                  <a:srgbClr val="0000FF"/>
                </a:solidFill>
                <a:sym typeface="Symbol" charset="2"/>
              </a:rPr>
              <a:t> ~ </a:t>
            </a:r>
            <a:r>
              <a:rPr lang="en-US" dirty="0" err="1">
                <a:solidFill>
                  <a:srgbClr val="0000FF"/>
                </a:solidFill>
                <a:sym typeface="Symbol" charset="2"/>
              </a:rPr>
              <a:t>interatomic</a:t>
            </a:r>
            <a:r>
              <a:rPr lang="en-US" dirty="0">
                <a:solidFill>
                  <a:srgbClr val="0000FF"/>
                </a:solidFill>
                <a:sym typeface="Symbol" charset="2"/>
              </a:rPr>
              <a:t> spacing  </a:t>
            </a:r>
            <a:r>
              <a:rPr lang="en-US" dirty="0" err="1">
                <a:solidFill>
                  <a:srgbClr val="0000FF"/>
                </a:solidFill>
                <a:sym typeface="Wingdings" charset="2"/>
              </a:rPr>
              <a:t></a:t>
            </a:r>
            <a:r>
              <a:rPr lang="en-US" dirty="0">
                <a:solidFill>
                  <a:srgbClr val="0000FF"/>
                </a:solidFill>
                <a:sym typeface="Wingdings" charset="2"/>
              </a:rPr>
              <a:t>  </a:t>
            </a:r>
            <a:r>
              <a:rPr lang="en-US" dirty="0">
                <a:solidFill>
                  <a:srgbClr val="0000FF"/>
                </a:solidFill>
                <a:sym typeface="Symbol" charset="2"/>
              </a:rPr>
              <a:t>E ~ excitations in condensed matter</a:t>
            </a:r>
            <a:endParaRPr lang="en-US" dirty="0">
              <a:solidFill>
                <a:srgbClr val="0000FF"/>
              </a:solidFill>
            </a:endParaRPr>
          </a:p>
        </p:txBody>
      </p:sp>
      <p:pic>
        <p:nvPicPr>
          <p:cNvPr id="23590" name="Picture 12" descr="macpms"/>
          <p:cNvPicPr>
            <a:picLocks noChangeAspect="1" noChangeArrowheads="1"/>
          </p:cNvPicPr>
          <p:nvPr/>
        </p:nvPicPr>
        <p:blipFill>
          <a:blip r:embed="rId8"/>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808038" y="590550"/>
            <a:ext cx="4021190" cy="584776"/>
          </a:xfrm>
          <a:prstGeom prst="rect">
            <a:avLst/>
          </a:prstGeom>
          <a:noFill/>
          <a:ln w="9525">
            <a:noFill/>
            <a:miter lim="800000"/>
            <a:headEnd/>
            <a:tailEnd/>
          </a:ln>
        </p:spPr>
        <p:txBody>
          <a:bodyPr wrap="none">
            <a:prstTxWarp prst="textNoShape">
              <a:avLst/>
            </a:prstTxWarp>
            <a:spAutoFit/>
          </a:bodyPr>
          <a:lstStyle/>
          <a:p>
            <a:r>
              <a:rPr lang="en-US" sz="3200" b="1" i="1" dirty="0">
                <a:solidFill>
                  <a:srgbClr val="FF0000"/>
                </a:solidFill>
              </a:rPr>
              <a:t>The Basic Experiment:</a:t>
            </a:r>
          </a:p>
        </p:txBody>
      </p:sp>
      <p:sp>
        <p:nvSpPr>
          <p:cNvPr id="18435" name="AutoShape 5"/>
          <p:cNvSpPr>
            <a:spLocks noChangeArrowheads="1"/>
          </p:cNvSpPr>
          <p:nvPr/>
        </p:nvSpPr>
        <p:spPr bwMode="auto">
          <a:xfrm>
            <a:off x="323850" y="2708275"/>
            <a:ext cx="3095625" cy="288925"/>
          </a:xfrm>
          <a:prstGeom prst="rightArrow">
            <a:avLst>
              <a:gd name="adj1" fmla="val 50000"/>
              <a:gd name="adj2" fmla="val 267857"/>
            </a:avLst>
          </a:prstGeom>
          <a:solidFill>
            <a:srgbClr val="3366FF"/>
          </a:solidFill>
          <a:ln w="9525">
            <a:solidFill>
              <a:schemeClr val="tx1"/>
            </a:solidFill>
            <a:miter lim="800000"/>
            <a:headEnd/>
            <a:tailEnd/>
          </a:ln>
        </p:spPr>
        <p:txBody>
          <a:bodyPr wrap="none" anchor="ctr">
            <a:prstTxWarp prst="textNoShape">
              <a:avLst/>
            </a:prstTxWarp>
          </a:bodyPr>
          <a:lstStyle/>
          <a:p>
            <a:endParaRPr lang="en-US"/>
          </a:p>
        </p:txBody>
      </p:sp>
      <p:sp>
        <p:nvSpPr>
          <p:cNvPr id="18436" name="AutoShape 6"/>
          <p:cNvSpPr>
            <a:spLocks noChangeArrowheads="1"/>
          </p:cNvSpPr>
          <p:nvPr/>
        </p:nvSpPr>
        <p:spPr bwMode="auto">
          <a:xfrm rot="-2778862">
            <a:off x="4979194" y="1581944"/>
            <a:ext cx="1887538" cy="254000"/>
          </a:xfrm>
          <a:prstGeom prst="rightArrow">
            <a:avLst>
              <a:gd name="adj1" fmla="val 50000"/>
              <a:gd name="adj2" fmla="val 185781"/>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8437" name="Line 8"/>
          <p:cNvSpPr>
            <a:spLocks noChangeShapeType="1"/>
          </p:cNvSpPr>
          <p:nvPr/>
        </p:nvSpPr>
        <p:spPr bwMode="auto">
          <a:xfrm>
            <a:off x="5722938" y="2852738"/>
            <a:ext cx="273685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8438" name="Text Box 9"/>
          <p:cNvSpPr txBox="1">
            <a:spLocks noChangeArrowheads="1"/>
          </p:cNvSpPr>
          <p:nvPr/>
        </p:nvSpPr>
        <p:spPr bwMode="auto">
          <a:xfrm>
            <a:off x="6227763" y="1916113"/>
            <a:ext cx="971550" cy="519112"/>
          </a:xfrm>
          <a:prstGeom prst="rect">
            <a:avLst/>
          </a:prstGeom>
          <a:noFill/>
          <a:ln w="9525">
            <a:noFill/>
            <a:miter lim="800000"/>
            <a:headEnd/>
            <a:tailEnd/>
          </a:ln>
        </p:spPr>
        <p:txBody>
          <a:bodyPr wrap="none">
            <a:prstTxWarp prst="textNoShape">
              <a:avLst/>
            </a:prstTxWarp>
            <a:spAutoFit/>
          </a:bodyPr>
          <a:lstStyle/>
          <a:p>
            <a:r>
              <a:rPr lang="en-US" sz="2800" b="1"/>
              <a:t>(</a:t>
            </a:r>
            <a:r>
              <a:rPr lang="en-US" sz="2800" b="1">
                <a:latin typeface="Symbol" charset="2"/>
                <a:sym typeface="Symbol" charset="2"/>
              </a:rPr>
              <a:t></a:t>
            </a:r>
            <a:r>
              <a:rPr lang="en-US" sz="2800" b="1"/>
              <a:t>, </a:t>
            </a:r>
            <a:r>
              <a:rPr lang="en-US" sz="2800" b="1">
                <a:latin typeface="Symbol" charset="2"/>
                <a:sym typeface="Symbol" charset="2"/>
              </a:rPr>
              <a:t></a:t>
            </a:r>
            <a:r>
              <a:rPr lang="en-US" sz="2800" b="1"/>
              <a:t>)</a:t>
            </a:r>
          </a:p>
        </p:txBody>
      </p:sp>
      <p:sp>
        <p:nvSpPr>
          <p:cNvPr id="18439" name="Text Box 10"/>
          <p:cNvSpPr txBox="1">
            <a:spLocks noChangeArrowheads="1"/>
          </p:cNvSpPr>
          <p:nvPr/>
        </p:nvSpPr>
        <p:spPr bwMode="auto">
          <a:xfrm>
            <a:off x="663575" y="3830638"/>
            <a:ext cx="2787650" cy="2654300"/>
          </a:xfrm>
          <a:prstGeom prst="rect">
            <a:avLst/>
          </a:prstGeom>
          <a:solidFill>
            <a:srgbClr val="FFFF99">
              <a:alpha val="50195"/>
            </a:srgbClr>
          </a:solidFill>
          <a:ln w="9525">
            <a:noFill/>
            <a:miter lim="800000"/>
            <a:headEnd/>
            <a:tailEnd/>
          </a:ln>
        </p:spPr>
        <p:txBody>
          <a:bodyPr wrap="none">
            <a:prstTxWarp prst="textNoShape">
              <a:avLst/>
            </a:prstTxWarp>
            <a:spAutoFit/>
          </a:bodyPr>
          <a:lstStyle/>
          <a:p>
            <a:r>
              <a:rPr lang="en-US" sz="2800" b="1">
                <a:solidFill>
                  <a:srgbClr val="0000FF"/>
                </a:solidFill>
              </a:rPr>
              <a:t>Incident Beam: </a:t>
            </a:r>
          </a:p>
          <a:p>
            <a:endParaRPr lang="en-US" sz="2800" b="1">
              <a:solidFill>
                <a:srgbClr val="0000FF"/>
              </a:solidFill>
            </a:endParaRPr>
          </a:p>
          <a:p>
            <a:pPr>
              <a:buFontTx/>
              <a:buChar char="•"/>
            </a:pPr>
            <a:r>
              <a:rPr lang="en-US" sz="2800" b="1">
                <a:solidFill>
                  <a:srgbClr val="0000FF"/>
                </a:solidFill>
              </a:rPr>
              <a:t> monochromatic</a:t>
            </a:r>
          </a:p>
          <a:p>
            <a:pPr>
              <a:buFontTx/>
              <a:buChar char="•"/>
            </a:pPr>
            <a:r>
              <a:rPr lang="en-US" sz="2800" b="1">
                <a:solidFill>
                  <a:srgbClr val="0000FF"/>
                </a:solidFill>
              </a:rPr>
              <a:t> “white”</a:t>
            </a:r>
          </a:p>
          <a:p>
            <a:pPr>
              <a:buFontTx/>
              <a:buChar char="•"/>
            </a:pPr>
            <a:r>
              <a:rPr lang="en-US" sz="2800" b="1">
                <a:solidFill>
                  <a:srgbClr val="0000FF"/>
                </a:solidFill>
              </a:rPr>
              <a:t> “pink”</a:t>
            </a:r>
          </a:p>
          <a:p>
            <a:endParaRPr lang="en-US" sz="2800" b="1">
              <a:solidFill>
                <a:srgbClr val="0000FF"/>
              </a:solidFill>
            </a:endParaRPr>
          </a:p>
        </p:txBody>
      </p:sp>
      <p:sp>
        <p:nvSpPr>
          <p:cNvPr id="18440" name="Text Box 11"/>
          <p:cNvSpPr txBox="1">
            <a:spLocks noChangeArrowheads="1"/>
          </p:cNvSpPr>
          <p:nvPr/>
        </p:nvSpPr>
        <p:spPr bwMode="auto">
          <a:xfrm>
            <a:off x="4859338" y="3789363"/>
            <a:ext cx="3979862" cy="2654300"/>
          </a:xfrm>
          <a:prstGeom prst="rect">
            <a:avLst/>
          </a:prstGeom>
          <a:solidFill>
            <a:srgbClr val="FFFF99">
              <a:alpha val="45882"/>
            </a:srgbClr>
          </a:solidFill>
          <a:ln w="9525">
            <a:noFill/>
            <a:miter lim="800000"/>
            <a:headEnd/>
            <a:tailEnd/>
          </a:ln>
        </p:spPr>
        <p:txBody>
          <a:bodyPr wrap="none">
            <a:prstTxWarp prst="textNoShape">
              <a:avLst/>
            </a:prstTxWarp>
            <a:spAutoFit/>
          </a:bodyPr>
          <a:lstStyle/>
          <a:p>
            <a:r>
              <a:rPr lang="en-US" sz="2800" b="1" dirty="0">
                <a:solidFill>
                  <a:srgbClr val="FF0000"/>
                </a:solidFill>
              </a:rPr>
              <a:t>Scattered  Beam: </a:t>
            </a:r>
          </a:p>
          <a:p>
            <a:endParaRPr lang="en-US" sz="2800" b="1" dirty="0">
              <a:solidFill>
                <a:srgbClr val="FF0000"/>
              </a:solidFill>
            </a:endParaRPr>
          </a:p>
          <a:p>
            <a:pPr>
              <a:buFontTx/>
              <a:buChar char="•"/>
            </a:pPr>
            <a:r>
              <a:rPr lang="en-US" sz="2800" b="1" dirty="0">
                <a:solidFill>
                  <a:srgbClr val="FF0000"/>
                </a:solidFill>
              </a:rPr>
              <a:t> Resolve its energy</a:t>
            </a:r>
          </a:p>
          <a:p>
            <a:pPr>
              <a:buFontTx/>
              <a:buChar char="•"/>
            </a:pPr>
            <a:r>
              <a:rPr lang="en-US" sz="2800" b="1" dirty="0">
                <a:solidFill>
                  <a:srgbClr val="FF0000"/>
                </a:solidFill>
              </a:rPr>
              <a:t> Don’t resolve its energy</a:t>
            </a:r>
          </a:p>
          <a:p>
            <a:pPr>
              <a:buFontTx/>
              <a:buChar char="•"/>
            </a:pPr>
            <a:r>
              <a:rPr lang="en-US" sz="2800" b="1" dirty="0">
                <a:solidFill>
                  <a:srgbClr val="FF0000"/>
                </a:solidFill>
              </a:rPr>
              <a:t> Filter its energy</a:t>
            </a:r>
          </a:p>
          <a:p>
            <a:endParaRPr lang="en-US" sz="2800" b="1" dirty="0"/>
          </a:p>
        </p:txBody>
      </p:sp>
      <p:sp>
        <p:nvSpPr>
          <p:cNvPr id="18441" name="AutoShape 13"/>
          <p:cNvSpPr>
            <a:spLocks noChangeArrowheads="1"/>
          </p:cNvSpPr>
          <p:nvPr/>
        </p:nvSpPr>
        <p:spPr bwMode="auto">
          <a:xfrm rot="17409240" flipV="1">
            <a:off x="5004594" y="2061369"/>
            <a:ext cx="1368425" cy="1223963"/>
          </a:xfrm>
          <a:custGeom>
            <a:avLst/>
            <a:gdLst>
              <a:gd name="T0" fmla="*/ 1190847 w 21600"/>
              <a:gd name="T1" fmla="*/ 200651 h 21600"/>
              <a:gd name="T2" fmla="*/ 788998 w 21600"/>
              <a:gd name="T3" fmla="*/ 35642 h 21600"/>
              <a:gd name="T4" fmla="*/ 1144282 w 21600"/>
              <a:gd name="T5" fmla="*/ 238503 h 21600"/>
              <a:gd name="T6" fmla="*/ 1537704 w 21600"/>
              <a:gd name="T7" fmla="*/ 562740 h 21600"/>
              <a:gd name="T8" fmla="*/ 1348596 w 21600"/>
              <a:gd name="T9" fmla="*/ 755174 h 21600"/>
              <a:gd name="T10" fmla="*/ 1133512 w 21600"/>
              <a:gd name="T11" fmla="*/ 58602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86" y="10169"/>
                </a:moveTo>
                <a:cubicBezTo>
                  <a:pt x="20292" y="5607"/>
                  <a:pt x="16886" y="1853"/>
                  <a:pt x="12374" y="1120"/>
                </a:cubicBezTo>
                <a:lnTo>
                  <a:pt x="12533" y="140"/>
                </a:lnTo>
                <a:cubicBezTo>
                  <a:pt x="17502" y="948"/>
                  <a:pt x="21253" y="5081"/>
                  <a:pt x="21577" y="10105"/>
                </a:cubicBezTo>
                <a:lnTo>
                  <a:pt x="24272" y="9931"/>
                </a:lnTo>
                <a:lnTo>
                  <a:pt x="21287" y="13327"/>
                </a:lnTo>
                <a:lnTo>
                  <a:pt x="17892" y="10342"/>
                </a:lnTo>
                <a:lnTo>
                  <a:pt x="20586" y="10169"/>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8442" name="Picture 15" descr="f_Ho3He5O12"/>
          <p:cNvPicPr>
            <a:picLocks noChangeAspect="1" noChangeArrowheads="1"/>
          </p:cNvPicPr>
          <p:nvPr/>
        </p:nvPicPr>
        <p:blipFill>
          <a:blip r:embed="rId3"/>
          <a:srcRect/>
          <a:stretch>
            <a:fillRect/>
          </a:stretch>
        </p:blipFill>
        <p:spPr bwMode="auto">
          <a:xfrm>
            <a:off x="3635375" y="2276475"/>
            <a:ext cx="1439863" cy="1081088"/>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mp:cube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transition>
        <p:cover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506413" y="467380"/>
            <a:ext cx="8866187" cy="523220"/>
          </a:xfrm>
          <a:prstGeom prst="rect">
            <a:avLst/>
          </a:prstGeom>
          <a:noFill/>
          <a:ln w="9525">
            <a:noFill/>
            <a:miter lim="800000"/>
            <a:headEnd/>
            <a:tailEnd/>
          </a:ln>
        </p:spPr>
        <p:txBody>
          <a:bodyPr wrap="square">
            <a:prstTxWarp prst="textNoShape">
              <a:avLst/>
            </a:prstTxWarp>
            <a:spAutoFit/>
          </a:bodyPr>
          <a:lstStyle/>
          <a:p>
            <a:r>
              <a:rPr lang="en-US" sz="2800" b="1" dirty="0">
                <a:solidFill>
                  <a:srgbClr val="FF0000"/>
                </a:solidFill>
              </a:rPr>
              <a:t>Fermi’s Golden Rule  within the 1</a:t>
            </a:r>
            <a:r>
              <a:rPr lang="en-US" sz="2800" b="1" baseline="30000" dirty="0">
                <a:solidFill>
                  <a:srgbClr val="FF0000"/>
                </a:solidFill>
              </a:rPr>
              <a:t>st</a:t>
            </a:r>
            <a:r>
              <a:rPr lang="en-US" sz="2800" b="1" dirty="0">
                <a:solidFill>
                  <a:srgbClr val="FF0000"/>
                </a:solidFill>
              </a:rPr>
              <a:t> Born Approximation</a:t>
            </a:r>
          </a:p>
        </p:txBody>
      </p:sp>
      <p:sp>
        <p:nvSpPr>
          <p:cNvPr id="20483" name="Text Box 5"/>
          <p:cNvSpPr txBox="1">
            <a:spLocks noChangeArrowheads="1"/>
          </p:cNvSpPr>
          <p:nvPr/>
        </p:nvSpPr>
        <p:spPr bwMode="auto">
          <a:xfrm>
            <a:off x="663575" y="1281113"/>
            <a:ext cx="4763193"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0000FF"/>
                </a:solidFill>
              </a:rPr>
              <a:t>W = 2</a:t>
            </a:r>
            <a:r>
              <a:rPr lang="en-US" sz="2800" dirty="0">
                <a:solidFill>
                  <a:srgbClr val="0000FF"/>
                </a:solidFill>
                <a:latin typeface="Symbol" charset="2"/>
                <a:sym typeface="Symbol" charset="2"/>
              </a:rPr>
              <a:t></a:t>
            </a:r>
            <a:r>
              <a:rPr lang="en-US" sz="2800" dirty="0">
                <a:solidFill>
                  <a:srgbClr val="0000FF"/>
                </a:solidFill>
              </a:rPr>
              <a:t> </a:t>
            </a:r>
            <a:r>
              <a:rPr lang="en-US" sz="2800" dirty="0" smtClean="0">
                <a:solidFill>
                  <a:srgbClr val="0000FF"/>
                </a:solidFill>
              </a:rPr>
              <a:t>/</a:t>
            </a:r>
            <a:r>
              <a:rPr lang="en-US" sz="2800" dirty="0" err="1">
                <a:solidFill>
                  <a:srgbClr val="0000FF"/>
                </a:solidFill>
                <a:latin typeface="msbm10" pitchFamily="34" charset="0"/>
              </a:rPr>
              <a:t>h</a:t>
            </a:r>
            <a:r>
              <a:rPr lang="en-US" sz="2800" dirty="0" smtClean="0">
                <a:solidFill>
                  <a:srgbClr val="0000FF"/>
                </a:solidFill>
              </a:rPr>
              <a:t>   </a:t>
            </a:r>
            <a:r>
              <a:rPr lang="en-US" sz="2800" dirty="0">
                <a:solidFill>
                  <a:srgbClr val="0000FF"/>
                </a:solidFill>
              </a:rPr>
              <a:t>|&lt; </a:t>
            </a:r>
            <a:r>
              <a:rPr lang="en-US" sz="2800" dirty="0" err="1">
                <a:solidFill>
                  <a:srgbClr val="0000FF"/>
                </a:solidFill>
              </a:rPr>
              <a:t>f</a:t>
            </a:r>
            <a:r>
              <a:rPr lang="en-US" sz="2800" dirty="0">
                <a:solidFill>
                  <a:srgbClr val="0000FF"/>
                </a:solidFill>
              </a:rPr>
              <a:t> | V | </a:t>
            </a:r>
            <a:r>
              <a:rPr lang="en-US" sz="2800" dirty="0" err="1">
                <a:solidFill>
                  <a:srgbClr val="0000FF"/>
                </a:solidFill>
              </a:rPr>
              <a:t>i</a:t>
            </a:r>
            <a:r>
              <a:rPr lang="en-US" sz="2800" dirty="0">
                <a:solidFill>
                  <a:srgbClr val="0000FF"/>
                </a:solidFill>
              </a:rPr>
              <a:t>&gt;|</a:t>
            </a:r>
            <a:r>
              <a:rPr lang="en-US" sz="2800" baseline="30000" dirty="0">
                <a:solidFill>
                  <a:srgbClr val="0000FF"/>
                </a:solidFill>
              </a:rPr>
              <a:t>2  </a:t>
            </a:r>
            <a:r>
              <a:rPr lang="en-US" sz="2800" dirty="0">
                <a:solidFill>
                  <a:srgbClr val="0000FF"/>
                </a:solidFill>
              </a:rPr>
              <a:t> </a:t>
            </a:r>
            <a:r>
              <a:rPr lang="en-US" sz="2800" dirty="0" err="1">
                <a:solidFill>
                  <a:srgbClr val="0000FF"/>
                </a:solidFill>
                <a:latin typeface="Symbol" charset="2"/>
                <a:sym typeface="Symbol" charset="2"/>
              </a:rPr>
              <a:t></a:t>
            </a:r>
            <a:r>
              <a:rPr lang="en-US" sz="2800" dirty="0">
                <a:solidFill>
                  <a:srgbClr val="0000FF"/>
                </a:solidFill>
              </a:rPr>
              <a:t> (</a:t>
            </a:r>
            <a:r>
              <a:rPr lang="en-US" sz="2800" dirty="0" err="1">
                <a:solidFill>
                  <a:srgbClr val="0000FF"/>
                </a:solidFill>
              </a:rPr>
              <a:t>E</a:t>
            </a:r>
            <a:r>
              <a:rPr lang="en-US" sz="2800" baseline="-25000" dirty="0" err="1">
                <a:solidFill>
                  <a:srgbClr val="0000FF"/>
                </a:solidFill>
              </a:rPr>
              <a:t>f</a:t>
            </a:r>
            <a:r>
              <a:rPr lang="en-US" sz="2800" dirty="0">
                <a:solidFill>
                  <a:srgbClr val="0000FF"/>
                </a:solidFill>
              </a:rPr>
              <a:t>)</a:t>
            </a:r>
          </a:p>
        </p:txBody>
      </p:sp>
      <p:sp>
        <p:nvSpPr>
          <p:cNvPr id="20484" name="Text Box 6"/>
          <p:cNvSpPr txBox="1">
            <a:spLocks noChangeArrowheads="1"/>
          </p:cNvSpPr>
          <p:nvPr/>
        </p:nvSpPr>
        <p:spPr bwMode="auto">
          <a:xfrm>
            <a:off x="735013" y="2433638"/>
            <a:ext cx="7393235" cy="523220"/>
          </a:xfrm>
          <a:prstGeom prst="rect">
            <a:avLst/>
          </a:prstGeom>
          <a:noFill/>
          <a:ln w="9525">
            <a:noFill/>
            <a:miter lim="800000"/>
            <a:headEnd/>
            <a:tailEnd/>
          </a:ln>
        </p:spPr>
        <p:txBody>
          <a:bodyPr wrap="none">
            <a:prstTxWarp prst="textNoShape">
              <a:avLst/>
            </a:prstTxWarp>
            <a:spAutoFit/>
          </a:bodyPr>
          <a:lstStyle/>
          <a:p>
            <a:r>
              <a:rPr lang="en-US" sz="2800" dirty="0" err="1">
                <a:solidFill>
                  <a:srgbClr val="0000FF"/>
                </a:solidFill>
                <a:latin typeface="Symbol" charset="2"/>
                <a:sym typeface="Symbol" charset="2"/>
              </a:rPr>
              <a:t></a:t>
            </a:r>
            <a:r>
              <a:rPr lang="en-US" sz="2800" dirty="0">
                <a:solidFill>
                  <a:srgbClr val="0000FF"/>
                </a:solidFill>
              </a:rPr>
              <a:t> = W / </a:t>
            </a:r>
            <a:r>
              <a:rPr lang="en-US" sz="2800" dirty="0" err="1">
                <a:solidFill>
                  <a:srgbClr val="0000FF"/>
                </a:solidFill>
                <a:latin typeface="Symbol" charset="2"/>
                <a:sym typeface="Symbol" charset="2"/>
              </a:rPr>
              <a:t></a:t>
            </a:r>
            <a:r>
              <a:rPr lang="en-US" sz="2800" dirty="0">
                <a:solidFill>
                  <a:srgbClr val="0000FF"/>
                </a:solidFill>
              </a:rPr>
              <a:t>  = (m/2</a:t>
            </a:r>
            <a:r>
              <a:rPr lang="en-US" sz="2800" dirty="0" smtClean="0">
                <a:solidFill>
                  <a:srgbClr val="0000FF"/>
                </a:solidFill>
                <a:latin typeface="Symbol" charset="2"/>
                <a:sym typeface="Symbol" charset="2"/>
              </a:rPr>
              <a:t></a:t>
            </a:r>
            <a:r>
              <a:rPr lang="en-US" sz="2800" dirty="0">
                <a:solidFill>
                  <a:srgbClr val="0000FF"/>
                </a:solidFill>
                <a:latin typeface="msbm10" pitchFamily="34" charset="0"/>
                <a:sym typeface="Symbol" charset="2"/>
              </a:rPr>
              <a:t>h</a:t>
            </a:r>
            <a:r>
              <a:rPr lang="en-US" sz="2800" baseline="30000" dirty="0" smtClean="0">
                <a:solidFill>
                  <a:srgbClr val="0000FF"/>
                </a:solidFill>
              </a:rPr>
              <a:t>2</a:t>
            </a:r>
            <a:r>
              <a:rPr lang="en-US" sz="2800" dirty="0">
                <a:solidFill>
                  <a:srgbClr val="0000FF"/>
                </a:solidFill>
              </a:rPr>
              <a:t>)</a:t>
            </a:r>
            <a:r>
              <a:rPr lang="en-US" sz="2800" baseline="30000" dirty="0">
                <a:solidFill>
                  <a:srgbClr val="0000FF"/>
                </a:solidFill>
              </a:rPr>
              <a:t>2</a:t>
            </a:r>
            <a:r>
              <a:rPr lang="en-US" sz="2800" dirty="0">
                <a:solidFill>
                  <a:srgbClr val="0000FF"/>
                </a:solidFill>
              </a:rPr>
              <a:t>  </a:t>
            </a:r>
            <a:r>
              <a:rPr lang="en-US" sz="2800" dirty="0" err="1">
                <a:solidFill>
                  <a:srgbClr val="0000FF"/>
                </a:solidFill>
              </a:rPr>
              <a:t>k</a:t>
            </a:r>
            <a:r>
              <a:rPr lang="en-US" sz="2800" baseline="-25000" dirty="0" err="1">
                <a:solidFill>
                  <a:srgbClr val="0000FF"/>
                </a:solidFill>
              </a:rPr>
              <a:t>f</a:t>
            </a:r>
            <a:r>
              <a:rPr lang="en-US" sz="2800" baseline="-25000" dirty="0">
                <a:solidFill>
                  <a:srgbClr val="0000FF"/>
                </a:solidFill>
              </a:rPr>
              <a:t> </a:t>
            </a:r>
            <a:r>
              <a:rPr lang="en-US" sz="2800" dirty="0">
                <a:solidFill>
                  <a:srgbClr val="0000FF"/>
                </a:solidFill>
              </a:rPr>
              <a:t>/ </a:t>
            </a:r>
            <a:r>
              <a:rPr lang="en-US" sz="2800" dirty="0" err="1">
                <a:solidFill>
                  <a:srgbClr val="0000FF"/>
                </a:solidFill>
              </a:rPr>
              <a:t>k</a:t>
            </a:r>
            <a:r>
              <a:rPr lang="en-US" sz="2800" baseline="-25000" dirty="0" err="1">
                <a:solidFill>
                  <a:srgbClr val="0000FF"/>
                </a:solidFill>
              </a:rPr>
              <a:t>i</a:t>
            </a:r>
            <a:r>
              <a:rPr lang="en-US" sz="2800" dirty="0">
                <a:solidFill>
                  <a:srgbClr val="0000FF"/>
                </a:solidFill>
              </a:rPr>
              <a:t>   |&lt; </a:t>
            </a:r>
            <a:r>
              <a:rPr lang="en-US" sz="2800" dirty="0" err="1">
                <a:solidFill>
                  <a:srgbClr val="0000FF"/>
                </a:solidFill>
              </a:rPr>
              <a:t>f</a:t>
            </a:r>
            <a:r>
              <a:rPr lang="en-US" sz="2800" dirty="0">
                <a:solidFill>
                  <a:srgbClr val="0000FF"/>
                </a:solidFill>
              </a:rPr>
              <a:t> | V | </a:t>
            </a:r>
            <a:r>
              <a:rPr lang="en-US" sz="2800" dirty="0" err="1">
                <a:solidFill>
                  <a:srgbClr val="0000FF"/>
                </a:solidFill>
              </a:rPr>
              <a:t>i</a:t>
            </a:r>
            <a:r>
              <a:rPr lang="en-US" sz="2800" dirty="0">
                <a:solidFill>
                  <a:srgbClr val="0000FF"/>
                </a:solidFill>
              </a:rPr>
              <a:t>&gt;|</a:t>
            </a:r>
            <a:r>
              <a:rPr lang="en-US" sz="2800" baseline="30000" dirty="0">
                <a:solidFill>
                  <a:srgbClr val="0000FF"/>
                </a:solidFill>
              </a:rPr>
              <a:t>2</a:t>
            </a:r>
            <a:r>
              <a:rPr lang="en-US" sz="2800" dirty="0">
                <a:solidFill>
                  <a:srgbClr val="0000FF"/>
                </a:solidFill>
              </a:rPr>
              <a:t>  </a:t>
            </a:r>
            <a:r>
              <a:rPr lang="en-US" sz="2800" dirty="0" err="1">
                <a:solidFill>
                  <a:srgbClr val="0000FF"/>
                </a:solidFill>
                <a:latin typeface="Symbol" charset="2"/>
                <a:sym typeface="Symbol" charset="2"/>
              </a:rPr>
              <a:t></a:t>
            </a:r>
            <a:endParaRPr lang="en-US" sz="2800" dirty="0">
              <a:solidFill>
                <a:srgbClr val="0000FF"/>
              </a:solidFill>
              <a:latin typeface="Symbol" charset="2"/>
              <a:sym typeface="Symbol" charset="2"/>
            </a:endParaRPr>
          </a:p>
        </p:txBody>
      </p:sp>
      <p:sp>
        <p:nvSpPr>
          <p:cNvPr id="20485" name="AutoShape 7"/>
          <p:cNvSpPr>
            <a:spLocks noChangeArrowheads="1"/>
          </p:cNvSpPr>
          <p:nvPr/>
        </p:nvSpPr>
        <p:spPr bwMode="auto">
          <a:xfrm rot="380412">
            <a:off x="4716463" y="1773238"/>
            <a:ext cx="215900" cy="647700"/>
          </a:xfrm>
          <a:prstGeom prst="downArrow">
            <a:avLst>
              <a:gd name="adj1" fmla="val 50000"/>
              <a:gd name="adj2" fmla="val 75000"/>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20486" name="AutoShape 12"/>
          <p:cNvSpPr>
            <a:spLocks noChangeArrowheads="1"/>
          </p:cNvSpPr>
          <p:nvPr/>
        </p:nvSpPr>
        <p:spPr bwMode="auto">
          <a:xfrm flipV="1">
            <a:off x="2057400" y="2514600"/>
            <a:ext cx="3097212" cy="1439863"/>
          </a:xfrm>
          <a:custGeom>
            <a:avLst/>
            <a:gdLst>
              <a:gd name="T0" fmla="*/ 1312013 w 21600"/>
              <a:gd name="T1" fmla="*/ 8399 h 21600"/>
              <a:gd name="T2" fmla="*/ 185976 w 21600"/>
              <a:gd name="T3" fmla="*/ 823255 h 21600"/>
              <a:gd name="T4" fmla="*/ 1363490 w 21600"/>
              <a:gd name="T5" fmla="*/ 162918 h 21600"/>
              <a:gd name="T6" fmla="*/ 3464002 w 21600"/>
              <a:gd name="T7" fmla="*/ 590077 h 21600"/>
              <a:gd name="T8" fmla="*/ 2994832 w 21600"/>
              <a:gd name="T9" fmla="*/ 882783 h 21600"/>
              <a:gd name="T10" fmla="*/ 2365065 w 21600"/>
              <a:gd name="T11" fmla="*/ 66453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166" y="9580"/>
                </a:moveTo>
                <a:cubicBezTo>
                  <a:pt x="18560" y="5425"/>
                  <a:pt x="14998" y="2344"/>
                  <a:pt x="10800" y="2344"/>
                </a:cubicBezTo>
                <a:cubicBezTo>
                  <a:pt x="6130" y="2345"/>
                  <a:pt x="2345" y="6130"/>
                  <a:pt x="2345" y="10800"/>
                </a:cubicBezTo>
                <a:cubicBezTo>
                  <a:pt x="2344" y="11256"/>
                  <a:pt x="2381" y="11711"/>
                  <a:pt x="2455" y="12161"/>
                </a:cubicBezTo>
                <a:lnTo>
                  <a:pt x="141" y="12539"/>
                </a:lnTo>
                <a:cubicBezTo>
                  <a:pt x="47" y="11964"/>
                  <a:pt x="0" y="11382"/>
                  <a:pt x="0" y="10800"/>
                </a:cubicBezTo>
                <a:cubicBezTo>
                  <a:pt x="0" y="4835"/>
                  <a:pt x="4835" y="0"/>
                  <a:pt x="10800" y="0"/>
                </a:cubicBezTo>
                <a:cubicBezTo>
                  <a:pt x="16162" y="0"/>
                  <a:pt x="20713" y="3935"/>
                  <a:pt x="21486" y="9241"/>
                </a:cubicBezTo>
                <a:lnTo>
                  <a:pt x="24158" y="8852"/>
                </a:lnTo>
                <a:lnTo>
                  <a:pt x="20886" y="13243"/>
                </a:lnTo>
                <a:lnTo>
                  <a:pt x="16494" y="9969"/>
                </a:lnTo>
                <a:lnTo>
                  <a:pt x="19166" y="9580"/>
                </a:lnTo>
                <a:close/>
              </a:path>
            </a:pathLst>
          </a:custGeom>
          <a:solidFill>
            <a:srgbClr val="0000FF"/>
          </a:solidFill>
          <a:ln w="9525">
            <a:solidFill>
              <a:schemeClr val="tx1"/>
            </a:solidFill>
            <a:miter lim="800000"/>
            <a:headEnd/>
            <a:tailEnd/>
          </a:ln>
        </p:spPr>
        <p:txBody>
          <a:bodyPr wrap="none" anchor="ctr">
            <a:prstTxWarp prst="textNoShape">
              <a:avLst/>
            </a:prstTxWarp>
          </a:bodyPr>
          <a:lstStyle/>
          <a:p>
            <a:endParaRPr lang="en-US"/>
          </a:p>
        </p:txBody>
      </p:sp>
      <p:sp>
        <p:nvSpPr>
          <p:cNvPr id="20487" name="Text Box 13"/>
          <p:cNvSpPr txBox="1">
            <a:spLocks noChangeArrowheads="1"/>
          </p:cNvSpPr>
          <p:nvPr/>
        </p:nvSpPr>
        <p:spPr bwMode="auto">
          <a:xfrm>
            <a:off x="735013" y="4951413"/>
            <a:ext cx="6708775" cy="1373187"/>
          </a:xfrm>
          <a:prstGeom prst="rect">
            <a:avLst/>
          </a:prstGeom>
          <a:noFill/>
          <a:ln w="9525">
            <a:noFill/>
            <a:miter lim="800000"/>
            <a:headEnd/>
            <a:tailEnd/>
          </a:ln>
        </p:spPr>
        <p:txBody>
          <a:bodyPr>
            <a:prstTxWarp prst="textNoShape">
              <a:avLst/>
            </a:prstTxWarp>
            <a:spAutoFit/>
          </a:bodyPr>
          <a:lstStyle/>
          <a:p>
            <a:pPr algn="ctr">
              <a:buFont typeface="Symbol" charset="2"/>
              <a:buChar char="d"/>
            </a:pPr>
            <a:r>
              <a:rPr lang="en-US" sz="2800" baseline="30000" dirty="0">
                <a:solidFill>
                  <a:srgbClr val="FF0000"/>
                </a:solidFill>
              </a:rPr>
              <a:t>2</a:t>
            </a:r>
            <a:r>
              <a:rPr lang="en-US" sz="2800" dirty="0">
                <a:solidFill>
                  <a:srgbClr val="FF0000"/>
                </a:solidFill>
                <a:latin typeface="Symbol" charset="2"/>
                <a:sym typeface="Symbol" charset="2"/>
              </a:rPr>
              <a:t></a:t>
            </a:r>
            <a:r>
              <a:rPr lang="en-US" sz="2800" dirty="0">
                <a:solidFill>
                  <a:srgbClr val="FF0000"/>
                </a:solidFill>
              </a:rPr>
              <a:t> /</a:t>
            </a:r>
            <a:r>
              <a:rPr lang="en-US" sz="2800" dirty="0" err="1">
                <a:solidFill>
                  <a:srgbClr val="FF0000"/>
                </a:solidFill>
                <a:latin typeface="Symbol" charset="2"/>
                <a:sym typeface="Symbol" charset="2"/>
              </a:rPr>
              <a:t></a:t>
            </a:r>
            <a:r>
              <a:rPr lang="en-US" sz="2800" dirty="0">
                <a:solidFill>
                  <a:srgbClr val="FF0000"/>
                </a:solidFill>
              </a:rPr>
              <a:t> </a:t>
            </a:r>
            <a:r>
              <a:rPr lang="en-US" sz="2800" dirty="0" err="1">
                <a:solidFill>
                  <a:srgbClr val="FF0000"/>
                </a:solidFill>
                <a:latin typeface="Symbol" charset="2"/>
                <a:sym typeface="Symbol" charset="2"/>
              </a:rPr>
              <a:t></a:t>
            </a:r>
            <a:r>
              <a:rPr lang="en-US" sz="2800" dirty="0" err="1">
                <a:solidFill>
                  <a:srgbClr val="FF0000"/>
                </a:solidFill>
              </a:rPr>
              <a:t>E</a:t>
            </a:r>
            <a:r>
              <a:rPr lang="en-US" sz="2800" baseline="-25000" dirty="0" err="1">
                <a:solidFill>
                  <a:srgbClr val="FF0000"/>
                </a:solidFill>
              </a:rPr>
              <a:t>f</a:t>
            </a:r>
            <a:r>
              <a:rPr lang="en-US" sz="2800" baseline="-25000" dirty="0">
                <a:solidFill>
                  <a:srgbClr val="FF0000"/>
                </a:solidFill>
              </a:rPr>
              <a:t>  </a:t>
            </a:r>
            <a:r>
              <a:rPr lang="en-US" sz="2800" dirty="0">
                <a:solidFill>
                  <a:srgbClr val="FF0000"/>
                </a:solidFill>
              </a:rPr>
              <a:t>=  </a:t>
            </a:r>
            <a:r>
              <a:rPr lang="en-US" sz="2800" dirty="0" err="1">
                <a:solidFill>
                  <a:srgbClr val="FF0000"/>
                </a:solidFill>
              </a:rPr>
              <a:t>k</a:t>
            </a:r>
            <a:r>
              <a:rPr lang="en-US" sz="2800" baseline="-25000" dirty="0" err="1">
                <a:solidFill>
                  <a:srgbClr val="FF0000"/>
                </a:solidFill>
              </a:rPr>
              <a:t>f</a:t>
            </a:r>
            <a:r>
              <a:rPr lang="en-US" sz="2800" dirty="0" err="1">
                <a:solidFill>
                  <a:srgbClr val="FF0000"/>
                </a:solidFill>
              </a:rPr>
              <a:t>/k</a:t>
            </a:r>
            <a:r>
              <a:rPr lang="en-US" sz="2800" baseline="-25000" dirty="0" err="1">
                <a:solidFill>
                  <a:srgbClr val="FF0000"/>
                </a:solidFill>
              </a:rPr>
              <a:t>i</a:t>
            </a:r>
            <a:r>
              <a:rPr lang="en-US" sz="2800" dirty="0">
                <a:solidFill>
                  <a:srgbClr val="FF0000"/>
                </a:solidFill>
              </a:rPr>
              <a:t>  </a:t>
            </a:r>
            <a:r>
              <a:rPr lang="en-US" sz="2800" dirty="0">
                <a:solidFill>
                  <a:srgbClr val="FF0000"/>
                </a:solidFill>
                <a:latin typeface="Symbol" charset="2"/>
                <a:sym typeface="Symbol" charset="2"/>
              </a:rPr>
              <a:t></a:t>
            </a:r>
            <a:r>
              <a:rPr lang="en-US" sz="2800" baseline="-25000" dirty="0">
                <a:solidFill>
                  <a:srgbClr val="FF0000"/>
                </a:solidFill>
                <a:sym typeface="Symbol" charset="2"/>
              </a:rPr>
              <a:t>coh</a:t>
            </a:r>
            <a:r>
              <a:rPr lang="en-US" sz="2800" dirty="0">
                <a:solidFill>
                  <a:srgbClr val="FF0000"/>
                </a:solidFill>
              </a:rPr>
              <a:t>/4</a:t>
            </a:r>
            <a:r>
              <a:rPr lang="en-US" sz="2800" dirty="0">
                <a:solidFill>
                  <a:srgbClr val="FF0000"/>
                </a:solidFill>
                <a:latin typeface="Symbol" charset="2"/>
                <a:sym typeface="Symbol" charset="2"/>
              </a:rPr>
              <a:t></a:t>
            </a:r>
            <a:r>
              <a:rPr lang="en-US" sz="2800" dirty="0">
                <a:solidFill>
                  <a:srgbClr val="FF0000"/>
                </a:solidFill>
              </a:rPr>
              <a:t>  N  </a:t>
            </a:r>
            <a:r>
              <a:rPr lang="en-US" sz="2800" dirty="0" err="1">
                <a:solidFill>
                  <a:srgbClr val="FF0000"/>
                </a:solidFill>
              </a:rPr>
              <a:t>S</a:t>
            </a:r>
            <a:r>
              <a:rPr lang="en-US" sz="2800" baseline="-25000" dirty="0" err="1">
                <a:solidFill>
                  <a:srgbClr val="FF0000"/>
                </a:solidFill>
              </a:rPr>
              <a:t>coh</a:t>
            </a:r>
            <a:r>
              <a:rPr lang="en-US" sz="2800" dirty="0" err="1">
                <a:solidFill>
                  <a:srgbClr val="FF0000"/>
                </a:solidFill>
              </a:rPr>
              <a:t>(</a:t>
            </a:r>
            <a:r>
              <a:rPr lang="en-US" sz="2800" b="1" dirty="0" err="1">
                <a:solidFill>
                  <a:srgbClr val="FF0000"/>
                </a:solidFill>
              </a:rPr>
              <a:t>Q</a:t>
            </a:r>
            <a:r>
              <a:rPr lang="en-US" sz="2800" dirty="0">
                <a:solidFill>
                  <a:srgbClr val="FF0000"/>
                </a:solidFill>
              </a:rPr>
              <a:t>, </a:t>
            </a:r>
            <a:r>
              <a:rPr lang="en-US" sz="2800" dirty="0" err="1">
                <a:solidFill>
                  <a:srgbClr val="FF0000"/>
                </a:solidFill>
                <a:latin typeface="Symbol" charset="2"/>
                <a:sym typeface="Symbol" charset="2"/>
              </a:rPr>
              <a:t></a:t>
            </a:r>
            <a:r>
              <a:rPr lang="en-US" sz="2800" dirty="0">
                <a:solidFill>
                  <a:srgbClr val="FF0000"/>
                </a:solidFill>
              </a:rPr>
              <a:t>)</a:t>
            </a:r>
          </a:p>
          <a:p>
            <a:pPr>
              <a:buFont typeface="Symbol" charset="2"/>
              <a:buNone/>
            </a:pPr>
            <a:endParaRPr lang="en-US" sz="2800" dirty="0">
              <a:solidFill>
                <a:srgbClr val="FF0000"/>
              </a:solidFill>
            </a:endParaRPr>
          </a:p>
          <a:p>
            <a:pPr>
              <a:buFont typeface="Symbol" charset="2"/>
              <a:buNone/>
            </a:pPr>
            <a:r>
              <a:rPr lang="en-US" dirty="0">
                <a:solidFill>
                  <a:srgbClr val="FF0000"/>
                </a:solidFill>
              </a:rPr>
              <a:t>                         </a:t>
            </a:r>
            <a:r>
              <a:rPr lang="en-US" sz="2800" dirty="0">
                <a:solidFill>
                  <a:srgbClr val="FF0000"/>
                </a:solidFill>
              </a:rPr>
              <a:t>+ </a:t>
            </a:r>
            <a:r>
              <a:rPr lang="en-US" sz="2800" dirty="0" err="1">
                <a:solidFill>
                  <a:srgbClr val="FF0000"/>
                </a:solidFill>
              </a:rPr>
              <a:t>k</a:t>
            </a:r>
            <a:r>
              <a:rPr lang="en-US" sz="2800" baseline="-25000" dirty="0" err="1">
                <a:solidFill>
                  <a:srgbClr val="FF0000"/>
                </a:solidFill>
              </a:rPr>
              <a:t>f</a:t>
            </a:r>
            <a:r>
              <a:rPr lang="en-US" sz="2800" dirty="0" err="1">
                <a:solidFill>
                  <a:srgbClr val="FF0000"/>
                </a:solidFill>
              </a:rPr>
              <a:t>/k</a:t>
            </a:r>
            <a:r>
              <a:rPr lang="en-US" sz="2800" baseline="-25000" dirty="0" err="1">
                <a:solidFill>
                  <a:srgbClr val="FF0000"/>
                </a:solidFill>
              </a:rPr>
              <a:t>i</a:t>
            </a:r>
            <a:r>
              <a:rPr lang="en-US" sz="2800" dirty="0">
                <a:solidFill>
                  <a:srgbClr val="FF0000"/>
                </a:solidFill>
              </a:rPr>
              <a:t> </a:t>
            </a:r>
            <a:r>
              <a:rPr lang="en-US" sz="2800" dirty="0">
                <a:solidFill>
                  <a:srgbClr val="FF0000"/>
                </a:solidFill>
                <a:latin typeface="Symbol" charset="2"/>
                <a:sym typeface="Symbol" charset="2"/>
              </a:rPr>
              <a:t></a:t>
            </a:r>
            <a:r>
              <a:rPr lang="en-US" sz="2800" baseline="-25000" dirty="0">
                <a:solidFill>
                  <a:srgbClr val="FF0000"/>
                </a:solidFill>
                <a:sym typeface="Symbol" charset="2"/>
              </a:rPr>
              <a:t>incoh</a:t>
            </a:r>
            <a:r>
              <a:rPr lang="en-US" sz="2800" dirty="0">
                <a:solidFill>
                  <a:srgbClr val="FF0000"/>
                </a:solidFill>
              </a:rPr>
              <a:t>/4</a:t>
            </a:r>
            <a:r>
              <a:rPr lang="en-US" sz="2800" dirty="0">
                <a:solidFill>
                  <a:srgbClr val="FF0000"/>
                </a:solidFill>
                <a:latin typeface="Symbol" charset="2"/>
                <a:sym typeface="Symbol" charset="2"/>
              </a:rPr>
              <a:t></a:t>
            </a:r>
            <a:r>
              <a:rPr lang="en-US" sz="2800" dirty="0">
                <a:solidFill>
                  <a:srgbClr val="FF0000"/>
                </a:solidFill>
              </a:rPr>
              <a:t>  N  </a:t>
            </a:r>
            <a:r>
              <a:rPr lang="en-US" sz="2800" dirty="0" err="1">
                <a:solidFill>
                  <a:srgbClr val="FF0000"/>
                </a:solidFill>
              </a:rPr>
              <a:t>S</a:t>
            </a:r>
            <a:r>
              <a:rPr lang="en-US" sz="2800" baseline="-25000" dirty="0" err="1">
                <a:solidFill>
                  <a:srgbClr val="FF0000"/>
                </a:solidFill>
              </a:rPr>
              <a:t>incoh</a:t>
            </a:r>
            <a:r>
              <a:rPr lang="en-US" sz="2800" dirty="0" err="1">
                <a:solidFill>
                  <a:srgbClr val="FF0000"/>
                </a:solidFill>
              </a:rPr>
              <a:t>(</a:t>
            </a:r>
            <a:r>
              <a:rPr lang="en-US" sz="2800" b="1" dirty="0" err="1">
                <a:solidFill>
                  <a:srgbClr val="FF0000"/>
                </a:solidFill>
              </a:rPr>
              <a:t>Q</a:t>
            </a:r>
            <a:r>
              <a:rPr lang="en-US" sz="2800" dirty="0">
                <a:solidFill>
                  <a:srgbClr val="FF0000"/>
                </a:solidFill>
              </a:rPr>
              <a:t>, </a:t>
            </a:r>
            <a:r>
              <a:rPr lang="en-US" sz="2800" dirty="0" err="1">
                <a:solidFill>
                  <a:srgbClr val="FF0000"/>
                </a:solidFill>
                <a:latin typeface="Symbol" charset="2"/>
                <a:sym typeface="Symbol" charset="2"/>
              </a:rPr>
              <a:t></a:t>
            </a:r>
            <a:r>
              <a:rPr lang="en-US" sz="2800" dirty="0">
                <a:solidFill>
                  <a:srgbClr val="FF0000"/>
                </a:solidFill>
              </a:rPr>
              <a:t>)</a:t>
            </a:r>
            <a:r>
              <a:rPr lang="en-US" dirty="0">
                <a:solidFill>
                  <a:srgbClr val="FF0000"/>
                </a:solidFill>
              </a:rPr>
              <a:t>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02" name="Picture 5"/>
          <p:cNvPicPr>
            <a:picLocks noChangeAspect="1" noChangeArrowheads="1"/>
          </p:cNvPicPr>
          <p:nvPr/>
        </p:nvPicPr>
        <p:blipFill>
          <a:blip r:embed="rId4"/>
          <a:srcRect/>
          <a:stretch>
            <a:fillRect/>
          </a:stretch>
        </p:blipFill>
        <p:spPr bwMode="auto">
          <a:xfrm>
            <a:off x="5405404" y="1667056"/>
            <a:ext cx="2734829" cy="2239776"/>
          </a:xfrm>
          <a:prstGeom prst="rect">
            <a:avLst/>
          </a:prstGeom>
          <a:noFill/>
          <a:ln w="9525">
            <a:noFill/>
            <a:miter lim="800000"/>
            <a:headEnd/>
            <a:tailEnd/>
          </a:ln>
        </p:spPr>
      </p:pic>
      <p:sp>
        <p:nvSpPr>
          <p:cNvPr id="29703" name="Title 1"/>
          <p:cNvSpPr>
            <a:spLocks noGrp="1"/>
          </p:cNvSpPr>
          <p:nvPr>
            <p:ph type="title"/>
          </p:nvPr>
        </p:nvSpPr>
        <p:spPr>
          <a:xfrm>
            <a:off x="0" y="274638"/>
            <a:ext cx="8229600" cy="1143000"/>
          </a:xfrm>
        </p:spPr>
        <p:txBody>
          <a:bodyPr/>
          <a:lstStyle/>
          <a:p>
            <a:pPr eaLnBrk="1" hangingPunct="1"/>
            <a:r>
              <a:rPr lang="en-US" dirty="0">
                <a:solidFill>
                  <a:srgbClr val="FF0000"/>
                </a:solidFill>
              </a:rPr>
              <a:t>Nuclear correlation functions</a:t>
            </a:r>
          </a:p>
        </p:txBody>
      </p:sp>
      <p:sp>
        <p:nvSpPr>
          <p:cNvPr id="29704" name="Footer Placeholder 2"/>
          <p:cNvSpPr>
            <a:spLocks noGrp="1"/>
          </p:cNvSpPr>
          <p:nvPr>
            <p:ph type="ftr" sz="quarter" idx="11"/>
          </p:nvPr>
        </p:nvSpPr>
        <p:spPr>
          <a:xfrm>
            <a:off x="3160569" y="7189975"/>
            <a:ext cx="2895023" cy="228319"/>
          </a:xfrm>
          <a:noFill/>
        </p:spPr>
        <p:txBody>
          <a:bodyPr/>
          <a:lstStyle/>
          <a:p>
            <a:r>
              <a:rPr lang="en-US"/>
              <a:t>NXS School</a:t>
            </a:r>
          </a:p>
        </p:txBody>
      </p:sp>
      <p:sp>
        <p:nvSpPr>
          <p:cNvPr id="29705" name="Slide Number Placeholder 3"/>
          <p:cNvSpPr>
            <a:spLocks noGrp="1"/>
          </p:cNvSpPr>
          <p:nvPr>
            <p:ph type="sldNum" sz="quarter" idx="12"/>
          </p:nvPr>
        </p:nvSpPr>
        <p:spPr>
          <a:xfrm>
            <a:off x="6553489" y="6401361"/>
            <a:ext cx="2133023" cy="456640"/>
          </a:xfrm>
          <a:noFill/>
        </p:spPr>
        <p:txBody>
          <a:bodyPr/>
          <a:lstStyle/>
          <a:p>
            <a:fld id="{4C75D8CF-BD81-164A-8C9E-4BD4622C2985}" type="slidenum">
              <a:rPr lang="en-US"/>
              <a:pPr/>
              <a:t>9</a:t>
            </a:fld>
            <a:endParaRPr lang="en-US"/>
          </a:p>
        </p:txBody>
      </p:sp>
      <p:grpSp>
        <p:nvGrpSpPr>
          <p:cNvPr id="2" name="Group 28"/>
          <p:cNvGrpSpPr>
            <a:grpSpLocks/>
          </p:cNvGrpSpPr>
          <p:nvPr/>
        </p:nvGrpSpPr>
        <p:grpSpPr bwMode="auto">
          <a:xfrm>
            <a:off x="307399" y="2138923"/>
            <a:ext cx="4355523" cy="1116386"/>
            <a:chOff x="307975" y="2139577"/>
            <a:chExt cx="4354513" cy="1116386"/>
          </a:xfrm>
        </p:grpSpPr>
        <p:graphicFrame>
          <p:nvGraphicFramePr>
            <p:cNvPr id="29701" name="Object 2"/>
            <p:cNvGraphicFramePr>
              <a:graphicFrameLocks noChangeAspect="1"/>
            </p:cNvGraphicFramePr>
            <p:nvPr/>
          </p:nvGraphicFramePr>
          <p:xfrm>
            <a:off x="307975" y="2606675"/>
            <a:ext cx="4354513" cy="649288"/>
          </p:xfrm>
          <a:graphic>
            <a:graphicData uri="http://schemas.openxmlformats.org/presentationml/2006/ole">
              <p:oleObj spid="_x0000_s29701" name="Equation" r:id="rId5" imgW="7315200" imgH="1092200" progId="Equation.3">
                <p:embed/>
              </p:oleObj>
            </a:graphicData>
          </a:graphic>
        </p:graphicFrame>
        <p:sp>
          <p:nvSpPr>
            <p:cNvPr id="29721" name="TextBox 6"/>
            <p:cNvSpPr txBox="1">
              <a:spLocks noChangeArrowheads="1"/>
            </p:cNvSpPr>
            <p:nvPr/>
          </p:nvSpPr>
          <p:spPr bwMode="auto">
            <a:xfrm>
              <a:off x="1046376" y="2139577"/>
              <a:ext cx="2452183" cy="369332"/>
            </a:xfrm>
            <a:prstGeom prst="rect">
              <a:avLst/>
            </a:prstGeom>
            <a:noFill/>
            <a:ln w="9525">
              <a:noFill/>
              <a:miter lim="800000"/>
              <a:headEnd/>
              <a:tailEnd/>
            </a:ln>
          </p:spPr>
          <p:txBody>
            <a:bodyPr wrap="none">
              <a:prstTxWarp prst="textNoShape">
                <a:avLst/>
              </a:prstTxWarp>
              <a:spAutoFit/>
            </a:bodyPr>
            <a:lstStyle/>
            <a:p>
              <a:r>
                <a:rPr lang="en-US" u="sng" dirty="0">
                  <a:solidFill>
                    <a:srgbClr val="0000FF"/>
                  </a:solidFill>
                </a:rPr>
                <a:t>Pair correlation function</a:t>
              </a:r>
            </a:p>
          </p:txBody>
        </p:sp>
      </p:grpSp>
      <p:grpSp>
        <p:nvGrpSpPr>
          <p:cNvPr id="3" name="Group 23"/>
          <p:cNvGrpSpPr>
            <a:grpSpLocks/>
          </p:cNvGrpSpPr>
          <p:nvPr/>
        </p:nvGrpSpPr>
        <p:grpSpPr bwMode="auto">
          <a:xfrm>
            <a:off x="181621" y="3664326"/>
            <a:ext cx="5152379" cy="1288674"/>
            <a:chOff x="-70359" y="3810534"/>
            <a:chExt cx="4813170" cy="888658"/>
          </a:xfrm>
        </p:grpSpPr>
        <p:graphicFrame>
          <p:nvGraphicFramePr>
            <p:cNvPr id="29700" name="Object 3"/>
            <p:cNvGraphicFramePr>
              <a:graphicFrameLocks noChangeAspect="1"/>
            </p:cNvGraphicFramePr>
            <p:nvPr/>
          </p:nvGraphicFramePr>
          <p:xfrm>
            <a:off x="-70359" y="4179919"/>
            <a:ext cx="4813170" cy="519273"/>
          </p:xfrm>
          <a:graphic>
            <a:graphicData uri="http://schemas.openxmlformats.org/presentationml/2006/ole">
              <p:oleObj spid="_x0000_s29700" name="Equation" r:id="rId6" imgW="3886200" imgH="419100" progId="Equation.3">
                <p:embed/>
              </p:oleObj>
            </a:graphicData>
          </a:graphic>
        </p:graphicFrame>
        <p:sp>
          <p:nvSpPr>
            <p:cNvPr id="29720" name="TextBox 12"/>
            <p:cNvSpPr txBox="1">
              <a:spLocks noChangeArrowheads="1"/>
            </p:cNvSpPr>
            <p:nvPr/>
          </p:nvSpPr>
          <p:spPr bwMode="auto">
            <a:xfrm>
              <a:off x="1170392" y="3810534"/>
              <a:ext cx="2238205" cy="369385"/>
            </a:xfrm>
            <a:prstGeom prst="rect">
              <a:avLst/>
            </a:prstGeom>
            <a:noFill/>
            <a:ln w="9525">
              <a:noFill/>
              <a:miter lim="800000"/>
              <a:headEnd/>
              <a:tailEnd/>
            </a:ln>
          </p:spPr>
          <p:txBody>
            <a:bodyPr wrap="none">
              <a:prstTxWarp prst="textNoShape">
                <a:avLst/>
              </a:prstTxWarp>
              <a:spAutoFit/>
            </a:bodyPr>
            <a:lstStyle/>
            <a:p>
              <a:r>
                <a:rPr lang="en-US" u="sng" dirty="0">
                  <a:solidFill>
                    <a:srgbClr val="0000FF"/>
                  </a:solidFill>
                </a:rPr>
                <a:t>Intermediate function</a:t>
              </a:r>
            </a:p>
          </p:txBody>
        </p:sp>
      </p:grpSp>
      <p:grpSp>
        <p:nvGrpSpPr>
          <p:cNvPr id="4" name="Group 24"/>
          <p:cNvGrpSpPr>
            <a:grpSpLocks/>
          </p:cNvGrpSpPr>
          <p:nvPr/>
        </p:nvGrpSpPr>
        <p:grpSpPr bwMode="auto">
          <a:xfrm>
            <a:off x="1132898" y="5100077"/>
            <a:ext cx="2694420" cy="1068761"/>
            <a:chOff x="1133475" y="4991634"/>
            <a:chExt cx="2693988" cy="1069436"/>
          </a:xfrm>
        </p:grpSpPr>
        <p:graphicFrame>
          <p:nvGraphicFramePr>
            <p:cNvPr id="29699" name="Object 4"/>
            <p:cNvGraphicFramePr>
              <a:graphicFrameLocks noChangeAspect="1"/>
            </p:cNvGraphicFramePr>
            <p:nvPr/>
          </p:nvGraphicFramePr>
          <p:xfrm>
            <a:off x="1133475" y="5507033"/>
            <a:ext cx="2693988" cy="554037"/>
          </p:xfrm>
          <a:graphic>
            <a:graphicData uri="http://schemas.openxmlformats.org/presentationml/2006/ole">
              <p:oleObj spid="_x0000_s29699" name="Equation" r:id="rId7" imgW="7315200" imgH="1498600" progId="Equation.3">
                <p:embed/>
              </p:oleObj>
            </a:graphicData>
          </a:graphic>
        </p:graphicFrame>
        <p:sp>
          <p:nvSpPr>
            <p:cNvPr id="29719" name="TextBox 14"/>
            <p:cNvSpPr txBox="1">
              <a:spLocks noChangeArrowheads="1"/>
            </p:cNvSpPr>
            <p:nvPr/>
          </p:nvSpPr>
          <p:spPr bwMode="auto">
            <a:xfrm>
              <a:off x="1192164" y="4991634"/>
              <a:ext cx="1953580" cy="369565"/>
            </a:xfrm>
            <a:prstGeom prst="rect">
              <a:avLst/>
            </a:prstGeom>
            <a:noFill/>
            <a:ln w="9525">
              <a:noFill/>
              <a:miter lim="800000"/>
              <a:headEnd/>
              <a:tailEnd/>
            </a:ln>
          </p:spPr>
          <p:txBody>
            <a:bodyPr wrap="none">
              <a:prstTxWarp prst="textNoShape">
                <a:avLst/>
              </a:prstTxWarp>
              <a:spAutoFit/>
            </a:bodyPr>
            <a:lstStyle/>
            <a:p>
              <a:r>
                <a:rPr lang="en-US" u="sng" dirty="0">
                  <a:solidFill>
                    <a:srgbClr val="0000FF"/>
                  </a:solidFill>
                </a:rPr>
                <a:t>Scattering function</a:t>
              </a:r>
            </a:p>
          </p:txBody>
        </p:sp>
      </p:grpSp>
      <p:grpSp>
        <p:nvGrpSpPr>
          <p:cNvPr id="5" name="Group 21"/>
          <p:cNvGrpSpPr>
            <a:grpSpLocks/>
          </p:cNvGrpSpPr>
          <p:nvPr/>
        </p:nvGrpSpPr>
        <p:grpSpPr bwMode="auto">
          <a:xfrm>
            <a:off x="5299364" y="4906776"/>
            <a:ext cx="3086966" cy="1473574"/>
            <a:chOff x="5298725" y="4906513"/>
            <a:chExt cx="3087329" cy="1474190"/>
          </a:xfrm>
        </p:grpSpPr>
        <p:sp>
          <p:nvSpPr>
            <p:cNvPr id="19" name="Rectangle 18"/>
            <p:cNvSpPr/>
            <p:nvPr/>
          </p:nvSpPr>
          <p:spPr>
            <a:xfrm>
              <a:off x="5298725" y="4906513"/>
              <a:ext cx="3087329" cy="1474190"/>
            </a:xfrm>
            <a:prstGeom prst="rect">
              <a:avLst/>
            </a:prstGeom>
            <a:solidFill>
              <a:schemeClr val="tx2">
                <a:lumMod val="20000"/>
                <a:lumOff val="80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aphicFrame>
          <p:nvGraphicFramePr>
            <p:cNvPr id="29698" name="Object 5"/>
            <p:cNvGraphicFramePr>
              <a:graphicFrameLocks noChangeAspect="1"/>
            </p:cNvGraphicFramePr>
            <p:nvPr/>
          </p:nvGraphicFramePr>
          <p:xfrm>
            <a:off x="5626100" y="5638800"/>
            <a:ext cx="2557463" cy="669925"/>
          </p:xfrm>
          <a:graphic>
            <a:graphicData uri="http://schemas.openxmlformats.org/presentationml/2006/ole">
              <p:oleObj spid="_x0000_s29698" name="Equation" r:id="rId8" imgW="7315200" imgH="1905000" progId="Equation.3">
                <p:embed/>
              </p:oleObj>
            </a:graphicData>
          </a:graphic>
        </p:graphicFrame>
        <p:sp>
          <p:nvSpPr>
            <p:cNvPr id="29718" name="TextBox 15"/>
            <p:cNvSpPr txBox="1">
              <a:spLocks noChangeArrowheads="1"/>
            </p:cNvSpPr>
            <p:nvPr/>
          </p:nvSpPr>
          <p:spPr bwMode="auto">
            <a:xfrm>
              <a:off x="5666112" y="4957006"/>
              <a:ext cx="2204258" cy="646601"/>
            </a:xfrm>
            <a:prstGeom prst="rect">
              <a:avLst/>
            </a:prstGeom>
            <a:noFill/>
            <a:ln w="9525">
              <a:noFill/>
              <a:miter lim="800000"/>
              <a:headEnd/>
              <a:tailEnd/>
            </a:ln>
          </p:spPr>
          <p:txBody>
            <a:bodyPr wrap="none">
              <a:prstTxWarp prst="textNoShape">
                <a:avLst/>
              </a:prstTxWarp>
              <a:spAutoFit/>
            </a:bodyPr>
            <a:lstStyle/>
            <a:p>
              <a:pPr algn="ctr"/>
              <a:r>
                <a:rPr lang="en-US" u="sng"/>
                <a:t>Differential scattering </a:t>
              </a:r>
            </a:p>
            <a:p>
              <a:pPr algn="ctr"/>
              <a:r>
                <a:rPr lang="en-US" u="sng"/>
                <a:t>cross-section</a:t>
              </a:r>
            </a:p>
          </p:txBody>
        </p:sp>
      </p:grpSp>
      <p:sp>
        <p:nvSpPr>
          <p:cNvPr id="21" name="Right Arrow 20"/>
          <p:cNvSpPr/>
          <p:nvPr/>
        </p:nvSpPr>
        <p:spPr>
          <a:xfrm>
            <a:off x="4100080" y="5441857"/>
            <a:ext cx="894773" cy="403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nvGrpSpPr>
          <p:cNvPr id="6" name="Group 27"/>
          <p:cNvGrpSpPr>
            <a:grpSpLocks/>
          </p:cNvGrpSpPr>
          <p:nvPr/>
        </p:nvGrpSpPr>
        <p:grpSpPr bwMode="auto">
          <a:xfrm>
            <a:off x="5421278" y="1524000"/>
            <a:ext cx="3494122" cy="2387033"/>
            <a:chOff x="4937760" y="1686862"/>
            <a:chExt cx="3493770" cy="2387130"/>
          </a:xfrm>
        </p:grpSpPr>
        <p:pic>
          <p:nvPicPr>
            <p:cNvPr id="29714" name="Picture 4"/>
            <p:cNvPicPr>
              <a:picLocks noChangeAspect="1" noChangeArrowheads="1"/>
            </p:cNvPicPr>
            <p:nvPr/>
          </p:nvPicPr>
          <p:blipFill>
            <a:blip r:embed="rId9"/>
            <a:srcRect/>
            <a:stretch>
              <a:fillRect/>
            </a:stretch>
          </p:blipFill>
          <p:spPr bwMode="auto">
            <a:xfrm>
              <a:off x="4937760" y="1813709"/>
              <a:ext cx="3493770" cy="2260283"/>
            </a:xfrm>
            <a:prstGeom prst="rect">
              <a:avLst/>
            </a:prstGeom>
            <a:noFill/>
            <a:ln w="9525">
              <a:noFill/>
              <a:miter lim="800000"/>
              <a:headEnd/>
              <a:tailEnd/>
            </a:ln>
          </p:spPr>
        </p:pic>
        <p:sp>
          <p:nvSpPr>
            <p:cNvPr id="29715" name="TextBox 22"/>
            <p:cNvSpPr txBox="1">
              <a:spLocks noChangeArrowheads="1"/>
            </p:cNvSpPr>
            <p:nvPr/>
          </p:nvSpPr>
          <p:spPr bwMode="auto">
            <a:xfrm rot="1144074">
              <a:off x="7660924" y="1686862"/>
              <a:ext cx="703404" cy="369347"/>
            </a:xfrm>
            <a:prstGeom prst="rect">
              <a:avLst/>
            </a:prstGeom>
            <a:noFill/>
            <a:ln w="9525">
              <a:noFill/>
              <a:miter lim="800000"/>
              <a:headEnd/>
              <a:tailEnd/>
            </a:ln>
          </p:spPr>
          <p:txBody>
            <a:bodyPr wrap="none">
              <a:prstTxWarp prst="textNoShape">
                <a:avLst/>
              </a:prstTxWarp>
              <a:spAutoFit/>
            </a:bodyPr>
            <a:lstStyle/>
            <a:p>
              <a:r>
                <a:rPr lang="en-US" b="1"/>
                <a:t>Force</a:t>
              </a:r>
            </a:p>
          </p:txBody>
        </p:sp>
        <p:sp>
          <p:nvSpPr>
            <p:cNvPr id="27" name="Right Arrow 26"/>
            <p:cNvSpPr/>
            <p:nvPr/>
          </p:nvSpPr>
          <p:spPr>
            <a:xfrm rot="1073473">
              <a:off x="7613150" y="1979808"/>
              <a:ext cx="557012" cy="235333"/>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sp>
        <p:nvSpPr>
          <p:cNvPr id="29712" name="Date Placeholder 25"/>
          <p:cNvSpPr>
            <a:spLocks noGrp="1"/>
          </p:cNvSpPr>
          <p:nvPr>
            <p:ph type="dt" sz="quarter" idx="10"/>
          </p:nvPr>
        </p:nvSpPr>
        <p:spPr>
          <a:xfrm>
            <a:off x="529649" y="7101729"/>
            <a:ext cx="2133023" cy="228320"/>
          </a:xfrm>
          <a:noFill/>
        </p:spPr>
        <p:txBody>
          <a:bodyPr/>
          <a:lstStyle/>
          <a:p>
            <a:r>
              <a:rPr lang="en-US"/>
              <a:t>May 31, 2009</a:t>
            </a:r>
          </a:p>
        </p:txBody>
      </p:sp>
      <p:pic>
        <p:nvPicPr>
          <p:cNvPr id="29713" name="Picture 24" descr="macpms"/>
          <p:cNvPicPr>
            <a:picLocks noChangeAspect="1" noChangeArrowheads="1"/>
          </p:cNvPicPr>
          <p:nvPr/>
        </p:nvPicPr>
        <p:blipFill>
          <a:blip r:embed="rId10"/>
          <a:srcRect/>
          <a:stretch>
            <a:fillRect/>
          </a:stretch>
        </p:blipFill>
        <p:spPr bwMode="auto">
          <a:xfrm>
            <a:off x="7848600" y="320769"/>
            <a:ext cx="1141556" cy="6149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3086</Words>
  <Application>Microsoft Macintosh PowerPoint</Application>
  <PresentationFormat>On-screen Show (4:3)</PresentationFormat>
  <Paragraphs>569</Paragraphs>
  <Slides>58</Slides>
  <Notes>42</Notes>
  <HiddenSlides>0</HiddenSlides>
  <MMClips>2</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58</vt:i4>
      </vt:variant>
    </vt:vector>
  </HeadingPairs>
  <TitlesOfParts>
    <vt:vector size="62" baseType="lpstr">
      <vt:lpstr>Office Theme</vt:lpstr>
      <vt:lpstr>Equation</vt:lpstr>
      <vt:lpstr>Microsoft Equation</vt:lpstr>
      <vt:lpstr>Graph</vt:lpstr>
      <vt:lpstr>Slide 1</vt:lpstr>
      <vt:lpstr>Slide 2</vt:lpstr>
      <vt:lpstr>Slide 3</vt:lpstr>
      <vt:lpstr>Slide 4</vt:lpstr>
      <vt:lpstr>Neutron interactions with matter</vt:lpstr>
      <vt:lpstr>Wavelength-energy relations</vt:lpstr>
      <vt:lpstr>Slide 7</vt:lpstr>
      <vt:lpstr>Slide 8</vt:lpstr>
      <vt:lpstr>Nuclear correlation functions</vt:lpstr>
      <vt:lpstr>Nuclear (lattice) excitations</vt:lpstr>
      <vt:lpstr>Atomic diffusion</vt:lpstr>
      <vt:lpstr>Molecular vibrations</vt:lpstr>
      <vt:lpstr>Slide 13</vt:lpstr>
      <vt:lpstr>Slide 14</vt:lpstr>
      <vt:lpstr>Slide 15</vt:lpstr>
      <vt:lpstr>Slide 16</vt:lpstr>
      <vt:lpstr>Phonons</vt:lpstr>
      <vt:lpstr>Phonon intensities</vt:lpstr>
      <vt:lpstr>More complicated structures</vt:lpstr>
      <vt:lpstr>Spin excitations</vt:lpstr>
      <vt:lpstr>Spin waves</vt:lpstr>
      <vt:lpstr>Scattering experiments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Samples</vt:lpstr>
      <vt:lpstr>Monochromators</vt:lpstr>
      <vt:lpstr>Detectors</vt:lpstr>
      <vt:lpstr>Resolution</vt:lpstr>
      <vt:lpstr>Resolution focusing</vt:lpstr>
      <vt:lpstr>Slide 43</vt:lpstr>
      <vt:lpstr>Time-of-flight methods</vt:lpstr>
      <vt:lpstr>Slide 45</vt:lpstr>
      <vt:lpstr>Slide 46</vt:lpstr>
      <vt:lpstr>Slide 47</vt:lpstr>
      <vt:lpstr>Fermi Choppers</vt:lpstr>
      <vt:lpstr>T-zero chopper</vt:lpstr>
      <vt:lpstr>Position sensitive detectors</vt:lpstr>
      <vt:lpstr>Sample environment</vt:lpstr>
      <vt:lpstr>Guides</vt:lpstr>
      <vt:lpstr>Size matters</vt:lpstr>
      <vt:lpstr>Kinematic limitations</vt:lpstr>
      <vt:lpstr>Data visualization</vt:lpstr>
      <vt:lpstr>Development of Long Range Order</vt:lpstr>
      <vt:lpstr>Slide 57</vt:lpstr>
      <vt:lpstr>References</vt:lpstr>
    </vt:vector>
  </TitlesOfParts>
  <Company>McMaster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Gaulin</dc:creator>
  <cp:lastModifiedBy>Bruce Gaulin</cp:lastModifiedBy>
  <cp:revision>1</cp:revision>
  <dcterms:created xsi:type="dcterms:W3CDTF">2014-06-22T20:14:25Z</dcterms:created>
  <dcterms:modified xsi:type="dcterms:W3CDTF">2014-06-22T20:15:16Z</dcterms:modified>
</cp:coreProperties>
</file>