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</p:sldMasterIdLst>
  <p:notesMasterIdLst>
    <p:notesMasterId r:id="rId42"/>
  </p:notesMasterIdLst>
  <p:handoutMasterIdLst>
    <p:handoutMasterId r:id="rId43"/>
  </p:handoutMasterIdLst>
  <p:sldIdLst>
    <p:sldId id="264" r:id="rId2"/>
    <p:sldId id="490" r:id="rId3"/>
    <p:sldId id="550" r:id="rId4"/>
    <p:sldId id="530" r:id="rId5"/>
    <p:sldId id="537" r:id="rId6"/>
    <p:sldId id="529" r:id="rId7"/>
    <p:sldId id="545" r:id="rId8"/>
    <p:sldId id="546" r:id="rId9"/>
    <p:sldId id="548" r:id="rId10"/>
    <p:sldId id="549" r:id="rId11"/>
    <p:sldId id="523" r:id="rId12"/>
    <p:sldId id="518" r:id="rId13"/>
    <p:sldId id="517" r:id="rId14"/>
    <p:sldId id="508" r:id="rId15"/>
    <p:sldId id="474" r:id="rId16"/>
    <p:sldId id="520" r:id="rId17"/>
    <p:sldId id="521" r:id="rId18"/>
    <p:sldId id="481" r:id="rId19"/>
    <p:sldId id="527" r:id="rId20"/>
    <p:sldId id="526" r:id="rId21"/>
    <p:sldId id="511" r:id="rId22"/>
    <p:sldId id="499" r:id="rId23"/>
    <p:sldId id="493" r:id="rId24"/>
    <p:sldId id="494" r:id="rId25"/>
    <p:sldId id="495" r:id="rId26"/>
    <p:sldId id="498" r:id="rId27"/>
    <p:sldId id="514" r:id="rId28"/>
    <p:sldId id="497" r:id="rId29"/>
    <p:sldId id="492" r:id="rId30"/>
    <p:sldId id="551" r:id="rId31"/>
    <p:sldId id="547" r:id="rId32"/>
    <p:sldId id="479" r:id="rId33"/>
    <p:sldId id="504" r:id="rId34"/>
    <p:sldId id="522" r:id="rId35"/>
    <p:sldId id="524" r:id="rId36"/>
    <p:sldId id="519" r:id="rId37"/>
    <p:sldId id="525" r:id="rId38"/>
    <p:sldId id="543" r:id="rId39"/>
    <p:sldId id="532" r:id="rId40"/>
    <p:sldId id="542" r:id="rId41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18CD"/>
    <a:srgbClr val="EB06AC"/>
    <a:srgbClr val="CD0202"/>
    <a:srgbClr val="FFFF66"/>
    <a:srgbClr val="0071BC"/>
    <a:srgbClr val="FF66FF"/>
    <a:srgbClr val="0000FF"/>
    <a:srgbClr val="FF0000"/>
    <a:srgbClr val="CCCCCC"/>
    <a:srgbClr val="FF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35" autoAdjust="0"/>
    <p:restoredTop sz="98999" autoAdjust="0"/>
  </p:normalViewPr>
  <p:slideViewPr>
    <p:cSldViewPr snapToGrid="0" showGuides="1">
      <p:cViewPr>
        <p:scale>
          <a:sx n="150" d="100"/>
          <a:sy n="150" d="100"/>
        </p:scale>
        <p:origin x="-656" y="144"/>
      </p:cViewPr>
      <p:guideLst>
        <p:guide orient="horz" pos="800"/>
        <p:guide pos="3086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6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cnas5p\Home\kung\My%20Documents\BESAC\July13\FY%202015%20BES%20IPL_Target_7-18-13V4_Pie%20Chart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cnas5p\Home\kung\My%20Documents\BESAC\Feb13\All%20users%201996_2012%20one%20chart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\\scnas5p\nguyenv\BES%2013%20Stats\Lightsource_users_FY82-FY13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file:///\\scnas5p\leepet\My%20Documents\Facilities\Metrics\Master_Sync_Light_users_90_13%20Feb26_2014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ornl\nscd\groups\NSSD\User_Office_Group\Presentations\User%20Projection.021209.xls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ofPieChart>
        <c:ofPieType val="bar"/>
        <c:varyColors val="1"/>
        <c:ser>
          <c:idx val="0"/>
          <c:order val="0"/>
          <c:dPt>
            <c:idx val="0"/>
            <c:bubble3D val="0"/>
            <c:spPr>
              <a:solidFill>
                <a:srgbClr val="FFFF00"/>
              </a:solidFill>
            </c:spPr>
          </c:dPt>
          <c:dPt>
            <c:idx val="1"/>
            <c:bubble3D val="0"/>
            <c:spPr>
              <a:solidFill>
                <a:srgbClr val="FF3399"/>
              </a:solidFill>
            </c:spPr>
          </c:dPt>
          <c:dPt>
            <c:idx val="2"/>
            <c:bubble3D val="0"/>
            <c:spPr>
              <a:solidFill>
                <a:srgbClr val="00EA6A"/>
              </a:solidFill>
            </c:spPr>
          </c:dPt>
          <c:dPt>
            <c:idx val="3"/>
            <c:bubble3D val="0"/>
            <c:spPr>
              <a:solidFill>
                <a:srgbClr val="FFB84F"/>
              </a:solidFill>
            </c:spPr>
          </c:dPt>
          <c:dPt>
            <c:idx val="4"/>
            <c:bubble3D val="0"/>
            <c:spPr>
              <a:solidFill>
                <a:srgbClr val="00FFFF"/>
              </a:solidFill>
            </c:spPr>
          </c:dPt>
          <c:dPt>
            <c:idx val="5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Pt>
            <c:idx val="6"/>
            <c:bubble3D val="0"/>
            <c:spPr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c:spPr>
          </c:dPt>
          <c:dPt>
            <c:idx val="7"/>
            <c:bubble3D val="0"/>
            <c:spPr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c:spPr>
          </c:dPt>
          <c:dPt>
            <c:idx val="8"/>
            <c:bubble3D val="0"/>
            <c:spPr>
              <a:gradFill flip="none" rotWithShape="1">
                <a:gsLst>
                  <a:gs pos="0">
                    <a:srgbClr val="0000FF">
                      <a:tint val="66000"/>
                      <a:satMod val="160000"/>
                    </a:srgbClr>
                  </a:gs>
                  <a:gs pos="50000">
                    <a:srgbClr val="0000FF">
                      <a:tint val="44500"/>
                      <a:satMod val="160000"/>
                    </a:srgbClr>
                  </a:gs>
                  <a:gs pos="100000">
                    <a:srgbClr val="0000FF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c:spPr>
          </c:dPt>
          <c:dPt>
            <c:idx val="9"/>
            <c:bubble3D val="0"/>
            <c:spPr>
              <a:solidFill>
                <a:srgbClr val="0066FF"/>
              </a:solidFill>
            </c:spPr>
          </c:dPt>
          <c:dPt>
            <c:idx val="10"/>
            <c:bubble3D val="0"/>
            <c:spPr>
              <a:solidFill>
                <a:srgbClr val="0066FF"/>
              </a:solidFill>
            </c:spPr>
          </c:dPt>
          <c:cat>
            <c:strRef>
              <c:f>'FY13 Operating Plan Pie Chart'!$C$7:$C$15</c:f>
              <c:strCache>
                <c:ptCount val="9"/>
                <c:pt idx="0">
                  <c:v>MSE Research</c:v>
                </c:pt>
                <c:pt idx="1">
                  <c:v>CSGB Research</c:v>
                </c:pt>
                <c:pt idx="2">
                  <c:v>EFRCs+Hubs</c:v>
                </c:pt>
                <c:pt idx="3">
                  <c:v>SUF Research</c:v>
                </c:pt>
                <c:pt idx="4">
                  <c:v>Constructions + OPC+MIE</c:v>
                </c:pt>
                <c:pt idx="5">
                  <c:v>SBIR/STTP + GPP</c:v>
                </c:pt>
                <c:pt idx="6">
                  <c:v>NSRC</c:v>
                </c:pt>
                <c:pt idx="7">
                  <c:v>neutron</c:v>
                </c:pt>
                <c:pt idx="8">
                  <c:v>Light Sources</c:v>
                </c:pt>
              </c:strCache>
            </c:strRef>
          </c:cat>
          <c:val>
            <c:numRef>
              <c:f>'FY13 Operating Plan Pie Chart'!$D$7:$D$15</c:f>
              <c:numCache>
                <c:formatCode>#,##0</c:formatCode>
                <c:ptCount val="9"/>
                <c:pt idx="0">
                  <c:v>265969.0</c:v>
                </c:pt>
                <c:pt idx="1">
                  <c:v>236349.0</c:v>
                </c:pt>
                <c:pt idx="2">
                  <c:v>148474.0</c:v>
                </c:pt>
                <c:pt idx="3">
                  <c:v>26691.0</c:v>
                </c:pt>
                <c:pt idx="4">
                  <c:v>126103.0</c:v>
                </c:pt>
                <c:pt idx="5">
                  <c:v>49910.0</c:v>
                </c:pt>
                <c:pt idx="6">
                  <c:v>100500.0</c:v>
                </c:pt>
                <c:pt idx="7">
                  <c:v>246000.0</c:v>
                </c:pt>
                <c:pt idx="8">
                  <c:v>396170.0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gapWidth val="100"/>
        <c:splitType val="pos"/>
        <c:splitPos val="3.0"/>
        <c:secondPieSize val="75"/>
        <c:serLines/>
      </c:ofPieChart>
    </c:plotArea>
    <c:plotVisOnly val="1"/>
    <c:dispBlanksAs val="zero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8602681187785"/>
          <c:y val="0.0219199433667006"/>
          <c:w val="0.873862158647595"/>
          <c:h val="0.77634961439589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'FY96-FY12 Chart'!$A$4</c:f>
              <c:strCache>
                <c:ptCount val="1"/>
                <c:pt idx="0">
                  <c:v>NSLS</c:v>
                </c:pt>
              </c:strCache>
            </c:strRef>
          </c:tx>
          <c:spPr>
            <a:solidFill>
              <a:srgbClr val="0070C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'FY96-FY12 Chart'!$B$3:$R$3</c:f>
              <c:strCache>
                <c:ptCount val="17"/>
                <c:pt idx="0">
                  <c:v> 1996</c:v>
                </c:pt>
                <c:pt idx="1">
                  <c:v> 1997</c:v>
                </c:pt>
                <c:pt idx="2">
                  <c:v> 1998</c:v>
                </c:pt>
                <c:pt idx="3">
                  <c:v> 1999</c:v>
                </c:pt>
                <c:pt idx="4">
                  <c:v> 2000</c:v>
                </c:pt>
                <c:pt idx="5">
                  <c:v> 2001</c:v>
                </c:pt>
                <c:pt idx="6">
                  <c:v> 2002</c:v>
                </c:pt>
                <c:pt idx="7">
                  <c:v> 2003</c:v>
                </c:pt>
                <c:pt idx="8">
                  <c:v> 2004</c:v>
                </c:pt>
                <c:pt idx="9">
                  <c:v> 2005</c:v>
                </c:pt>
                <c:pt idx="10">
                  <c:v>2006</c:v>
                </c:pt>
                <c:pt idx="11">
                  <c:v>2007</c:v>
                </c:pt>
                <c:pt idx="12">
                  <c:v> 2008</c:v>
                </c:pt>
                <c:pt idx="13">
                  <c:v> 2009</c:v>
                </c:pt>
                <c:pt idx="14">
                  <c:v> 2010</c:v>
                </c:pt>
                <c:pt idx="15">
                  <c:v> 2011</c:v>
                </c:pt>
                <c:pt idx="16">
                  <c:v> 2012</c:v>
                </c:pt>
              </c:strCache>
            </c:strRef>
          </c:cat>
          <c:val>
            <c:numRef>
              <c:f>'FY96-FY12 Chart'!$B$4:$R$4</c:f>
              <c:numCache>
                <c:formatCode>_(* #,##0_);_(* \(#,##0\);_(* "-"??_);_(@_)</c:formatCode>
                <c:ptCount val="17"/>
                <c:pt idx="0">
                  <c:v>2261.0</c:v>
                </c:pt>
                <c:pt idx="1">
                  <c:v>2320.0</c:v>
                </c:pt>
                <c:pt idx="2">
                  <c:v>2380.0</c:v>
                </c:pt>
                <c:pt idx="3">
                  <c:v>2416.0</c:v>
                </c:pt>
                <c:pt idx="4">
                  <c:v>2551.0</c:v>
                </c:pt>
                <c:pt idx="5">
                  <c:v>2523.0</c:v>
                </c:pt>
                <c:pt idx="6">
                  <c:v>2413.0</c:v>
                </c:pt>
                <c:pt idx="7">
                  <c:v>2206.0</c:v>
                </c:pt>
                <c:pt idx="8">
                  <c:v>2299.0</c:v>
                </c:pt>
                <c:pt idx="9">
                  <c:v>2256.0</c:v>
                </c:pt>
                <c:pt idx="10">
                  <c:v>2105.0</c:v>
                </c:pt>
                <c:pt idx="11">
                  <c:v>2219.0</c:v>
                </c:pt>
                <c:pt idx="12">
                  <c:v>2128.0</c:v>
                </c:pt>
                <c:pt idx="13">
                  <c:v>2214.0</c:v>
                </c:pt>
                <c:pt idx="14">
                  <c:v>2229.0</c:v>
                </c:pt>
                <c:pt idx="15">
                  <c:v>2313.0</c:v>
                </c:pt>
                <c:pt idx="16">
                  <c:v>2453.0</c:v>
                </c:pt>
              </c:numCache>
            </c:numRef>
          </c:val>
        </c:ser>
        <c:ser>
          <c:idx val="1"/>
          <c:order val="1"/>
          <c:tx>
            <c:strRef>
              <c:f>'FY96-FY12 Chart'!$A$5</c:f>
              <c:strCache>
                <c:ptCount val="1"/>
                <c:pt idx="0">
                  <c:v>SSRL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'FY96-FY12 Chart'!$B$3:$R$3</c:f>
              <c:strCache>
                <c:ptCount val="17"/>
                <c:pt idx="0">
                  <c:v> 1996</c:v>
                </c:pt>
                <c:pt idx="1">
                  <c:v> 1997</c:v>
                </c:pt>
                <c:pt idx="2">
                  <c:v> 1998</c:v>
                </c:pt>
                <c:pt idx="3">
                  <c:v> 1999</c:v>
                </c:pt>
                <c:pt idx="4">
                  <c:v> 2000</c:v>
                </c:pt>
                <c:pt idx="5">
                  <c:v> 2001</c:v>
                </c:pt>
                <c:pt idx="6">
                  <c:v> 2002</c:v>
                </c:pt>
                <c:pt idx="7">
                  <c:v> 2003</c:v>
                </c:pt>
                <c:pt idx="8">
                  <c:v> 2004</c:v>
                </c:pt>
                <c:pt idx="9">
                  <c:v> 2005</c:v>
                </c:pt>
                <c:pt idx="10">
                  <c:v>2006</c:v>
                </c:pt>
                <c:pt idx="11">
                  <c:v>2007</c:v>
                </c:pt>
                <c:pt idx="12">
                  <c:v> 2008</c:v>
                </c:pt>
                <c:pt idx="13">
                  <c:v> 2009</c:v>
                </c:pt>
                <c:pt idx="14">
                  <c:v> 2010</c:v>
                </c:pt>
                <c:pt idx="15">
                  <c:v> 2011</c:v>
                </c:pt>
                <c:pt idx="16">
                  <c:v> 2012</c:v>
                </c:pt>
              </c:strCache>
            </c:strRef>
          </c:cat>
          <c:val>
            <c:numRef>
              <c:f>'FY96-FY12 Chart'!$B$5:$R$5</c:f>
              <c:numCache>
                <c:formatCode>_(* #,##0_);_(* \(#,##0\);_(* "-"??_);_(@_)</c:formatCode>
                <c:ptCount val="17"/>
                <c:pt idx="0">
                  <c:v>647.0</c:v>
                </c:pt>
                <c:pt idx="1">
                  <c:v>721.0</c:v>
                </c:pt>
                <c:pt idx="2">
                  <c:v>763.0</c:v>
                </c:pt>
                <c:pt idx="3">
                  <c:v>782.0</c:v>
                </c:pt>
                <c:pt idx="4">
                  <c:v>895.0</c:v>
                </c:pt>
                <c:pt idx="5">
                  <c:v>907.0</c:v>
                </c:pt>
                <c:pt idx="6">
                  <c:v>1023.0</c:v>
                </c:pt>
                <c:pt idx="7">
                  <c:v>867.0</c:v>
                </c:pt>
                <c:pt idx="8">
                  <c:v>741.0</c:v>
                </c:pt>
                <c:pt idx="9">
                  <c:v>1007.0</c:v>
                </c:pt>
                <c:pt idx="10">
                  <c:v>1124.0</c:v>
                </c:pt>
                <c:pt idx="11">
                  <c:v>1151.0</c:v>
                </c:pt>
                <c:pt idx="12">
                  <c:v>1147.0</c:v>
                </c:pt>
                <c:pt idx="13">
                  <c:v>1361.0</c:v>
                </c:pt>
                <c:pt idx="14">
                  <c:v>1436.0</c:v>
                </c:pt>
                <c:pt idx="15">
                  <c:v>1515.0</c:v>
                </c:pt>
                <c:pt idx="16">
                  <c:v>1597.0</c:v>
                </c:pt>
              </c:numCache>
            </c:numRef>
          </c:val>
        </c:ser>
        <c:ser>
          <c:idx val="2"/>
          <c:order val="2"/>
          <c:tx>
            <c:strRef>
              <c:f>'FY96-FY12 Chart'!$A$6</c:f>
              <c:strCache>
                <c:ptCount val="1"/>
                <c:pt idx="0">
                  <c:v>ALS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'FY96-FY12 Chart'!$B$3:$R$3</c:f>
              <c:strCache>
                <c:ptCount val="17"/>
                <c:pt idx="0">
                  <c:v> 1996</c:v>
                </c:pt>
                <c:pt idx="1">
                  <c:v> 1997</c:v>
                </c:pt>
                <c:pt idx="2">
                  <c:v> 1998</c:v>
                </c:pt>
                <c:pt idx="3">
                  <c:v> 1999</c:v>
                </c:pt>
                <c:pt idx="4">
                  <c:v> 2000</c:v>
                </c:pt>
                <c:pt idx="5">
                  <c:v> 2001</c:v>
                </c:pt>
                <c:pt idx="6">
                  <c:v> 2002</c:v>
                </c:pt>
                <c:pt idx="7">
                  <c:v> 2003</c:v>
                </c:pt>
                <c:pt idx="8">
                  <c:v> 2004</c:v>
                </c:pt>
                <c:pt idx="9">
                  <c:v> 2005</c:v>
                </c:pt>
                <c:pt idx="10">
                  <c:v>2006</c:v>
                </c:pt>
                <c:pt idx="11">
                  <c:v>2007</c:v>
                </c:pt>
                <c:pt idx="12">
                  <c:v> 2008</c:v>
                </c:pt>
                <c:pt idx="13">
                  <c:v> 2009</c:v>
                </c:pt>
                <c:pt idx="14">
                  <c:v> 2010</c:v>
                </c:pt>
                <c:pt idx="15">
                  <c:v> 2011</c:v>
                </c:pt>
                <c:pt idx="16">
                  <c:v> 2012</c:v>
                </c:pt>
              </c:strCache>
            </c:strRef>
          </c:cat>
          <c:val>
            <c:numRef>
              <c:f>'FY96-FY12 Chart'!$B$6:$R$6</c:f>
              <c:numCache>
                <c:formatCode>_(* #,##0_);_(* \(#,##0\);_(* "-"??_);_(@_)</c:formatCode>
                <c:ptCount val="17"/>
                <c:pt idx="0">
                  <c:v>184.0</c:v>
                </c:pt>
                <c:pt idx="1">
                  <c:v>295.0</c:v>
                </c:pt>
                <c:pt idx="2">
                  <c:v>659.0</c:v>
                </c:pt>
                <c:pt idx="3">
                  <c:v>805.0</c:v>
                </c:pt>
                <c:pt idx="4">
                  <c:v>1036.0</c:v>
                </c:pt>
                <c:pt idx="5">
                  <c:v>1163.0</c:v>
                </c:pt>
                <c:pt idx="6">
                  <c:v>1385.0</c:v>
                </c:pt>
                <c:pt idx="7">
                  <c:v>1662.0</c:v>
                </c:pt>
                <c:pt idx="8">
                  <c:v>1898.0</c:v>
                </c:pt>
                <c:pt idx="9">
                  <c:v>2003.0</c:v>
                </c:pt>
                <c:pt idx="10">
                  <c:v>2158.0</c:v>
                </c:pt>
                <c:pt idx="11">
                  <c:v>1748.0</c:v>
                </c:pt>
                <c:pt idx="12">
                  <c:v>1938.0</c:v>
                </c:pt>
                <c:pt idx="13">
                  <c:v>1918.0</c:v>
                </c:pt>
                <c:pt idx="14">
                  <c:v>2032.0</c:v>
                </c:pt>
                <c:pt idx="15">
                  <c:v>1931.0</c:v>
                </c:pt>
                <c:pt idx="16">
                  <c:v>1995.0</c:v>
                </c:pt>
              </c:numCache>
            </c:numRef>
          </c:val>
        </c:ser>
        <c:ser>
          <c:idx val="3"/>
          <c:order val="3"/>
          <c:tx>
            <c:strRef>
              <c:f>'FY96-FY12 Chart'!$A$7</c:f>
              <c:strCache>
                <c:ptCount val="1"/>
                <c:pt idx="0">
                  <c:v>APS</c:v>
                </c:pt>
              </c:strCache>
            </c:strRef>
          </c:tx>
          <c:spPr>
            <a:solidFill>
              <a:srgbClr val="16DF07"/>
            </a:solidFill>
            <a:ln>
              <a:solidFill>
                <a:srgbClr val="000000"/>
              </a:solidFill>
            </a:ln>
          </c:spPr>
          <c:invertIfNegative val="0"/>
          <c:cat>
            <c:strRef>
              <c:f>'FY96-FY12 Chart'!$B$3:$R$3</c:f>
              <c:strCache>
                <c:ptCount val="17"/>
                <c:pt idx="0">
                  <c:v> 1996</c:v>
                </c:pt>
                <c:pt idx="1">
                  <c:v> 1997</c:v>
                </c:pt>
                <c:pt idx="2">
                  <c:v> 1998</c:v>
                </c:pt>
                <c:pt idx="3">
                  <c:v> 1999</c:v>
                </c:pt>
                <c:pt idx="4">
                  <c:v> 2000</c:v>
                </c:pt>
                <c:pt idx="5">
                  <c:v> 2001</c:v>
                </c:pt>
                <c:pt idx="6">
                  <c:v> 2002</c:v>
                </c:pt>
                <c:pt idx="7">
                  <c:v> 2003</c:v>
                </c:pt>
                <c:pt idx="8">
                  <c:v> 2004</c:v>
                </c:pt>
                <c:pt idx="9">
                  <c:v> 2005</c:v>
                </c:pt>
                <c:pt idx="10">
                  <c:v>2006</c:v>
                </c:pt>
                <c:pt idx="11">
                  <c:v>2007</c:v>
                </c:pt>
                <c:pt idx="12">
                  <c:v> 2008</c:v>
                </c:pt>
                <c:pt idx="13">
                  <c:v> 2009</c:v>
                </c:pt>
                <c:pt idx="14">
                  <c:v> 2010</c:v>
                </c:pt>
                <c:pt idx="15">
                  <c:v> 2011</c:v>
                </c:pt>
                <c:pt idx="16">
                  <c:v> 2012</c:v>
                </c:pt>
              </c:strCache>
            </c:strRef>
          </c:cat>
          <c:val>
            <c:numRef>
              <c:f>'FY96-FY12 Chart'!$B$7:$R$7</c:f>
              <c:numCache>
                <c:formatCode>_(* #,##0_);_(* \(#,##0\);_(* "-"??_);_(@_)</c:formatCode>
                <c:ptCount val="17"/>
                <c:pt idx="0">
                  <c:v>0.0</c:v>
                </c:pt>
                <c:pt idx="1">
                  <c:v>536.0</c:v>
                </c:pt>
                <c:pt idx="2">
                  <c:v>734.0</c:v>
                </c:pt>
                <c:pt idx="3">
                  <c:v>1222.0</c:v>
                </c:pt>
                <c:pt idx="4">
                  <c:v>1527.0</c:v>
                </c:pt>
                <c:pt idx="5">
                  <c:v>1989.0</c:v>
                </c:pt>
                <c:pt idx="6">
                  <c:v>2299.0</c:v>
                </c:pt>
                <c:pt idx="7">
                  <c:v>2767.0</c:v>
                </c:pt>
                <c:pt idx="8">
                  <c:v>2773.0</c:v>
                </c:pt>
                <c:pt idx="9">
                  <c:v>3215.0</c:v>
                </c:pt>
                <c:pt idx="10">
                  <c:v>3274.0</c:v>
                </c:pt>
                <c:pt idx="11">
                  <c:v>3420.0</c:v>
                </c:pt>
                <c:pt idx="12">
                  <c:v>3279.0</c:v>
                </c:pt>
                <c:pt idx="13">
                  <c:v>3537.0</c:v>
                </c:pt>
                <c:pt idx="14">
                  <c:v>3796.0</c:v>
                </c:pt>
                <c:pt idx="15">
                  <c:v>3986.0</c:v>
                </c:pt>
                <c:pt idx="16">
                  <c:v>4360.0</c:v>
                </c:pt>
              </c:numCache>
            </c:numRef>
          </c:val>
        </c:ser>
        <c:ser>
          <c:idx val="4"/>
          <c:order val="4"/>
          <c:tx>
            <c:strRef>
              <c:f>'FY96-FY12 Chart'!$A$8</c:f>
              <c:strCache>
                <c:ptCount val="1"/>
                <c:pt idx="0">
                  <c:v>LCLS</c:v>
                </c:pt>
              </c:strCache>
            </c:strRef>
          </c:tx>
          <c:spPr>
            <a:solidFill>
              <a:srgbClr val="7030A0"/>
            </a:solidFill>
            <a:ln>
              <a:solidFill>
                <a:srgbClr val="000000"/>
              </a:solidFill>
            </a:ln>
          </c:spPr>
          <c:invertIfNegative val="0"/>
          <c:cat>
            <c:strRef>
              <c:f>'FY96-FY12 Chart'!$B$3:$R$3</c:f>
              <c:strCache>
                <c:ptCount val="17"/>
                <c:pt idx="0">
                  <c:v> 1996</c:v>
                </c:pt>
                <c:pt idx="1">
                  <c:v> 1997</c:v>
                </c:pt>
                <c:pt idx="2">
                  <c:v> 1998</c:v>
                </c:pt>
                <c:pt idx="3">
                  <c:v> 1999</c:v>
                </c:pt>
                <c:pt idx="4">
                  <c:v> 2000</c:v>
                </c:pt>
                <c:pt idx="5">
                  <c:v> 2001</c:v>
                </c:pt>
                <c:pt idx="6">
                  <c:v> 2002</c:v>
                </c:pt>
                <c:pt idx="7">
                  <c:v> 2003</c:v>
                </c:pt>
                <c:pt idx="8">
                  <c:v> 2004</c:v>
                </c:pt>
                <c:pt idx="9">
                  <c:v> 2005</c:v>
                </c:pt>
                <c:pt idx="10">
                  <c:v>2006</c:v>
                </c:pt>
                <c:pt idx="11">
                  <c:v>2007</c:v>
                </c:pt>
                <c:pt idx="12">
                  <c:v> 2008</c:v>
                </c:pt>
                <c:pt idx="13">
                  <c:v> 2009</c:v>
                </c:pt>
                <c:pt idx="14">
                  <c:v> 2010</c:v>
                </c:pt>
                <c:pt idx="15">
                  <c:v> 2011</c:v>
                </c:pt>
                <c:pt idx="16">
                  <c:v> 2012</c:v>
                </c:pt>
              </c:strCache>
            </c:strRef>
          </c:cat>
          <c:val>
            <c:numRef>
              <c:f>'FY96-FY12 Chart'!$B$8:$R$8</c:f>
              <c:numCache>
                <c:formatCode>General</c:formatCode>
                <c:ptCount val="17"/>
                <c:pt idx="14">
                  <c:v>359.0</c:v>
                </c:pt>
                <c:pt idx="15" formatCode="_(* #,##0_);_(* \(#,##0\);_(* &quot;-&quot;??_);_(@_)">
                  <c:v>516.0</c:v>
                </c:pt>
                <c:pt idx="16" formatCode="_(* #,##0_);_(* \(#,##0\);_(* &quot;-&quot;??_);_(@_)">
                  <c:v>571.0</c:v>
                </c:pt>
              </c:numCache>
            </c:numRef>
          </c:val>
        </c:ser>
        <c:ser>
          <c:idx val="6"/>
          <c:order val="5"/>
          <c:tx>
            <c:strRef>
              <c:f>'FY96-FY12 Chart'!$A$9</c:f>
              <c:strCache>
                <c:ptCount val="1"/>
                <c:pt idx="0">
                  <c:v>HFBR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000000"/>
              </a:solidFill>
            </a:ln>
          </c:spPr>
          <c:invertIfNegative val="0"/>
          <c:cat>
            <c:strRef>
              <c:f>'FY96-FY12 Chart'!$B$3:$R$3</c:f>
              <c:strCache>
                <c:ptCount val="17"/>
                <c:pt idx="0">
                  <c:v> 1996</c:v>
                </c:pt>
                <c:pt idx="1">
                  <c:v> 1997</c:v>
                </c:pt>
                <c:pt idx="2">
                  <c:v> 1998</c:v>
                </c:pt>
                <c:pt idx="3">
                  <c:v> 1999</c:v>
                </c:pt>
                <c:pt idx="4">
                  <c:v> 2000</c:v>
                </c:pt>
                <c:pt idx="5">
                  <c:v> 2001</c:v>
                </c:pt>
                <c:pt idx="6">
                  <c:v> 2002</c:v>
                </c:pt>
                <c:pt idx="7">
                  <c:v> 2003</c:v>
                </c:pt>
                <c:pt idx="8">
                  <c:v> 2004</c:v>
                </c:pt>
                <c:pt idx="9">
                  <c:v> 2005</c:v>
                </c:pt>
                <c:pt idx="10">
                  <c:v>2006</c:v>
                </c:pt>
                <c:pt idx="11">
                  <c:v>2007</c:v>
                </c:pt>
                <c:pt idx="12">
                  <c:v> 2008</c:v>
                </c:pt>
                <c:pt idx="13">
                  <c:v> 2009</c:v>
                </c:pt>
                <c:pt idx="14">
                  <c:v> 2010</c:v>
                </c:pt>
                <c:pt idx="15">
                  <c:v> 2011</c:v>
                </c:pt>
                <c:pt idx="16">
                  <c:v> 2012</c:v>
                </c:pt>
              </c:strCache>
            </c:strRef>
          </c:cat>
          <c:val>
            <c:numRef>
              <c:f>'FY96-FY12 Chart'!$B$9:$R$9</c:f>
              <c:numCache>
                <c:formatCode>General</c:formatCode>
                <c:ptCount val="17"/>
                <c:pt idx="0">
                  <c:v>280.0</c:v>
                </c:pt>
                <c:pt idx="1">
                  <c:v>89.0</c:v>
                </c:pt>
              </c:numCache>
            </c:numRef>
          </c:val>
        </c:ser>
        <c:ser>
          <c:idx val="7"/>
          <c:order val="6"/>
          <c:tx>
            <c:strRef>
              <c:f>'FY96-FY12 Chart'!$A$10</c:f>
              <c:strCache>
                <c:ptCount val="1"/>
                <c:pt idx="0">
                  <c:v>SNS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solidFill>
                <a:srgbClr val="000000"/>
              </a:solidFill>
            </a:ln>
          </c:spPr>
          <c:invertIfNegative val="0"/>
          <c:cat>
            <c:strRef>
              <c:f>'FY96-FY12 Chart'!$B$3:$R$3</c:f>
              <c:strCache>
                <c:ptCount val="17"/>
                <c:pt idx="0">
                  <c:v> 1996</c:v>
                </c:pt>
                <c:pt idx="1">
                  <c:v> 1997</c:v>
                </c:pt>
                <c:pt idx="2">
                  <c:v> 1998</c:v>
                </c:pt>
                <c:pt idx="3">
                  <c:v> 1999</c:v>
                </c:pt>
                <c:pt idx="4">
                  <c:v> 2000</c:v>
                </c:pt>
                <c:pt idx="5">
                  <c:v> 2001</c:v>
                </c:pt>
                <c:pt idx="6">
                  <c:v> 2002</c:v>
                </c:pt>
                <c:pt idx="7">
                  <c:v> 2003</c:v>
                </c:pt>
                <c:pt idx="8">
                  <c:v> 2004</c:v>
                </c:pt>
                <c:pt idx="9">
                  <c:v> 2005</c:v>
                </c:pt>
                <c:pt idx="10">
                  <c:v>2006</c:v>
                </c:pt>
                <c:pt idx="11">
                  <c:v>2007</c:v>
                </c:pt>
                <c:pt idx="12">
                  <c:v> 2008</c:v>
                </c:pt>
                <c:pt idx="13">
                  <c:v> 2009</c:v>
                </c:pt>
                <c:pt idx="14">
                  <c:v> 2010</c:v>
                </c:pt>
                <c:pt idx="15">
                  <c:v> 2011</c:v>
                </c:pt>
                <c:pt idx="16">
                  <c:v> 2012</c:v>
                </c:pt>
              </c:strCache>
            </c:strRef>
          </c:cat>
          <c:val>
            <c:numRef>
              <c:f>'FY96-FY12 Chart'!$B$10:$R$10</c:f>
              <c:numCache>
                <c:formatCode>General</c:formatCode>
                <c:ptCount val="17"/>
                <c:pt idx="11" formatCode="_(* #,##0_);_(* \(#,##0\);_(* &quot;-&quot;??_);_(@_)">
                  <c:v>24.0</c:v>
                </c:pt>
                <c:pt idx="12" formatCode="_(* #,##0_);_(* \(#,##0\);_(* &quot;-&quot;??_);_(@_)">
                  <c:v>165.0</c:v>
                </c:pt>
                <c:pt idx="13" formatCode="_(* #,##0_);_(* \(#,##0\);_(* &quot;-&quot;??_);_(@_)">
                  <c:v>307.0</c:v>
                </c:pt>
                <c:pt idx="14" formatCode="_(* #,##0_);_(* \(#,##0\);_(* &quot;-&quot;??_);_(@_)">
                  <c:v>430.0</c:v>
                </c:pt>
                <c:pt idx="15" formatCode="_(* #,##0_);_(* \(#,##0\);_(* &quot;-&quot;??_);_(@_)">
                  <c:v>890.0</c:v>
                </c:pt>
                <c:pt idx="16" formatCode="_(* #,##0_);_(* \(#,##0\);_(* &quot;-&quot;??_);_(@_)">
                  <c:v>799.0</c:v>
                </c:pt>
              </c:numCache>
            </c:numRef>
          </c:val>
        </c:ser>
        <c:ser>
          <c:idx val="8"/>
          <c:order val="7"/>
          <c:tx>
            <c:strRef>
              <c:f>'FY96-FY12 Chart'!$A$11</c:f>
              <c:strCache>
                <c:ptCount val="1"/>
                <c:pt idx="0">
                  <c:v>HFIR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solidFill>
                <a:srgbClr val="000000"/>
              </a:solidFill>
            </a:ln>
          </c:spPr>
          <c:invertIfNegative val="0"/>
          <c:cat>
            <c:strRef>
              <c:f>'FY96-FY12 Chart'!$B$3:$R$3</c:f>
              <c:strCache>
                <c:ptCount val="17"/>
                <c:pt idx="0">
                  <c:v> 1996</c:v>
                </c:pt>
                <c:pt idx="1">
                  <c:v> 1997</c:v>
                </c:pt>
                <c:pt idx="2">
                  <c:v> 1998</c:v>
                </c:pt>
                <c:pt idx="3">
                  <c:v> 1999</c:v>
                </c:pt>
                <c:pt idx="4">
                  <c:v> 2000</c:v>
                </c:pt>
                <c:pt idx="5">
                  <c:v> 2001</c:v>
                </c:pt>
                <c:pt idx="6">
                  <c:v> 2002</c:v>
                </c:pt>
                <c:pt idx="7">
                  <c:v> 2003</c:v>
                </c:pt>
                <c:pt idx="8">
                  <c:v> 2004</c:v>
                </c:pt>
                <c:pt idx="9">
                  <c:v> 2005</c:v>
                </c:pt>
                <c:pt idx="10">
                  <c:v>2006</c:v>
                </c:pt>
                <c:pt idx="11">
                  <c:v>2007</c:v>
                </c:pt>
                <c:pt idx="12">
                  <c:v> 2008</c:v>
                </c:pt>
                <c:pt idx="13">
                  <c:v> 2009</c:v>
                </c:pt>
                <c:pt idx="14">
                  <c:v> 2010</c:v>
                </c:pt>
                <c:pt idx="15">
                  <c:v> 2011</c:v>
                </c:pt>
                <c:pt idx="16">
                  <c:v> 2012</c:v>
                </c:pt>
              </c:strCache>
            </c:strRef>
          </c:cat>
          <c:val>
            <c:numRef>
              <c:f>'FY96-FY12 Chart'!$B$11:$R$11</c:f>
              <c:numCache>
                <c:formatCode>_(* #,##0_);_(* \(#,##0\);_(* "-"??_);_(@_)</c:formatCode>
                <c:ptCount val="17"/>
                <c:pt idx="0">
                  <c:v>258.0</c:v>
                </c:pt>
                <c:pt idx="1">
                  <c:v>258.0</c:v>
                </c:pt>
                <c:pt idx="2">
                  <c:v>258.0</c:v>
                </c:pt>
                <c:pt idx="3">
                  <c:v>258.0</c:v>
                </c:pt>
                <c:pt idx="4">
                  <c:v>153.0</c:v>
                </c:pt>
                <c:pt idx="5">
                  <c:v>0.0</c:v>
                </c:pt>
                <c:pt idx="6">
                  <c:v>22.0</c:v>
                </c:pt>
                <c:pt idx="7">
                  <c:v>51.0</c:v>
                </c:pt>
                <c:pt idx="8">
                  <c:v>48.0</c:v>
                </c:pt>
                <c:pt idx="9">
                  <c:v>96.0</c:v>
                </c:pt>
                <c:pt idx="10">
                  <c:v>42.0</c:v>
                </c:pt>
                <c:pt idx="11">
                  <c:v>72.0</c:v>
                </c:pt>
                <c:pt idx="12">
                  <c:v>258.0</c:v>
                </c:pt>
                <c:pt idx="13">
                  <c:v>358.0</c:v>
                </c:pt>
                <c:pt idx="14">
                  <c:v>375.0</c:v>
                </c:pt>
                <c:pt idx="15">
                  <c:v>477.0</c:v>
                </c:pt>
                <c:pt idx="16">
                  <c:v>442.0</c:v>
                </c:pt>
              </c:numCache>
            </c:numRef>
          </c:val>
        </c:ser>
        <c:ser>
          <c:idx val="9"/>
          <c:order val="8"/>
          <c:tx>
            <c:strRef>
              <c:f>'FY96-FY12 Chart'!$A$12</c:f>
              <c:strCache>
                <c:ptCount val="1"/>
                <c:pt idx="0">
                  <c:v>Lujan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invertIfNegative val="0"/>
          <c:cat>
            <c:strRef>
              <c:f>'FY96-FY12 Chart'!$B$3:$R$3</c:f>
              <c:strCache>
                <c:ptCount val="17"/>
                <c:pt idx="0">
                  <c:v> 1996</c:v>
                </c:pt>
                <c:pt idx="1">
                  <c:v> 1997</c:v>
                </c:pt>
                <c:pt idx="2">
                  <c:v> 1998</c:v>
                </c:pt>
                <c:pt idx="3">
                  <c:v> 1999</c:v>
                </c:pt>
                <c:pt idx="4">
                  <c:v> 2000</c:v>
                </c:pt>
                <c:pt idx="5">
                  <c:v> 2001</c:v>
                </c:pt>
                <c:pt idx="6">
                  <c:v> 2002</c:v>
                </c:pt>
                <c:pt idx="7">
                  <c:v> 2003</c:v>
                </c:pt>
                <c:pt idx="8">
                  <c:v> 2004</c:v>
                </c:pt>
                <c:pt idx="9">
                  <c:v> 2005</c:v>
                </c:pt>
                <c:pt idx="10">
                  <c:v>2006</c:v>
                </c:pt>
                <c:pt idx="11">
                  <c:v>2007</c:v>
                </c:pt>
                <c:pt idx="12">
                  <c:v> 2008</c:v>
                </c:pt>
                <c:pt idx="13">
                  <c:v> 2009</c:v>
                </c:pt>
                <c:pt idx="14">
                  <c:v> 2010</c:v>
                </c:pt>
                <c:pt idx="15">
                  <c:v> 2011</c:v>
                </c:pt>
                <c:pt idx="16">
                  <c:v> 2012</c:v>
                </c:pt>
              </c:strCache>
            </c:strRef>
          </c:cat>
          <c:val>
            <c:numRef>
              <c:f>'FY96-FY12 Chart'!$B$12:$R$12</c:f>
              <c:numCache>
                <c:formatCode>_(* #,##0_);_(* \(#,##0\);_(* "-"??_);_(@_)</c:formatCode>
                <c:ptCount val="17"/>
                <c:pt idx="0">
                  <c:v>261.0</c:v>
                </c:pt>
                <c:pt idx="1">
                  <c:v>261.0</c:v>
                </c:pt>
                <c:pt idx="2">
                  <c:v>261.0</c:v>
                </c:pt>
                <c:pt idx="3">
                  <c:v>261.0</c:v>
                </c:pt>
                <c:pt idx="4">
                  <c:v>25.0</c:v>
                </c:pt>
                <c:pt idx="5">
                  <c:v>122.0</c:v>
                </c:pt>
                <c:pt idx="6">
                  <c:v>164.0</c:v>
                </c:pt>
                <c:pt idx="7">
                  <c:v>269.0</c:v>
                </c:pt>
                <c:pt idx="8">
                  <c:v>339.0</c:v>
                </c:pt>
                <c:pt idx="9">
                  <c:v>221.0</c:v>
                </c:pt>
                <c:pt idx="10">
                  <c:v>297.0</c:v>
                </c:pt>
                <c:pt idx="11">
                  <c:v>272.0</c:v>
                </c:pt>
                <c:pt idx="12">
                  <c:v>261.0</c:v>
                </c:pt>
                <c:pt idx="13">
                  <c:v>416.0</c:v>
                </c:pt>
                <c:pt idx="14">
                  <c:v>325.0</c:v>
                </c:pt>
                <c:pt idx="15">
                  <c:v>308.0</c:v>
                </c:pt>
                <c:pt idx="16">
                  <c:v>249.0</c:v>
                </c:pt>
              </c:numCache>
            </c:numRef>
          </c:val>
        </c:ser>
        <c:ser>
          <c:idx val="10"/>
          <c:order val="9"/>
          <c:tx>
            <c:strRef>
              <c:f>'FY96-FY12 Chart'!$A$13</c:f>
              <c:strCache>
                <c:ptCount val="1"/>
                <c:pt idx="0">
                  <c:v>EMC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invertIfNegative val="0"/>
          <c:cat>
            <c:strRef>
              <c:f>'FY96-FY12 Chart'!$B$3:$R$3</c:f>
              <c:strCache>
                <c:ptCount val="17"/>
                <c:pt idx="0">
                  <c:v> 1996</c:v>
                </c:pt>
                <c:pt idx="1">
                  <c:v> 1997</c:v>
                </c:pt>
                <c:pt idx="2">
                  <c:v> 1998</c:v>
                </c:pt>
                <c:pt idx="3">
                  <c:v> 1999</c:v>
                </c:pt>
                <c:pt idx="4">
                  <c:v> 2000</c:v>
                </c:pt>
                <c:pt idx="5">
                  <c:v> 2001</c:v>
                </c:pt>
                <c:pt idx="6">
                  <c:v> 2002</c:v>
                </c:pt>
                <c:pt idx="7">
                  <c:v> 2003</c:v>
                </c:pt>
                <c:pt idx="8">
                  <c:v> 2004</c:v>
                </c:pt>
                <c:pt idx="9">
                  <c:v> 2005</c:v>
                </c:pt>
                <c:pt idx="10">
                  <c:v>2006</c:v>
                </c:pt>
                <c:pt idx="11">
                  <c:v>2007</c:v>
                </c:pt>
                <c:pt idx="12">
                  <c:v> 2008</c:v>
                </c:pt>
                <c:pt idx="13">
                  <c:v> 2009</c:v>
                </c:pt>
                <c:pt idx="14">
                  <c:v> 2010</c:v>
                </c:pt>
                <c:pt idx="15">
                  <c:v> 2011</c:v>
                </c:pt>
                <c:pt idx="16">
                  <c:v> 2012</c:v>
                </c:pt>
              </c:strCache>
            </c:strRef>
          </c:cat>
          <c:val>
            <c:numRef>
              <c:f>'FY96-FY12 Chart'!$B$13:$R$13</c:f>
              <c:numCache>
                <c:formatCode>_(* #,##0_);_(* \(#,##0\);_(* "-"??_);_(@_)</c:formatCode>
                <c:ptCount val="17"/>
                <c:pt idx="0">
                  <c:v>130.0</c:v>
                </c:pt>
                <c:pt idx="1">
                  <c:v>131.0</c:v>
                </c:pt>
                <c:pt idx="2">
                  <c:v>73.0</c:v>
                </c:pt>
                <c:pt idx="3">
                  <c:v>81.0</c:v>
                </c:pt>
                <c:pt idx="4">
                  <c:v>83.0</c:v>
                </c:pt>
                <c:pt idx="5">
                  <c:v>88.0</c:v>
                </c:pt>
                <c:pt idx="6">
                  <c:v>103.0</c:v>
                </c:pt>
                <c:pt idx="7">
                  <c:v>95.0</c:v>
                </c:pt>
                <c:pt idx="8">
                  <c:v>128.0</c:v>
                </c:pt>
                <c:pt idx="9">
                  <c:v>154.0</c:v>
                </c:pt>
                <c:pt idx="10">
                  <c:v>140.0</c:v>
                </c:pt>
                <c:pt idx="11">
                  <c:v>199.0</c:v>
                </c:pt>
                <c:pt idx="12">
                  <c:v>153.0</c:v>
                </c:pt>
                <c:pt idx="13">
                  <c:v>155.0</c:v>
                </c:pt>
                <c:pt idx="14">
                  <c:v>190.0</c:v>
                </c:pt>
                <c:pt idx="15">
                  <c:v>220.0</c:v>
                </c:pt>
                <c:pt idx="16">
                  <c:v>206.0</c:v>
                </c:pt>
              </c:numCache>
            </c:numRef>
          </c:val>
        </c:ser>
        <c:ser>
          <c:idx val="11"/>
          <c:order val="10"/>
          <c:tx>
            <c:strRef>
              <c:f>'FY96-FY12 Chart'!$A$14</c:f>
              <c:strCache>
                <c:ptCount val="1"/>
                <c:pt idx="0">
                  <c:v>NCEM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invertIfNegative val="0"/>
          <c:cat>
            <c:strRef>
              <c:f>'FY96-FY12 Chart'!$B$3:$R$3</c:f>
              <c:strCache>
                <c:ptCount val="17"/>
                <c:pt idx="0">
                  <c:v> 1996</c:v>
                </c:pt>
                <c:pt idx="1">
                  <c:v> 1997</c:v>
                </c:pt>
                <c:pt idx="2">
                  <c:v> 1998</c:v>
                </c:pt>
                <c:pt idx="3">
                  <c:v> 1999</c:v>
                </c:pt>
                <c:pt idx="4">
                  <c:v> 2000</c:v>
                </c:pt>
                <c:pt idx="5">
                  <c:v> 2001</c:v>
                </c:pt>
                <c:pt idx="6">
                  <c:v> 2002</c:v>
                </c:pt>
                <c:pt idx="7">
                  <c:v> 2003</c:v>
                </c:pt>
                <c:pt idx="8">
                  <c:v> 2004</c:v>
                </c:pt>
                <c:pt idx="9">
                  <c:v> 2005</c:v>
                </c:pt>
                <c:pt idx="10">
                  <c:v>2006</c:v>
                </c:pt>
                <c:pt idx="11">
                  <c:v>2007</c:v>
                </c:pt>
                <c:pt idx="12">
                  <c:v> 2008</c:v>
                </c:pt>
                <c:pt idx="13">
                  <c:v> 2009</c:v>
                </c:pt>
                <c:pt idx="14">
                  <c:v> 2010</c:v>
                </c:pt>
                <c:pt idx="15">
                  <c:v> 2011</c:v>
                </c:pt>
                <c:pt idx="16">
                  <c:v> 2012</c:v>
                </c:pt>
              </c:strCache>
            </c:strRef>
          </c:cat>
          <c:val>
            <c:numRef>
              <c:f>'FY96-FY12 Chart'!$B$14:$R$14</c:f>
              <c:numCache>
                <c:formatCode>_(* #,##0_);_(* \(#,##0\);_(* "-"??_);_(@_)</c:formatCode>
                <c:ptCount val="17"/>
                <c:pt idx="0">
                  <c:v>178.0</c:v>
                </c:pt>
                <c:pt idx="1">
                  <c:v>195.0</c:v>
                </c:pt>
                <c:pt idx="2">
                  <c:v>216.0</c:v>
                </c:pt>
                <c:pt idx="3">
                  <c:v>188.0</c:v>
                </c:pt>
                <c:pt idx="4">
                  <c:v>201.0</c:v>
                </c:pt>
                <c:pt idx="5">
                  <c:v>212.0</c:v>
                </c:pt>
                <c:pt idx="6">
                  <c:v>232.0</c:v>
                </c:pt>
                <c:pt idx="7">
                  <c:v>253.0</c:v>
                </c:pt>
                <c:pt idx="8">
                  <c:v>241.0</c:v>
                </c:pt>
                <c:pt idx="9">
                  <c:v>232.0</c:v>
                </c:pt>
                <c:pt idx="10">
                  <c:v>205.0</c:v>
                </c:pt>
                <c:pt idx="11">
                  <c:v>183.0</c:v>
                </c:pt>
                <c:pt idx="12">
                  <c:v>152.0</c:v>
                </c:pt>
                <c:pt idx="13">
                  <c:v>149.0</c:v>
                </c:pt>
                <c:pt idx="14">
                  <c:v>164.0</c:v>
                </c:pt>
                <c:pt idx="15">
                  <c:v>188.0</c:v>
                </c:pt>
                <c:pt idx="16">
                  <c:v>184.0</c:v>
                </c:pt>
              </c:numCache>
            </c:numRef>
          </c:val>
        </c:ser>
        <c:ser>
          <c:idx val="12"/>
          <c:order val="11"/>
          <c:tx>
            <c:strRef>
              <c:f>'FY96-FY12 Chart'!$A$15</c:f>
              <c:strCache>
                <c:ptCount val="1"/>
                <c:pt idx="0">
                  <c:v>ShaRE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invertIfNegative val="0"/>
          <c:cat>
            <c:strRef>
              <c:f>'FY96-FY12 Chart'!$B$3:$R$3</c:f>
              <c:strCache>
                <c:ptCount val="17"/>
                <c:pt idx="0">
                  <c:v> 1996</c:v>
                </c:pt>
                <c:pt idx="1">
                  <c:v> 1997</c:v>
                </c:pt>
                <c:pt idx="2">
                  <c:v> 1998</c:v>
                </c:pt>
                <c:pt idx="3">
                  <c:v> 1999</c:v>
                </c:pt>
                <c:pt idx="4">
                  <c:v> 2000</c:v>
                </c:pt>
                <c:pt idx="5">
                  <c:v> 2001</c:v>
                </c:pt>
                <c:pt idx="6">
                  <c:v> 2002</c:v>
                </c:pt>
                <c:pt idx="7">
                  <c:v> 2003</c:v>
                </c:pt>
                <c:pt idx="8">
                  <c:v> 2004</c:v>
                </c:pt>
                <c:pt idx="9">
                  <c:v> 2005</c:v>
                </c:pt>
                <c:pt idx="10">
                  <c:v>2006</c:v>
                </c:pt>
                <c:pt idx="11">
                  <c:v>2007</c:v>
                </c:pt>
                <c:pt idx="12">
                  <c:v> 2008</c:v>
                </c:pt>
                <c:pt idx="13">
                  <c:v> 2009</c:v>
                </c:pt>
                <c:pt idx="14">
                  <c:v> 2010</c:v>
                </c:pt>
                <c:pt idx="15">
                  <c:v> 2011</c:v>
                </c:pt>
                <c:pt idx="16">
                  <c:v> 2012</c:v>
                </c:pt>
              </c:strCache>
            </c:strRef>
          </c:cat>
          <c:val>
            <c:numRef>
              <c:f>'FY96-FY12 Chart'!$B$15:$R$15</c:f>
              <c:numCache>
                <c:formatCode>_(* #,##0_);_(* \(#,##0\);_(* "-"??_);_(@_)</c:formatCode>
                <c:ptCount val="17"/>
                <c:pt idx="0">
                  <c:v>95.0</c:v>
                </c:pt>
                <c:pt idx="1">
                  <c:v>85.0</c:v>
                </c:pt>
                <c:pt idx="2">
                  <c:v>95.0</c:v>
                </c:pt>
                <c:pt idx="3">
                  <c:v>108.0</c:v>
                </c:pt>
                <c:pt idx="4">
                  <c:v>99.0</c:v>
                </c:pt>
                <c:pt idx="5">
                  <c:v>97.0</c:v>
                </c:pt>
                <c:pt idx="6">
                  <c:v>111.0</c:v>
                </c:pt>
                <c:pt idx="7">
                  <c:v>112.0</c:v>
                </c:pt>
                <c:pt idx="8">
                  <c:v>109.0</c:v>
                </c:pt>
                <c:pt idx="9">
                  <c:v>150.0</c:v>
                </c:pt>
                <c:pt idx="10">
                  <c:v>132.0</c:v>
                </c:pt>
                <c:pt idx="11">
                  <c:v>159.0</c:v>
                </c:pt>
                <c:pt idx="12">
                  <c:v>144.0</c:v>
                </c:pt>
                <c:pt idx="13">
                  <c:v>161.0</c:v>
                </c:pt>
                <c:pt idx="14">
                  <c:v>165.0</c:v>
                </c:pt>
                <c:pt idx="15">
                  <c:v>210.0</c:v>
                </c:pt>
                <c:pt idx="16">
                  <c:v>209.0</c:v>
                </c:pt>
              </c:numCache>
            </c:numRef>
          </c:val>
        </c:ser>
        <c:ser>
          <c:idx val="13"/>
          <c:order val="12"/>
          <c:tx>
            <c:strRef>
              <c:f>'FY96-FY12 Chart'!$A$16</c:f>
              <c:strCache>
                <c:ptCount val="1"/>
                <c:pt idx="0">
                  <c:v>CNMS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invertIfNegative val="0"/>
          <c:cat>
            <c:strRef>
              <c:f>'FY96-FY12 Chart'!$B$3:$R$3</c:f>
              <c:strCache>
                <c:ptCount val="17"/>
                <c:pt idx="0">
                  <c:v> 1996</c:v>
                </c:pt>
                <c:pt idx="1">
                  <c:v> 1997</c:v>
                </c:pt>
                <c:pt idx="2">
                  <c:v> 1998</c:v>
                </c:pt>
                <c:pt idx="3">
                  <c:v> 1999</c:v>
                </c:pt>
                <c:pt idx="4">
                  <c:v> 2000</c:v>
                </c:pt>
                <c:pt idx="5">
                  <c:v> 2001</c:v>
                </c:pt>
                <c:pt idx="6">
                  <c:v> 2002</c:v>
                </c:pt>
                <c:pt idx="7">
                  <c:v> 2003</c:v>
                </c:pt>
                <c:pt idx="8">
                  <c:v> 2004</c:v>
                </c:pt>
                <c:pt idx="9">
                  <c:v> 2005</c:v>
                </c:pt>
                <c:pt idx="10">
                  <c:v>2006</c:v>
                </c:pt>
                <c:pt idx="11">
                  <c:v>2007</c:v>
                </c:pt>
                <c:pt idx="12">
                  <c:v> 2008</c:v>
                </c:pt>
                <c:pt idx="13">
                  <c:v> 2009</c:v>
                </c:pt>
                <c:pt idx="14">
                  <c:v> 2010</c:v>
                </c:pt>
                <c:pt idx="15">
                  <c:v> 2011</c:v>
                </c:pt>
                <c:pt idx="16">
                  <c:v> 2012</c:v>
                </c:pt>
              </c:strCache>
            </c:strRef>
          </c:cat>
          <c:val>
            <c:numRef>
              <c:f>'FY96-FY12 Chart'!$B$16:$R$16</c:f>
              <c:numCache>
                <c:formatCode>General</c:formatCode>
                <c:ptCount val="17"/>
                <c:pt idx="10" formatCode="_(* #,##0_);_(* \(#,##0\);_(* &quot;-&quot;??_);_(@_)">
                  <c:v>139.0</c:v>
                </c:pt>
                <c:pt idx="11" formatCode="_(* #,##0_);_(* \(#,##0\);_(* &quot;-&quot;??_);_(@_)">
                  <c:v>309.0</c:v>
                </c:pt>
                <c:pt idx="12" formatCode="_(* #,##0_);_(* \(#,##0\);_(* &quot;-&quot;??_);_(@_)">
                  <c:v>404.0</c:v>
                </c:pt>
                <c:pt idx="13" formatCode="_(* #,##0_);_(* \(#,##0\);_(* &quot;-&quot;??_);_(@_)">
                  <c:v>317.0</c:v>
                </c:pt>
                <c:pt idx="14" formatCode="_(* #,##0_);_(* \(#,##0\);_(* &quot;-&quot;??_);_(@_)">
                  <c:v>360.0</c:v>
                </c:pt>
                <c:pt idx="15" formatCode="_(* #,##0_);_(* \(#,##0\);_(* &quot;-&quot;??_);_(@_)">
                  <c:v>374.0</c:v>
                </c:pt>
                <c:pt idx="16" formatCode="_(* #,##0_);_(* \(#,##0\);_(* &quot;-&quot;??_);_(@_)">
                  <c:v>409.0</c:v>
                </c:pt>
              </c:numCache>
            </c:numRef>
          </c:val>
        </c:ser>
        <c:ser>
          <c:idx val="14"/>
          <c:order val="13"/>
          <c:tx>
            <c:strRef>
              <c:f>'FY96-FY12 Chart'!$A$17</c:f>
              <c:strCache>
                <c:ptCount val="1"/>
                <c:pt idx="0">
                  <c:v>MF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invertIfNegative val="0"/>
          <c:cat>
            <c:strRef>
              <c:f>'FY96-FY12 Chart'!$B$3:$R$3</c:f>
              <c:strCache>
                <c:ptCount val="17"/>
                <c:pt idx="0">
                  <c:v> 1996</c:v>
                </c:pt>
                <c:pt idx="1">
                  <c:v> 1997</c:v>
                </c:pt>
                <c:pt idx="2">
                  <c:v> 1998</c:v>
                </c:pt>
                <c:pt idx="3">
                  <c:v> 1999</c:v>
                </c:pt>
                <c:pt idx="4">
                  <c:v> 2000</c:v>
                </c:pt>
                <c:pt idx="5">
                  <c:v> 2001</c:v>
                </c:pt>
                <c:pt idx="6">
                  <c:v> 2002</c:v>
                </c:pt>
                <c:pt idx="7">
                  <c:v> 2003</c:v>
                </c:pt>
                <c:pt idx="8">
                  <c:v> 2004</c:v>
                </c:pt>
                <c:pt idx="9">
                  <c:v> 2005</c:v>
                </c:pt>
                <c:pt idx="10">
                  <c:v>2006</c:v>
                </c:pt>
                <c:pt idx="11">
                  <c:v>2007</c:v>
                </c:pt>
                <c:pt idx="12">
                  <c:v> 2008</c:v>
                </c:pt>
                <c:pt idx="13">
                  <c:v> 2009</c:v>
                </c:pt>
                <c:pt idx="14">
                  <c:v> 2010</c:v>
                </c:pt>
                <c:pt idx="15">
                  <c:v> 2011</c:v>
                </c:pt>
                <c:pt idx="16">
                  <c:v> 2012</c:v>
                </c:pt>
              </c:strCache>
            </c:strRef>
          </c:cat>
          <c:val>
            <c:numRef>
              <c:f>'FY96-FY12 Chart'!$B$17:$R$17</c:f>
              <c:numCache>
                <c:formatCode>General</c:formatCode>
                <c:ptCount val="17"/>
                <c:pt idx="11" formatCode="_(* #,##0_);_(* \(#,##0\);_(* &quot;-&quot;??_);_(@_)">
                  <c:v>164.0</c:v>
                </c:pt>
                <c:pt idx="12" formatCode="_(* #,##0_);_(* \(#,##0\);_(* &quot;-&quot;??_);_(@_)">
                  <c:v>303.0</c:v>
                </c:pt>
                <c:pt idx="13" formatCode="_(* #,##0_);_(* \(#,##0\);_(* &quot;-&quot;??_);_(@_)">
                  <c:v>209.0</c:v>
                </c:pt>
                <c:pt idx="14" formatCode="_(* #,##0_);_(* \(#,##0\);_(* &quot;-&quot;??_);_(@_)">
                  <c:v>274.0</c:v>
                </c:pt>
                <c:pt idx="15" formatCode="_(* #,##0_);_(* \(#,##0\);_(* &quot;-&quot;??_);_(@_)">
                  <c:v>327.0</c:v>
                </c:pt>
                <c:pt idx="16" formatCode="_(* #,##0_);_(* \(#,##0\);_(* &quot;-&quot;??_);_(@_)">
                  <c:v>434.0</c:v>
                </c:pt>
              </c:numCache>
            </c:numRef>
          </c:val>
        </c:ser>
        <c:ser>
          <c:idx val="15"/>
          <c:order val="14"/>
          <c:tx>
            <c:strRef>
              <c:f>'FY96-FY12 Chart'!$A$18</c:f>
              <c:strCache>
                <c:ptCount val="1"/>
                <c:pt idx="0">
                  <c:v>CINT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invertIfNegative val="0"/>
          <c:cat>
            <c:strRef>
              <c:f>'FY96-FY12 Chart'!$B$3:$R$3</c:f>
              <c:strCache>
                <c:ptCount val="17"/>
                <c:pt idx="0">
                  <c:v> 1996</c:v>
                </c:pt>
                <c:pt idx="1">
                  <c:v> 1997</c:v>
                </c:pt>
                <c:pt idx="2">
                  <c:v> 1998</c:v>
                </c:pt>
                <c:pt idx="3">
                  <c:v> 1999</c:v>
                </c:pt>
                <c:pt idx="4">
                  <c:v> 2000</c:v>
                </c:pt>
                <c:pt idx="5">
                  <c:v> 2001</c:v>
                </c:pt>
                <c:pt idx="6">
                  <c:v> 2002</c:v>
                </c:pt>
                <c:pt idx="7">
                  <c:v> 2003</c:v>
                </c:pt>
                <c:pt idx="8">
                  <c:v> 2004</c:v>
                </c:pt>
                <c:pt idx="9">
                  <c:v> 2005</c:v>
                </c:pt>
                <c:pt idx="10">
                  <c:v>2006</c:v>
                </c:pt>
                <c:pt idx="11">
                  <c:v>2007</c:v>
                </c:pt>
                <c:pt idx="12">
                  <c:v> 2008</c:v>
                </c:pt>
                <c:pt idx="13">
                  <c:v> 2009</c:v>
                </c:pt>
                <c:pt idx="14">
                  <c:v> 2010</c:v>
                </c:pt>
                <c:pt idx="15">
                  <c:v> 2011</c:v>
                </c:pt>
                <c:pt idx="16">
                  <c:v> 2012</c:v>
                </c:pt>
              </c:strCache>
            </c:strRef>
          </c:cat>
          <c:val>
            <c:numRef>
              <c:f>'FY96-FY12 Chart'!$B$18:$R$18</c:f>
              <c:numCache>
                <c:formatCode>General</c:formatCode>
                <c:ptCount val="17"/>
                <c:pt idx="11" formatCode="_(* #,##0_);_(* \(#,##0\);_(* &quot;-&quot;??_);_(@_)">
                  <c:v>189.0</c:v>
                </c:pt>
                <c:pt idx="12" formatCode="_(* #,##0_);_(* \(#,##0\);_(* &quot;-&quot;??_);_(@_)">
                  <c:v>272.0</c:v>
                </c:pt>
                <c:pt idx="13" formatCode="_(* #,##0_);_(* \(#,##0\);_(* &quot;-&quot;??_);_(@_)">
                  <c:v>354.0</c:v>
                </c:pt>
                <c:pt idx="14" formatCode="_(* #,##0_);_(* \(#,##0\);_(* &quot;-&quot;??_);_(@_)">
                  <c:v>358.0</c:v>
                </c:pt>
                <c:pt idx="15" formatCode="_(* #,##0_);_(* \(#,##0\);_(* &quot;-&quot;??_);_(@_)">
                  <c:v>348.0</c:v>
                </c:pt>
                <c:pt idx="16" formatCode="_(* #,##0_);_(* \(#,##0\);_(* &quot;-&quot;??_);_(@_)">
                  <c:v>356.0</c:v>
                </c:pt>
              </c:numCache>
            </c:numRef>
          </c:val>
        </c:ser>
        <c:ser>
          <c:idx val="16"/>
          <c:order val="15"/>
          <c:tx>
            <c:strRef>
              <c:f>'FY96-FY12 Chart'!$A$19</c:f>
              <c:strCache>
                <c:ptCount val="1"/>
                <c:pt idx="0">
                  <c:v>CNM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invertIfNegative val="0"/>
          <c:cat>
            <c:strRef>
              <c:f>'FY96-FY12 Chart'!$B$3:$R$3</c:f>
              <c:strCache>
                <c:ptCount val="17"/>
                <c:pt idx="0">
                  <c:v> 1996</c:v>
                </c:pt>
                <c:pt idx="1">
                  <c:v> 1997</c:v>
                </c:pt>
                <c:pt idx="2">
                  <c:v> 1998</c:v>
                </c:pt>
                <c:pt idx="3">
                  <c:v> 1999</c:v>
                </c:pt>
                <c:pt idx="4">
                  <c:v> 2000</c:v>
                </c:pt>
                <c:pt idx="5">
                  <c:v> 2001</c:v>
                </c:pt>
                <c:pt idx="6">
                  <c:v> 2002</c:v>
                </c:pt>
                <c:pt idx="7">
                  <c:v> 2003</c:v>
                </c:pt>
                <c:pt idx="8">
                  <c:v> 2004</c:v>
                </c:pt>
                <c:pt idx="9">
                  <c:v> 2005</c:v>
                </c:pt>
                <c:pt idx="10">
                  <c:v>2006</c:v>
                </c:pt>
                <c:pt idx="11">
                  <c:v>2007</c:v>
                </c:pt>
                <c:pt idx="12">
                  <c:v> 2008</c:v>
                </c:pt>
                <c:pt idx="13">
                  <c:v> 2009</c:v>
                </c:pt>
                <c:pt idx="14">
                  <c:v> 2010</c:v>
                </c:pt>
                <c:pt idx="15">
                  <c:v> 2011</c:v>
                </c:pt>
                <c:pt idx="16">
                  <c:v> 2012</c:v>
                </c:pt>
              </c:strCache>
            </c:strRef>
          </c:cat>
          <c:val>
            <c:numRef>
              <c:f>'FY96-FY12 Chart'!$B$19:$R$19</c:f>
              <c:numCache>
                <c:formatCode>General</c:formatCode>
                <c:ptCount val="17"/>
                <c:pt idx="11" formatCode="_(* #,##0_);_(* \(#,##0\);_(* &quot;-&quot;??_);_(@_)">
                  <c:v>112.0</c:v>
                </c:pt>
                <c:pt idx="12" formatCode="_(* #,##0_);_(* \(#,##0\);_(* &quot;-&quot;??_);_(@_)">
                  <c:v>196.0</c:v>
                </c:pt>
                <c:pt idx="13" formatCode="_(* #,##0_);_(* \(#,##0\);_(* &quot;-&quot;??_);_(@_)">
                  <c:v>305.0</c:v>
                </c:pt>
                <c:pt idx="14" formatCode="_(* #,##0_);_(* \(#,##0\);_(* &quot;-&quot;??_);_(@_)">
                  <c:v>377.0</c:v>
                </c:pt>
                <c:pt idx="15" formatCode="_(* #,##0_);_(* \(#,##0\);_(* &quot;-&quot;??_);_(@_)">
                  <c:v>368.0</c:v>
                </c:pt>
                <c:pt idx="16" formatCode="_(* #,##0_);_(* \(#,##0\);_(* &quot;-&quot;??_);_(@_)">
                  <c:v>444.0</c:v>
                </c:pt>
              </c:numCache>
            </c:numRef>
          </c:val>
        </c:ser>
        <c:ser>
          <c:idx val="17"/>
          <c:order val="16"/>
          <c:tx>
            <c:strRef>
              <c:f>'FY96-FY12 Chart'!$A$20</c:f>
              <c:strCache>
                <c:ptCount val="1"/>
                <c:pt idx="0">
                  <c:v>CFN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invertIfNegative val="0"/>
          <c:cat>
            <c:strRef>
              <c:f>'FY96-FY12 Chart'!$B$3:$R$3</c:f>
              <c:strCache>
                <c:ptCount val="17"/>
                <c:pt idx="0">
                  <c:v> 1996</c:v>
                </c:pt>
                <c:pt idx="1">
                  <c:v> 1997</c:v>
                </c:pt>
                <c:pt idx="2">
                  <c:v> 1998</c:v>
                </c:pt>
                <c:pt idx="3">
                  <c:v> 1999</c:v>
                </c:pt>
                <c:pt idx="4">
                  <c:v> 2000</c:v>
                </c:pt>
                <c:pt idx="5">
                  <c:v> 2001</c:v>
                </c:pt>
                <c:pt idx="6">
                  <c:v> 2002</c:v>
                </c:pt>
                <c:pt idx="7">
                  <c:v> 2003</c:v>
                </c:pt>
                <c:pt idx="8">
                  <c:v> 2004</c:v>
                </c:pt>
                <c:pt idx="9">
                  <c:v> 2005</c:v>
                </c:pt>
                <c:pt idx="10">
                  <c:v>2006</c:v>
                </c:pt>
                <c:pt idx="11">
                  <c:v>2007</c:v>
                </c:pt>
                <c:pt idx="12">
                  <c:v> 2008</c:v>
                </c:pt>
                <c:pt idx="13">
                  <c:v> 2009</c:v>
                </c:pt>
                <c:pt idx="14">
                  <c:v> 2010</c:v>
                </c:pt>
                <c:pt idx="15">
                  <c:v> 2011</c:v>
                </c:pt>
                <c:pt idx="16">
                  <c:v> 2012</c:v>
                </c:pt>
              </c:strCache>
            </c:strRef>
          </c:cat>
          <c:val>
            <c:numRef>
              <c:f>'FY96-FY12 Chart'!$B$20:$R$20</c:f>
              <c:numCache>
                <c:formatCode>General</c:formatCode>
                <c:ptCount val="17"/>
                <c:pt idx="12" formatCode="_(* #,##0_);_(* \(#,##0\);_(* &quot;-&quot;??_);_(@_)">
                  <c:v>106.0</c:v>
                </c:pt>
                <c:pt idx="13" formatCode="_(* #,##0_);_(* \(#,##0\);_(* &quot;-&quot;??_);_(@_)">
                  <c:v>213.0</c:v>
                </c:pt>
                <c:pt idx="14" formatCode="_(* #,##0_);_(* \(#,##0\);_(* &quot;-&quot;??_);_(@_)">
                  <c:v>281.0</c:v>
                </c:pt>
                <c:pt idx="15" formatCode="_(* #,##0_);_(* \(#,##0\);_(* &quot;-&quot;??_);_(@_)">
                  <c:v>363.0</c:v>
                </c:pt>
                <c:pt idx="16" formatCode="_(* #,##0_);_(* \(#,##0\);_(* &quot;-&quot;??_);_(@_)">
                  <c:v>446.0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0"/>
        <c:overlap val="100"/>
        <c:axId val="1831788200"/>
        <c:axId val="2060182120"/>
      </c:barChart>
      <c:catAx>
        <c:axId val="18317882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 b="1" i="0" u="none" strike="noStrike" baseline="0">
                    <a:solidFill>
                      <a:srgbClr val="000000"/>
                    </a:solidFill>
                    <a:latin typeface="Arial Narrow" pitchFamily="34" charset="0"/>
                    <a:ea typeface="Arial"/>
                    <a:cs typeface="Arial"/>
                  </a:defRPr>
                </a:pPr>
                <a:r>
                  <a:rPr lang="en-US" sz="2000" baseline="0">
                    <a:latin typeface="Arial Narrow" pitchFamily="34" charset="0"/>
                  </a:rPr>
                  <a:t>Fiscal Year</a:t>
                </a:r>
              </a:p>
            </c:rich>
          </c:tx>
          <c:layout>
            <c:manualLayout>
              <c:xMode val="edge"/>
              <c:yMode val="edge"/>
              <c:x val="0.494366910535524"/>
              <c:y val="0.849961996075412"/>
            </c:manualLayout>
          </c:layout>
          <c:overlay val="0"/>
          <c:spPr>
            <a:noFill/>
            <a:ln w="25400">
              <a:noFill/>
            </a:ln>
          </c:spPr>
        </c:title>
        <c:numFmt formatCode="@" sourceLinked="0"/>
        <c:majorTickMark val="none"/>
        <c:minorTickMark val="none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 Narrow" pitchFamily="34" charset="0"/>
                <a:ea typeface="Arial"/>
                <a:cs typeface="Arial"/>
              </a:defRPr>
            </a:pPr>
            <a:endParaRPr lang="en-US"/>
          </a:p>
        </c:txPr>
        <c:crossAx val="2060182120"/>
        <c:crossesAt val="0.0"/>
        <c:auto val="0"/>
        <c:lblAlgn val="ctr"/>
        <c:lblOffset val="100"/>
        <c:tickLblSkip val="1"/>
        <c:tickMarkSkip val="1"/>
        <c:noMultiLvlLbl val="0"/>
      </c:catAx>
      <c:valAx>
        <c:axId val="2060182120"/>
        <c:scaling>
          <c:orientation val="minMax"/>
          <c:max val="16000.0"/>
          <c:min val="0.0"/>
        </c:scaling>
        <c:delete val="0"/>
        <c:axPos val="l"/>
        <c:majorGridlines>
          <c:spPr>
            <a:ln w="12700">
              <a:solidFill>
                <a:srgbClr val="C0C0C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800" b="1" i="0" u="none" strike="noStrike" baseline="0">
                    <a:solidFill>
                      <a:srgbClr val="000000"/>
                    </a:solidFill>
                    <a:latin typeface="Arial Narrow" pitchFamily="34" charset="0"/>
                    <a:ea typeface="Arial"/>
                    <a:cs typeface="Arial"/>
                  </a:defRPr>
                </a:pPr>
                <a:r>
                  <a:rPr lang="en-US" sz="1800" baseline="0">
                    <a:latin typeface="Arial Narrow" pitchFamily="34" charset="0"/>
                  </a:rPr>
                  <a:t>Number of Users</a:t>
                </a:r>
              </a:p>
            </c:rich>
          </c:tx>
          <c:layout>
            <c:manualLayout>
              <c:xMode val="edge"/>
              <c:yMode val="edge"/>
              <c:x val="0.000881206983559766"/>
              <c:y val="0.300568716279568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0"/>
        <c:majorTickMark val="in"/>
        <c:minorTickMark val="none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 Narrow" pitchFamily="34" charset="0"/>
                <a:ea typeface="Arial"/>
                <a:cs typeface="Arial"/>
              </a:defRPr>
            </a:pPr>
            <a:endParaRPr lang="en-US"/>
          </a:p>
        </c:txPr>
        <c:crossAx val="1831788200"/>
        <c:crosses val="autoZero"/>
        <c:crossBetween val="between"/>
        <c:majorUnit val="1000.0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20807686734846"/>
          <c:y val="0.0173501577287066"/>
          <c:w val="0.222716385473791"/>
          <c:h val="0.416524752229316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  <a:effectLst>
          <a:outerShdw dist="35921" dir="2700000" algn="br">
            <a:srgbClr val="000000"/>
          </a:outerShdw>
        </a:effectLst>
      </c:spPr>
      <c:txPr>
        <a:bodyPr/>
        <a:lstStyle/>
        <a:p>
          <a:pPr>
            <a:defRPr sz="1800" b="0" i="0" u="none" strike="noStrike" baseline="0">
              <a:solidFill>
                <a:srgbClr val="000000"/>
              </a:solidFill>
              <a:latin typeface="Arial Narrow" pitchFamily="34" charset="0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854563319334945"/>
          <c:y val="0.0226524441082565"/>
          <c:w val="0.873862713512065"/>
          <c:h val="0.77634961439588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'FY82-FY12 Chart'!$A$4</c:f>
              <c:strCache>
                <c:ptCount val="1"/>
                <c:pt idx="0">
                  <c:v>NSLS</c:v>
                </c:pt>
              </c:strCache>
            </c:strRef>
          </c:tx>
          <c:spPr>
            <a:solidFill>
              <a:srgbClr val="3366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'FY82-FY12 Chart'!$B$3:$AG$3</c:f>
              <c:strCache>
                <c:ptCount val="32"/>
                <c:pt idx="0">
                  <c:v> '82</c:v>
                </c:pt>
                <c:pt idx="1">
                  <c:v> '83</c:v>
                </c:pt>
                <c:pt idx="2">
                  <c:v> '84</c:v>
                </c:pt>
                <c:pt idx="3">
                  <c:v> '85</c:v>
                </c:pt>
                <c:pt idx="4">
                  <c:v> '86</c:v>
                </c:pt>
                <c:pt idx="5">
                  <c:v> '87</c:v>
                </c:pt>
                <c:pt idx="6">
                  <c:v> '88</c:v>
                </c:pt>
                <c:pt idx="7">
                  <c:v> '89</c:v>
                </c:pt>
                <c:pt idx="8">
                  <c:v> '90</c:v>
                </c:pt>
                <c:pt idx="9">
                  <c:v> '91</c:v>
                </c:pt>
                <c:pt idx="10">
                  <c:v> '92</c:v>
                </c:pt>
                <c:pt idx="11">
                  <c:v> '93</c:v>
                </c:pt>
                <c:pt idx="12">
                  <c:v> '94</c:v>
                </c:pt>
                <c:pt idx="13">
                  <c:v> '95</c:v>
                </c:pt>
                <c:pt idx="14">
                  <c:v> '96</c:v>
                </c:pt>
                <c:pt idx="15">
                  <c:v> '97</c:v>
                </c:pt>
                <c:pt idx="16">
                  <c:v> '98</c:v>
                </c:pt>
                <c:pt idx="17">
                  <c:v> '99</c:v>
                </c:pt>
                <c:pt idx="18">
                  <c:v> '00</c:v>
                </c:pt>
                <c:pt idx="19">
                  <c:v> '01</c:v>
                </c:pt>
                <c:pt idx="20">
                  <c:v> '02</c:v>
                </c:pt>
                <c:pt idx="21">
                  <c:v> '03</c:v>
                </c:pt>
                <c:pt idx="22">
                  <c:v> '04</c:v>
                </c:pt>
                <c:pt idx="23">
                  <c:v> '05</c:v>
                </c:pt>
                <c:pt idx="24">
                  <c:v> '06</c:v>
                </c:pt>
                <c:pt idx="25">
                  <c:v> '07</c:v>
                </c:pt>
                <c:pt idx="26">
                  <c:v> '08</c:v>
                </c:pt>
                <c:pt idx="27">
                  <c:v> '09</c:v>
                </c:pt>
                <c:pt idx="28">
                  <c:v> '10</c:v>
                </c:pt>
                <c:pt idx="29">
                  <c:v> '11 </c:v>
                </c:pt>
                <c:pt idx="30">
                  <c:v> '12 </c:v>
                </c:pt>
                <c:pt idx="31">
                  <c:v> '13</c:v>
                </c:pt>
              </c:strCache>
            </c:strRef>
          </c:cat>
          <c:val>
            <c:numRef>
              <c:f>'FY82-FY12 Chart'!$B$4:$AG$4</c:f>
              <c:numCache>
                <c:formatCode>_(* #,##0_);_(* \(#,##0\);_(* "-"??_);_(@_)</c:formatCode>
                <c:ptCount val="32"/>
                <c:pt idx="0">
                  <c:v>90.0</c:v>
                </c:pt>
                <c:pt idx="1">
                  <c:v>124.0</c:v>
                </c:pt>
                <c:pt idx="2">
                  <c:v>210.0</c:v>
                </c:pt>
                <c:pt idx="3">
                  <c:v>276.0</c:v>
                </c:pt>
                <c:pt idx="4">
                  <c:v>507.0</c:v>
                </c:pt>
                <c:pt idx="5">
                  <c:v>670.0</c:v>
                </c:pt>
                <c:pt idx="6">
                  <c:v>828.0</c:v>
                </c:pt>
                <c:pt idx="7">
                  <c:v>1215.0</c:v>
                </c:pt>
                <c:pt idx="8">
                  <c:v>1550.0</c:v>
                </c:pt>
                <c:pt idx="9">
                  <c:v>1725.0</c:v>
                </c:pt>
                <c:pt idx="10">
                  <c:v>1897.0</c:v>
                </c:pt>
                <c:pt idx="11">
                  <c:v>2193.0</c:v>
                </c:pt>
                <c:pt idx="12">
                  <c:v>2228.0</c:v>
                </c:pt>
                <c:pt idx="13">
                  <c:v>2206.0</c:v>
                </c:pt>
                <c:pt idx="14">
                  <c:v>2261.0</c:v>
                </c:pt>
                <c:pt idx="15">
                  <c:v>2320.0</c:v>
                </c:pt>
                <c:pt idx="16">
                  <c:v>2380.0</c:v>
                </c:pt>
                <c:pt idx="17">
                  <c:v>2416.0</c:v>
                </c:pt>
                <c:pt idx="18">
                  <c:v>2551.0</c:v>
                </c:pt>
                <c:pt idx="19">
                  <c:v>2523.0</c:v>
                </c:pt>
                <c:pt idx="20">
                  <c:v>2413.0</c:v>
                </c:pt>
                <c:pt idx="21">
                  <c:v>2206.0</c:v>
                </c:pt>
                <c:pt idx="22">
                  <c:v>2299.0</c:v>
                </c:pt>
                <c:pt idx="23">
                  <c:v>2256.0</c:v>
                </c:pt>
                <c:pt idx="24">
                  <c:v>2105.0</c:v>
                </c:pt>
                <c:pt idx="25">
                  <c:v>2219.0</c:v>
                </c:pt>
                <c:pt idx="26">
                  <c:v>2128.0</c:v>
                </c:pt>
                <c:pt idx="27">
                  <c:v>2214.0</c:v>
                </c:pt>
                <c:pt idx="28">
                  <c:v>2229.0</c:v>
                </c:pt>
                <c:pt idx="29">
                  <c:v>2313.0</c:v>
                </c:pt>
                <c:pt idx="30">
                  <c:v>2453.0</c:v>
                </c:pt>
                <c:pt idx="31">
                  <c:v>2367.0</c:v>
                </c:pt>
              </c:numCache>
            </c:numRef>
          </c:val>
        </c:ser>
        <c:ser>
          <c:idx val="1"/>
          <c:order val="1"/>
          <c:tx>
            <c:strRef>
              <c:f>'FY82-FY12 Chart'!$A$5</c:f>
              <c:strCache>
                <c:ptCount val="1"/>
                <c:pt idx="0">
                  <c:v>SSRL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'FY82-FY12 Chart'!$B$3:$AG$3</c:f>
              <c:strCache>
                <c:ptCount val="32"/>
                <c:pt idx="0">
                  <c:v> '82</c:v>
                </c:pt>
                <c:pt idx="1">
                  <c:v> '83</c:v>
                </c:pt>
                <c:pt idx="2">
                  <c:v> '84</c:v>
                </c:pt>
                <c:pt idx="3">
                  <c:v> '85</c:v>
                </c:pt>
                <c:pt idx="4">
                  <c:v> '86</c:v>
                </c:pt>
                <c:pt idx="5">
                  <c:v> '87</c:v>
                </c:pt>
                <c:pt idx="6">
                  <c:v> '88</c:v>
                </c:pt>
                <c:pt idx="7">
                  <c:v> '89</c:v>
                </c:pt>
                <c:pt idx="8">
                  <c:v> '90</c:v>
                </c:pt>
                <c:pt idx="9">
                  <c:v> '91</c:v>
                </c:pt>
                <c:pt idx="10">
                  <c:v> '92</c:v>
                </c:pt>
                <c:pt idx="11">
                  <c:v> '93</c:v>
                </c:pt>
                <c:pt idx="12">
                  <c:v> '94</c:v>
                </c:pt>
                <c:pt idx="13">
                  <c:v> '95</c:v>
                </c:pt>
                <c:pt idx="14">
                  <c:v> '96</c:v>
                </c:pt>
                <c:pt idx="15">
                  <c:v> '97</c:v>
                </c:pt>
                <c:pt idx="16">
                  <c:v> '98</c:v>
                </c:pt>
                <c:pt idx="17">
                  <c:v> '99</c:v>
                </c:pt>
                <c:pt idx="18">
                  <c:v> '00</c:v>
                </c:pt>
                <c:pt idx="19">
                  <c:v> '01</c:v>
                </c:pt>
                <c:pt idx="20">
                  <c:v> '02</c:v>
                </c:pt>
                <c:pt idx="21">
                  <c:v> '03</c:v>
                </c:pt>
                <c:pt idx="22">
                  <c:v> '04</c:v>
                </c:pt>
                <c:pt idx="23">
                  <c:v> '05</c:v>
                </c:pt>
                <c:pt idx="24">
                  <c:v> '06</c:v>
                </c:pt>
                <c:pt idx="25">
                  <c:v> '07</c:v>
                </c:pt>
                <c:pt idx="26">
                  <c:v> '08</c:v>
                </c:pt>
                <c:pt idx="27">
                  <c:v> '09</c:v>
                </c:pt>
                <c:pt idx="28">
                  <c:v> '10</c:v>
                </c:pt>
                <c:pt idx="29">
                  <c:v> '11 </c:v>
                </c:pt>
                <c:pt idx="30">
                  <c:v> '12 </c:v>
                </c:pt>
                <c:pt idx="31">
                  <c:v> '13</c:v>
                </c:pt>
              </c:strCache>
            </c:strRef>
          </c:cat>
          <c:val>
            <c:numRef>
              <c:f>'FY82-FY12 Chart'!$B$5:$AG$5</c:f>
              <c:numCache>
                <c:formatCode>_(* #,##0_);_(* \(#,##0\);_(* "-"??_);_(@_)</c:formatCode>
                <c:ptCount val="32"/>
                <c:pt idx="0">
                  <c:v>148.0</c:v>
                </c:pt>
                <c:pt idx="1">
                  <c:v>177.0</c:v>
                </c:pt>
                <c:pt idx="2">
                  <c:v>189.0</c:v>
                </c:pt>
                <c:pt idx="3">
                  <c:v>189.0</c:v>
                </c:pt>
                <c:pt idx="4">
                  <c:v>191.0</c:v>
                </c:pt>
                <c:pt idx="5">
                  <c:v>191.0</c:v>
                </c:pt>
                <c:pt idx="6">
                  <c:v>146.0</c:v>
                </c:pt>
                <c:pt idx="7">
                  <c:v>144.0</c:v>
                </c:pt>
                <c:pt idx="8">
                  <c:v>107.0</c:v>
                </c:pt>
                <c:pt idx="9">
                  <c:v>250.0</c:v>
                </c:pt>
                <c:pt idx="10">
                  <c:v>240.0</c:v>
                </c:pt>
                <c:pt idx="11">
                  <c:v>292.0</c:v>
                </c:pt>
                <c:pt idx="12">
                  <c:v>387.0</c:v>
                </c:pt>
                <c:pt idx="13">
                  <c:v>493.0</c:v>
                </c:pt>
                <c:pt idx="14">
                  <c:v>647.0</c:v>
                </c:pt>
                <c:pt idx="15">
                  <c:v>721.0</c:v>
                </c:pt>
                <c:pt idx="16">
                  <c:v>763.0</c:v>
                </c:pt>
                <c:pt idx="17">
                  <c:v>782.0</c:v>
                </c:pt>
                <c:pt idx="18">
                  <c:v>895.0</c:v>
                </c:pt>
                <c:pt idx="19">
                  <c:v>907.0</c:v>
                </c:pt>
                <c:pt idx="20">
                  <c:v>1023.0</c:v>
                </c:pt>
                <c:pt idx="21">
                  <c:v>867.0</c:v>
                </c:pt>
                <c:pt idx="22">
                  <c:v>741.0</c:v>
                </c:pt>
                <c:pt idx="23">
                  <c:v>1007.0</c:v>
                </c:pt>
                <c:pt idx="24">
                  <c:v>1124.0</c:v>
                </c:pt>
                <c:pt idx="25">
                  <c:v>1151.0</c:v>
                </c:pt>
                <c:pt idx="26">
                  <c:v>1147.0</c:v>
                </c:pt>
                <c:pt idx="27">
                  <c:v>1361.0</c:v>
                </c:pt>
                <c:pt idx="28">
                  <c:v>1436.0</c:v>
                </c:pt>
                <c:pt idx="29">
                  <c:v>1515.0</c:v>
                </c:pt>
                <c:pt idx="30">
                  <c:v>1597.0</c:v>
                </c:pt>
                <c:pt idx="31">
                  <c:v>1675.0</c:v>
                </c:pt>
              </c:numCache>
            </c:numRef>
          </c:val>
        </c:ser>
        <c:ser>
          <c:idx val="2"/>
          <c:order val="2"/>
          <c:tx>
            <c:strRef>
              <c:f>'FY82-FY12 Chart'!$A$6</c:f>
              <c:strCache>
                <c:ptCount val="1"/>
                <c:pt idx="0">
                  <c:v>ALS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'FY82-FY12 Chart'!$B$3:$AG$3</c:f>
              <c:strCache>
                <c:ptCount val="32"/>
                <c:pt idx="0">
                  <c:v> '82</c:v>
                </c:pt>
                <c:pt idx="1">
                  <c:v> '83</c:v>
                </c:pt>
                <c:pt idx="2">
                  <c:v> '84</c:v>
                </c:pt>
                <c:pt idx="3">
                  <c:v> '85</c:v>
                </c:pt>
                <c:pt idx="4">
                  <c:v> '86</c:v>
                </c:pt>
                <c:pt idx="5">
                  <c:v> '87</c:v>
                </c:pt>
                <c:pt idx="6">
                  <c:v> '88</c:v>
                </c:pt>
                <c:pt idx="7">
                  <c:v> '89</c:v>
                </c:pt>
                <c:pt idx="8">
                  <c:v> '90</c:v>
                </c:pt>
                <c:pt idx="9">
                  <c:v> '91</c:v>
                </c:pt>
                <c:pt idx="10">
                  <c:v> '92</c:v>
                </c:pt>
                <c:pt idx="11">
                  <c:v> '93</c:v>
                </c:pt>
                <c:pt idx="12">
                  <c:v> '94</c:v>
                </c:pt>
                <c:pt idx="13">
                  <c:v> '95</c:v>
                </c:pt>
                <c:pt idx="14">
                  <c:v> '96</c:v>
                </c:pt>
                <c:pt idx="15">
                  <c:v> '97</c:v>
                </c:pt>
                <c:pt idx="16">
                  <c:v> '98</c:v>
                </c:pt>
                <c:pt idx="17">
                  <c:v> '99</c:v>
                </c:pt>
                <c:pt idx="18">
                  <c:v> '00</c:v>
                </c:pt>
                <c:pt idx="19">
                  <c:v> '01</c:v>
                </c:pt>
                <c:pt idx="20">
                  <c:v> '02</c:v>
                </c:pt>
                <c:pt idx="21">
                  <c:v> '03</c:v>
                </c:pt>
                <c:pt idx="22">
                  <c:v> '04</c:v>
                </c:pt>
                <c:pt idx="23">
                  <c:v> '05</c:v>
                </c:pt>
                <c:pt idx="24">
                  <c:v> '06</c:v>
                </c:pt>
                <c:pt idx="25">
                  <c:v> '07</c:v>
                </c:pt>
                <c:pt idx="26">
                  <c:v> '08</c:v>
                </c:pt>
                <c:pt idx="27">
                  <c:v> '09</c:v>
                </c:pt>
                <c:pt idx="28">
                  <c:v> '10</c:v>
                </c:pt>
                <c:pt idx="29">
                  <c:v> '11 </c:v>
                </c:pt>
                <c:pt idx="30">
                  <c:v> '12 </c:v>
                </c:pt>
                <c:pt idx="31">
                  <c:v> '13</c:v>
                </c:pt>
              </c:strCache>
            </c:strRef>
          </c:cat>
          <c:val>
            <c:numRef>
              <c:f>'FY82-FY12 Chart'!$B$6:$AG$6</c:f>
              <c:numCache>
                <c:formatCode>_(* #,##0_);_(* \(#,##0\);_(* "-"??_);_(@_)</c:formatCode>
                <c:ptCount val="32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91.0</c:v>
                </c:pt>
                <c:pt idx="13">
                  <c:v>182.0</c:v>
                </c:pt>
                <c:pt idx="14">
                  <c:v>184.0</c:v>
                </c:pt>
                <c:pt idx="15">
                  <c:v>295.0</c:v>
                </c:pt>
                <c:pt idx="16">
                  <c:v>659.0</c:v>
                </c:pt>
                <c:pt idx="17">
                  <c:v>805.0</c:v>
                </c:pt>
                <c:pt idx="18">
                  <c:v>1036.0</c:v>
                </c:pt>
                <c:pt idx="19">
                  <c:v>1163.0</c:v>
                </c:pt>
                <c:pt idx="20">
                  <c:v>1385.0</c:v>
                </c:pt>
                <c:pt idx="21">
                  <c:v>1662.0</c:v>
                </c:pt>
                <c:pt idx="22">
                  <c:v>1898.0</c:v>
                </c:pt>
                <c:pt idx="23">
                  <c:v>2003.0</c:v>
                </c:pt>
                <c:pt idx="24">
                  <c:v>2158.0</c:v>
                </c:pt>
                <c:pt idx="25">
                  <c:v>1748.0</c:v>
                </c:pt>
                <c:pt idx="26">
                  <c:v>1938.0</c:v>
                </c:pt>
                <c:pt idx="27">
                  <c:v>1918.0</c:v>
                </c:pt>
                <c:pt idx="28">
                  <c:v>2032.0</c:v>
                </c:pt>
                <c:pt idx="29">
                  <c:v>1931.0</c:v>
                </c:pt>
                <c:pt idx="30">
                  <c:v>1995.0</c:v>
                </c:pt>
                <c:pt idx="31">
                  <c:v>2222.0</c:v>
                </c:pt>
              </c:numCache>
            </c:numRef>
          </c:val>
        </c:ser>
        <c:ser>
          <c:idx val="3"/>
          <c:order val="3"/>
          <c:tx>
            <c:strRef>
              <c:f>'FY82-FY12 Chart'!$A$7</c:f>
              <c:strCache>
                <c:ptCount val="1"/>
                <c:pt idx="0">
                  <c:v>APS</c:v>
                </c:pt>
              </c:strCache>
            </c:strRef>
          </c:tx>
          <c:spPr>
            <a:solidFill>
              <a:srgbClr val="00FF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'FY82-FY12 Chart'!$B$3:$AG$3</c:f>
              <c:strCache>
                <c:ptCount val="32"/>
                <c:pt idx="0">
                  <c:v> '82</c:v>
                </c:pt>
                <c:pt idx="1">
                  <c:v> '83</c:v>
                </c:pt>
                <c:pt idx="2">
                  <c:v> '84</c:v>
                </c:pt>
                <c:pt idx="3">
                  <c:v> '85</c:v>
                </c:pt>
                <c:pt idx="4">
                  <c:v> '86</c:v>
                </c:pt>
                <c:pt idx="5">
                  <c:v> '87</c:v>
                </c:pt>
                <c:pt idx="6">
                  <c:v> '88</c:v>
                </c:pt>
                <c:pt idx="7">
                  <c:v> '89</c:v>
                </c:pt>
                <c:pt idx="8">
                  <c:v> '90</c:v>
                </c:pt>
                <c:pt idx="9">
                  <c:v> '91</c:v>
                </c:pt>
                <c:pt idx="10">
                  <c:v> '92</c:v>
                </c:pt>
                <c:pt idx="11">
                  <c:v> '93</c:v>
                </c:pt>
                <c:pt idx="12">
                  <c:v> '94</c:v>
                </c:pt>
                <c:pt idx="13">
                  <c:v> '95</c:v>
                </c:pt>
                <c:pt idx="14">
                  <c:v> '96</c:v>
                </c:pt>
                <c:pt idx="15">
                  <c:v> '97</c:v>
                </c:pt>
                <c:pt idx="16">
                  <c:v> '98</c:v>
                </c:pt>
                <c:pt idx="17">
                  <c:v> '99</c:v>
                </c:pt>
                <c:pt idx="18">
                  <c:v> '00</c:v>
                </c:pt>
                <c:pt idx="19">
                  <c:v> '01</c:v>
                </c:pt>
                <c:pt idx="20">
                  <c:v> '02</c:v>
                </c:pt>
                <c:pt idx="21">
                  <c:v> '03</c:v>
                </c:pt>
                <c:pt idx="22">
                  <c:v> '04</c:v>
                </c:pt>
                <c:pt idx="23">
                  <c:v> '05</c:v>
                </c:pt>
                <c:pt idx="24">
                  <c:v> '06</c:v>
                </c:pt>
                <c:pt idx="25">
                  <c:v> '07</c:v>
                </c:pt>
                <c:pt idx="26">
                  <c:v> '08</c:v>
                </c:pt>
                <c:pt idx="27">
                  <c:v> '09</c:v>
                </c:pt>
                <c:pt idx="28">
                  <c:v> '10</c:v>
                </c:pt>
                <c:pt idx="29">
                  <c:v> '11 </c:v>
                </c:pt>
                <c:pt idx="30">
                  <c:v> '12 </c:v>
                </c:pt>
                <c:pt idx="31">
                  <c:v> '13</c:v>
                </c:pt>
              </c:strCache>
            </c:strRef>
          </c:cat>
          <c:val>
            <c:numRef>
              <c:f>'FY82-FY12 Chart'!$B$7:$AG$7</c:f>
              <c:numCache>
                <c:formatCode>_(* #,##0_);_(* \(#,##0\);_(* "-"??_);_(@_)</c:formatCode>
                <c:ptCount val="32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536.0</c:v>
                </c:pt>
                <c:pt idx="16">
                  <c:v>734.0</c:v>
                </c:pt>
                <c:pt idx="17">
                  <c:v>1222.0</c:v>
                </c:pt>
                <c:pt idx="18">
                  <c:v>1527.0</c:v>
                </c:pt>
                <c:pt idx="19">
                  <c:v>1989.0</c:v>
                </c:pt>
                <c:pt idx="20">
                  <c:v>2299.0</c:v>
                </c:pt>
                <c:pt idx="21">
                  <c:v>2767.0</c:v>
                </c:pt>
                <c:pt idx="22">
                  <c:v>2773.0</c:v>
                </c:pt>
                <c:pt idx="23">
                  <c:v>3215.0</c:v>
                </c:pt>
                <c:pt idx="24">
                  <c:v>3274.0</c:v>
                </c:pt>
                <c:pt idx="25">
                  <c:v>3420.0</c:v>
                </c:pt>
                <c:pt idx="26">
                  <c:v>3279.0</c:v>
                </c:pt>
                <c:pt idx="27">
                  <c:v>3537.0</c:v>
                </c:pt>
                <c:pt idx="28">
                  <c:v>3796.0</c:v>
                </c:pt>
                <c:pt idx="29">
                  <c:v>3986.0</c:v>
                </c:pt>
                <c:pt idx="30">
                  <c:v>4360.0</c:v>
                </c:pt>
                <c:pt idx="31">
                  <c:v>4542.0</c:v>
                </c:pt>
              </c:numCache>
            </c:numRef>
          </c:val>
        </c:ser>
        <c:ser>
          <c:idx val="4"/>
          <c:order val="4"/>
          <c:tx>
            <c:strRef>
              <c:f>'FY82-FY12 Chart'!$A$8</c:f>
              <c:strCache>
                <c:ptCount val="1"/>
                <c:pt idx="0">
                  <c:v>LCLS</c:v>
                </c:pt>
              </c:strCache>
            </c:strRef>
          </c:tx>
          <c:spPr>
            <a:solidFill>
              <a:srgbClr val="003366"/>
            </a:solidFill>
            <a:ln>
              <a:solidFill>
                <a:srgbClr val="000000"/>
              </a:solidFill>
            </a:ln>
          </c:spPr>
          <c:invertIfNegative val="0"/>
          <c:cat>
            <c:strRef>
              <c:f>'FY82-FY12 Chart'!$B$3:$AG$3</c:f>
              <c:strCache>
                <c:ptCount val="32"/>
                <c:pt idx="0">
                  <c:v> '82</c:v>
                </c:pt>
                <c:pt idx="1">
                  <c:v> '83</c:v>
                </c:pt>
                <c:pt idx="2">
                  <c:v> '84</c:v>
                </c:pt>
                <c:pt idx="3">
                  <c:v> '85</c:v>
                </c:pt>
                <c:pt idx="4">
                  <c:v> '86</c:v>
                </c:pt>
                <c:pt idx="5">
                  <c:v> '87</c:v>
                </c:pt>
                <c:pt idx="6">
                  <c:v> '88</c:v>
                </c:pt>
                <c:pt idx="7">
                  <c:v> '89</c:v>
                </c:pt>
                <c:pt idx="8">
                  <c:v> '90</c:v>
                </c:pt>
                <c:pt idx="9">
                  <c:v> '91</c:v>
                </c:pt>
                <c:pt idx="10">
                  <c:v> '92</c:v>
                </c:pt>
                <c:pt idx="11">
                  <c:v> '93</c:v>
                </c:pt>
                <c:pt idx="12">
                  <c:v> '94</c:v>
                </c:pt>
                <c:pt idx="13">
                  <c:v> '95</c:v>
                </c:pt>
                <c:pt idx="14">
                  <c:v> '96</c:v>
                </c:pt>
                <c:pt idx="15">
                  <c:v> '97</c:v>
                </c:pt>
                <c:pt idx="16">
                  <c:v> '98</c:v>
                </c:pt>
                <c:pt idx="17">
                  <c:v> '99</c:v>
                </c:pt>
                <c:pt idx="18">
                  <c:v> '00</c:v>
                </c:pt>
                <c:pt idx="19">
                  <c:v> '01</c:v>
                </c:pt>
                <c:pt idx="20">
                  <c:v> '02</c:v>
                </c:pt>
                <c:pt idx="21">
                  <c:v> '03</c:v>
                </c:pt>
                <c:pt idx="22">
                  <c:v> '04</c:v>
                </c:pt>
                <c:pt idx="23">
                  <c:v> '05</c:v>
                </c:pt>
                <c:pt idx="24">
                  <c:v> '06</c:v>
                </c:pt>
                <c:pt idx="25">
                  <c:v> '07</c:v>
                </c:pt>
                <c:pt idx="26">
                  <c:v> '08</c:v>
                </c:pt>
                <c:pt idx="27">
                  <c:v> '09</c:v>
                </c:pt>
                <c:pt idx="28">
                  <c:v> '10</c:v>
                </c:pt>
                <c:pt idx="29">
                  <c:v> '11 </c:v>
                </c:pt>
                <c:pt idx="30">
                  <c:v> '12 </c:v>
                </c:pt>
                <c:pt idx="31">
                  <c:v> '13</c:v>
                </c:pt>
              </c:strCache>
            </c:strRef>
          </c:cat>
          <c:val>
            <c:numRef>
              <c:f>'FY82-FY12 Chart'!$B$8:$AG$8</c:f>
              <c:numCache>
                <c:formatCode>General</c:formatCode>
                <c:ptCount val="32"/>
                <c:pt idx="28" formatCode="_(* #,##0_);_(* \(#,##0\);_(* &quot;-&quot;??_);_(@_)">
                  <c:v>359.0</c:v>
                </c:pt>
                <c:pt idx="29" formatCode="_(* #,##0_);_(* \(#,##0\);_(* &quot;-&quot;??_);_(@_)">
                  <c:v>516.0</c:v>
                </c:pt>
                <c:pt idx="30" formatCode="_(* #,##0_);_(* \(#,##0\);_(* &quot;-&quot;??_);_(@_)">
                  <c:v>571.0</c:v>
                </c:pt>
                <c:pt idx="31" formatCode="_(* #,##0_);_(* \(#,##0\);_(* &quot;-&quot;??_);_(@_)">
                  <c:v>594.0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2059844312"/>
        <c:axId val="1832693960"/>
      </c:barChart>
      <c:catAx>
        <c:axId val="20598443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Fiscal Year</a:t>
                </a:r>
              </a:p>
            </c:rich>
          </c:tx>
          <c:layout>
            <c:manualLayout>
              <c:xMode val="edge"/>
              <c:yMode val="edge"/>
              <c:x val="0.50034216204955"/>
              <c:y val="0.849973612966889"/>
            </c:manualLayout>
          </c:layout>
          <c:overlay val="0"/>
          <c:spPr>
            <a:noFill/>
            <a:ln w="25400">
              <a:noFill/>
            </a:ln>
          </c:spPr>
        </c:title>
        <c:numFmt formatCode="@" sourceLinked="0"/>
        <c:majorTickMark val="none"/>
        <c:minorTickMark val="none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832693960"/>
        <c:crossesAt val="0.0"/>
        <c:auto val="0"/>
        <c:lblAlgn val="ctr"/>
        <c:lblOffset val="100"/>
        <c:tickLblSkip val="1"/>
        <c:tickMarkSkip val="1"/>
        <c:noMultiLvlLbl val="0"/>
      </c:catAx>
      <c:valAx>
        <c:axId val="1832693960"/>
        <c:scaling>
          <c:orientation val="minMax"/>
          <c:max val="12000.0"/>
          <c:min val="0.0"/>
        </c:scaling>
        <c:delete val="0"/>
        <c:axPos val="l"/>
        <c:majorGridlines>
          <c:spPr>
            <a:ln w="12700">
              <a:solidFill>
                <a:srgbClr val="C0C0C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Number of Users</a:t>
                </a:r>
              </a:p>
            </c:rich>
          </c:tx>
          <c:layout>
            <c:manualLayout>
              <c:xMode val="edge"/>
              <c:yMode val="edge"/>
              <c:x val="0.00718557483739715"/>
              <c:y val="0.287450088599825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0"/>
        <c:majorTickMark val="in"/>
        <c:minorTickMark val="none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059844312"/>
        <c:crosses val="autoZero"/>
        <c:crossBetween val="between"/>
        <c:majorUnit val="1000.0"/>
        <c:minorUnit val="200.0"/>
      </c:valAx>
      <c:spPr>
        <a:solidFill>
          <a:srgbClr val="FFFFFF"/>
        </a:solidFill>
        <a:ln w="25400">
          <a:noFill/>
        </a:ln>
      </c:spPr>
    </c:plotArea>
    <c:legend>
      <c:legendPos val="r"/>
      <c:layout>
        <c:manualLayout>
          <c:xMode val="edge"/>
          <c:yMode val="edge"/>
          <c:x val="0.138573740302498"/>
          <c:y val="0.455696508419571"/>
          <c:w val="0.0757073191067985"/>
          <c:h val="0.253551474121111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  <a:effectLst>
          <a:outerShdw dist="35921" dir="2700000" algn="br">
            <a:srgbClr val="000000"/>
          </a:outerShdw>
        </a:effectLst>
      </c:spPr>
      <c:txPr>
        <a:bodyPr/>
        <a:lstStyle/>
        <a:p>
          <a:pPr>
            <a:defRPr sz="825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2328666175387"/>
          <c:y val="0.0311418685121108"/>
          <c:w val="0.574060427413412"/>
          <c:h val="0.771626297577855"/>
        </c:manualLayout>
      </c:layout>
      <c:barChart>
        <c:barDir val="col"/>
        <c:grouping val="percentStacked"/>
        <c:varyColors val="0"/>
        <c:ser>
          <c:idx val="4"/>
          <c:order val="0"/>
          <c:tx>
            <c:strRef>
              <c:f>'5Total Charts (2)'!$B$27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rgbClr val="C0C0C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'5Total Charts (2)'!$C$3:$Z$3</c:f>
              <c:numCache>
                <c:formatCode>General</c:formatCode>
                <c:ptCount val="24"/>
                <c:pt idx="0">
                  <c:v>1990.0</c:v>
                </c:pt>
                <c:pt idx="1">
                  <c:v>1991.0</c:v>
                </c:pt>
                <c:pt idx="2">
                  <c:v>1992.0</c:v>
                </c:pt>
                <c:pt idx="3">
                  <c:v>1993.0</c:v>
                </c:pt>
                <c:pt idx="4">
                  <c:v>1994.0</c:v>
                </c:pt>
                <c:pt idx="5">
                  <c:v>1995.0</c:v>
                </c:pt>
                <c:pt idx="6">
                  <c:v>1996.0</c:v>
                </c:pt>
                <c:pt idx="7">
                  <c:v>1997.0</c:v>
                </c:pt>
                <c:pt idx="8">
                  <c:v>1998.0</c:v>
                </c:pt>
                <c:pt idx="9">
                  <c:v>1999.0</c:v>
                </c:pt>
                <c:pt idx="10">
                  <c:v>2000.0</c:v>
                </c:pt>
                <c:pt idx="11">
                  <c:v>2001.0</c:v>
                </c:pt>
                <c:pt idx="12">
                  <c:v>2002.0</c:v>
                </c:pt>
                <c:pt idx="13">
                  <c:v>2003.0</c:v>
                </c:pt>
                <c:pt idx="14">
                  <c:v>2004.0</c:v>
                </c:pt>
                <c:pt idx="15">
                  <c:v>2005.0</c:v>
                </c:pt>
                <c:pt idx="16">
                  <c:v>2006.0</c:v>
                </c:pt>
                <c:pt idx="17">
                  <c:v>2007.0</c:v>
                </c:pt>
                <c:pt idx="18">
                  <c:v>2008.0</c:v>
                </c:pt>
                <c:pt idx="19">
                  <c:v>2009.0</c:v>
                </c:pt>
                <c:pt idx="20">
                  <c:v>2010.0</c:v>
                </c:pt>
                <c:pt idx="21">
                  <c:v>2011.0</c:v>
                </c:pt>
                <c:pt idx="22">
                  <c:v>2012.0</c:v>
                </c:pt>
                <c:pt idx="23">
                  <c:v>2013.0</c:v>
                </c:pt>
              </c:numCache>
            </c:numRef>
          </c:cat>
          <c:val>
            <c:numRef>
              <c:f>'5Total Charts (2)'!$C$27:$Z$27</c:f>
              <c:numCache>
                <c:formatCode>_(* #,##0_);_(* \(#,##0\);_(* "-"??_);_(@_)</c:formatCode>
                <c:ptCount val="24"/>
                <c:pt idx="0">
                  <c:v>0.0</c:v>
                </c:pt>
                <c:pt idx="1">
                  <c:v>2.0</c:v>
                </c:pt>
                <c:pt idx="2">
                  <c:v>2.0</c:v>
                </c:pt>
                <c:pt idx="3">
                  <c:v>0.0</c:v>
                </c:pt>
                <c:pt idx="4">
                  <c:v>61.0</c:v>
                </c:pt>
                <c:pt idx="5">
                  <c:v>69.0</c:v>
                </c:pt>
                <c:pt idx="6">
                  <c:v>79.0</c:v>
                </c:pt>
                <c:pt idx="7">
                  <c:v>92.0</c:v>
                </c:pt>
                <c:pt idx="8">
                  <c:v>90.0</c:v>
                </c:pt>
                <c:pt idx="9">
                  <c:v>68.0</c:v>
                </c:pt>
                <c:pt idx="10">
                  <c:v>86.0</c:v>
                </c:pt>
                <c:pt idx="11">
                  <c:v>62.0</c:v>
                </c:pt>
                <c:pt idx="12">
                  <c:v>68.0</c:v>
                </c:pt>
                <c:pt idx="13">
                  <c:v>85.0</c:v>
                </c:pt>
                <c:pt idx="14">
                  <c:v>196.0</c:v>
                </c:pt>
                <c:pt idx="15">
                  <c:v>239.0</c:v>
                </c:pt>
                <c:pt idx="16">
                  <c:v>168.0</c:v>
                </c:pt>
                <c:pt idx="17">
                  <c:v>155.23</c:v>
                </c:pt>
                <c:pt idx="18">
                  <c:v>158.0</c:v>
                </c:pt>
                <c:pt idx="19">
                  <c:v>187.0</c:v>
                </c:pt>
                <c:pt idx="20">
                  <c:v>168.0</c:v>
                </c:pt>
                <c:pt idx="21">
                  <c:v>170.0</c:v>
                </c:pt>
                <c:pt idx="22">
                  <c:v>247.0</c:v>
                </c:pt>
                <c:pt idx="23">
                  <c:v>156.03</c:v>
                </c:pt>
              </c:numCache>
            </c:numRef>
          </c:val>
        </c:ser>
        <c:ser>
          <c:idx val="0"/>
          <c:order val="1"/>
          <c:tx>
            <c:strRef>
              <c:f>'5Total Charts (2)'!$B$22</c:f>
              <c:strCache>
                <c:ptCount val="1"/>
                <c:pt idx="0">
                  <c:v>Materials Sciences</c:v>
                </c:pt>
              </c:strCache>
            </c:strRef>
          </c:tx>
          <c:spPr>
            <a:solidFill>
              <a:srgbClr val="4600A5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'5Total Charts (2)'!$C$3:$Z$3</c:f>
              <c:numCache>
                <c:formatCode>General</c:formatCode>
                <c:ptCount val="24"/>
                <c:pt idx="0">
                  <c:v>1990.0</c:v>
                </c:pt>
                <c:pt idx="1">
                  <c:v>1991.0</c:v>
                </c:pt>
                <c:pt idx="2">
                  <c:v>1992.0</c:v>
                </c:pt>
                <c:pt idx="3">
                  <c:v>1993.0</c:v>
                </c:pt>
                <c:pt idx="4">
                  <c:v>1994.0</c:v>
                </c:pt>
                <c:pt idx="5">
                  <c:v>1995.0</c:v>
                </c:pt>
                <c:pt idx="6">
                  <c:v>1996.0</c:v>
                </c:pt>
                <c:pt idx="7">
                  <c:v>1997.0</c:v>
                </c:pt>
                <c:pt idx="8">
                  <c:v>1998.0</c:v>
                </c:pt>
                <c:pt idx="9">
                  <c:v>1999.0</c:v>
                </c:pt>
                <c:pt idx="10">
                  <c:v>2000.0</c:v>
                </c:pt>
                <c:pt idx="11">
                  <c:v>2001.0</c:v>
                </c:pt>
                <c:pt idx="12">
                  <c:v>2002.0</c:v>
                </c:pt>
                <c:pt idx="13">
                  <c:v>2003.0</c:v>
                </c:pt>
                <c:pt idx="14">
                  <c:v>2004.0</c:v>
                </c:pt>
                <c:pt idx="15">
                  <c:v>2005.0</c:v>
                </c:pt>
                <c:pt idx="16">
                  <c:v>2006.0</c:v>
                </c:pt>
                <c:pt idx="17">
                  <c:v>2007.0</c:v>
                </c:pt>
                <c:pt idx="18">
                  <c:v>2008.0</c:v>
                </c:pt>
                <c:pt idx="19">
                  <c:v>2009.0</c:v>
                </c:pt>
                <c:pt idx="20">
                  <c:v>2010.0</c:v>
                </c:pt>
                <c:pt idx="21">
                  <c:v>2011.0</c:v>
                </c:pt>
                <c:pt idx="22">
                  <c:v>2012.0</c:v>
                </c:pt>
                <c:pt idx="23">
                  <c:v>2013.0</c:v>
                </c:pt>
              </c:numCache>
            </c:numRef>
          </c:cat>
          <c:val>
            <c:numRef>
              <c:f>'5Total Charts (2)'!$C$22:$Z$22</c:f>
              <c:numCache>
                <c:formatCode>_(* #,##0_);_(* \(#,##0\);_(* "-"??_);_(@_)</c:formatCode>
                <c:ptCount val="24"/>
                <c:pt idx="0">
                  <c:v>881.0</c:v>
                </c:pt>
                <c:pt idx="1">
                  <c:v>1083.0</c:v>
                </c:pt>
                <c:pt idx="2">
                  <c:v>975.0</c:v>
                </c:pt>
                <c:pt idx="3">
                  <c:v>1212.0</c:v>
                </c:pt>
                <c:pt idx="4">
                  <c:v>1119.0</c:v>
                </c:pt>
                <c:pt idx="5">
                  <c:v>1233.0</c:v>
                </c:pt>
                <c:pt idx="6">
                  <c:v>1266.0</c:v>
                </c:pt>
                <c:pt idx="7">
                  <c:v>1303.0</c:v>
                </c:pt>
                <c:pt idx="8">
                  <c:v>1479.0</c:v>
                </c:pt>
                <c:pt idx="9">
                  <c:v>1633.0</c:v>
                </c:pt>
                <c:pt idx="10">
                  <c:v>1644.0</c:v>
                </c:pt>
                <c:pt idx="11">
                  <c:v>1765.0</c:v>
                </c:pt>
                <c:pt idx="12">
                  <c:v>1940.0</c:v>
                </c:pt>
                <c:pt idx="13">
                  <c:v>1789.0</c:v>
                </c:pt>
                <c:pt idx="14">
                  <c:v>1560.0</c:v>
                </c:pt>
                <c:pt idx="15">
                  <c:v>1696.0</c:v>
                </c:pt>
                <c:pt idx="16">
                  <c:v>1833.0</c:v>
                </c:pt>
                <c:pt idx="17">
                  <c:v>1856.629</c:v>
                </c:pt>
                <c:pt idx="18">
                  <c:v>1903.0</c:v>
                </c:pt>
                <c:pt idx="19">
                  <c:v>2011.0</c:v>
                </c:pt>
                <c:pt idx="20">
                  <c:v>2300.0</c:v>
                </c:pt>
                <c:pt idx="21">
                  <c:v>2405.0</c:v>
                </c:pt>
                <c:pt idx="22">
                  <c:v>2578.0</c:v>
                </c:pt>
                <c:pt idx="23">
                  <c:v>2791.14</c:v>
                </c:pt>
              </c:numCache>
            </c:numRef>
          </c:val>
        </c:ser>
        <c:ser>
          <c:idx val="3"/>
          <c:order val="2"/>
          <c:tx>
            <c:strRef>
              <c:f>'5Total Charts (2)'!$B$26</c:f>
              <c:strCache>
                <c:ptCount val="1"/>
                <c:pt idx="0">
                  <c:v>Optical/General Physics</c:v>
                </c:pt>
              </c:strCache>
            </c:strRef>
          </c:tx>
          <c:spPr>
            <a:solidFill>
              <a:srgbClr val="FF808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'5Total Charts (2)'!$C$3:$Z$3</c:f>
              <c:numCache>
                <c:formatCode>General</c:formatCode>
                <c:ptCount val="24"/>
                <c:pt idx="0">
                  <c:v>1990.0</c:v>
                </c:pt>
                <c:pt idx="1">
                  <c:v>1991.0</c:v>
                </c:pt>
                <c:pt idx="2">
                  <c:v>1992.0</c:v>
                </c:pt>
                <c:pt idx="3">
                  <c:v>1993.0</c:v>
                </c:pt>
                <c:pt idx="4">
                  <c:v>1994.0</c:v>
                </c:pt>
                <c:pt idx="5">
                  <c:v>1995.0</c:v>
                </c:pt>
                <c:pt idx="6">
                  <c:v>1996.0</c:v>
                </c:pt>
                <c:pt idx="7">
                  <c:v>1997.0</c:v>
                </c:pt>
                <c:pt idx="8">
                  <c:v>1998.0</c:v>
                </c:pt>
                <c:pt idx="9">
                  <c:v>1999.0</c:v>
                </c:pt>
                <c:pt idx="10">
                  <c:v>2000.0</c:v>
                </c:pt>
                <c:pt idx="11">
                  <c:v>2001.0</c:v>
                </c:pt>
                <c:pt idx="12">
                  <c:v>2002.0</c:v>
                </c:pt>
                <c:pt idx="13">
                  <c:v>2003.0</c:v>
                </c:pt>
                <c:pt idx="14">
                  <c:v>2004.0</c:v>
                </c:pt>
                <c:pt idx="15">
                  <c:v>2005.0</c:v>
                </c:pt>
                <c:pt idx="16">
                  <c:v>2006.0</c:v>
                </c:pt>
                <c:pt idx="17">
                  <c:v>2007.0</c:v>
                </c:pt>
                <c:pt idx="18">
                  <c:v>2008.0</c:v>
                </c:pt>
                <c:pt idx="19">
                  <c:v>2009.0</c:v>
                </c:pt>
                <c:pt idx="20">
                  <c:v>2010.0</c:v>
                </c:pt>
                <c:pt idx="21">
                  <c:v>2011.0</c:v>
                </c:pt>
                <c:pt idx="22">
                  <c:v>2012.0</c:v>
                </c:pt>
                <c:pt idx="23">
                  <c:v>2013.0</c:v>
                </c:pt>
              </c:numCache>
            </c:numRef>
          </c:cat>
          <c:val>
            <c:numRef>
              <c:f>'5Total Charts (2)'!$C$26:$Z$26</c:f>
              <c:numCache>
                <c:formatCode>_(* #,##0_);_(* \(#,##0\);_(* "-"??_);_(@_)</c:formatCode>
                <c:ptCount val="24"/>
                <c:pt idx="0">
                  <c:v>171.0</c:v>
                </c:pt>
                <c:pt idx="1">
                  <c:v>130.0</c:v>
                </c:pt>
                <c:pt idx="2">
                  <c:v>186.0</c:v>
                </c:pt>
                <c:pt idx="3">
                  <c:v>154.0</c:v>
                </c:pt>
                <c:pt idx="4">
                  <c:v>137.0</c:v>
                </c:pt>
                <c:pt idx="5">
                  <c:v>133.0</c:v>
                </c:pt>
                <c:pt idx="6">
                  <c:v>123.0</c:v>
                </c:pt>
                <c:pt idx="7">
                  <c:v>344.0</c:v>
                </c:pt>
                <c:pt idx="8">
                  <c:v>476.0</c:v>
                </c:pt>
                <c:pt idx="9">
                  <c:v>426.0</c:v>
                </c:pt>
                <c:pt idx="10">
                  <c:v>559.0</c:v>
                </c:pt>
                <c:pt idx="11">
                  <c:v>639.0</c:v>
                </c:pt>
                <c:pt idx="12">
                  <c:v>617.0</c:v>
                </c:pt>
                <c:pt idx="13">
                  <c:v>700.0</c:v>
                </c:pt>
                <c:pt idx="14">
                  <c:v>768.0</c:v>
                </c:pt>
                <c:pt idx="15">
                  <c:v>855.0</c:v>
                </c:pt>
                <c:pt idx="16">
                  <c:v>880.0</c:v>
                </c:pt>
                <c:pt idx="17">
                  <c:v>908.264</c:v>
                </c:pt>
                <c:pt idx="18">
                  <c:v>981.0</c:v>
                </c:pt>
                <c:pt idx="19">
                  <c:v>1076.0</c:v>
                </c:pt>
                <c:pt idx="20">
                  <c:v>1324.0</c:v>
                </c:pt>
                <c:pt idx="21">
                  <c:v>1449.0</c:v>
                </c:pt>
                <c:pt idx="22">
                  <c:v>1500.0</c:v>
                </c:pt>
                <c:pt idx="23">
                  <c:v>1555.21</c:v>
                </c:pt>
              </c:numCache>
            </c:numRef>
          </c:val>
        </c:ser>
        <c:ser>
          <c:idx val="2"/>
          <c:order val="3"/>
          <c:tx>
            <c:strRef>
              <c:f>'5Total Charts (2)'!$B$25</c:f>
              <c:strCache>
                <c:ptCount val="1"/>
                <c:pt idx="0">
                  <c:v>Applied Science/Engineering</c:v>
                </c:pt>
              </c:strCache>
            </c:strRef>
          </c:tx>
          <c:spPr>
            <a:solidFill>
              <a:srgbClr val="CC99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'5Total Charts (2)'!$C$3:$Z$3</c:f>
              <c:numCache>
                <c:formatCode>General</c:formatCode>
                <c:ptCount val="24"/>
                <c:pt idx="0">
                  <c:v>1990.0</c:v>
                </c:pt>
                <c:pt idx="1">
                  <c:v>1991.0</c:v>
                </c:pt>
                <c:pt idx="2">
                  <c:v>1992.0</c:v>
                </c:pt>
                <c:pt idx="3">
                  <c:v>1993.0</c:v>
                </c:pt>
                <c:pt idx="4">
                  <c:v>1994.0</c:v>
                </c:pt>
                <c:pt idx="5">
                  <c:v>1995.0</c:v>
                </c:pt>
                <c:pt idx="6">
                  <c:v>1996.0</c:v>
                </c:pt>
                <c:pt idx="7">
                  <c:v>1997.0</c:v>
                </c:pt>
                <c:pt idx="8">
                  <c:v>1998.0</c:v>
                </c:pt>
                <c:pt idx="9">
                  <c:v>1999.0</c:v>
                </c:pt>
                <c:pt idx="10">
                  <c:v>2000.0</c:v>
                </c:pt>
                <c:pt idx="11">
                  <c:v>2001.0</c:v>
                </c:pt>
                <c:pt idx="12">
                  <c:v>2002.0</c:v>
                </c:pt>
                <c:pt idx="13">
                  <c:v>2003.0</c:v>
                </c:pt>
                <c:pt idx="14">
                  <c:v>2004.0</c:v>
                </c:pt>
                <c:pt idx="15">
                  <c:v>2005.0</c:v>
                </c:pt>
                <c:pt idx="16">
                  <c:v>2006.0</c:v>
                </c:pt>
                <c:pt idx="17">
                  <c:v>2007.0</c:v>
                </c:pt>
                <c:pt idx="18">
                  <c:v>2008.0</c:v>
                </c:pt>
                <c:pt idx="19">
                  <c:v>2009.0</c:v>
                </c:pt>
                <c:pt idx="20">
                  <c:v>2010.0</c:v>
                </c:pt>
                <c:pt idx="21">
                  <c:v>2011.0</c:v>
                </c:pt>
                <c:pt idx="22">
                  <c:v>2012.0</c:v>
                </c:pt>
                <c:pt idx="23">
                  <c:v>2013.0</c:v>
                </c:pt>
              </c:numCache>
            </c:numRef>
          </c:cat>
          <c:val>
            <c:numRef>
              <c:f>'5Total Charts (2)'!$C$25:$Z$25</c:f>
              <c:numCache>
                <c:formatCode>_(* #,##0_);_(* \(#,##0\);_(* "-"??_);_(@_)</c:formatCode>
                <c:ptCount val="24"/>
                <c:pt idx="0">
                  <c:v>163.0</c:v>
                </c:pt>
                <c:pt idx="1">
                  <c:v>117.0</c:v>
                </c:pt>
                <c:pt idx="2">
                  <c:v>186.0</c:v>
                </c:pt>
                <c:pt idx="3">
                  <c:v>198.0</c:v>
                </c:pt>
                <c:pt idx="4">
                  <c:v>203.0</c:v>
                </c:pt>
                <c:pt idx="5">
                  <c:v>205.0</c:v>
                </c:pt>
                <c:pt idx="6">
                  <c:v>195.0</c:v>
                </c:pt>
                <c:pt idx="7">
                  <c:v>199.0</c:v>
                </c:pt>
                <c:pt idx="8">
                  <c:v>246.0</c:v>
                </c:pt>
                <c:pt idx="9">
                  <c:v>295.0</c:v>
                </c:pt>
                <c:pt idx="10">
                  <c:v>415.0</c:v>
                </c:pt>
                <c:pt idx="11">
                  <c:v>466.0</c:v>
                </c:pt>
                <c:pt idx="12">
                  <c:v>466.0</c:v>
                </c:pt>
                <c:pt idx="13">
                  <c:v>559.0</c:v>
                </c:pt>
                <c:pt idx="14">
                  <c:v>623.0</c:v>
                </c:pt>
                <c:pt idx="15">
                  <c:v>528.0</c:v>
                </c:pt>
                <c:pt idx="16">
                  <c:v>502.0</c:v>
                </c:pt>
                <c:pt idx="17">
                  <c:v>383.21</c:v>
                </c:pt>
                <c:pt idx="18">
                  <c:v>396.0</c:v>
                </c:pt>
                <c:pt idx="19">
                  <c:v>448.0</c:v>
                </c:pt>
                <c:pt idx="20">
                  <c:v>444.0</c:v>
                </c:pt>
                <c:pt idx="21">
                  <c:v>466.0</c:v>
                </c:pt>
                <c:pt idx="22">
                  <c:v>506.0</c:v>
                </c:pt>
                <c:pt idx="23">
                  <c:v>529.58</c:v>
                </c:pt>
              </c:numCache>
            </c:numRef>
          </c:val>
        </c:ser>
        <c:ser>
          <c:idx val="7"/>
          <c:order val="4"/>
          <c:tx>
            <c:strRef>
              <c:f>'5Total Charts (2)'!$B$24</c:f>
              <c:strCache>
                <c:ptCount val="1"/>
                <c:pt idx="0">
                  <c:v>Geosciences &amp; Ecology</c:v>
                </c:pt>
              </c:strCache>
            </c:strRef>
          </c:tx>
          <c:spPr>
            <a:solidFill>
              <a:srgbClr val="99CC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'5Total Charts (2)'!$C$3:$Z$3</c:f>
              <c:numCache>
                <c:formatCode>General</c:formatCode>
                <c:ptCount val="24"/>
                <c:pt idx="0">
                  <c:v>1990.0</c:v>
                </c:pt>
                <c:pt idx="1">
                  <c:v>1991.0</c:v>
                </c:pt>
                <c:pt idx="2">
                  <c:v>1992.0</c:v>
                </c:pt>
                <c:pt idx="3">
                  <c:v>1993.0</c:v>
                </c:pt>
                <c:pt idx="4">
                  <c:v>1994.0</c:v>
                </c:pt>
                <c:pt idx="5">
                  <c:v>1995.0</c:v>
                </c:pt>
                <c:pt idx="6">
                  <c:v>1996.0</c:v>
                </c:pt>
                <c:pt idx="7">
                  <c:v>1997.0</c:v>
                </c:pt>
                <c:pt idx="8">
                  <c:v>1998.0</c:v>
                </c:pt>
                <c:pt idx="9">
                  <c:v>1999.0</c:v>
                </c:pt>
                <c:pt idx="10">
                  <c:v>2000.0</c:v>
                </c:pt>
                <c:pt idx="11">
                  <c:v>2001.0</c:v>
                </c:pt>
                <c:pt idx="12">
                  <c:v>2002.0</c:v>
                </c:pt>
                <c:pt idx="13">
                  <c:v>2003.0</c:v>
                </c:pt>
                <c:pt idx="14">
                  <c:v>2004.0</c:v>
                </c:pt>
                <c:pt idx="15">
                  <c:v>2005.0</c:v>
                </c:pt>
                <c:pt idx="16">
                  <c:v>2006.0</c:v>
                </c:pt>
                <c:pt idx="17">
                  <c:v>2007.0</c:v>
                </c:pt>
                <c:pt idx="18">
                  <c:v>2008.0</c:v>
                </c:pt>
                <c:pt idx="19">
                  <c:v>2009.0</c:v>
                </c:pt>
                <c:pt idx="20">
                  <c:v>2010.0</c:v>
                </c:pt>
                <c:pt idx="21">
                  <c:v>2011.0</c:v>
                </c:pt>
                <c:pt idx="22">
                  <c:v>2012.0</c:v>
                </c:pt>
                <c:pt idx="23">
                  <c:v>2013.0</c:v>
                </c:pt>
              </c:numCache>
            </c:numRef>
          </c:cat>
          <c:val>
            <c:numRef>
              <c:f>'5Total Charts (2)'!$C$24:$Z$24</c:f>
              <c:numCache>
                <c:formatCode>_(* #,##0_);_(* \(#,##0\);_(* "-"??_);_(@_)</c:formatCode>
                <c:ptCount val="24"/>
                <c:pt idx="0">
                  <c:v>70.0</c:v>
                </c:pt>
                <c:pt idx="1">
                  <c:v>51.0</c:v>
                </c:pt>
                <c:pt idx="2">
                  <c:v>89.0</c:v>
                </c:pt>
                <c:pt idx="3">
                  <c:v>100.0</c:v>
                </c:pt>
                <c:pt idx="4">
                  <c:v>151.0</c:v>
                </c:pt>
                <c:pt idx="5">
                  <c:v>164.0</c:v>
                </c:pt>
                <c:pt idx="6">
                  <c:v>201.0</c:v>
                </c:pt>
                <c:pt idx="7">
                  <c:v>275.0</c:v>
                </c:pt>
                <c:pt idx="8">
                  <c:v>251.0</c:v>
                </c:pt>
                <c:pt idx="9">
                  <c:v>378.0</c:v>
                </c:pt>
                <c:pt idx="10">
                  <c:v>421.0</c:v>
                </c:pt>
                <c:pt idx="11">
                  <c:v>520.0</c:v>
                </c:pt>
                <c:pt idx="12">
                  <c:v>559.0</c:v>
                </c:pt>
                <c:pt idx="13">
                  <c:v>619.0</c:v>
                </c:pt>
                <c:pt idx="14">
                  <c:v>642.0</c:v>
                </c:pt>
                <c:pt idx="15">
                  <c:v>780.0</c:v>
                </c:pt>
                <c:pt idx="16">
                  <c:v>810.0</c:v>
                </c:pt>
                <c:pt idx="17">
                  <c:v>790.1700000000005</c:v>
                </c:pt>
                <c:pt idx="18">
                  <c:v>792.0</c:v>
                </c:pt>
                <c:pt idx="19">
                  <c:v>861.0</c:v>
                </c:pt>
                <c:pt idx="20">
                  <c:v>849.0</c:v>
                </c:pt>
                <c:pt idx="21">
                  <c:v>894.0</c:v>
                </c:pt>
                <c:pt idx="22">
                  <c:v>968.0</c:v>
                </c:pt>
                <c:pt idx="23">
                  <c:v>1049.57</c:v>
                </c:pt>
              </c:numCache>
            </c:numRef>
          </c:val>
        </c:ser>
        <c:ser>
          <c:idx val="1"/>
          <c:order val="5"/>
          <c:tx>
            <c:strRef>
              <c:f>'5Total Charts (2)'!$B$21</c:f>
              <c:strCache>
                <c:ptCount val="1"/>
                <c:pt idx="0">
                  <c:v>Chemical Sciences</c:v>
                </c:pt>
              </c:strCache>
            </c:strRef>
          </c:tx>
          <c:spPr>
            <a:solidFill>
              <a:srgbClr val="FCF305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'5Total Charts (2)'!$C$3:$Z$3</c:f>
              <c:numCache>
                <c:formatCode>General</c:formatCode>
                <c:ptCount val="24"/>
                <c:pt idx="0">
                  <c:v>1990.0</c:v>
                </c:pt>
                <c:pt idx="1">
                  <c:v>1991.0</c:v>
                </c:pt>
                <c:pt idx="2">
                  <c:v>1992.0</c:v>
                </c:pt>
                <c:pt idx="3">
                  <c:v>1993.0</c:v>
                </c:pt>
                <c:pt idx="4">
                  <c:v>1994.0</c:v>
                </c:pt>
                <c:pt idx="5">
                  <c:v>1995.0</c:v>
                </c:pt>
                <c:pt idx="6">
                  <c:v>1996.0</c:v>
                </c:pt>
                <c:pt idx="7">
                  <c:v>1997.0</c:v>
                </c:pt>
                <c:pt idx="8">
                  <c:v>1998.0</c:v>
                </c:pt>
                <c:pt idx="9">
                  <c:v>1999.0</c:v>
                </c:pt>
                <c:pt idx="10">
                  <c:v>2000.0</c:v>
                </c:pt>
                <c:pt idx="11">
                  <c:v>2001.0</c:v>
                </c:pt>
                <c:pt idx="12">
                  <c:v>2002.0</c:v>
                </c:pt>
                <c:pt idx="13">
                  <c:v>2003.0</c:v>
                </c:pt>
                <c:pt idx="14">
                  <c:v>2004.0</c:v>
                </c:pt>
                <c:pt idx="15">
                  <c:v>2005.0</c:v>
                </c:pt>
                <c:pt idx="16">
                  <c:v>2006.0</c:v>
                </c:pt>
                <c:pt idx="17">
                  <c:v>2007.0</c:v>
                </c:pt>
                <c:pt idx="18">
                  <c:v>2008.0</c:v>
                </c:pt>
                <c:pt idx="19">
                  <c:v>2009.0</c:v>
                </c:pt>
                <c:pt idx="20">
                  <c:v>2010.0</c:v>
                </c:pt>
                <c:pt idx="21">
                  <c:v>2011.0</c:v>
                </c:pt>
                <c:pt idx="22">
                  <c:v>2012.0</c:v>
                </c:pt>
                <c:pt idx="23">
                  <c:v>2013.0</c:v>
                </c:pt>
              </c:numCache>
            </c:numRef>
          </c:cat>
          <c:val>
            <c:numRef>
              <c:f>'5Total Charts (2)'!$C$21:$Z$21</c:f>
              <c:numCache>
                <c:formatCode>_(* #,##0_);_(* \(#,##0\);_(* "-"??_);_(@_)</c:formatCode>
                <c:ptCount val="24"/>
                <c:pt idx="0">
                  <c:v>271.0</c:v>
                </c:pt>
                <c:pt idx="1">
                  <c:v>321.0</c:v>
                </c:pt>
                <c:pt idx="2">
                  <c:v>324.0</c:v>
                </c:pt>
                <c:pt idx="3">
                  <c:v>353.0</c:v>
                </c:pt>
                <c:pt idx="4">
                  <c:v>362.0</c:v>
                </c:pt>
                <c:pt idx="5">
                  <c:v>348.0</c:v>
                </c:pt>
                <c:pt idx="6">
                  <c:v>371.0</c:v>
                </c:pt>
                <c:pt idx="7">
                  <c:v>443.0</c:v>
                </c:pt>
                <c:pt idx="8">
                  <c:v>467.0</c:v>
                </c:pt>
                <c:pt idx="9">
                  <c:v>486.0</c:v>
                </c:pt>
                <c:pt idx="10">
                  <c:v>482.0</c:v>
                </c:pt>
                <c:pt idx="11">
                  <c:v>510.0</c:v>
                </c:pt>
                <c:pt idx="12">
                  <c:v>562.0</c:v>
                </c:pt>
                <c:pt idx="13">
                  <c:v>644.0</c:v>
                </c:pt>
                <c:pt idx="14">
                  <c:v>699.0</c:v>
                </c:pt>
                <c:pt idx="15">
                  <c:v>756.0</c:v>
                </c:pt>
                <c:pt idx="16">
                  <c:v>829.0</c:v>
                </c:pt>
                <c:pt idx="17">
                  <c:v>745.8399999999993</c:v>
                </c:pt>
                <c:pt idx="18">
                  <c:v>798.0</c:v>
                </c:pt>
                <c:pt idx="19">
                  <c:v>885.0</c:v>
                </c:pt>
                <c:pt idx="20">
                  <c:v>1067.0</c:v>
                </c:pt>
                <c:pt idx="21">
                  <c:v>1161.0</c:v>
                </c:pt>
                <c:pt idx="22">
                  <c:v>1311.0</c:v>
                </c:pt>
                <c:pt idx="23">
                  <c:v>1355.54</c:v>
                </c:pt>
              </c:numCache>
            </c:numRef>
          </c:val>
        </c:ser>
        <c:ser>
          <c:idx val="6"/>
          <c:order val="6"/>
          <c:tx>
            <c:strRef>
              <c:f>'5Total Charts (2)'!$B$23</c:f>
              <c:strCache>
                <c:ptCount val="1"/>
                <c:pt idx="0">
                  <c:v>Life Sciences</c:v>
                </c:pt>
              </c:strCache>
            </c:strRef>
          </c:tx>
          <c:spPr>
            <a:solidFill>
              <a:srgbClr val="1FB714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'5Total Charts (2)'!$C$3:$Z$3</c:f>
              <c:numCache>
                <c:formatCode>General</c:formatCode>
                <c:ptCount val="24"/>
                <c:pt idx="0">
                  <c:v>1990.0</c:v>
                </c:pt>
                <c:pt idx="1">
                  <c:v>1991.0</c:v>
                </c:pt>
                <c:pt idx="2">
                  <c:v>1992.0</c:v>
                </c:pt>
                <c:pt idx="3">
                  <c:v>1993.0</c:v>
                </c:pt>
                <c:pt idx="4">
                  <c:v>1994.0</c:v>
                </c:pt>
                <c:pt idx="5">
                  <c:v>1995.0</c:v>
                </c:pt>
                <c:pt idx="6">
                  <c:v>1996.0</c:v>
                </c:pt>
                <c:pt idx="7">
                  <c:v>1997.0</c:v>
                </c:pt>
                <c:pt idx="8">
                  <c:v>1998.0</c:v>
                </c:pt>
                <c:pt idx="9">
                  <c:v>1999.0</c:v>
                </c:pt>
                <c:pt idx="10">
                  <c:v>2000.0</c:v>
                </c:pt>
                <c:pt idx="11">
                  <c:v>2001.0</c:v>
                </c:pt>
                <c:pt idx="12">
                  <c:v>2002.0</c:v>
                </c:pt>
                <c:pt idx="13">
                  <c:v>2003.0</c:v>
                </c:pt>
                <c:pt idx="14">
                  <c:v>2004.0</c:v>
                </c:pt>
                <c:pt idx="15">
                  <c:v>2005.0</c:v>
                </c:pt>
                <c:pt idx="16">
                  <c:v>2006.0</c:v>
                </c:pt>
                <c:pt idx="17">
                  <c:v>2007.0</c:v>
                </c:pt>
                <c:pt idx="18">
                  <c:v>2008.0</c:v>
                </c:pt>
                <c:pt idx="19">
                  <c:v>2009.0</c:v>
                </c:pt>
                <c:pt idx="20">
                  <c:v>2010.0</c:v>
                </c:pt>
                <c:pt idx="21">
                  <c:v>2011.0</c:v>
                </c:pt>
                <c:pt idx="22">
                  <c:v>2012.0</c:v>
                </c:pt>
                <c:pt idx="23">
                  <c:v>2013.0</c:v>
                </c:pt>
              </c:numCache>
            </c:numRef>
          </c:cat>
          <c:val>
            <c:numRef>
              <c:f>'5Total Charts (2)'!$C$23:$Z$23</c:f>
              <c:numCache>
                <c:formatCode>_(* #,##0_);_(* \(#,##0\);_(* "-"??_);_(@_)</c:formatCode>
                <c:ptCount val="24"/>
                <c:pt idx="0">
                  <c:v>101.0</c:v>
                </c:pt>
                <c:pt idx="1">
                  <c:v>271.0</c:v>
                </c:pt>
                <c:pt idx="2">
                  <c:v>375.0</c:v>
                </c:pt>
                <c:pt idx="3">
                  <c:v>468.0</c:v>
                </c:pt>
                <c:pt idx="4">
                  <c:v>673.0</c:v>
                </c:pt>
                <c:pt idx="5">
                  <c:v>729.0</c:v>
                </c:pt>
                <c:pt idx="6">
                  <c:v>857.0</c:v>
                </c:pt>
                <c:pt idx="7">
                  <c:v>1216.0</c:v>
                </c:pt>
                <c:pt idx="8">
                  <c:v>1527.0</c:v>
                </c:pt>
                <c:pt idx="9">
                  <c:v>1939.0</c:v>
                </c:pt>
                <c:pt idx="10">
                  <c:v>2402.0</c:v>
                </c:pt>
                <c:pt idx="11">
                  <c:v>2620.0</c:v>
                </c:pt>
                <c:pt idx="12">
                  <c:v>2908.0</c:v>
                </c:pt>
                <c:pt idx="13">
                  <c:v>3106.0</c:v>
                </c:pt>
                <c:pt idx="14">
                  <c:v>3223.0</c:v>
                </c:pt>
                <c:pt idx="15">
                  <c:v>3627.0</c:v>
                </c:pt>
                <c:pt idx="16">
                  <c:v>3639.0</c:v>
                </c:pt>
                <c:pt idx="17">
                  <c:v>3698.62</c:v>
                </c:pt>
                <c:pt idx="18">
                  <c:v>3464.0</c:v>
                </c:pt>
                <c:pt idx="19">
                  <c:v>3562.0</c:v>
                </c:pt>
                <c:pt idx="20">
                  <c:v>3699.0</c:v>
                </c:pt>
                <c:pt idx="21">
                  <c:v>3716.0</c:v>
                </c:pt>
                <c:pt idx="22">
                  <c:v>3867.0</c:v>
                </c:pt>
                <c:pt idx="23">
                  <c:v>3962.930000000001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071700200"/>
        <c:axId val="-2071340504"/>
      </c:barChart>
      <c:lineChart>
        <c:grouping val="standard"/>
        <c:varyColors val="0"/>
        <c:ser>
          <c:idx val="5"/>
          <c:order val="7"/>
          <c:tx>
            <c:strRef>
              <c:f>'5Total Charts (2)'!$B$4</c:f>
              <c:strCache>
                <c:ptCount val="1"/>
                <c:pt idx="0">
                  <c:v>Total Number of Users</c:v>
                </c:pt>
              </c:strCache>
            </c:strRef>
          </c:tx>
          <c:spPr>
            <a:ln w="25400">
              <a:solidFill>
                <a:srgbClr val="3366FF"/>
              </a:solidFill>
              <a:prstDash val="solid"/>
            </a:ln>
          </c:spPr>
          <c:marker>
            <c:symbol val="diamond"/>
            <c:size val="12"/>
            <c:spPr>
              <a:solidFill>
                <a:srgbClr val="FFFFFF"/>
              </a:solidFill>
              <a:ln>
                <a:solidFill>
                  <a:srgbClr val="3366FF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val>
            <c:numRef>
              <c:f>'5Total Charts (2)'!$C$4:$Z$4</c:f>
              <c:numCache>
                <c:formatCode>_(* #,##0_);_(* \(#,##0\);_(* "-"??_);_(@_)</c:formatCode>
                <c:ptCount val="24"/>
                <c:pt idx="0">
                  <c:v>1657.0</c:v>
                </c:pt>
                <c:pt idx="1">
                  <c:v>1975.0</c:v>
                </c:pt>
                <c:pt idx="2">
                  <c:v>2137.0</c:v>
                </c:pt>
                <c:pt idx="3">
                  <c:v>2485.0</c:v>
                </c:pt>
                <c:pt idx="4">
                  <c:v>2706.0</c:v>
                </c:pt>
                <c:pt idx="5">
                  <c:v>2881.0</c:v>
                </c:pt>
                <c:pt idx="6">
                  <c:v>3092.0</c:v>
                </c:pt>
                <c:pt idx="7">
                  <c:v>3872.0</c:v>
                </c:pt>
                <c:pt idx="8">
                  <c:v>4536.0</c:v>
                </c:pt>
                <c:pt idx="9">
                  <c:v>5225.0</c:v>
                </c:pt>
                <c:pt idx="10">
                  <c:v>6009.0</c:v>
                </c:pt>
                <c:pt idx="11">
                  <c:v>6582.0</c:v>
                </c:pt>
                <c:pt idx="12">
                  <c:v>7120.0</c:v>
                </c:pt>
                <c:pt idx="13">
                  <c:v>7502.0</c:v>
                </c:pt>
                <c:pt idx="14">
                  <c:v>7711.0</c:v>
                </c:pt>
                <c:pt idx="15">
                  <c:v>8481.0</c:v>
                </c:pt>
                <c:pt idx="16">
                  <c:v>8661.0</c:v>
                </c:pt>
                <c:pt idx="17">
                  <c:v>8538.0</c:v>
                </c:pt>
                <c:pt idx="18">
                  <c:v>8492.0</c:v>
                </c:pt>
                <c:pt idx="19">
                  <c:v>9030.0</c:v>
                </c:pt>
                <c:pt idx="20">
                  <c:v>9851.0</c:v>
                </c:pt>
                <c:pt idx="21">
                  <c:v>10261.0</c:v>
                </c:pt>
                <c:pt idx="22">
                  <c:v>10976.0</c:v>
                </c:pt>
                <c:pt idx="23">
                  <c:v>11400.0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71039528"/>
        <c:axId val="-2071046920"/>
      </c:lineChart>
      <c:catAx>
        <c:axId val="-20717002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dirty="0"/>
                  <a:t>Fiscal Year</a:t>
                </a:r>
              </a:p>
            </c:rich>
          </c:tx>
          <c:layout>
            <c:manualLayout>
              <c:xMode val="edge"/>
              <c:yMode val="edge"/>
              <c:x val="0.356243338973362"/>
              <c:y val="0.89353611061171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2071340504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-2071340504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2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Percent of Users</a:t>
                </a:r>
              </a:p>
            </c:rich>
          </c:tx>
          <c:layout>
            <c:manualLayout>
              <c:xMode val="edge"/>
              <c:yMode val="edge"/>
              <c:x val="0.0235713731697438"/>
              <c:y val="0.227247241621202"/>
            </c:manualLayout>
          </c:layout>
          <c:overlay val="0"/>
          <c:spPr>
            <a:noFill/>
            <a:ln w="25400">
              <a:noFill/>
            </a:ln>
          </c:spPr>
        </c:title>
        <c:numFmt formatCode="0%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2071700200"/>
        <c:crosses val="autoZero"/>
        <c:crossBetween val="between"/>
        <c:majorUnit val="0.1"/>
        <c:minorUnit val="0.05"/>
      </c:valAx>
      <c:catAx>
        <c:axId val="-2071039528"/>
        <c:scaling>
          <c:orientation val="minMax"/>
        </c:scaling>
        <c:delete val="1"/>
        <c:axPos val="b"/>
        <c:majorTickMark val="out"/>
        <c:minorTickMark val="none"/>
        <c:tickLblPos val="none"/>
        <c:crossAx val="-2071046920"/>
        <c:crosses val="autoZero"/>
        <c:auto val="0"/>
        <c:lblAlgn val="ctr"/>
        <c:lblOffset val="100"/>
        <c:noMultiLvlLbl val="0"/>
      </c:catAx>
      <c:valAx>
        <c:axId val="-2071046920"/>
        <c:scaling>
          <c:orientation val="minMax"/>
          <c:min val="0.0"/>
        </c:scaling>
        <c:delete val="0"/>
        <c:axPos val="r"/>
        <c:numFmt formatCode="_(* #,##0_);_(* \(#,##0\);_(* &quot;-&quot;??_);_(@_)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D4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2071039528"/>
        <c:crosses val="max"/>
        <c:crossBetween val="between"/>
        <c:majorUnit val="1000.0"/>
        <c:minorUnit val="100.0"/>
      </c:valAx>
      <c:spPr>
        <a:noFill/>
        <a:ln w="25400">
          <a:noFill/>
        </a:ln>
      </c:spPr>
    </c:plotArea>
    <c:legend>
      <c:legendPos val="r"/>
      <c:legendEntry>
        <c:idx val="7"/>
        <c:txPr>
          <a:bodyPr/>
          <a:lstStyle/>
          <a:p>
            <a:pPr>
              <a:defRPr sz="1000" b="0" i="0" u="none" strike="noStrike" baseline="0">
                <a:solidFill>
                  <a:srgbClr val="0000D4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</c:legendEntry>
      <c:layout>
        <c:manualLayout>
          <c:xMode val="edge"/>
          <c:yMode val="edge"/>
          <c:x val="0.784338336219828"/>
          <c:y val="0.252080196433466"/>
          <c:w val="0.187886368271825"/>
          <c:h val="0.491864348431976"/>
        </c:manualLayout>
      </c:layout>
      <c:overlay val="0"/>
      <c:spPr>
        <a:solidFill>
          <a:srgbClr val="FFFFFF"/>
        </a:solidFill>
        <a:ln w="12700">
          <a:solidFill>
            <a:srgbClr val="000000"/>
          </a:solidFill>
          <a:prstDash val="solid"/>
        </a:ln>
        <a:effectLst>
          <a:outerShdw dist="35921" dir="2700000" algn="br">
            <a:srgbClr val="000000"/>
          </a:outerShdw>
        </a:effectLst>
      </c:spPr>
      <c:txPr>
        <a:bodyPr/>
        <a:lstStyle/>
        <a:p>
          <a:pPr>
            <a:defRPr sz="10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329801064587"/>
          <c:y val="0.027174702477259"/>
          <c:w val="0.673947310324532"/>
          <c:h val="0.755028044439653"/>
        </c:manualLayout>
      </c:layout>
      <c:areaChart>
        <c:grouping val="stacked"/>
        <c:varyColors val="0"/>
        <c:ser>
          <c:idx val="1"/>
          <c:order val="0"/>
          <c:tx>
            <c:strRef>
              <c:f>'Compilation Research Areas'!$A$14</c:f>
              <c:strCache>
                <c:ptCount val="1"/>
                <c:pt idx="0">
                  <c:v>Applied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 w="25400">
              <a:noFill/>
            </a:ln>
          </c:spPr>
          <c:cat>
            <c:multiLvlStrRef>
              <c:f>'Compilation Research Areas'!$B$11:$K$13</c:f>
              <c:multiLvlStrCache>
                <c:ptCount val="10"/>
                <c:lvl>
                  <c:pt idx="0">
                    <c:v>2007</c:v>
                  </c:pt>
                  <c:pt idx="1">
                    <c:v>2008</c:v>
                  </c:pt>
                  <c:pt idx="2">
                    <c:v>2009</c:v>
                  </c:pt>
                  <c:pt idx="3">
                    <c:v>2010</c:v>
                  </c:pt>
                  <c:pt idx="4">
                    <c:v>2011</c:v>
                  </c:pt>
                  <c:pt idx="5">
                    <c:v>2012</c:v>
                  </c:pt>
                  <c:pt idx="6">
                    <c:v>2013</c:v>
                  </c:pt>
                  <c:pt idx="7">
                    <c:v>2014</c:v>
                  </c:pt>
                  <c:pt idx="8">
                    <c:v>2015</c:v>
                  </c:pt>
                  <c:pt idx="9">
                    <c:v>2016</c:v>
                  </c:pt>
                </c:lvl>
                <c:lvl>
                  <c:pt idx="0">
                    <c:v>Actual</c:v>
                  </c:pt>
                  <c:pt idx="2">
                    <c:v>Planned</c:v>
                  </c:pt>
                </c:lvl>
                <c:lvl>
                  <c:pt idx="0">
                    <c:v>Fiscal Year</c:v>
                  </c:pt>
                </c:lvl>
              </c:multiLvlStrCache>
            </c:multiLvlStrRef>
          </c:cat>
          <c:val>
            <c:numRef>
              <c:f>'Compilation Research Areas'!$B$14:$K$14</c:f>
              <c:numCache>
                <c:formatCode>0</c:formatCode>
                <c:ptCount val="10"/>
                <c:pt idx="0">
                  <c:v>20.93</c:v>
                </c:pt>
                <c:pt idx="1">
                  <c:v>18.86</c:v>
                </c:pt>
                <c:pt idx="2">
                  <c:v>16.5</c:v>
                </c:pt>
                <c:pt idx="3">
                  <c:v>29.25</c:v>
                </c:pt>
                <c:pt idx="4">
                  <c:v>45.2083333333335</c:v>
                </c:pt>
                <c:pt idx="5">
                  <c:v>48.75</c:v>
                </c:pt>
                <c:pt idx="6">
                  <c:v>69.37499999999998</c:v>
                </c:pt>
                <c:pt idx="7">
                  <c:v>69.37499999999998</c:v>
                </c:pt>
                <c:pt idx="8">
                  <c:v>69.37499999999998</c:v>
                </c:pt>
                <c:pt idx="9">
                  <c:v>69.37499999999998</c:v>
                </c:pt>
              </c:numCache>
            </c:numRef>
          </c:val>
        </c:ser>
        <c:ser>
          <c:idx val="2"/>
          <c:order val="1"/>
          <c:tx>
            <c:strRef>
              <c:f>'Compilation Research Areas'!$A$15</c:f>
              <c:strCache>
                <c:ptCount val="1"/>
                <c:pt idx="0">
                  <c:v>Chemical</c:v>
                </c:pt>
              </c:strCache>
            </c:strRef>
          </c:tx>
          <c:spPr>
            <a:solidFill>
              <a:srgbClr val="7030A0"/>
            </a:solidFill>
            <a:ln w="25400">
              <a:noFill/>
            </a:ln>
          </c:spPr>
          <c:cat>
            <c:multiLvlStrRef>
              <c:f>'Compilation Research Areas'!$B$11:$K$13</c:f>
              <c:multiLvlStrCache>
                <c:ptCount val="10"/>
                <c:lvl>
                  <c:pt idx="0">
                    <c:v>2007</c:v>
                  </c:pt>
                  <c:pt idx="1">
                    <c:v>2008</c:v>
                  </c:pt>
                  <c:pt idx="2">
                    <c:v>2009</c:v>
                  </c:pt>
                  <c:pt idx="3">
                    <c:v>2010</c:v>
                  </c:pt>
                  <c:pt idx="4">
                    <c:v>2011</c:v>
                  </c:pt>
                  <c:pt idx="5">
                    <c:v>2012</c:v>
                  </c:pt>
                  <c:pt idx="6">
                    <c:v>2013</c:v>
                  </c:pt>
                  <c:pt idx="7">
                    <c:v>2014</c:v>
                  </c:pt>
                  <c:pt idx="8">
                    <c:v>2015</c:v>
                  </c:pt>
                  <c:pt idx="9">
                    <c:v>2016</c:v>
                  </c:pt>
                </c:lvl>
                <c:lvl>
                  <c:pt idx="0">
                    <c:v>Actual</c:v>
                  </c:pt>
                  <c:pt idx="2">
                    <c:v>Planned</c:v>
                  </c:pt>
                </c:lvl>
                <c:lvl>
                  <c:pt idx="0">
                    <c:v>Fiscal Year</c:v>
                  </c:pt>
                </c:lvl>
              </c:multiLvlStrCache>
            </c:multiLvlStrRef>
          </c:cat>
          <c:val>
            <c:numRef>
              <c:f>'Compilation Research Areas'!$B$15:$K$15</c:f>
              <c:numCache>
                <c:formatCode>0</c:formatCode>
                <c:ptCount val="10"/>
                <c:pt idx="0">
                  <c:v>4.55</c:v>
                </c:pt>
                <c:pt idx="1">
                  <c:v>96.76</c:v>
                </c:pt>
                <c:pt idx="2">
                  <c:v>52.84468749999924</c:v>
                </c:pt>
                <c:pt idx="3">
                  <c:v>171.5607142857143</c:v>
                </c:pt>
                <c:pt idx="4">
                  <c:v>209.7415178571428</c:v>
                </c:pt>
                <c:pt idx="5">
                  <c:v>246.0870535714286</c:v>
                </c:pt>
                <c:pt idx="6">
                  <c:v>315.9308035714286</c:v>
                </c:pt>
                <c:pt idx="7">
                  <c:v>374.5245535714286</c:v>
                </c:pt>
                <c:pt idx="8">
                  <c:v>407.3370535714286</c:v>
                </c:pt>
                <c:pt idx="9">
                  <c:v>407.3370535714286</c:v>
                </c:pt>
              </c:numCache>
            </c:numRef>
          </c:val>
        </c:ser>
        <c:ser>
          <c:idx val="3"/>
          <c:order val="2"/>
          <c:tx>
            <c:strRef>
              <c:f>'Compilation Research Areas'!$A$16</c:f>
              <c:strCache>
                <c:ptCount val="1"/>
                <c:pt idx="0">
                  <c:v>Geo and Molecular/Environ</c:v>
                </c:pt>
              </c:strCache>
            </c:strRef>
          </c:tx>
          <c:spPr>
            <a:solidFill>
              <a:srgbClr val="ECEC00"/>
            </a:solidFill>
            <a:ln w="25400">
              <a:noFill/>
            </a:ln>
          </c:spPr>
          <c:cat>
            <c:multiLvlStrRef>
              <c:f>'Compilation Research Areas'!$B$11:$K$13</c:f>
              <c:multiLvlStrCache>
                <c:ptCount val="10"/>
                <c:lvl>
                  <c:pt idx="0">
                    <c:v>2007</c:v>
                  </c:pt>
                  <c:pt idx="1">
                    <c:v>2008</c:v>
                  </c:pt>
                  <c:pt idx="2">
                    <c:v>2009</c:v>
                  </c:pt>
                  <c:pt idx="3">
                    <c:v>2010</c:v>
                  </c:pt>
                  <c:pt idx="4">
                    <c:v>2011</c:v>
                  </c:pt>
                  <c:pt idx="5">
                    <c:v>2012</c:v>
                  </c:pt>
                  <c:pt idx="6">
                    <c:v>2013</c:v>
                  </c:pt>
                  <c:pt idx="7">
                    <c:v>2014</c:v>
                  </c:pt>
                  <c:pt idx="8">
                    <c:v>2015</c:v>
                  </c:pt>
                  <c:pt idx="9">
                    <c:v>2016</c:v>
                  </c:pt>
                </c:lvl>
                <c:lvl>
                  <c:pt idx="0">
                    <c:v>Actual</c:v>
                  </c:pt>
                  <c:pt idx="2">
                    <c:v>Planned</c:v>
                  </c:pt>
                </c:lvl>
                <c:lvl>
                  <c:pt idx="0">
                    <c:v>Fiscal Year</c:v>
                  </c:pt>
                </c:lvl>
              </c:multiLvlStrCache>
            </c:multiLvlStrRef>
          </c:cat>
          <c:val>
            <c:numRef>
              <c:f>'Compilation Research Areas'!$B$16:$K$16</c:f>
              <c:numCache>
                <c:formatCode>0</c:formatCode>
                <c:ptCount val="10"/>
                <c:pt idx="0">
                  <c:v>0.91</c:v>
                </c:pt>
                <c:pt idx="1">
                  <c:v>12.3</c:v>
                </c:pt>
                <c:pt idx="2">
                  <c:v>36.41343749999994</c:v>
                </c:pt>
                <c:pt idx="3">
                  <c:v>82.775</c:v>
                </c:pt>
                <c:pt idx="4">
                  <c:v>111.9364583333333</c:v>
                </c:pt>
                <c:pt idx="5">
                  <c:v>142.8281250000007</c:v>
                </c:pt>
                <c:pt idx="6">
                  <c:v>200.578125</c:v>
                </c:pt>
                <c:pt idx="7">
                  <c:v>200.578125</c:v>
                </c:pt>
                <c:pt idx="8">
                  <c:v>200.578125</c:v>
                </c:pt>
                <c:pt idx="9">
                  <c:v>200.578125</c:v>
                </c:pt>
              </c:numCache>
            </c:numRef>
          </c:val>
        </c:ser>
        <c:ser>
          <c:idx val="4"/>
          <c:order val="3"/>
          <c:tx>
            <c:strRef>
              <c:f>'Compilation Research Areas'!$A$17</c:f>
              <c:strCache>
                <c:ptCount val="1"/>
                <c:pt idx="0">
                  <c:v>Life</c:v>
                </c:pt>
              </c:strCache>
            </c:strRef>
          </c:tx>
          <c:spPr>
            <a:solidFill>
              <a:srgbClr val="00B050"/>
            </a:solidFill>
            <a:ln w="25400">
              <a:noFill/>
            </a:ln>
          </c:spPr>
          <c:cat>
            <c:multiLvlStrRef>
              <c:f>'Compilation Research Areas'!$B$11:$K$13</c:f>
              <c:multiLvlStrCache>
                <c:ptCount val="10"/>
                <c:lvl>
                  <c:pt idx="0">
                    <c:v>2007</c:v>
                  </c:pt>
                  <c:pt idx="1">
                    <c:v>2008</c:v>
                  </c:pt>
                  <c:pt idx="2">
                    <c:v>2009</c:v>
                  </c:pt>
                  <c:pt idx="3">
                    <c:v>2010</c:v>
                  </c:pt>
                  <c:pt idx="4">
                    <c:v>2011</c:v>
                  </c:pt>
                  <c:pt idx="5">
                    <c:v>2012</c:v>
                  </c:pt>
                  <c:pt idx="6">
                    <c:v>2013</c:v>
                  </c:pt>
                  <c:pt idx="7">
                    <c:v>2014</c:v>
                  </c:pt>
                  <c:pt idx="8">
                    <c:v>2015</c:v>
                  </c:pt>
                  <c:pt idx="9">
                    <c:v>2016</c:v>
                  </c:pt>
                </c:lvl>
                <c:lvl>
                  <c:pt idx="0">
                    <c:v>Actual</c:v>
                  </c:pt>
                  <c:pt idx="2">
                    <c:v>Planned</c:v>
                  </c:pt>
                </c:lvl>
                <c:lvl>
                  <c:pt idx="0">
                    <c:v>Fiscal Year</c:v>
                  </c:pt>
                </c:lvl>
              </c:multiLvlStrCache>
            </c:multiLvlStrRef>
          </c:cat>
          <c:val>
            <c:numRef>
              <c:f>'Compilation Research Areas'!$B$17:$K$17</c:f>
              <c:numCache>
                <c:formatCode>0</c:formatCode>
                <c:ptCount val="10"/>
                <c:pt idx="0">
                  <c:v>6.37</c:v>
                </c:pt>
                <c:pt idx="1">
                  <c:v>57.4</c:v>
                </c:pt>
                <c:pt idx="2">
                  <c:v>88.56718750000001</c:v>
                </c:pt>
                <c:pt idx="3">
                  <c:v>153.4107142857143</c:v>
                </c:pt>
                <c:pt idx="4">
                  <c:v>157.8352678571428</c:v>
                </c:pt>
                <c:pt idx="5">
                  <c:v>169.4933035714286</c:v>
                </c:pt>
                <c:pt idx="6">
                  <c:v>254.7120535714277</c:v>
                </c:pt>
                <c:pt idx="7">
                  <c:v>287.5245535714286</c:v>
                </c:pt>
                <c:pt idx="8">
                  <c:v>287.5245535714286</c:v>
                </c:pt>
                <c:pt idx="9">
                  <c:v>287.5245535714286</c:v>
                </c:pt>
              </c:numCache>
            </c:numRef>
          </c:val>
        </c:ser>
        <c:ser>
          <c:idx val="5"/>
          <c:order val="4"/>
          <c:tx>
            <c:strRef>
              <c:f>'Compilation Research Areas'!$A$18</c:f>
              <c:strCache>
                <c:ptCount val="1"/>
                <c:pt idx="0">
                  <c:v>Materials</c:v>
                </c:pt>
              </c:strCache>
            </c:strRef>
          </c:tx>
          <c:spPr>
            <a:solidFill>
              <a:srgbClr val="0070C0"/>
            </a:solidFill>
            <a:ln w="25400">
              <a:noFill/>
            </a:ln>
          </c:spPr>
          <c:cat>
            <c:multiLvlStrRef>
              <c:f>'Compilation Research Areas'!$B$11:$K$13</c:f>
              <c:multiLvlStrCache>
                <c:ptCount val="10"/>
                <c:lvl>
                  <c:pt idx="0">
                    <c:v>2007</c:v>
                  </c:pt>
                  <c:pt idx="1">
                    <c:v>2008</c:v>
                  </c:pt>
                  <c:pt idx="2">
                    <c:v>2009</c:v>
                  </c:pt>
                  <c:pt idx="3">
                    <c:v>2010</c:v>
                  </c:pt>
                  <c:pt idx="4">
                    <c:v>2011</c:v>
                  </c:pt>
                  <c:pt idx="5">
                    <c:v>2012</c:v>
                  </c:pt>
                  <c:pt idx="6">
                    <c:v>2013</c:v>
                  </c:pt>
                  <c:pt idx="7">
                    <c:v>2014</c:v>
                  </c:pt>
                  <c:pt idx="8">
                    <c:v>2015</c:v>
                  </c:pt>
                  <c:pt idx="9">
                    <c:v>2016</c:v>
                  </c:pt>
                </c:lvl>
                <c:lvl>
                  <c:pt idx="0">
                    <c:v>Actual</c:v>
                  </c:pt>
                  <c:pt idx="2">
                    <c:v>Planned</c:v>
                  </c:pt>
                </c:lvl>
                <c:lvl>
                  <c:pt idx="0">
                    <c:v>Fiscal Year</c:v>
                  </c:pt>
                </c:lvl>
              </c:multiLvlStrCache>
            </c:multiLvlStrRef>
          </c:cat>
          <c:val>
            <c:numRef>
              <c:f>'Compilation Research Areas'!$B$18:$K$18</c:f>
              <c:numCache>
                <c:formatCode>0</c:formatCode>
                <c:ptCount val="10"/>
                <c:pt idx="0">
                  <c:v>9.1</c:v>
                </c:pt>
                <c:pt idx="1">
                  <c:v>53.3</c:v>
                </c:pt>
                <c:pt idx="2">
                  <c:v>221.50875</c:v>
                </c:pt>
                <c:pt idx="3">
                  <c:v>428.5324404761902</c:v>
                </c:pt>
                <c:pt idx="4">
                  <c:v>489.807738095238</c:v>
                </c:pt>
                <c:pt idx="5">
                  <c:v>551.4107142857129</c:v>
                </c:pt>
                <c:pt idx="6">
                  <c:v>788.5312499999974</c:v>
                </c:pt>
                <c:pt idx="7">
                  <c:v>824.859375</c:v>
                </c:pt>
                <c:pt idx="8">
                  <c:v>849.46875</c:v>
                </c:pt>
                <c:pt idx="9">
                  <c:v>849.46875</c:v>
                </c:pt>
              </c:numCache>
            </c:numRef>
          </c:val>
        </c:ser>
        <c:ser>
          <c:idx val="6"/>
          <c:order val="5"/>
          <c:tx>
            <c:strRef>
              <c:f>'Compilation Research Areas'!$A$19</c:f>
              <c:strCache>
                <c:ptCount val="1"/>
                <c:pt idx="0">
                  <c:v>Physical</c:v>
                </c:pt>
              </c:strCache>
            </c:strRef>
          </c:tx>
          <c:spPr>
            <a:solidFill>
              <a:srgbClr val="C00000"/>
            </a:solidFill>
            <a:ln w="25400">
              <a:noFill/>
            </a:ln>
          </c:spPr>
          <c:cat>
            <c:multiLvlStrRef>
              <c:f>'Compilation Research Areas'!$B$11:$K$13</c:f>
              <c:multiLvlStrCache>
                <c:ptCount val="10"/>
                <c:lvl>
                  <c:pt idx="0">
                    <c:v>2007</c:v>
                  </c:pt>
                  <c:pt idx="1">
                    <c:v>2008</c:v>
                  </c:pt>
                  <c:pt idx="2">
                    <c:v>2009</c:v>
                  </c:pt>
                  <c:pt idx="3">
                    <c:v>2010</c:v>
                  </c:pt>
                  <c:pt idx="4">
                    <c:v>2011</c:v>
                  </c:pt>
                  <c:pt idx="5">
                    <c:v>2012</c:v>
                  </c:pt>
                  <c:pt idx="6">
                    <c:v>2013</c:v>
                  </c:pt>
                  <c:pt idx="7">
                    <c:v>2014</c:v>
                  </c:pt>
                  <c:pt idx="8">
                    <c:v>2015</c:v>
                  </c:pt>
                  <c:pt idx="9">
                    <c:v>2016</c:v>
                  </c:pt>
                </c:lvl>
                <c:lvl>
                  <c:pt idx="0">
                    <c:v>Actual</c:v>
                  </c:pt>
                  <c:pt idx="2">
                    <c:v>Planned</c:v>
                  </c:pt>
                </c:lvl>
                <c:lvl>
                  <c:pt idx="0">
                    <c:v>Fiscal Year</c:v>
                  </c:pt>
                </c:lvl>
              </c:multiLvlStrCache>
            </c:multiLvlStrRef>
          </c:cat>
          <c:val>
            <c:numRef>
              <c:f>'Compilation Research Areas'!$B$19:$K$19</c:f>
              <c:numCache>
                <c:formatCode>0</c:formatCode>
                <c:ptCount val="10"/>
                <c:pt idx="0">
                  <c:v>53.69000000000001</c:v>
                </c:pt>
                <c:pt idx="1">
                  <c:v>186.14</c:v>
                </c:pt>
                <c:pt idx="2">
                  <c:v>136.3232050120774</c:v>
                </c:pt>
                <c:pt idx="3">
                  <c:v>276.1953976880607</c:v>
                </c:pt>
                <c:pt idx="4">
                  <c:v>287.4391670979969</c:v>
                </c:pt>
                <c:pt idx="5">
                  <c:v>311.3127911490691</c:v>
                </c:pt>
                <c:pt idx="6">
                  <c:v>461.1629464285714</c:v>
                </c:pt>
                <c:pt idx="7">
                  <c:v>499.8348214285714</c:v>
                </c:pt>
                <c:pt idx="8">
                  <c:v>557.2566964285714</c:v>
                </c:pt>
                <c:pt idx="9">
                  <c:v>557.2566964285714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2567496"/>
        <c:axId val="2092570728"/>
      </c:areaChart>
      <c:catAx>
        <c:axId val="2092567496"/>
        <c:scaling>
          <c:orientation val="minMax"/>
        </c:scaling>
        <c:delete val="0"/>
        <c:axPos val="b"/>
        <c:numFmt formatCode="General" sourceLinked="1"/>
        <c:majorTickMark val="out"/>
        <c:minorTickMark val="in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2092570728"/>
        <c:crosses val="autoZero"/>
        <c:auto val="0"/>
        <c:lblAlgn val="ctr"/>
        <c:lblOffset val="100"/>
        <c:noMultiLvlLbl val="0"/>
      </c:catAx>
      <c:valAx>
        <c:axId val="209257072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 b="1"/>
                </a:pPr>
                <a:r>
                  <a:rPr lang="en-US" sz="1400" b="1"/>
                  <a:t>Number of Unique Users</a:t>
                </a:r>
              </a:p>
            </c:rich>
          </c:tx>
          <c:layout/>
          <c:overlay val="0"/>
        </c:title>
        <c:numFmt formatCode="0" sourceLinked="1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2092567496"/>
        <c:crosses val="autoZero"/>
        <c:crossBetween val="midCat"/>
      </c:valAx>
      <c:spPr>
        <a:ln>
          <a:solidFill>
            <a:sysClr val="window" lastClr="FFFFFF">
              <a:lumMod val="65000"/>
            </a:sysClr>
          </a:solidFill>
        </a:ln>
      </c:spPr>
    </c:plotArea>
    <c:legend>
      <c:legendPos val="r"/>
      <c:layout>
        <c:manualLayout>
          <c:xMode val="edge"/>
          <c:yMode val="edge"/>
          <c:x val="0.76907791131372"/>
          <c:y val="0.273101966706216"/>
          <c:w val="0.230922071335816"/>
          <c:h val="0.398735842951138"/>
        </c:manualLayout>
      </c:layout>
      <c:overlay val="0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zero"/>
    <c:showDLblsOverMax val="0"/>
  </c:chart>
  <c:spPr>
    <a:ln>
      <a:noFill/>
    </a:ln>
    <a:scene3d>
      <a:camera prst="orthographicFront"/>
      <a:lightRig rig="threePt" dir="t"/>
    </a:scene3d>
    <a:sp3d>
      <a:bevelT w="139700" prst="cross"/>
    </a:sp3d>
  </c:spPr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0.00026</cdr:x>
      <cdr:y>0.1687</cdr:y>
    </cdr:to>
    <cdr:sp macro="" textlink="">
      <cdr:nvSpPr>
        <cdr:cNvPr id="4" name="Straight Connector 3"/>
        <cdr:cNvSpPr/>
      </cdr:nvSpPr>
      <cdr:spPr>
        <a:xfrm xmlns:a="http://schemas.openxmlformats.org/drawingml/2006/main" rot="5400000">
          <a:off x="-416048" y="416048"/>
          <a:ext cx="833964" cy="1867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0.79825</cdr:x>
      <cdr:y>0.20548</cdr:y>
    </cdr:from>
    <cdr:to>
      <cdr:x>0.98923</cdr:x>
      <cdr:y>0.25173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6934200" y="1143000"/>
          <a:ext cx="1659007" cy="2572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n-US" sz="1400" b="1" dirty="0" smtClean="0">
              <a:latin typeface="Arial" pitchFamily="34" charset="0"/>
              <a:cs typeface="Arial" pitchFamily="34" charset="0"/>
            </a:rPr>
            <a:t>Research Area</a:t>
          </a:r>
          <a:endParaRPr lang="en-US" sz="1400" b="1" dirty="0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0.61915</cdr:x>
      <cdr:y>0.39954</cdr:y>
    </cdr:from>
    <cdr:to>
      <cdr:x>0.61915</cdr:x>
      <cdr:y>0.41927</cdr:y>
    </cdr:to>
    <cdr:cxnSp macro="">
      <cdr:nvCxnSpPr>
        <cdr:cNvPr id="3" name="Straight Connector 2"/>
        <cdr:cNvCxnSpPr/>
      </cdr:nvCxnSpPr>
      <cdr:spPr bwMode="auto">
        <a:xfrm xmlns:a="http://schemas.openxmlformats.org/drawingml/2006/main">
          <a:off x="5378450" y="2222500"/>
          <a:ext cx="0" cy="109728"/>
        </a:xfrm>
        <a:prstGeom xmlns:a="http://schemas.openxmlformats.org/drawingml/2006/main" prst="line">
          <a:avLst/>
        </a:prstGeom>
        <a:solidFill xmlns:a="http://schemas.openxmlformats.org/drawingml/2006/main">
          <a:schemeClr val="accent1"/>
        </a:solidFill>
        <a:ln xmlns:a="http://schemas.openxmlformats.org/drawingml/2006/main" w="12700" cap="flat" cmpd="sng" algn="ctr">
          <a:solidFill>
            <a:srgbClr val="FFFF00"/>
          </a:solidFill>
          <a:prstDash val="solid"/>
          <a:round/>
          <a:headEnd type="diamond" w="med" len="med"/>
          <a:tailEnd type="diamond" w="med" len="med"/>
        </a:ln>
        <a:effectLst xmlns:a="http://schemas.openxmlformats.org/drawingml/2006/main"/>
      </cdr:spPr>
    </cdr:cxnSp>
  </cdr:relSizeAnchor>
  <cdr:relSizeAnchor xmlns:cdr="http://schemas.openxmlformats.org/drawingml/2006/chartDrawing">
    <cdr:from>
      <cdr:x>0.44859</cdr:x>
      <cdr:y>0.16591</cdr:y>
    </cdr:from>
    <cdr:to>
      <cdr:x>0.61915</cdr:x>
      <cdr:y>0.5997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896783" y="922867"/>
          <a:ext cx="1481667" cy="2413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0.49245</cdr:x>
      <cdr:y>0.39726</cdr:y>
    </cdr:from>
    <cdr:to>
      <cdr:x>0.59771</cdr:x>
      <cdr:y>0.44444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4277783" y="2209800"/>
          <a:ext cx="914400" cy="2624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 smtClean="0">
              <a:solidFill>
                <a:srgbClr val="FFFF00"/>
              </a:solidFill>
            </a:rPr>
            <a:t>actual</a:t>
          </a:r>
          <a:endParaRPr lang="en-US" sz="1100" dirty="0">
            <a:solidFill>
              <a:srgbClr val="FFFF00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A928847-5DD8-1C48-91F1-2D47A973E3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8218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pPr>
              <a:defRPr/>
            </a:pPr>
            <a:fld id="{4402EC38-AB59-8E4C-B4F5-CF16DC23D5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0617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92" charset="0"/>
        <a:ea typeface="ＭＳ Ｐゴシック" pitchFamily="92" charset="-128"/>
        <a:cs typeface="ＭＳ Ｐゴシック" pitchFamily="9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92" charset="0"/>
        <a:ea typeface="ＭＳ Ｐゴシック" pitchFamily="9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92" charset="0"/>
        <a:ea typeface="ＭＳ Ｐゴシック" pitchFamily="9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92" charset="0"/>
        <a:ea typeface="ＭＳ Ｐゴシック" pitchFamily="9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92" charset="0"/>
        <a:ea typeface="ＭＳ Ｐゴシック" pitchFamily="9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810E5C-FE23-6449-B759-7B3C57476F95}" type="slidenum">
              <a:rPr lang="en-US"/>
              <a:pPr/>
              <a:t>1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685800"/>
            <a:ext cx="4673600" cy="3505200"/>
          </a:xfrm>
          <a:ln/>
        </p:spPr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4419600"/>
            <a:ext cx="5181600" cy="4191000"/>
          </a:xfrm>
          <a:noFill/>
          <a:ln/>
        </p:spPr>
        <p:txBody>
          <a:bodyPr lIns="91431" tIns="45716" rIns="91431" bIns="45716"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685800"/>
            <a:ext cx="4673600" cy="3505200"/>
          </a:xfrm>
          <a:ln/>
        </p:spPr>
      </p:sp>
      <p:sp>
        <p:nvSpPr>
          <p:cNvPr id="5837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4419600"/>
            <a:ext cx="5181600" cy="4191000"/>
          </a:xfrm>
          <a:noFill/>
          <a:ln/>
        </p:spPr>
        <p:txBody>
          <a:bodyPr lIns="91431" tIns="45716" rIns="91431" bIns="45716"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B577F4-5AC5-B74B-9F3C-667B84BF35BA}" type="slidenum">
              <a:rPr lang="en-US"/>
              <a:pPr/>
              <a:t>39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9038" y="693738"/>
            <a:ext cx="4630737" cy="347345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97375"/>
            <a:ext cx="5162550" cy="4165600"/>
          </a:xfrm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2E74F0-AE9B-AC4D-8102-B2893D2B6F47}" type="slidenum">
              <a:rPr lang="en-US"/>
              <a:pPr/>
              <a:t>6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692150"/>
            <a:ext cx="4629150" cy="3471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C815CE-594B-44AB-BC3C-68E8EAF5333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685800"/>
            <a:ext cx="4673600" cy="3505200"/>
          </a:xfrm>
          <a:ln/>
        </p:spPr>
      </p:sp>
      <p:sp>
        <p:nvSpPr>
          <p:cNvPr id="5222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4419600"/>
            <a:ext cx="5181600" cy="4191000"/>
          </a:xfrm>
          <a:noFill/>
          <a:ln/>
        </p:spPr>
        <p:txBody>
          <a:bodyPr lIns="91431" tIns="45716" rIns="91431" bIns="45716"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685800"/>
            <a:ext cx="4673600" cy="3505200"/>
          </a:xfrm>
          <a:ln/>
        </p:spPr>
      </p:sp>
      <p:sp>
        <p:nvSpPr>
          <p:cNvPr id="2560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4419600"/>
            <a:ext cx="5181600" cy="4191000"/>
          </a:xfrm>
          <a:noFill/>
          <a:ln/>
        </p:spPr>
        <p:txBody>
          <a:bodyPr lIns="91431" tIns="45716" rIns="91431" bIns="45716"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FA4E38-E9FD-6B40-9E34-5C03E44F2A74}" type="slidenum">
              <a:rPr lang="en-US"/>
              <a:pPr/>
              <a:t>14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685800"/>
            <a:ext cx="4673600" cy="3505200"/>
          </a:xfrm>
          <a:ln/>
        </p:spPr>
      </p:sp>
      <p:sp>
        <p:nvSpPr>
          <p:cNvPr id="3174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4419600"/>
            <a:ext cx="5181600" cy="4191000"/>
          </a:xfrm>
          <a:noFill/>
          <a:ln/>
        </p:spPr>
        <p:txBody>
          <a:bodyPr lIns="91431" tIns="45716" rIns="91431" bIns="45716"/>
          <a:lstStyle/>
          <a:p>
            <a:pPr eaLnBrk="1" hangingPunct="1"/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685800"/>
            <a:ext cx="4673600" cy="3505200"/>
          </a:xfrm>
          <a:ln/>
        </p:spPr>
      </p:sp>
      <p:sp>
        <p:nvSpPr>
          <p:cNvPr id="5017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4419600"/>
            <a:ext cx="5181600" cy="4191000"/>
          </a:xfrm>
          <a:noFill/>
          <a:ln/>
        </p:spPr>
        <p:txBody>
          <a:bodyPr lIns="91431" tIns="45716" rIns="91431" bIns="45716"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685800"/>
            <a:ext cx="4673600" cy="3505200"/>
          </a:xfrm>
          <a:ln/>
        </p:spPr>
      </p:sp>
      <p:sp>
        <p:nvSpPr>
          <p:cNvPr id="5427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4419600"/>
            <a:ext cx="5181600" cy="4191000"/>
          </a:xfrm>
          <a:noFill/>
          <a:ln/>
        </p:spPr>
        <p:txBody>
          <a:bodyPr lIns="91431" tIns="45716" rIns="91431" bIns="45716"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4" descr="template graphic_090l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22250" y="1773238"/>
            <a:ext cx="3846513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598738" y="701675"/>
            <a:ext cx="5349875" cy="449263"/>
          </a:xfrm>
          <a:ln w="12700"/>
        </p:spPr>
        <p:txBody>
          <a:bodyPr tIns="45720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09850" y="4138613"/>
            <a:ext cx="4506913" cy="390525"/>
          </a:xfrm>
          <a:ln w="12700"/>
        </p:spPr>
        <p:txBody>
          <a:bodyPr/>
          <a:lstStyle>
            <a:lvl1pPr marL="0" indent="0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Font typeface="Wingdings" pitchFamily="92" charset="2"/>
              <a:buNone/>
              <a:defRPr sz="1400" i="1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092AA9-5A2B-9149-9DE7-394B25CCE7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07138" y="330200"/>
            <a:ext cx="1987550" cy="2778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9725" y="330200"/>
            <a:ext cx="5815013" cy="2778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7B460-DED8-2B48-A8DE-3B517B74A7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89" y="274544"/>
            <a:ext cx="8229023" cy="35650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489" y="1599640"/>
            <a:ext cx="4045238" cy="16989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1273" y="1599640"/>
            <a:ext cx="4045239" cy="16989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1273" y="3930463"/>
            <a:ext cx="4045239" cy="16989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9A977-61AD-C046-8175-98F1105BC2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6425F-A2D1-364C-8E15-251849B233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6075" y="1400175"/>
            <a:ext cx="3890963" cy="170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89438" y="1400175"/>
            <a:ext cx="3892550" cy="170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5D960-85BB-2540-AF1B-84B77D7687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08CB7-2DE2-EE42-AE44-EEFF3BF2B6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9D779-9569-CA4E-B78F-D675440156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839FF-D04B-BE4D-A9AB-63DA0DC649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281B9-C485-1947-A571-DCB8953B1F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08235-76E2-6B4E-B4E4-A6F53F3BF7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6075" y="1400175"/>
            <a:ext cx="7935913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09013" y="6465888"/>
            <a:ext cx="357187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0E5CA10-2E2F-634E-B4A4-1A3B9F5875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339725" y="330200"/>
            <a:ext cx="7954963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00" name="Line 28"/>
          <p:cNvSpPr>
            <a:spLocks noChangeShapeType="1"/>
          </p:cNvSpPr>
          <p:nvPr userDrawn="1"/>
        </p:nvSpPr>
        <p:spPr bwMode="auto">
          <a:xfrm>
            <a:off x="227013" y="736600"/>
            <a:ext cx="86423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92" charset="0"/>
              <a:ea typeface="ＭＳ Ｐゴシック" pitchFamily="92" charset="-128"/>
              <a:cs typeface="ＭＳ Ｐゴシック" pitchFamily="92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9" r:id="rId12"/>
  </p:sldLayoutIdLst>
  <p:transition xmlns:p14="http://schemas.microsoft.com/office/powerpoint/2010/main">
    <p:dissolve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 i="1">
          <a:solidFill>
            <a:srgbClr val="0071BC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 i="1">
          <a:solidFill>
            <a:srgbClr val="0071BC"/>
          </a:solidFill>
          <a:latin typeface="Arial" pitchFamily="92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 i="1">
          <a:solidFill>
            <a:srgbClr val="0071BC"/>
          </a:solidFill>
          <a:latin typeface="Arial" pitchFamily="92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 i="1">
          <a:solidFill>
            <a:srgbClr val="0071BC"/>
          </a:solidFill>
          <a:latin typeface="Arial" pitchFamily="92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 i="1">
          <a:solidFill>
            <a:srgbClr val="0071BC"/>
          </a:solidFill>
          <a:latin typeface="Arial" pitchFamily="92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 i="1">
          <a:solidFill>
            <a:srgbClr val="0071BC"/>
          </a:solidFill>
          <a:latin typeface="Arial" pitchFamily="92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 i="1">
          <a:solidFill>
            <a:srgbClr val="0071BC"/>
          </a:solidFill>
          <a:latin typeface="Arial" pitchFamily="92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 i="1">
          <a:solidFill>
            <a:srgbClr val="0071BC"/>
          </a:solidFill>
          <a:latin typeface="Arial" pitchFamily="92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 i="1">
          <a:solidFill>
            <a:srgbClr val="0071BC"/>
          </a:solidFill>
          <a:latin typeface="Arial" pitchFamily="92" charset="0"/>
        </a:defRPr>
      </a:lvl9pPr>
    </p:titleStyle>
    <p:bodyStyle>
      <a:lvl1pPr marL="282575" indent="-282575" algn="l" rtl="0" eaLnBrk="0" fontAlgn="base" hangingPunct="0">
        <a:spcBef>
          <a:spcPct val="10000"/>
        </a:spcBef>
        <a:spcAft>
          <a:spcPct val="10000"/>
        </a:spcAft>
        <a:buClr>
          <a:schemeClr val="tx2"/>
        </a:buClr>
        <a:buFont typeface="Wingdings" charset="2"/>
        <a:buChar char="n"/>
        <a:defRPr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85800" indent="-288925" algn="l" rtl="0" eaLnBrk="0" fontAlgn="base" hangingPunct="0">
        <a:spcBef>
          <a:spcPct val="10000"/>
        </a:spcBef>
        <a:spcAft>
          <a:spcPct val="10000"/>
        </a:spcAft>
        <a:buClr>
          <a:schemeClr val="tx2"/>
        </a:buClr>
        <a:buChar char="–"/>
        <a:defRPr>
          <a:solidFill>
            <a:schemeClr val="tx1"/>
          </a:solidFill>
          <a:latin typeface="+mn-lt"/>
          <a:ea typeface="ＭＳ Ｐゴシック" pitchFamily="92" charset="-128"/>
        </a:defRPr>
      </a:lvl2pPr>
      <a:lvl3pPr marL="968375" indent="-168275" algn="l" rtl="0" eaLnBrk="0" fontAlgn="base" hangingPunct="0">
        <a:spcBef>
          <a:spcPct val="10000"/>
        </a:spcBef>
        <a:spcAft>
          <a:spcPct val="10000"/>
        </a:spcAft>
        <a:buClr>
          <a:schemeClr val="tx2"/>
        </a:buClr>
        <a:buFont typeface="Times" charset="0"/>
        <a:buChar char="•"/>
        <a:defRPr i="1">
          <a:solidFill>
            <a:schemeClr val="tx1"/>
          </a:solidFill>
          <a:latin typeface="+mn-lt"/>
          <a:ea typeface="ＭＳ Ｐゴシック" pitchFamily="92" charset="-128"/>
        </a:defRPr>
      </a:lvl3pPr>
      <a:lvl4pPr marL="1363663" indent="-280988" algn="l" rtl="0" eaLnBrk="0" fontAlgn="base" hangingPunct="0">
        <a:spcBef>
          <a:spcPct val="10000"/>
        </a:spcBef>
        <a:spcAft>
          <a:spcPct val="10000"/>
        </a:spcAft>
        <a:buClr>
          <a:schemeClr val="tx2"/>
        </a:buClr>
        <a:buFont typeface="Times" charset="0"/>
        <a:buChar char="–"/>
        <a:defRPr>
          <a:solidFill>
            <a:schemeClr val="tx1"/>
          </a:solidFill>
          <a:latin typeface="+mn-lt"/>
          <a:ea typeface="ＭＳ Ｐゴシック" pitchFamily="92" charset="-128"/>
        </a:defRPr>
      </a:lvl4pPr>
      <a:lvl5pPr marL="1652588" indent="-174625" algn="l" rtl="0" eaLnBrk="0" fontAlgn="base" hangingPunct="0">
        <a:spcBef>
          <a:spcPct val="10000"/>
        </a:spcBef>
        <a:spcAft>
          <a:spcPct val="10000"/>
        </a:spcAft>
        <a:buClr>
          <a:schemeClr val="tx2"/>
        </a:buClr>
        <a:buFont typeface="Times" charset="0"/>
        <a:buChar char="•"/>
        <a:defRPr i="1">
          <a:solidFill>
            <a:schemeClr val="tx1"/>
          </a:solidFill>
          <a:latin typeface="+mn-lt"/>
          <a:ea typeface="ＭＳ Ｐゴシック" pitchFamily="92" charset="-128"/>
        </a:defRPr>
      </a:lvl5pPr>
      <a:lvl6pPr marL="2109788" indent="-174625" algn="l" rtl="0" eaLnBrk="0" fontAlgn="base" hangingPunct="0">
        <a:spcBef>
          <a:spcPct val="10000"/>
        </a:spcBef>
        <a:spcAft>
          <a:spcPct val="10000"/>
        </a:spcAft>
        <a:buClr>
          <a:schemeClr val="tx2"/>
        </a:buClr>
        <a:buFont typeface="Times" pitchFamily="92" charset="0"/>
        <a:buChar char="•"/>
        <a:defRPr i="1">
          <a:solidFill>
            <a:schemeClr val="tx1"/>
          </a:solidFill>
          <a:latin typeface="+mn-lt"/>
          <a:ea typeface="ＭＳ Ｐゴシック" pitchFamily="92" charset="-128"/>
        </a:defRPr>
      </a:lvl6pPr>
      <a:lvl7pPr marL="2566988" indent="-174625" algn="l" rtl="0" eaLnBrk="0" fontAlgn="base" hangingPunct="0">
        <a:spcBef>
          <a:spcPct val="10000"/>
        </a:spcBef>
        <a:spcAft>
          <a:spcPct val="10000"/>
        </a:spcAft>
        <a:buClr>
          <a:schemeClr val="tx2"/>
        </a:buClr>
        <a:buFont typeface="Times" pitchFamily="92" charset="0"/>
        <a:buChar char="•"/>
        <a:defRPr i="1">
          <a:solidFill>
            <a:schemeClr val="tx1"/>
          </a:solidFill>
          <a:latin typeface="+mn-lt"/>
          <a:ea typeface="ＭＳ Ｐゴシック" pitchFamily="92" charset="-128"/>
        </a:defRPr>
      </a:lvl7pPr>
      <a:lvl8pPr marL="3024188" indent="-174625" algn="l" rtl="0" eaLnBrk="0" fontAlgn="base" hangingPunct="0">
        <a:spcBef>
          <a:spcPct val="10000"/>
        </a:spcBef>
        <a:spcAft>
          <a:spcPct val="10000"/>
        </a:spcAft>
        <a:buClr>
          <a:schemeClr val="tx2"/>
        </a:buClr>
        <a:buFont typeface="Times" pitchFamily="92" charset="0"/>
        <a:buChar char="•"/>
        <a:defRPr i="1">
          <a:solidFill>
            <a:schemeClr val="tx1"/>
          </a:solidFill>
          <a:latin typeface="+mn-lt"/>
          <a:ea typeface="ＭＳ Ｐゴシック" pitchFamily="92" charset="-128"/>
        </a:defRPr>
      </a:lvl8pPr>
      <a:lvl9pPr marL="3481388" indent="-174625" algn="l" rtl="0" eaLnBrk="0" fontAlgn="base" hangingPunct="0">
        <a:spcBef>
          <a:spcPct val="10000"/>
        </a:spcBef>
        <a:spcAft>
          <a:spcPct val="10000"/>
        </a:spcAft>
        <a:buClr>
          <a:schemeClr val="tx2"/>
        </a:buClr>
        <a:buFont typeface="Times" pitchFamily="92" charset="0"/>
        <a:buChar char="•"/>
        <a:defRPr i="1">
          <a:solidFill>
            <a:schemeClr val="tx1"/>
          </a:solidFill>
          <a:latin typeface="+mn-lt"/>
          <a:ea typeface="ＭＳ Ｐゴシック" pitchFamily="9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chart" Target="../charts/char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Relationship Id="rId3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sf.gov/div/index.jsp?org=EPSC" TargetMode="External"/><Relationship Id="rId4" Type="http://schemas.openxmlformats.org/officeDocument/2006/relationships/hyperlink" Target="http://www.sc.doe.gov/BES/EPSCoR/about.html" TargetMode="External"/><Relationship Id="rId5" Type="http://schemas.openxmlformats.org/officeDocument/2006/relationships/hyperlink" Target="http://orise.orau.gov/sep/index.htm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hyperlink" Target="http://www.nsf.gov/div/index.jsp?org=EPSC" TargetMode="External"/><Relationship Id="rId5" Type="http://schemas.openxmlformats.org/officeDocument/2006/relationships/hyperlink" Target="http://www.sc.doe.gov/BES/EPSCoR/about.html" TargetMode="External"/><Relationship Id="rId6" Type="http://schemas.openxmlformats.org/officeDocument/2006/relationships/hyperlink" Target="mailto:egami@utk.edu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8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17500" y="406400"/>
            <a:ext cx="8242300" cy="1449627"/>
          </a:xfrm>
          <a:ln w="9525"/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2800" dirty="0"/>
              <a:t>Proposal </a:t>
            </a:r>
            <a:r>
              <a:rPr lang="en-US" sz="2800" dirty="0" smtClean="0"/>
              <a:t>Writing: Hints </a:t>
            </a:r>
            <a:r>
              <a:rPr lang="en-US" sz="2800" dirty="0"/>
              <a:t>for </a:t>
            </a:r>
            <a:r>
              <a:rPr lang="en-US" sz="2800" dirty="0" smtClean="0"/>
              <a:t>maximizing</a:t>
            </a:r>
            <a:br>
              <a:rPr lang="en-US" sz="2800" dirty="0" smtClean="0"/>
            </a:br>
            <a:r>
              <a:rPr lang="en-US" sz="2800" dirty="0" smtClean="0"/>
              <a:t> </a:t>
            </a:r>
            <a:r>
              <a:rPr lang="en-US" sz="2800" dirty="0"/>
              <a:t>your </a:t>
            </a:r>
            <a:r>
              <a:rPr lang="en-US" sz="2800" dirty="0" smtClean="0"/>
              <a:t>chances for </a:t>
            </a:r>
            <a:r>
              <a:rPr lang="en-US" sz="2800" dirty="0"/>
              <a:t>getting beam </a:t>
            </a:r>
            <a:r>
              <a:rPr lang="en-US" sz="2800" dirty="0" smtClean="0"/>
              <a:t>time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800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General background on how DOE user facilities function and evolve –</a:t>
            </a:r>
            <a:endParaRPr lang="en-US" sz="180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38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173009" y="2718255"/>
            <a:ext cx="4666192" cy="970522"/>
          </a:xfrm>
          <a:ln w="9525"/>
        </p:spPr>
        <p:txBody>
          <a:bodyPr/>
          <a:lstStyle/>
          <a:p>
            <a:pPr>
              <a:lnSpc>
                <a:spcPct val="120000"/>
              </a:lnSpc>
              <a:spcAft>
                <a:spcPct val="0"/>
              </a:spcAft>
              <a:buClrTx/>
              <a:buFontTx/>
              <a:buNone/>
            </a:pPr>
            <a:r>
              <a:rPr lang="en-US" sz="1600" b="1" dirty="0" smtClean="0"/>
              <a:t>John </a:t>
            </a:r>
            <a:r>
              <a:rPr lang="en-US" sz="1600" b="1" dirty="0" err="1"/>
              <a:t>Budai</a:t>
            </a:r>
            <a:endParaRPr lang="en-US" sz="1600" b="1" dirty="0"/>
          </a:p>
          <a:p>
            <a:pPr>
              <a:lnSpc>
                <a:spcPct val="120000"/>
              </a:lnSpc>
              <a:spcAft>
                <a:spcPct val="0"/>
              </a:spcAft>
              <a:buClrTx/>
              <a:buFontTx/>
              <a:buNone/>
            </a:pPr>
            <a:r>
              <a:rPr lang="en-US" sz="1600" b="1" dirty="0"/>
              <a:t>Materials Science and Technology Division</a:t>
            </a:r>
          </a:p>
          <a:p>
            <a:pPr>
              <a:lnSpc>
                <a:spcPct val="120000"/>
              </a:lnSpc>
              <a:spcAft>
                <a:spcPct val="0"/>
              </a:spcAft>
              <a:buClrTx/>
              <a:buFontTx/>
              <a:buNone/>
            </a:pPr>
            <a:r>
              <a:rPr lang="en-US" sz="1600" b="1" dirty="0"/>
              <a:t>Oak Ridge National </a:t>
            </a:r>
            <a:r>
              <a:rPr lang="en-US" sz="1600" b="1" dirty="0" smtClean="0"/>
              <a:t>Laboratory</a:t>
            </a:r>
          </a:p>
        </p:txBody>
      </p:sp>
      <p:sp>
        <p:nvSpPr>
          <p:cNvPr id="16388" name="Text Box 9"/>
          <p:cNvSpPr txBox="1">
            <a:spLocks noChangeArrowheads="1"/>
          </p:cNvSpPr>
          <p:nvPr/>
        </p:nvSpPr>
        <p:spPr bwMode="auto">
          <a:xfrm>
            <a:off x="2133600" y="203882"/>
            <a:ext cx="5325533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600" i="1" dirty="0"/>
              <a:t>Neutron X-ray Scattering </a:t>
            </a:r>
            <a:r>
              <a:rPr lang="en-US" sz="1600" i="1" dirty="0" smtClean="0"/>
              <a:t>School,   June 26, 2014 </a:t>
            </a:r>
            <a:endParaRPr lang="en-US" sz="1600" i="1" dirty="0"/>
          </a:p>
        </p:txBody>
      </p:sp>
      <p:grpSp>
        <p:nvGrpSpPr>
          <p:cNvPr id="2" name="Group 1"/>
          <p:cNvGrpSpPr/>
          <p:nvPr/>
        </p:nvGrpSpPr>
        <p:grpSpPr>
          <a:xfrm>
            <a:off x="901700" y="1727200"/>
            <a:ext cx="8242300" cy="4479921"/>
            <a:chOff x="901700" y="1727200"/>
            <a:chExt cx="8242300" cy="4479921"/>
          </a:xfrm>
        </p:grpSpPr>
        <p:sp>
          <p:nvSpPr>
            <p:cNvPr id="5" name="Rectangle 4"/>
            <p:cNvSpPr txBox="1">
              <a:spLocks noChangeArrowheads="1"/>
            </p:cNvSpPr>
            <p:nvPr/>
          </p:nvSpPr>
          <p:spPr bwMode="auto">
            <a:xfrm>
              <a:off x="3094566" y="4719534"/>
              <a:ext cx="5770034" cy="1487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169863" lvl="0" indent="-169863">
                <a:lnSpc>
                  <a:spcPts val="2400"/>
                </a:lnSpc>
                <a:spcAft>
                  <a:spcPts val="1200"/>
                </a:spcAft>
                <a:buFont typeface="Arial"/>
                <a:buChar char="•"/>
                <a:defRPr/>
              </a:pPr>
              <a:r>
                <a:rPr kumimoji="0" lang="en-US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ＭＳ Ｐゴシック" charset="-128"/>
                  <a:cs typeface="ＭＳ Ｐゴシック" charset="-128"/>
                </a:rPr>
                <a:t>No equations!</a:t>
              </a:r>
              <a:r>
                <a:rPr kumimoji="0" lang="en-US" b="1" i="1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ＭＳ Ｐゴシック" charset="-128"/>
                  <a:cs typeface="ＭＳ Ｐゴシック" charset="-128"/>
                </a:rPr>
                <a:t> </a:t>
              </a:r>
              <a:r>
                <a:rPr kumimoji="0" lang="en-US" b="1" i="1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ＭＳ Ｐゴシック" charset="-128"/>
                  <a:cs typeface="ＭＳ Ｐゴシック" charset="-128"/>
                </a:rPr>
                <a:t>No singing!</a:t>
              </a:r>
              <a:endParaRPr kumimoji="0" lang="en-US" b="1" i="1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endParaRPr>
            </a:p>
            <a:p>
              <a:pPr marL="169863" lvl="0" indent="-169863">
                <a:lnSpc>
                  <a:spcPts val="2400"/>
                </a:lnSpc>
                <a:spcAft>
                  <a:spcPts val="1200"/>
                </a:spcAft>
                <a:buFont typeface="Arial"/>
                <a:buChar char="•"/>
                <a:defRPr/>
              </a:pPr>
              <a:r>
                <a:rPr lang="en-US" b="1" i="1" kern="0" dirty="0" smtClean="0">
                  <a:solidFill>
                    <a:srgbClr val="FF0000"/>
                  </a:solidFill>
                  <a:latin typeface="+mj-lt"/>
                </a:rPr>
                <a:t>Scientists </a:t>
              </a:r>
              <a:r>
                <a:rPr lang="en-US" b="1" i="1" kern="0" dirty="0">
                  <a:solidFill>
                    <a:srgbClr val="FF0000"/>
                  </a:solidFill>
                  <a:latin typeface="+mj-lt"/>
                </a:rPr>
                <a:t>spend </a:t>
              </a:r>
              <a:r>
                <a:rPr lang="en-US" b="1" i="1" kern="0" dirty="0" err="1">
                  <a:solidFill>
                    <a:srgbClr val="FF0000"/>
                  </a:solidFill>
                  <a:latin typeface="+mj-lt"/>
                </a:rPr>
                <a:t>alot</a:t>
              </a:r>
              <a:r>
                <a:rPr lang="en-US" b="1" i="1" kern="0" dirty="0">
                  <a:solidFill>
                    <a:srgbClr val="FF0000"/>
                  </a:solidFill>
                  <a:latin typeface="+mj-lt"/>
                </a:rPr>
                <a:t> of time writing proposals, reviewing proposals and giving presentations</a:t>
              </a:r>
              <a:r>
                <a:rPr lang="en-US" b="1" i="1" kern="0" dirty="0" smtClean="0">
                  <a:solidFill>
                    <a:srgbClr val="FF0000"/>
                  </a:solidFill>
                  <a:latin typeface="+mj-lt"/>
                </a:rPr>
                <a:t>.</a:t>
              </a:r>
              <a:endParaRPr kumimoji="0" lang="en-US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" name="Rectangle 4"/>
            <p:cNvSpPr txBox="1">
              <a:spLocks noChangeArrowheads="1"/>
            </p:cNvSpPr>
            <p:nvPr/>
          </p:nvSpPr>
          <p:spPr bwMode="auto">
            <a:xfrm>
              <a:off x="901700" y="1727200"/>
              <a:ext cx="8242300" cy="343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600" b="1" i="1">
                  <a:solidFill>
                    <a:srgbClr val="0071BC"/>
                  </a:solidFill>
                  <a:latin typeface="+mj-lt"/>
                  <a:ea typeface="ＭＳ Ｐゴシック" charset="-128"/>
                  <a:cs typeface="ＭＳ Ｐゴシック" charset="-128"/>
                </a:defRPr>
              </a:lvl1pPr>
              <a:lvl2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 b="1" i="1">
                  <a:solidFill>
                    <a:srgbClr val="0071BC"/>
                  </a:solidFill>
                  <a:latin typeface="Arial" pitchFamily="92" charset="0"/>
                  <a:ea typeface="ＭＳ Ｐゴシック" charset="-128"/>
                  <a:cs typeface="ＭＳ Ｐゴシック" charset="-128"/>
                </a:defRPr>
              </a:lvl2pPr>
              <a:lvl3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 b="1" i="1">
                  <a:solidFill>
                    <a:srgbClr val="0071BC"/>
                  </a:solidFill>
                  <a:latin typeface="Arial" pitchFamily="92" charset="0"/>
                  <a:ea typeface="ＭＳ Ｐゴシック" charset="-128"/>
                  <a:cs typeface="ＭＳ Ｐゴシック" charset="-128"/>
                </a:defRPr>
              </a:lvl3pPr>
              <a:lvl4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 b="1" i="1">
                  <a:solidFill>
                    <a:srgbClr val="0071BC"/>
                  </a:solidFill>
                  <a:latin typeface="Arial" pitchFamily="92" charset="0"/>
                  <a:ea typeface="ＭＳ Ｐゴシック" charset="-128"/>
                  <a:cs typeface="ＭＳ Ｐゴシック" charset="-128"/>
                </a:defRPr>
              </a:lvl4pPr>
              <a:lvl5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 b="1" i="1">
                  <a:solidFill>
                    <a:srgbClr val="0071BC"/>
                  </a:solidFill>
                  <a:latin typeface="Arial" pitchFamily="92" charset="0"/>
                  <a:ea typeface="ＭＳ Ｐゴシック" charset="-128"/>
                  <a:cs typeface="ＭＳ Ｐゴシック" charset="-128"/>
                </a:defRPr>
              </a:lvl5pPr>
              <a:lvl6pPr marL="457200"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 b="1" i="1">
                  <a:solidFill>
                    <a:srgbClr val="0071BC"/>
                  </a:solidFill>
                  <a:latin typeface="Arial" pitchFamily="92" charset="0"/>
                </a:defRPr>
              </a:lvl6pPr>
              <a:lvl7pPr marL="914400"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 b="1" i="1">
                  <a:solidFill>
                    <a:srgbClr val="0071BC"/>
                  </a:solidFill>
                  <a:latin typeface="Arial" pitchFamily="92" charset="0"/>
                </a:defRPr>
              </a:lvl7pPr>
              <a:lvl8pPr marL="1371600"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 b="1" i="1">
                  <a:solidFill>
                    <a:srgbClr val="0071BC"/>
                  </a:solidFill>
                  <a:latin typeface="Arial" pitchFamily="92" charset="0"/>
                </a:defRPr>
              </a:lvl8pPr>
              <a:lvl9pPr marL="1828800"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200" b="1" i="1">
                  <a:solidFill>
                    <a:srgbClr val="0071BC"/>
                  </a:solidFill>
                  <a:latin typeface="Arial" pitchFamily="92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1400" dirty="0" smtClean="0">
                  <a:solidFill>
                    <a:srgbClr val="FF0000"/>
                  </a:solidFill>
                </a:rPr>
                <a:t> (Making sausage isn’t always pretty but we like it anyway)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0620"/>
            <a:ext cx="9144000" cy="461665"/>
          </a:xfrm>
        </p:spPr>
        <p:txBody>
          <a:bodyPr/>
          <a:lstStyle/>
          <a:p>
            <a:r>
              <a:rPr lang="en-US" altLang="en-US" dirty="0" smtClean="0"/>
              <a:t>Users </a:t>
            </a:r>
            <a:r>
              <a:rPr lang="en-US" altLang="en-US" dirty="0"/>
              <a:t>by Discipline at the </a:t>
            </a:r>
            <a:r>
              <a:rPr lang="en-US" altLang="en-US" dirty="0" smtClean="0"/>
              <a:t>Light Sources</a:t>
            </a:r>
            <a:endParaRPr lang="en-US" dirty="0"/>
          </a:p>
        </p:txBody>
      </p:sp>
      <p:sp>
        <p:nvSpPr>
          <p:cNvPr id="7" name="Slide Number Placeholder 2"/>
          <p:cNvSpPr txBox="1">
            <a:spLocks/>
          </p:cNvSpPr>
          <p:nvPr/>
        </p:nvSpPr>
        <p:spPr>
          <a:xfrm>
            <a:off x="8413750" y="6351588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rgbClr val="106636"/>
                </a:solidFill>
                <a:latin typeface="Arial Narrow"/>
                <a:ea typeface="+mn-ea"/>
                <a:cs typeface="Arial Narrow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fld id="{68F455FD-F83C-4433-AE11-4D89943CC4D6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4977821"/>
              </p:ext>
            </p:extLst>
          </p:nvPr>
        </p:nvGraphicFramePr>
        <p:xfrm>
          <a:off x="-130629" y="850900"/>
          <a:ext cx="9365064" cy="5610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 rot="20267803">
            <a:off x="1568704" y="4613588"/>
            <a:ext cx="1027845" cy="246221"/>
          </a:xfrm>
          <a:prstGeom prst="rect">
            <a:avLst/>
          </a:prstGeom>
          <a:solidFill>
            <a:schemeClr val="bg1">
              <a:lumMod val="65000"/>
            </a:schemeClr>
          </a:solidFill>
          <a:scene3d>
            <a:camera prst="orthographicFront">
              <a:rot lat="0" lon="0" rev="2148000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Number of Users</a:t>
            </a:r>
            <a:endParaRPr lang="en-US" sz="10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07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26"/>
          <p:cNvSpPr>
            <a:spLocks noGrp="1"/>
          </p:cNvSpPr>
          <p:nvPr>
            <p:ph type="title" idx="4294967295"/>
          </p:nvPr>
        </p:nvSpPr>
        <p:spPr>
          <a:xfrm>
            <a:off x="152400" y="152400"/>
            <a:ext cx="8728075" cy="430887"/>
          </a:xfrm>
        </p:spPr>
        <p:txBody>
          <a:bodyPr tIns="45720"/>
          <a:lstStyle/>
          <a:p>
            <a:pPr algn="ctr"/>
            <a:r>
              <a:rPr lang="en-US" sz="2400" dirty="0"/>
              <a:t>Neutron User Community and Research </a:t>
            </a:r>
            <a:r>
              <a:rPr lang="en-US" sz="2400" dirty="0" smtClean="0"/>
              <a:t>Growing </a:t>
            </a:r>
            <a:endParaRPr lang="en-US" sz="2400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1179298"/>
              </p:ext>
            </p:extLst>
          </p:nvPr>
        </p:nvGraphicFramePr>
        <p:xfrm>
          <a:off x="260350" y="1066800"/>
          <a:ext cx="8686800" cy="556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5-Point Star 1"/>
          <p:cNvSpPr/>
          <p:nvPr/>
        </p:nvSpPr>
        <p:spPr bwMode="auto">
          <a:xfrm>
            <a:off x="4328571" y="3308350"/>
            <a:ext cx="241300" cy="209550"/>
          </a:xfrm>
          <a:prstGeom prst="star5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92" charset="0"/>
              <a:ea typeface="ＭＳ Ｐゴシック" pitchFamily="92" charset="-128"/>
              <a:cs typeface="ＭＳ Ｐゴシック" pitchFamily="92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72667" y="3217334"/>
            <a:ext cx="444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You</a:t>
            </a:r>
            <a:endParaRPr lang="en-US" sz="1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6"/>
          <p:cNvSpPr>
            <a:spLocks noGrp="1"/>
          </p:cNvSpPr>
          <p:nvPr>
            <p:ph type="title" idx="4294967295"/>
          </p:nvPr>
        </p:nvSpPr>
        <p:spPr>
          <a:xfrm>
            <a:off x="111125" y="177800"/>
            <a:ext cx="8229600" cy="430887"/>
          </a:xfrm>
        </p:spPr>
        <p:txBody>
          <a:bodyPr tIns="45720"/>
          <a:lstStyle/>
          <a:p>
            <a:r>
              <a:rPr lang="en-US" sz="2400" dirty="0"/>
              <a:t>ORNL Home to </a:t>
            </a:r>
            <a:r>
              <a:rPr lang="en-US" sz="2400" dirty="0" smtClean="0"/>
              <a:t>many </a:t>
            </a:r>
            <a:r>
              <a:rPr lang="en-US" sz="2400" dirty="0"/>
              <a:t>User Facilities </a:t>
            </a:r>
            <a:r>
              <a:rPr lang="en-US" sz="2000" dirty="0" smtClean="0"/>
              <a:t>(acronym required)</a:t>
            </a:r>
            <a:endParaRPr lang="en-US" sz="2000" dirty="0"/>
          </a:p>
        </p:txBody>
      </p:sp>
      <p:sp>
        <p:nvSpPr>
          <p:cNvPr id="24579" name="Rectangle 1027"/>
          <p:cNvSpPr>
            <a:spLocks noGrp="1"/>
          </p:cNvSpPr>
          <p:nvPr>
            <p:ph type="body" idx="4294967295"/>
          </p:nvPr>
        </p:nvSpPr>
        <p:spPr>
          <a:xfrm>
            <a:off x="228600" y="838200"/>
            <a:ext cx="8509000" cy="5509200"/>
          </a:xfrm>
        </p:spPr>
        <p:txBody>
          <a:bodyPr/>
          <a:lstStyle/>
          <a:p>
            <a:pPr marL="230188" indent="-230188"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 smtClean="0"/>
              <a:t>BTRIC - Building </a:t>
            </a:r>
            <a:r>
              <a:rPr lang="en-US" sz="2200" dirty="0"/>
              <a:t>Technologies Research and Integration Center </a:t>
            </a:r>
          </a:p>
          <a:p>
            <a:pPr marL="230188" indent="-230188"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 smtClean="0"/>
              <a:t>CNMS - Center </a:t>
            </a:r>
            <a:r>
              <a:rPr lang="en-US" sz="2200" dirty="0"/>
              <a:t>for </a:t>
            </a:r>
            <a:r>
              <a:rPr lang="en-US" sz="2200" dirty="0" err="1"/>
              <a:t>Nanophase</a:t>
            </a:r>
            <a:r>
              <a:rPr lang="en-US" sz="2200" dirty="0"/>
              <a:t> Materials </a:t>
            </a:r>
            <a:r>
              <a:rPr lang="en-US" sz="2200" dirty="0" smtClean="0"/>
              <a:t>Sciences </a:t>
            </a:r>
            <a:endParaRPr lang="en-US" sz="2200" dirty="0"/>
          </a:p>
          <a:p>
            <a:pPr marL="230188" indent="-230188"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 smtClean="0"/>
              <a:t>CSMB - Center </a:t>
            </a:r>
            <a:r>
              <a:rPr lang="en-US" sz="2200" dirty="0"/>
              <a:t>for Structural Molecular Biology (Bio-SANS) </a:t>
            </a:r>
            <a:endParaRPr lang="en-US" sz="2200" dirty="0" smtClean="0"/>
          </a:p>
          <a:p>
            <a:pPr marL="230188" indent="-230188"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/>
              <a:t>CFTF - Carbon Fiber Technology </a:t>
            </a:r>
            <a:r>
              <a:rPr lang="en-US" sz="2200" dirty="0" smtClean="0"/>
              <a:t>Facility</a:t>
            </a:r>
            <a:endParaRPr lang="en-US" sz="2200" dirty="0"/>
          </a:p>
          <a:p>
            <a:pPr marL="230188" indent="-230188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</a:pPr>
            <a:r>
              <a:rPr lang="en-US" sz="2200" b="1" dirty="0" smtClean="0">
                <a:solidFill>
                  <a:schemeClr val="tx2"/>
                </a:solidFill>
              </a:rPr>
              <a:t>HFIR - High </a:t>
            </a:r>
            <a:r>
              <a:rPr lang="en-US" sz="2200" b="1" dirty="0">
                <a:solidFill>
                  <a:schemeClr val="tx2"/>
                </a:solidFill>
              </a:rPr>
              <a:t>Flux Isotope </a:t>
            </a:r>
            <a:r>
              <a:rPr lang="en-US" sz="2200" b="1" dirty="0" smtClean="0">
                <a:solidFill>
                  <a:schemeClr val="tx2"/>
                </a:solidFill>
              </a:rPr>
              <a:t>Reactor </a:t>
            </a:r>
            <a:endParaRPr lang="en-US" sz="2200" b="1" dirty="0" smtClean="0"/>
          </a:p>
          <a:p>
            <a:pPr marL="230188" indent="-230188"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 smtClean="0"/>
              <a:t>MDF – Manufacturing Demonstration Facility </a:t>
            </a:r>
            <a:endParaRPr lang="en-US" sz="2200" dirty="0"/>
          </a:p>
          <a:p>
            <a:pPr marL="230188" indent="-230188"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 smtClean="0"/>
              <a:t>NTRC - National </a:t>
            </a:r>
            <a:r>
              <a:rPr lang="en-US" sz="2200" dirty="0"/>
              <a:t>Transportation Research </a:t>
            </a:r>
            <a:r>
              <a:rPr lang="en-US" sz="2200" dirty="0" smtClean="0"/>
              <a:t>Center </a:t>
            </a:r>
            <a:endParaRPr lang="en-US" sz="2200" dirty="0"/>
          </a:p>
          <a:p>
            <a:pPr marL="230188" indent="-230188"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 smtClean="0"/>
              <a:t>OLCF - Oak </a:t>
            </a:r>
            <a:r>
              <a:rPr lang="en-US" sz="2200" dirty="0"/>
              <a:t>Ridge </a:t>
            </a:r>
            <a:r>
              <a:rPr lang="en-US" sz="2200" dirty="0" smtClean="0"/>
              <a:t>Leadership Computing Facility</a:t>
            </a:r>
            <a:endParaRPr lang="en-US" sz="2200" dirty="0"/>
          </a:p>
          <a:p>
            <a:pPr marL="230188" indent="-230188"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/>
              <a:t>Safeguards Laboratory (SL) </a:t>
            </a:r>
          </a:p>
          <a:p>
            <a:pPr marL="230188" indent="-230188"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 err="1" smtClean="0"/>
              <a:t>SHaRE</a:t>
            </a:r>
            <a:r>
              <a:rPr lang="en-US" sz="2200" dirty="0" smtClean="0"/>
              <a:t> - Shared </a:t>
            </a:r>
            <a:r>
              <a:rPr lang="en-US" sz="2200" dirty="0"/>
              <a:t>Research </a:t>
            </a:r>
            <a:r>
              <a:rPr lang="en-US" sz="2200" dirty="0" smtClean="0"/>
              <a:t>Equipment (TEM, merging in CNMS)</a:t>
            </a:r>
            <a:endParaRPr lang="en-US" sz="2200" dirty="0"/>
          </a:p>
          <a:p>
            <a:pPr marL="230188" indent="-230188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</a:pPr>
            <a:r>
              <a:rPr lang="en-US" sz="2200" b="1" dirty="0" smtClean="0">
                <a:solidFill>
                  <a:schemeClr val="tx2"/>
                </a:solidFill>
              </a:rPr>
              <a:t>SNS - Spallation </a:t>
            </a:r>
            <a:r>
              <a:rPr lang="en-US" sz="2200" b="1" dirty="0">
                <a:solidFill>
                  <a:schemeClr val="tx2"/>
                </a:solidFill>
              </a:rPr>
              <a:t>Neutron Source </a:t>
            </a:r>
          </a:p>
          <a:p>
            <a:pPr marL="230188" indent="-230188">
              <a:buFont typeface="Wingdings" charset="2"/>
              <a:buNone/>
            </a:pP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389467" y="6350000"/>
            <a:ext cx="8353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Also, 2 EFRC’s (Energy Frontier Research Centers), </a:t>
            </a:r>
            <a:r>
              <a:rPr lang="en-US" sz="1400" dirty="0"/>
              <a:t>1 Energy Hub (Nuclear Modeling and Simulation )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5FD1BB0-5A4F-A14F-8A9D-7AC3D6876C27}" type="slidenum">
              <a:rPr lang="en-US"/>
              <a:pPr/>
              <a:t>13</a:t>
            </a:fld>
            <a:endParaRPr lang="en-US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330200"/>
            <a:ext cx="7954963" cy="384721"/>
          </a:xfrm>
        </p:spPr>
        <p:txBody>
          <a:bodyPr/>
          <a:lstStyle/>
          <a:p>
            <a:r>
              <a:rPr lang="en-US" sz="2400" dirty="0"/>
              <a:t>Basics of the facility proposal systems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963613"/>
            <a:ext cx="7935913" cy="4087812"/>
          </a:xfrm>
        </p:spPr>
        <p:txBody>
          <a:bodyPr/>
          <a:lstStyle/>
          <a:p>
            <a:r>
              <a:rPr lang="en-US" sz="2200" dirty="0"/>
              <a:t>All the DOE (NIST &amp; NSF) neutron and x-ray sources offer access to beam time through an experimental proposal system.  “General Users (GU)”</a:t>
            </a:r>
            <a:r>
              <a:rPr lang="en-US" sz="2200" dirty="0" smtClean="0"/>
              <a:t>. </a:t>
            </a:r>
          </a:p>
          <a:p>
            <a:r>
              <a:rPr lang="en-US" sz="2200" dirty="0"/>
              <a:t>Proposal submission is done through a web-based application.  When and how often proposals are submitted varies by facility. </a:t>
            </a:r>
          </a:p>
          <a:p>
            <a:pPr lvl="1"/>
            <a:r>
              <a:rPr lang="en-US" sz="2200" dirty="0"/>
              <a:t>APS and NSLS three times (“cycles”) per year.</a:t>
            </a:r>
          </a:p>
          <a:p>
            <a:pPr lvl="1"/>
            <a:r>
              <a:rPr lang="en-US" sz="2200" dirty="0"/>
              <a:t>SNS/HFIR and ALS two times per year </a:t>
            </a:r>
          </a:p>
          <a:p>
            <a:r>
              <a:rPr lang="en-US" sz="2200" dirty="0"/>
              <a:t>All proposals are peer-reviewed and rated, and beam time is allocated using the scores of these reviews. Once time has been allocated, the </a:t>
            </a:r>
            <a:r>
              <a:rPr lang="en-US" sz="2200" dirty="0" err="1"/>
              <a:t>beamline</a:t>
            </a:r>
            <a:r>
              <a:rPr lang="en-US" sz="2200" dirty="0"/>
              <a:t> staff schedule the proposals.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F02E431-37E5-1440-AB90-EC5DBCE482B2}" type="slidenum">
              <a:rPr lang="en-US"/>
              <a:pPr/>
              <a:t>14</a:t>
            </a:fld>
            <a:endParaRPr lang="en-US"/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Amount of general user time available</a:t>
            </a:r>
          </a:p>
        </p:txBody>
      </p:sp>
      <p:sp>
        <p:nvSpPr>
          <p:cNvPr id="27652" name="Rectangle 3"/>
          <p:cNvSpPr>
            <a:spLocks noChangeArrowheads="1"/>
          </p:cNvSpPr>
          <p:nvPr/>
        </p:nvSpPr>
        <p:spPr bwMode="auto">
          <a:xfrm>
            <a:off x="209550" y="1338263"/>
            <a:ext cx="3527425" cy="4298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marL="282575" indent="-282575"/>
            <a:r>
              <a:rPr lang="en-US" sz="2200" b="1" dirty="0"/>
              <a:t>APS/NSLS/SSRL/ALS</a:t>
            </a:r>
          </a:p>
          <a:p>
            <a:pPr marL="685800" lvl="1" indent="-288925">
              <a:buFont typeface="Wingdings" charset="2"/>
              <a:buChar char="ü"/>
            </a:pPr>
            <a:r>
              <a:rPr lang="en-US" sz="1800" b="1" dirty="0"/>
              <a:t>All beamlines offer GU beam time.  </a:t>
            </a:r>
          </a:p>
          <a:p>
            <a:pPr marL="685800" lvl="1" indent="-288925">
              <a:buFont typeface="Wingdings" charset="2"/>
              <a:buChar char="ü"/>
            </a:pPr>
            <a:r>
              <a:rPr lang="en-US" sz="1800" b="1" dirty="0"/>
              <a:t>Most DOE/NSF funded beamlines provide 80-100% of their time to general users.</a:t>
            </a:r>
            <a:r>
              <a:rPr lang="en-US" sz="2200" b="1" dirty="0"/>
              <a:t> </a:t>
            </a:r>
          </a:p>
          <a:p>
            <a:pPr marL="685800" lvl="1" indent="-288925">
              <a:buFont typeface="Wingdings" charset="2"/>
              <a:buChar char="ü"/>
            </a:pPr>
            <a:endParaRPr lang="en-US" sz="2200" b="1" dirty="0"/>
          </a:p>
          <a:p>
            <a:pPr marL="282575" indent="-282575"/>
            <a:r>
              <a:rPr lang="en-US" sz="2200" b="1" dirty="0"/>
              <a:t>SNS/HFIR</a:t>
            </a:r>
          </a:p>
          <a:p>
            <a:pPr marL="685800" lvl="1" indent="-288925">
              <a:buFont typeface="Wingdings" charset="2"/>
              <a:buChar char="ü"/>
            </a:pPr>
            <a:r>
              <a:rPr lang="en-US" sz="1800" b="1" dirty="0"/>
              <a:t>Amount varies by instrument.  </a:t>
            </a:r>
          </a:p>
          <a:p>
            <a:pPr marL="685800" lvl="1" indent="-288925">
              <a:buFont typeface="Wingdings" charset="2"/>
              <a:buChar char="ü"/>
            </a:pPr>
            <a:r>
              <a:rPr lang="en-US" sz="1800" b="1" dirty="0"/>
              <a:t>~75% of time will be for general users.</a:t>
            </a:r>
            <a:r>
              <a:rPr lang="en-US" sz="2200" b="1" dirty="0"/>
              <a:t> </a:t>
            </a:r>
          </a:p>
          <a:p>
            <a:pPr marL="282575" indent="-282575"/>
            <a:endParaRPr lang="en-US" sz="2200" b="1" dirty="0"/>
          </a:p>
        </p:txBody>
      </p:sp>
      <p:pic>
        <p:nvPicPr>
          <p:cNvPr id="27653" name="Picture 4" descr="3"/>
          <p:cNvPicPr>
            <a:picLocks noChangeAspect="1" noChangeArrowheads="1"/>
          </p:cNvPicPr>
          <p:nvPr/>
        </p:nvPicPr>
        <p:blipFill>
          <a:blip r:embed="rId3"/>
          <a:srcRect t="11232"/>
          <a:stretch>
            <a:fillRect/>
          </a:stretch>
        </p:blipFill>
        <p:spPr bwMode="auto">
          <a:xfrm>
            <a:off x="4097338" y="989013"/>
            <a:ext cx="5046662" cy="475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12615" y="5558692"/>
            <a:ext cx="8665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most, you can search facility websites by technique or by beamline. Quality of proposal websites varies.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4B7B1C0-4C37-4543-9518-71B2EC38CF7B}" type="slidenum">
              <a:rPr lang="en-US"/>
              <a:pPr/>
              <a:t>15</a:t>
            </a:fld>
            <a:endParaRPr lang="en-US"/>
          </a:p>
        </p:txBody>
      </p:sp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685800" y="609600"/>
            <a:ext cx="640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9700" name="Text Box 3"/>
          <p:cNvSpPr txBox="1">
            <a:spLocks noChangeArrowheads="1"/>
          </p:cNvSpPr>
          <p:nvPr/>
        </p:nvSpPr>
        <p:spPr bwMode="auto">
          <a:xfrm>
            <a:off x="469658" y="891565"/>
            <a:ext cx="828357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tabLst>
                <a:tab pos="457200" algn="l"/>
              </a:tabLst>
            </a:pPr>
            <a:r>
              <a:rPr lang="en-US" b="1" dirty="0">
                <a:solidFill>
                  <a:srgbClr val="0071BC"/>
                </a:solidFill>
                <a:ea typeface="ヒラギノ角ゴ Pro W3" charset="-128"/>
                <a:cs typeface="ヒラギノ角ゴ Pro W3" charset="-128"/>
              </a:rPr>
              <a:t>X-ray sources                    </a:t>
            </a:r>
            <a:r>
              <a:rPr lang="en-US" b="1" dirty="0" smtClean="0">
                <a:solidFill>
                  <a:srgbClr val="0071BC"/>
                </a:solidFill>
                <a:ea typeface="ヒラギノ角ゴ Pro W3" charset="-128"/>
                <a:cs typeface="ヒラギノ角ゴ Pro W3" charset="-128"/>
              </a:rPr>
              <a:t>Deadlines</a:t>
            </a:r>
            <a:r>
              <a:rPr lang="en-US" dirty="0">
                <a:solidFill>
                  <a:srgbClr val="0071BC"/>
                </a:solidFill>
                <a:ea typeface="ヒラギノ角ゴ Pro W3" charset="-128"/>
                <a:cs typeface="ヒラギノ角ゴ Pro W3" charset="-128"/>
              </a:rPr>
              <a:t>		</a:t>
            </a:r>
            <a:endParaRPr lang="en-US" dirty="0" smtClean="0">
              <a:solidFill>
                <a:srgbClr val="0071BC"/>
              </a:solidFill>
              <a:ea typeface="ヒラギノ角ゴ Pro W3" charset="-128"/>
              <a:cs typeface="ヒラギノ角ゴ Pro W3" charset="-128"/>
            </a:endParaRPr>
          </a:p>
          <a:p>
            <a:pPr>
              <a:tabLst>
                <a:tab pos="457200" algn="l"/>
              </a:tabLst>
            </a:pPr>
            <a:r>
              <a:rPr lang="en-US" dirty="0">
                <a:ea typeface="ヒラギノ角ゴ Pro W3" charset="-128"/>
                <a:cs typeface="ヒラギノ角ゴ Pro W3" charset="-128"/>
              </a:rPr>
              <a:t>	</a:t>
            </a:r>
            <a:r>
              <a:rPr lang="en-US" dirty="0" smtClean="0">
                <a:ea typeface="ヒラギノ角ゴ Pro W3" charset="-128"/>
                <a:cs typeface="ヒラギノ角ゴ Pro W3" charset="-128"/>
              </a:rPr>
              <a:t>APS</a:t>
            </a:r>
            <a:r>
              <a:rPr lang="en-US" dirty="0">
                <a:ea typeface="ヒラギノ角ゴ Pro W3" charset="-128"/>
                <a:cs typeface="ヒラギノ角ゴ Pro W3" charset="-128"/>
              </a:rPr>
              <a:t>			</a:t>
            </a:r>
            <a:r>
              <a:rPr lang="en-US" dirty="0" smtClean="0">
                <a:ea typeface="ヒラギノ角ゴ Pro W3" charset="-128"/>
                <a:cs typeface="ヒラギノ角ゴ Pro W3" charset="-128"/>
              </a:rPr>
              <a:t>July 11, 2014</a:t>
            </a:r>
            <a:endParaRPr lang="en-US" dirty="0">
              <a:ea typeface="ヒラギノ角ゴ Pro W3" charset="-128"/>
              <a:cs typeface="ヒラギノ角ゴ Pro W3" charset="-128"/>
            </a:endParaRPr>
          </a:p>
          <a:p>
            <a:pPr>
              <a:tabLst>
                <a:tab pos="457200" algn="l"/>
              </a:tabLst>
            </a:pPr>
            <a:r>
              <a:rPr lang="en-US" dirty="0">
                <a:ea typeface="ヒラギノ角ゴ Pro W3" charset="-128"/>
                <a:cs typeface="ヒラギノ角ゴ Pro W3" charset="-128"/>
              </a:rPr>
              <a:t>	</a:t>
            </a:r>
            <a:r>
              <a:rPr lang="en-US" dirty="0" smtClean="0">
                <a:ea typeface="ヒラギノ角ゴ Pro W3" charset="-128"/>
                <a:cs typeface="ヒラギノ角ゴ Pro W3" charset="-128"/>
              </a:rPr>
              <a:t>ALS</a:t>
            </a:r>
            <a:r>
              <a:rPr lang="en-US" dirty="0">
                <a:ea typeface="ヒラギノ角ゴ Pro W3" charset="-128"/>
                <a:cs typeface="ヒラギノ角ゴ Pro W3" charset="-128"/>
              </a:rPr>
              <a:t>			</a:t>
            </a:r>
            <a:r>
              <a:rPr lang="en-US" dirty="0" smtClean="0">
                <a:ea typeface="ヒラギノ角ゴ Pro W3" charset="-128"/>
                <a:cs typeface="ヒラギノ角ゴ Pro W3" charset="-128"/>
              </a:rPr>
              <a:t>First Wednesday in Sept 2014</a:t>
            </a:r>
            <a:endParaRPr lang="en-US" dirty="0">
              <a:ea typeface="ヒラギノ角ゴ Pro W3" charset="-128"/>
              <a:cs typeface="ヒラギノ角ゴ Pro W3" charset="-128"/>
            </a:endParaRPr>
          </a:p>
          <a:p>
            <a:pPr>
              <a:tabLst>
                <a:tab pos="457200" algn="l"/>
              </a:tabLst>
            </a:pPr>
            <a:r>
              <a:rPr lang="en-US" dirty="0">
                <a:ea typeface="ヒラギノ角ゴ Pro W3" charset="-128"/>
                <a:cs typeface="ヒラギノ角ゴ Pro W3" charset="-128"/>
              </a:rPr>
              <a:t>	</a:t>
            </a:r>
            <a:r>
              <a:rPr lang="en-US" dirty="0" smtClean="0">
                <a:ea typeface="ヒラギノ角ゴ Pro W3" charset="-128"/>
                <a:cs typeface="ヒラギノ角ゴ Pro W3" charset="-128"/>
              </a:rPr>
              <a:t>NSLS</a:t>
            </a:r>
            <a:r>
              <a:rPr lang="en-US" sz="1600" dirty="0" smtClean="0">
                <a:ea typeface="ヒラギノ角ゴ Pro W3" charset="-128"/>
                <a:cs typeface="ヒラギノ角ゴ Pro W3" charset="-128"/>
              </a:rPr>
              <a:t>(9/2014)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ea typeface="ヒラギノ角ゴ Pro W3" charset="-128"/>
                <a:cs typeface="ヒラギノ角ゴ Pro W3" charset="-128"/>
              </a:rPr>
              <a:t>NSLSII	</a:t>
            </a:r>
            <a:r>
              <a:rPr lang="en-US" dirty="0" smtClean="0">
                <a:ea typeface="ヒラギノ角ゴ Pro W3" charset="-128"/>
                <a:cs typeface="ヒラギノ角ゴ Pro W3" charset="-128"/>
              </a:rPr>
              <a:t>Sept 30, 2014;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ea typeface="ヒラギノ角ゴ Pro W3" charset="-128"/>
                <a:cs typeface="ヒラギノ角ゴ Pro W3" charset="-128"/>
              </a:rPr>
              <a:t>NSLSII (2015)</a:t>
            </a:r>
          </a:p>
          <a:p>
            <a:pPr>
              <a:tabLst>
                <a:tab pos="457200" algn="l"/>
              </a:tabLst>
            </a:pPr>
            <a:r>
              <a:rPr lang="en-US" dirty="0">
                <a:ea typeface="ヒラギノ角ゴ Pro W3" charset="-128"/>
                <a:cs typeface="ヒラギノ角ゴ Pro W3" charset="-128"/>
              </a:rPr>
              <a:t>	</a:t>
            </a:r>
            <a:r>
              <a:rPr lang="en-US" dirty="0" smtClean="0">
                <a:ea typeface="ヒラギノ角ゴ Pro W3" charset="-128"/>
                <a:cs typeface="ヒラギノ角ゴ Pro W3" charset="-128"/>
              </a:rPr>
              <a:t>LCLS			February 11, 2014</a:t>
            </a:r>
          </a:p>
          <a:p>
            <a:pPr>
              <a:tabLst>
                <a:tab pos="457200" algn="l"/>
              </a:tabLst>
            </a:pPr>
            <a:r>
              <a:rPr lang="en-US" b="1" dirty="0" smtClean="0">
                <a:solidFill>
                  <a:srgbClr val="0071BC"/>
                </a:solidFill>
                <a:ea typeface="ヒラギノ角ゴ Pro W3" charset="-128"/>
                <a:cs typeface="ヒラギノ角ゴ Pro W3" charset="-128"/>
              </a:rPr>
              <a:t>Neutron </a:t>
            </a:r>
            <a:r>
              <a:rPr lang="en-US" b="1" dirty="0">
                <a:solidFill>
                  <a:srgbClr val="0071BC"/>
                </a:solidFill>
                <a:ea typeface="ヒラギノ角ゴ Pro W3" charset="-128"/>
                <a:cs typeface="ヒラギノ角ゴ Pro W3" charset="-128"/>
              </a:rPr>
              <a:t>sources</a:t>
            </a:r>
            <a:r>
              <a:rPr lang="en-US" dirty="0">
                <a:ea typeface="ヒラギノ角ゴ Pro W3" charset="-128"/>
                <a:cs typeface="ヒラギノ角ゴ Pro W3" charset="-128"/>
              </a:rPr>
              <a:t>							</a:t>
            </a:r>
            <a:r>
              <a:rPr lang="en-US" dirty="0" smtClean="0">
                <a:ea typeface="ヒラギノ角ゴ Pro W3" charset="-128"/>
                <a:cs typeface="ヒラギノ角ゴ Pro W3" charset="-128"/>
              </a:rPr>
              <a:t>HFIR</a:t>
            </a:r>
            <a:r>
              <a:rPr lang="en-US" dirty="0">
                <a:ea typeface="ヒラギノ角ゴ Pro W3" charset="-128"/>
                <a:cs typeface="ヒラギノ角ゴ Pro W3" charset="-128"/>
              </a:rPr>
              <a:t>/SNS		</a:t>
            </a:r>
            <a:r>
              <a:rPr lang="en-US" dirty="0" smtClean="0">
                <a:ea typeface="ヒラギノ角ゴ Pro W3" charset="-128"/>
                <a:cs typeface="ヒラギノ角ゴ Pro W3" charset="-128"/>
              </a:rPr>
              <a:t>~Sept 2014</a:t>
            </a:r>
            <a:endParaRPr lang="en-US" dirty="0">
              <a:ea typeface="ヒラギノ角ゴ Pro W3" charset="-128"/>
              <a:cs typeface="ヒラギノ角ゴ Pro W3" charset="-128"/>
            </a:endParaRPr>
          </a:p>
          <a:p>
            <a:pPr>
              <a:tabLst>
                <a:tab pos="457200" algn="l"/>
              </a:tabLst>
            </a:pPr>
            <a:r>
              <a:rPr lang="en-US" dirty="0">
                <a:ea typeface="ヒラギノ角ゴ Pro W3" charset="-128"/>
                <a:cs typeface="ヒラギノ角ゴ Pro W3" charset="-128"/>
              </a:rPr>
              <a:t>	</a:t>
            </a:r>
            <a:r>
              <a:rPr lang="en-US" dirty="0" smtClean="0">
                <a:ea typeface="ヒラギノ角ゴ Pro W3" charset="-128"/>
                <a:cs typeface="ヒラギノ角ゴ Pro W3" charset="-128"/>
              </a:rPr>
              <a:t>LANSCE/Lujan?</a:t>
            </a:r>
            <a:r>
              <a:rPr lang="en-US" dirty="0">
                <a:ea typeface="ヒラギノ角ゴ Pro W3" charset="-128"/>
                <a:cs typeface="ヒラギノ角ゴ Pro W3" charset="-128"/>
              </a:rPr>
              <a:t>		</a:t>
            </a:r>
            <a:r>
              <a:rPr lang="en-US" dirty="0" smtClean="0">
                <a:ea typeface="ヒラギノ角ゴ Pro W3" charset="-128"/>
                <a:cs typeface="ヒラギノ角ゴ Pro W3" charset="-128"/>
              </a:rPr>
              <a:t>contact </a:t>
            </a:r>
            <a:r>
              <a:rPr lang="en-US" dirty="0" smtClean="0">
                <a:ea typeface="ヒラギノ角ゴ Pro W3" charset="-128"/>
                <a:cs typeface="ヒラギノ角ゴ Pro W3" charset="-128"/>
              </a:rPr>
              <a:t>user office?</a:t>
            </a:r>
            <a:endParaRPr lang="en-US" dirty="0">
              <a:ea typeface="ヒラギノ角ゴ Pro W3" charset="-128"/>
              <a:cs typeface="ヒラギノ角ゴ Pro W3" charset="-128"/>
            </a:endParaRPr>
          </a:p>
          <a:p>
            <a:pPr>
              <a:tabLst>
                <a:tab pos="457200" algn="l"/>
              </a:tabLst>
            </a:pPr>
            <a:r>
              <a:rPr lang="en-US" dirty="0">
                <a:ea typeface="ヒラギノ角ゴ Pro W3" charset="-128"/>
                <a:cs typeface="ヒラギノ角ゴ Pro W3" charset="-128"/>
              </a:rPr>
              <a:t>	</a:t>
            </a:r>
            <a:r>
              <a:rPr lang="en-US" dirty="0" smtClean="0">
                <a:ea typeface="ヒラギノ角ゴ Pro W3" charset="-128"/>
                <a:cs typeface="ヒラギノ角ゴ Pro W3" charset="-128"/>
              </a:rPr>
              <a:t>NIST</a:t>
            </a:r>
            <a:r>
              <a:rPr lang="en-US" dirty="0">
                <a:ea typeface="ヒラギノ角ゴ Pro W3" charset="-128"/>
                <a:cs typeface="ヒラギノ角ゴ Pro W3" charset="-128"/>
              </a:rPr>
              <a:t>-NCNR		</a:t>
            </a:r>
            <a:r>
              <a:rPr lang="en-US" dirty="0" smtClean="0">
                <a:ea typeface="ヒラギノ角ゴ Pro W3" charset="-128"/>
                <a:cs typeface="ヒラギノ角ゴ Pro W3" charset="-128"/>
              </a:rPr>
              <a:t>contact user office?</a:t>
            </a:r>
            <a:r>
              <a:rPr lang="en-US" dirty="0">
                <a:ea typeface="ヒラギノ角ゴ Pro W3" charset="-128"/>
                <a:cs typeface="ヒラギノ角ゴ Pro W3" charset="-128"/>
              </a:rPr>
              <a:t>	</a:t>
            </a:r>
            <a:endParaRPr lang="en-US" dirty="0">
              <a:solidFill>
                <a:srgbClr val="31FF94"/>
              </a:solidFill>
              <a:ea typeface="ヒラギノ角ゴ Pro W3" charset="-128"/>
              <a:cs typeface="ヒラギノ角ゴ Pro W3" charset="-128"/>
            </a:endParaRPr>
          </a:p>
          <a:p>
            <a:pPr>
              <a:tabLst>
                <a:tab pos="457200" algn="l"/>
              </a:tabLst>
            </a:pPr>
            <a:endParaRPr lang="en-US" dirty="0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9701" name="Rectangle 4"/>
          <p:cNvSpPr>
            <a:spLocks noGrp="1" noChangeArrowheads="1"/>
          </p:cNvSpPr>
          <p:nvPr>
            <p:ph type="title"/>
          </p:nvPr>
        </p:nvSpPr>
        <p:spPr>
          <a:xfrm>
            <a:off x="287867" y="330200"/>
            <a:ext cx="8762999" cy="661207"/>
          </a:xfrm>
        </p:spPr>
        <p:txBody>
          <a:bodyPr/>
          <a:lstStyle/>
          <a:p>
            <a:r>
              <a:rPr lang="en-US" dirty="0"/>
              <a:t>Upcoming Proposal Deadlines: </a:t>
            </a:r>
            <a:r>
              <a:rPr lang="en-US" dirty="0" err="1"/>
              <a:t>www.lightsources.org</a:t>
            </a:r>
            <a:r>
              <a:rPr lang="en-US" dirty="0"/>
              <a:t>/deadlines</a:t>
            </a:r>
          </a:p>
        </p:txBody>
      </p:sp>
      <p:sp>
        <p:nvSpPr>
          <p:cNvPr id="29702" name="Text Box 5"/>
          <p:cNvSpPr txBox="1">
            <a:spLocks noChangeArrowheads="1"/>
          </p:cNvSpPr>
          <p:nvPr/>
        </p:nvSpPr>
        <p:spPr bwMode="auto">
          <a:xfrm>
            <a:off x="389466" y="4816475"/>
            <a:ext cx="8534400" cy="1744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69863" indent="-169863">
              <a:lnSpc>
                <a:spcPts val="2400"/>
              </a:lnSpc>
              <a:spcBef>
                <a:spcPts val="1600"/>
              </a:spcBef>
              <a:buFont typeface="Arial"/>
              <a:buChar char="•"/>
            </a:pPr>
            <a:r>
              <a:rPr lang="en-US" dirty="0"/>
              <a:t>A</a:t>
            </a:r>
            <a:r>
              <a:rPr lang="en-US" dirty="0" smtClean="0"/>
              <a:t>t </a:t>
            </a:r>
            <a:r>
              <a:rPr lang="en-US" dirty="0"/>
              <a:t>most </a:t>
            </a:r>
            <a:r>
              <a:rPr lang="en-US" dirty="0" smtClean="0"/>
              <a:t>facilities, </a:t>
            </a:r>
            <a:r>
              <a:rPr lang="en-US" dirty="0"/>
              <a:t>these are hard deadlines:</a:t>
            </a:r>
          </a:p>
          <a:p>
            <a:pPr marL="169863" indent="-169863">
              <a:lnSpc>
                <a:spcPts val="2400"/>
              </a:lnSpc>
              <a:spcBef>
                <a:spcPts val="1600"/>
              </a:spcBef>
              <a:buFont typeface="Arial"/>
              <a:buChar char="•"/>
            </a:pPr>
            <a:r>
              <a:rPr lang="en-US" dirty="0"/>
              <a:t>APS always at Friday </a:t>
            </a:r>
            <a:r>
              <a:rPr lang="en-US" dirty="0" smtClean="0"/>
              <a:t>midnight </a:t>
            </a:r>
            <a:r>
              <a:rPr lang="en-US" dirty="0"/>
              <a:t>(12:05 </a:t>
            </a:r>
            <a:r>
              <a:rPr lang="en-US" dirty="0">
                <a:sym typeface="Symbol" charset="2"/>
              </a:rPr>
              <a:t></a:t>
            </a:r>
            <a:r>
              <a:rPr lang="en-US" dirty="0"/>
              <a:t> next cycle</a:t>
            </a:r>
            <a:r>
              <a:rPr lang="en-US" dirty="0" smtClean="0"/>
              <a:t>)</a:t>
            </a:r>
          </a:p>
          <a:p>
            <a:pPr marL="169863" indent="-169863">
              <a:lnSpc>
                <a:spcPts val="2400"/>
              </a:lnSpc>
              <a:spcBef>
                <a:spcPts val="1600"/>
              </a:spcBef>
              <a:buFont typeface="Arial"/>
              <a:buChar char="•"/>
            </a:pPr>
            <a:r>
              <a:rPr lang="en-US" dirty="0" smtClean="0"/>
              <a:t>Inside Tip</a:t>
            </a:r>
            <a:r>
              <a:rPr lang="en-US" dirty="0" smtClean="0"/>
              <a:t>: Starting APS application process </a:t>
            </a:r>
            <a:r>
              <a:rPr lang="en-US" dirty="0" smtClean="0"/>
              <a:t>early (</a:t>
            </a:r>
            <a:r>
              <a:rPr lang="en-US" dirty="0" smtClean="0"/>
              <a:t>without submitting) gives you a lower ID #.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026"/>
          <p:cNvSpPr>
            <a:spLocks noGrp="1"/>
          </p:cNvSpPr>
          <p:nvPr>
            <p:ph type="title" idx="4294967295"/>
          </p:nvPr>
        </p:nvSpPr>
        <p:spPr>
          <a:xfrm>
            <a:off x="266700" y="277813"/>
            <a:ext cx="8610600" cy="401637"/>
          </a:xfrm>
        </p:spPr>
        <p:txBody>
          <a:bodyPr tIns="45720"/>
          <a:lstStyle/>
          <a:p>
            <a:r>
              <a:rPr lang="en-US" smtClean="0"/>
              <a:t>Users Get Started with  Assistance of the Instrument Scientists</a:t>
            </a:r>
          </a:p>
        </p:txBody>
      </p:sp>
      <p:sp>
        <p:nvSpPr>
          <p:cNvPr id="30723" name="Rectangle 1027"/>
          <p:cNvSpPr>
            <a:spLocks noGrp="1"/>
          </p:cNvSpPr>
          <p:nvPr>
            <p:ph type="body" idx="4294967295"/>
          </p:nvPr>
        </p:nvSpPr>
        <p:spPr>
          <a:xfrm>
            <a:off x="228600" y="933450"/>
            <a:ext cx="8737600" cy="6360202"/>
          </a:xfrm>
        </p:spPr>
        <p:txBody>
          <a:bodyPr/>
          <a:lstStyle/>
          <a:p>
            <a:pPr marL="230188" indent="-230188"/>
            <a:r>
              <a:rPr lang="en-US" sz="2400" dirty="0"/>
              <a:t>Study instrument web pages</a:t>
            </a:r>
          </a:p>
          <a:p>
            <a:pPr marL="230188" indent="-230188"/>
            <a:r>
              <a:rPr lang="en-US" sz="2400" b="1" dirty="0"/>
              <a:t>Contact an Instrument Scientist to discuss your research</a:t>
            </a:r>
          </a:p>
          <a:p>
            <a:pPr marL="625475" lvl="1" indent="-279400"/>
            <a:r>
              <a:rPr lang="en-US" sz="2400" dirty="0"/>
              <a:t>What is the research problem? </a:t>
            </a:r>
          </a:p>
          <a:p>
            <a:pPr marL="625475" lvl="1" indent="-279400"/>
            <a:r>
              <a:rPr lang="en-US" sz="2400" dirty="0"/>
              <a:t>Which instrument(s) are </a:t>
            </a:r>
            <a:r>
              <a:rPr lang="en-US" sz="2400" dirty="0" smtClean="0"/>
              <a:t>appropriate? (scores?)</a:t>
            </a:r>
            <a:endParaRPr lang="en-US" sz="2400" dirty="0"/>
          </a:p>
          <a:p>
            <a:pPr marL="625475" lvl="1" indent="-279400"/>
            <a:r>
              <a:rPr lang="en-US" sz="2400" dirty="0"/>
              <a:t>How mature is the research project (risk, size)?</a:t>
            </a:r>
          </a:p>
          <a:p>
            <a:pPr marL="625475" lvl="1" indent="-279400"/>
            <a:r>
              <a:rPr lang="en-US" sz="2400" dirty="0"/>
              <a:t>What is the material –</a:t>
            </a:r>
            <a:r>
              <a:rPr lang="en-US" sz="2400" dirty="0" smtClean="0"/>
              <a:t> sample composition</a:t>
            </a:r>
            <a:r>
              <a:rPr lang="en-US" sz="2400" dirty="0"/>
              <a:t>, form, size, availability?</a:t>
            </a:r>
          </a:p>
          <a:p>
            <a:pPr marL="625475" lvl="1" indent="-279400"/>
            <a:r>
              <a:rPr lang="en-US" sz="2400" dirty="0"/>
              <a:t>What are the experimental conditions (temperature, pressure, magnetic field, etc)?</a:t>
            </a:r>
          </a:p>
          <a:p>
            <a:pPr marL="625475" lvl="1" indent="-279400"/>
            <a:r>
              <a:rPr lang="en-US" sz="2400" dirty="0"/>
              <a:t>What will be measured?</a:t>
            </a:r>
          </a:p>
          <a:p>
            <a:pPr marL="625475" lvl="1" indent="-279400"/>
            <a:r>
              <a:rPr lang="en-US" sz="2400" dirty="0"/>
              <a:t>Probability of success?  Impact? Significance?</a:t>
            </a:r>
          </a:p>
          <a:p>
            <a:pPr marL="625475" lvl="1" indent="-279400"/>
            <a:r>
              <a:rPr lang="en-US" sz="2400" dirty="0"/>
              <a:t>How will results be presented and to whom?</a:t>
            </a:r>
          </a:p>
          <a:p>
            <a:pPr marL="625475" lvl="1" indent="-279400"/>
            <a:r>
              <a:rPr lang="en-US" sz="2400" dirty="0"/>
              <a:t>What is the timeline?</a:t>
            </a:r>
          </a:p>
          <a:p>
            <a:pPr marL="230188" indent="-230188"/>
            <a:endParaRPr lang="en-US" sz="19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48000" b="48649"/>
          <a:stretch>
            <a:fillRect/>
          </a:stretch>
        </p:blipFill>
        <p:spPr>
          <a:xfrm>
            <a:off x="7700437" y="4802766"/>
            <a:ext cx="1240366" cy="12085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859" y="1849967"/>
            <a:ext cx="1587500" cy="1193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27"/>
          <p:cNvSpPr txBox="1">
            <a:spLocks/>
          </p:cNvSpPr>
          <p:nvPr/>
        </p:nvSpPr>
        <p:spPr bwMode="auto">
          <a:xfrm>
            <a:off x="228600" y="1143000"/>
            <a:ext cx="8001000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30188" indent="-230188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Char char="•"/>
            </a:pPr>
            <a:endParaRPr lang="en-US" sz="2200" b="1">
              <a:latin typeface="Arial Narrow" charset="0"/>
              <a:ea typeface="Arial" charset="0"/>
              <a:cs typeface="Arial" charset="0"/>
            </a:endParaRPr>
          </a:p>
          <a:p>
            <a:pPr marL="230188" indent="-230188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Char char="•"/>
            </a:pPr>
            <a:r>
              <a:rPr lang="en-US" sz="2800" b="1">
                <a:latin typeface="Arial Narrow" charset="0"/>
                <a:ea typeface="Arial" charset="0"/>
                <a:cs typeface="Arial" charset="0"/>
              </a:rPr>
              <a:t>Provide technical advice, guidance, and assistance</a:t>
            </a:r>
          </a:p>
          <a:p>
            <a:pPr marL="625475" lvl="1" indent="-279400">
              <a:lnSpc>
                <a:spcPct val="90000"/>
              </a:lnSpc>
              <a:spcBef>
                <a:spcPts val="1200"/>
              </a:spcBef>
              <a:buClr>
                <a:srgbClr val="006C3A"/>
              </a:buClr>
              <a:buFont typeface="Arial" charset="0"/>
              <a:buChar char="–"/>
            </a:pPr>
            <a:r>
              <a:rPr lang="en-US" sz="2200" b="1">
                <a:latin typeface="Arial Narrow" charset="0"/>
                <a:ea typeface="Arial" charset="0"/>
                <a:cs typeface="Arial" charset="0"/>
              </a:rPr>
              <a:t>Instrument options</a:t>
            </a:r>
          </a:p>
          <a:p>
            <a:pPr marL="625475" lvl="1" indent="-279400">
              <a:lnSpc>
                <a:spcPct val="90000"/>
              </a:lnSpc>
              <a:spcBef>
                <a:spcPts val="1200"/>
              </a:spcBef>
              <a:buClr>
                <a:srgbClr val="006C3A"/>
              </a:buClr>
              <a:buFont typeface="Arial" charset="0"/>
              <a:buChar char="–"/>
            </a:pPr>
            <a:r>
              <a:rPr lang="en-US" sz="2200" b="1">
                <a:latin typeface="Arial Narrow" charset="0"/>
                <a:ea typeface="Arial" charset="0"/>
                <a:cs typeface="Arial" charset="0"/>
              </a:rPr>
              <a:t>Sample and experiment preparation</a:t>
            </a:r>
          </a:p>
          <a:p>
            <a:pPr marL="625475" lvl="1" indent="-279400">
              <a:lnSpc>
                <a:spcPct val="90000"/>
              </a:lnSpc>
              <a:spcBef>
                <a:spcPts val="1200"/>
              </a:spcBef>
              <a:buClr>
                <a:srgbClr val="006C3A"/>
              </a:buClr>
              <a:buFont typeface="Arial" charset="0"/>
              <a:buChar char="–"/>
            </a:pPr>
            <a:r>
              <a:rPr lang="en-US" sz="2200" b="1">
                <a:latin typeface="Arial Narrow" charset="0"/>
                <a:ea typeface="Arial" charset="0"/>
                <a:cs typeface="Arial" charset="0"/>
              </a:rPr>
              <a:t>Number of experiment days</a:t>
            </a:r>
          </a:p>
          <a:p>
            <a:pPr marL="625475" lvl="1" indent="-279400">
              <a:lnSpc>
                <a:spcPct val="90000"/>
              </a:lnSpc>
              <a:spcBef>
                <a:spcPts val="1200"/>
              </a:spcBef>
              <a:buClr>
                <a:srgbClr val="006C3A"/>
              </a:buClr>
              <a:buFont typeface="Arial" charset="0"/>
              <a:buChar char="–"/>
            </a:pPr>
            <a:r>
              <a:rPr lang="en-US" sz="2200" b="1">
                <a:latin typeface="Arial Narrow" charset="0"/>
                <a:ea typeface="Arial" charset="0"/>
                <a:cs typeface="Arial" charset="0"/>
              </a:rPr>
              <a:t>Logistics (scheduling, transporting and storing samples)</a:t>
            </a:r>
          </a:p>
          <a:p>
            <a:pPr marL="625475" lvl="1" indent="-279400">
              <a:lnSpc>
                <a:spcPct val="90000"/>
              </a:lnSpc>
              <a:spcBef>
                <a:spcPts val="1200"/>
              </a:spcBef>
              <a:buClr>
                <a:srgbClr val="006C3A"/>
              </a:buClr>
              <a:buFont typeface="Arial" charset="0"/>
              <a:buChar char="–"/>
            </a:pPr>
            <a:r>
              <a:rPr lang="en-US" sz="2200" b="1">
                <a:latin typeface="Arial Narrow" charset="0"/>
                <a:ea typeface="Arial" charset="0"/>
                <a:cs typeface="Arial" charset="0"/>
              </a:rPr>
              <a:t>Proposal preparation tips and assistance</a:t>
            </a:r>
          </a:p>
          <a:p>
            <a:pPr marL="625475" lvl="1" indent="-279400">
              <a:lnSpc>
                <a:spcPct val="90000"/>
              </a:lnSpc>
              <a:spcBef>
                <a:spcPts val="1200"/>
              </a:spcBef>
              <a:buClr>
                <a:srgbClr val="006C3A"/>
              </a:buClr>
              <a:buFont typeface="Arial" charset="0"/>
              <a:buChar char="–"/>
            </a:pPr>
            <a:r>
              <a:rPr lang="en-US" sz="2200" b="1">
                <a:latin typeface="Arial Narrow" charset="0"/>
                <a:ea typeface="Arial" charset="0"/>
                <a:cs typeface="Arial" charset="0"/>
              </a:rPr>
              <a:t>Experiment team members</a:t>
            </a:r>
          </a:p>
          <a:p>
            <a:pPr marL="625475" lvl="1" indent="-279400">
              <a:lnSpc>
                <a:spcPct val="90000"/>
              </a:lnSpc>
              <a:spcBef>
                <a:spcPts val="1200"/>
              </a:spcBef>
              <a:buClr>
                <a:srgbClr val="006C3A"/>
              </a:buClr>
              <a:buFont typeface="Arial" charset="0"/>
              <a:buChar char="–"/>
            </a:pPr>
            <a:r>
              <a:rPr lang="en-US" sz="2200" b="1">
                <a:latin typeface="Arial Narrow" charset="0"/>
                <a:ea typeface="Arial" charset="0"/>
                <a:cs typeface="Arial" charset="0"/>
              </a:rPr>
              <a:t>Data analysis</a:t>
            </a:r>
          </a:p>
          <a:p>
            <a:pPr marL="625475" lvl="1" indent="-279400">
              <a:lnSpc>
                <a:spcPct val="90000"/>
              </a:lnSpc>
              <a:spcBef>
                <a:spcPts val="1200"/>
              </a:spcBef>
              <a:buClr>
                <a:srgbClr val="006C3A"/>
              </a:buClr>
              <a:buFont typeface="Arial" charset="0"/>
              <a:buChar char="–"/>
            </a:pPr>
            <a:r>
              <a:rPr lang="en-US" sz="2200" b="1">
                <a:latin typeface="Arial Narrow" charset="0"/>
                <a:ea typeface="Arial" charset="0"/>
                <a:cs typeface="Arial" charset="0"/>
              </a:rPr>
              <a:t>Publication considerations</a:t>
            </a:r>
          </a:p>
          <a:p>
            <a:pPr marL="230188" indent="-230188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Char char="•"/>
            </a:pPr>
            <a:endParaRPr lang="en-US" sz="2200" b="1">
              <a:latin typeface="Arial Narrow" charset="0"/>
              <a:ea typeface="Arial" charset="0"/>
              <a:cs typeface="Arial" charset="0"/>
            </a:endParaRPr>
          </a:p>
        </p:txBody>
      </p:sp>
      <p:sp>
        <p:nvSpPr>
          <p:cNvPr id="32771" name="Title 1"/>
          <p:cNvSpPr>
            <a:spLocks noGrp="1"/>
          </p:cNvSpPr>
          <p:nvPr>
            <p:ph type="ctrTitle" idx="4294967295"/>
          </p:nvPr>
        </p:nvSpPr>
        <p:spPr>
          <a:xfrm>
            <a:off x="228600" y="304800"/>
            <a:ext cx="8382000" cy="877888"/>
          </a:xfrm>
        </p:spPr>
        <p:txBody>
          <a:bodyPr tIns="45720"/>
          <a:lstStyle/>
          <a:p>
            <a:r>
              <a:rPr lang="en-US"/>
              <a:t>Instrument Scientists Assist First-time and Returning Users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640" y="558801"/>
            <a:ext cx="4612753" cy="3987800"/>
          </a:xfrm>
          <a:prstGeom prst="rect">
            <a:avLst/>
          </a:prstGeom>
        </p:spPr>
      </p:pic>
      <p:sp>
        <p:nvSpPr>
          <p:cNvPr id="33794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26340E0-E8A1-8447-B79B-1C3F7CFB20AC}" type="slidenum">
              <a:rPr lang="en-US"/>
              <a:pPr/>
              <a:t>18</a:t>
            </a:fld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Submitting a proposal</a:t>
            </a:r>
          </a:p>
        </p:txBody>
      </p:sp>
      <p:sp>
        <p:nvSpPr>
          <p:cNvPr id="33797" name="Text Box 6"/>
          <p:cNvSpPr txBox="1">
            <a:spLocks noChangeArrowheads="1"/>
          </p:cNvSpPr>
          <p:nvPr/>
        </p:nvSpPr>
        <p:spPr bwMode="auto">
          <a:xfrm>
            <a:off x="8153401" y="3536945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APS</a:t>
            </a:r>
          </a:p>
        </p:txBody>
      </p:sp>
      <p:sp>
        <p:nvSpPr>
          <p:cNvPr id="33800" name="Oval 10"/>
          <p:cNvSpPr>
            <a:spLocks noChangeArrowheads="1"/>
          </p:cNvSpPr>
          <p:nvPr/>
        </p:nvSpPr>
        <p:spPr bwMode="auto">
          <a:xfrm>
            <a:off x="3369727" y="1299399"/>
            <a:ext cx="1041400" cy="49053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1" name="Text Box 11"/>
          <p:cNvSpPr txBox="1">
            <a:spLocks noChangeArrowheads="1"/>
          </p:cNvSpPr>
          <p:nvPr/>
        </p:nvSpPr>
        <p:spPr bwMode="auto">
          <a:xfrm>
            <a:off x="3774017" y="240243"/>
            <a:ext cx="486198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Facilities </a:t>
            </a:r>
            <a:r>
              <a:rPr lang="en-US" dirty="0"/>
              <a:t>have link on home page</a:t>
            </a:r>
          </a:p>
        </p:txBody>
      </p:sp>
      <p:sp>
        <p:nvSpPr>
          <p:cNvPr id="33802" name="Oval 12"/>
          <p:cNvSpPr>
            <a:spLocks noChangeArrowheads="1"/>
          </p:cNvSpPr>
          <p:nvPr/>
        </p:nvSpPr>
        <p:spPr bwMode="auto">
          <a:xfrm>
            <a:off x="7763933" y="2209801"/>
            <a:ext cx="1168400" cy="635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572933"/>
            <a:ext cx="3395134" cy="3047943"/>
          </a:xfrm>
          <a:prstGeom prst="rect">
            <a:avLst/>
          </a:prstGeom>
        </p:spPr>
      </p:pic>
      <p:sp>
        <p:nvSpPr>
          <p:cNvPr id="17" name="Oval 12"/>
          <p:cNvSpPr>
            <a:spLocks noChangeArrowheads="1"/>
          </p:cNvSpPr>
          <p:nvPr/>
        </p:nvSpPr>
        <p:spPr bwMode="auto">
          <a:xfrm>
            <a:off x="6248401" y="4986867"/>
            <a:ext cx="642938" cy="56673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7944379" y="4631267"/>
            <a:ext cx="90271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SNS</a:t>
            </a:r>
          </a:p>
          <a:p>
            <a:r>
              <a:rPr lang="en-US" dirty="0" smtClean="0"/>
              <a:t>HFIR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934" y="3886200"/>
            <a:ext cx="3396605" cy="2785534"/>
          </a:xfrm>
          <a:prstGeom prst="rect">
            <a:avLst/>
          </a:prstGeom>
        </p:spPr>
      </p:pic>
      <p:sp>
        <p:nvSpPr>
          <p:cNvPr id="33804" name="Oval 14"/>
          <p:cNvSpPr>
            <a:spLocks noChangeArrowheads="1"/>
          </p:cNvSpPr>
          <p:nvPr/>
        </p:nvSpPr>
        <p:spPr bwMode="auto">
          <a:xfrm>
            <a:off x="226483" y="4030664"/>
            <a:ext cx="1365250" cy="7032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5" name="Text Box 15"/>
          <p:cNvSpPr txBox="1">
            <a:spLocks noChangeArrowheads="1"/>
          </p:cNvSpPr>
          <p:nvPr/>
        </p:nvSpPr>
        <p:spPr bwMode="auto">
          <a:xfrm>
            <a:off x="2991379" y="4411133"/>
            <a:ext cx="877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NIST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100" y="897442"/>
            <a:ext cx="3498850" cy="2869384"/>
          </a:xfrm>
          <a:prstGeom prst="rect">
            <a:avLst/>
          </a:prstGeom>
        </p:spPr>
      </p:pic>
      <p:sp>
        <p:nvSpPr>
          <p:cNvPr id="33796" name="Text Box 5"/>
          <p:cNvSpPr txBox="1">
            <a:spLocks noChangeArrowheads="1"/>
          </p:cNvSpPr>
          <p:nvPr/>
        </p:nvSpPr>
        <p:spPr bwMode="auto">
          <a:xfrm>
            <a:off x="86783" y="1629835"/>
            <a:ext cx="12621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NSLS-II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63800" y="2878667"/>
            <a:ext cx="19640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NSLS shuts down 9/30/14</a:t>
            </a:r>
            <a:endParaRPr lang="en-US" sz="1200" dirty="0"/>
          </a:p>
        </p:txBody>
      </p:sp>
      <p:sp>
        <p:nvSpPr>
          <p:cNvPr id="21" name="Oval 12"/>
          <p:cNvSpPr>
            <a:spLocks noChangeArrowheads="1"/>
          </p:cNvSpPr>
          <p:nvPr/>
        </p:nvSpPr>
        <p:spPr bwMode="auto">
          <a:xfrm>
            <a:off x="4732866" y="1752601"/>
            <a:ext cx="838200" cy="42333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339725" y="330200"/>
            <a:ext cx="8339138" cy="356508"/>
          </a:xfrm>
        </p:spPr>
        <p:txBody>
          <a:bodyPr/>
          <a:lstStyle/>
          <a:p>
            <a:r>
              <a:rPr lang="en-US" dirty="0" smtClean="0"/>
              <a:t>Different types of proposals allow facility flexibility </a:t>
            </a: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7C012E7-EBBB-A948-A5C2-C10F946BD3A1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5" name="TextBox 4"/>
          <p:cNvSpPr txBox="1"/>
          <p:nvPr/>
        </p:nvSpPr>
        <p:spPr>
          <a:xfrm>
            <a:off x="563562" y="5342996"/>
            <a:ext cx="8016875" cy="1015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u="sng" dirty="0" smtClean="0">
                <a:solidFill>
                  <a:srgbClr val="0000FF"/>
                </a:solidFill>
                <a:latin typeface="+mj-lt"/>
              </a:rPr>
              <a:t>NSLS </a:t>
            </a:r>
            <a:r>
              <a:rPr lang="en-US" sz="1800" b="1" u="sng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b="1" u="sng" dirty="0" smtClean="0">
                <a:solidFill>
                  <a:srgbClr val="0000FF"/>
                </a:solidFill>
                <a:latin typeface="+mj-lt"/>
              </a:rPr>
              <a:t> NSLS-</a:t>
            </a:r>
            <a:r>
              <a:rPr lang="en-US" sz="1800" b="1" u="sng" dirty="0" smtClean="0">
                <a:solidFill>
                  <a:srgbClr val="0000FF"/>
                </a:solidFill>
                <a:latin typeface="+mj-lt"/>
              </a:rPr>
              <a:t>II </a:t>
            </a:r>
            <a:endParaRPr lang="en-US" sz="1800" b="1" u="sng" dirty="0">
              <a:solidFill>
                <a:srgbClr val="0000FF"/>
              </a:solidFill>
              <a:latin typeface="+mj-lt"/>
            </a:endParaRPr>
          </a:p>
          <a:p>
            <a:pPr>
              <a:defRPr/>
            </a:pPr>
            <a:r>
              <a:rPr lang="en-US" sz="1400" b="1" dirty="0"/>
              <a:t>MAIL-IN EXAFS Service at </a:t>
            </a:r>
            <a:r>
              <a:rPr lang="en-US" sz="1400" b="1" dirty="0" err="1"/>
              <a:t>Beamline</a:t>
            </a:r>
            <a:r>
              <a:rPr lang="en-US" sz="1400" b="1" dirty="0"/>
              <a:t> X18B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Prepare your samples according to their thickness guide and mount on standard holder. Transmission mode. Charges are ~$100/hr.</a:t>
            </a:r>
          </a:p>
        </p:txBody>
      </p:sp>
      <p:sp>
        <p:nvSpPr>
          <p:cNvPr id="6" name="Rectangle 5"/>
          <p:cNvSpPr/>
          <p:nvPr/>
        </p:nvSpPr>
        <p:spPr>
          <a:xfrm>
            <a:off x="566737" y="3538007"/>
            <a:ext cx="8010525" cy="136960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u="sng" dirty="0">
                <a:solidFill>
                  <a:srgbClr val="0000FF"/>
                </a:solidFill>
                <a:latin typeface="+mj-lt"/>
              </a:rPr>
              <a:t>CHESS</a:t>
            </a:r>
            <a:r>
              <a:rPr lang="en-US" sz="1800" b="1" u="sng" dirty="0">
                <a:solidFill>
                  <a:srgbClr val="0000FF"/>
                </a:solidFill>
              </a:rPr>
              <a:t> </a:t>
            </a:r>
            <a:r>
              <a:rPr lang="en-US" sz="1800" b="1" u="sng" dirty="0" smtClean="0">
                <a:solidFill>
                  <a:srgbClr val="0000FF"/>
                </a:solidFill>
              </a:rPr>
              <a:t>– </a:t>
            </a:r>
            <a:r>
              <a:rPr lang="en-US" sz="1800" b="1" u="sng" dirty="0" smtClean="0">
                <a:solidFill>
                  <a:srgbClr val="0000FF"/>
                </a:solidFill>
                <a:latin typeface="+mj-lt"/>
              </a:rPr>
              <a:t>Cornell </a:t>
            </a:r>
            <a:r>
              <a:rPr lang="en-US" sz="1800" b="1" u="sng" dirty="0" smtClean="0">
                <a:solidFill>
                  <a:srgbClr val="0000FF"/>
                </a:solidFill>
                <a:latin typeface="+mj-lt"/>
              </a:rPr>
              <a:t>(just received new </a:t>
            </a:r>
            <a:r>
              <a:rPr lang="en-US" sz="1800" b="1" u="sng" dirty="0" smtClean="0">
                <a:solidFill>
                  <a:srgbClr val="0000FF"/>
                </a:solidFill>
                <a:latin typeface="+mj-lt"/>
              </a:rPr>
              <a:t>NSF funding)</a:t>
            </a:r>
            <a:endParaRPr lang="en-US" sz="1800" b="1" u="sng" dirty="0">
              <a:solidFill>
                <a:srgbClr val="0000FF"/>
              </a:solidFill>
              <a:latin typeface="+mj-lt"/>
            </a:endParaRPr>
          </a:p>
          <a:p>
            <a:pPr>
              <a:defRPr/>
            </a:pPr>
            <a:r>
              <a:rPr lang="en-US" sz="1400" b="1" dirty="0"/>
              <a:t>Express-Mode proposals </a:t>
            </a:r>
            <a:r>
              <a:rPr lang="en-US" sz="1400" dirty="0"/>
              <a:t>are for a single visit of limited duration to CHESS to perform a straight-forward experiment.  Express-Mode proposals undergo a rapid on-line review process to enable users to quickly gain access to beam time. </a:t>
            </a:r>
          </a:p>
          <a:p>
            <a:pPr>
              <a:defRPr/>
            </a:pPr>
            <a:endParaRPr lang="en-US" sz="900" dirty="0"/>
          </a:p>
          <a:p>
            <a:pPr>
              <a:defRPr/>
            </a:pPr>
            <a:r>
              <a:rPr lang="en-US" sz="1400" b="1" dirty="0"/>
              <a:t>Feasibility Study</a:t>
            </a:r>
            <a:r>
              <a:rPr lang="en-US" sz="1400" dirty="0"/>
              <a:t> proposals are to test an idea or procedure at one of the CHESS stations.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3562" y="1294871"/>
            <a:ext cx="8016875" cy="18774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 marL="548640" indent="-548640">
              <a:spcAft>
                <a:spcPts val="0"/>
              </a:spcAft>
              <a:defRPr/>
            </a:pPr>
            <a:r>
              <a:rPr lang="en-US" sz="1800" b="1" u="sng" dirty="0">
                <a:solidFill>
                  <a:srgbClr val="0000FF"/>
                </a:solidFill>
                <a:latin typeface="+mj-lt"/>
              </a:rPr>
              <a:t>APS</a:t>
            </a:r>
          </a:p>
          <a:p>
            <a:pPr marL="548640" indent="-548640">
              <a:spcAft>
                <a:spcPts val="0"/>
              </a:spcAft>
              <a:defRPr/>
            </a:pPr>
            <a:r>
              <a:rPr lang="en-US" sz="1400" b="1" dirty="0"/>
              <a:t>GUP</a:t>
            </a:r>
            <a:r>
              <a:rPr lang="en-US" sz="1400" dirty="0"/>
              <a:t> - General User Proposal. A "rapid-access </a:t>
            </a:r>
            <a:r>
              <a:rPr lang="en-US" sz="1400" dirty="0" err="1"/>
              <a:t>beamtime</a:t>
            </a:r>
            <a:r>
              <a:rPr lang="en-US" sz="1400" dirty="0"/>
              <a:t> request" against a submitted proposal can be considered for any unallocated general user time during the current run.</a:t>
            </a:r>
          </a:p>
          <a:p>
            <a:pPr marL="548640" indent="-548640">
              <a:spcAft>
                <a:spcPts val="0"/>
              </a:spcAft>
              <a:defRPr/>
            </a:pPr>
            <a:r>
              <a:rPr lang="en-US" sz="1400" b="1" dirty="0"/>
              <a:t>PUP</a:t>
            </a:r>
            <a:r>
              <a:rPr lang="en-US" sz="1400" dirty="0"/>
              <a:t> – Partner User Proposal - Groups whose work involves a greater degree of collaboration with the APS. (e.g. major new instrumentation). </a:t>
            </a:r>
          </a:p>
          <a:p>
            <a:pPr marL="548640" indent="-548640">
              <a:spcAft>
                <a:spcPts val="0"/>
              </a:spcAft>
              <a:defRPr/>
            </a:pPr>
            <a:r>
              <a:rPr lang="en-US" sz="1400" b="1" dirty="0"/>
              <a:t>11-BM User Program</a:t>
            </a:r>
            <a:r>
              <a:rPr lang="en-US" sz="1400" dirty="0"/>
              <a:t> –  Accepts user proposals for both on-site experiments and for the rapid-access mail-in service (~60% of user </a:t>
            </a:r>
            <a:r>
              <a:rPr lang="en-US" sz="1400" dirty="0" err="1"/>
              <a:t>beamtime</a:t>
            </a:r>
            <a:r>
              <a:rPr lang="en-US" sz="1400" dirty="0"/>
              <a:t> reserved for mail-in samples). Very easy – they send you capillary tubes. This capability is not obvious on the GUP website.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0333" y="804333"/>
            <a:ext cx="7694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Each facility has particular systems or proposal modes:  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0E91A01-581A-F84D-AE52-A3B8F413FA3A}" type="slidenum">
              <a:rPr lang="en-US"/>
              <a:pPr/>
              <a:t>2</a:t>
            </a:fld>
            <a:endParaRPr lang="en-US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330200"/>
            <a:ext cx="7954963" cy="384721"/>
          </a:xfrm>
        </p:spPr>
        <p:txBody>
          <a:bodyPr/>
          <a:lstStyle/>
          <a:p>
            <a:r>
              <a:rPr lang="en-US" sz="2400" dirty="0" smtClean="0"/>
              <a:t>X</a:t>
            </a:r>
            <a:r>
              <a:rPr lang="en-US" sz="2400" dirty="0"/>
              <a:t>-ray and Neutron </a:t>
            </a:r>
            <a:r>
              <a:rPr lang="en-US" sz="2400" dirty="0" smtClean="0"/>
              <a:t>Sources (mostly DOE)</a:t>
            </a:r>
            <a:endParaRPr lang="en-US" sz="2400" dirty="0"/>
          </a:p>
        </p:txBody>
      </p:sp>
      <p:pic>
        <p:nvPicPr>
          <p:cNvPr id="18436" name="Picture 5" descr="Sources.tif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300" y="795338"/>
            <a:ext cx="8616950" cy="519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Oval 6"/>
          <p:cNvSpPr>
            <a:spLocks noChangeArrowheads="1"/>
          </p:cNvSpPr>
          <p:nvPr/>
        </p:nvSpPr>
        <p:spPr bwMode="auto">
          <a:xfrm>
            <a:off x="6565900" y="3754438"/>
            <a:ext cx="63500" cy="635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8" name="Oval 7"/>
          <p:cNvSpPr>
            <a:spLocks noChangeArrowheads="1"/>
          </p:cNvSpPr>
          <p:nvPr/>
        </p:nvSpPr>
        <p:spPr bwMode="auto">
          <a:xfrm flipH="1" flipV="1">
            <a:off x="6692900" y="3328988"/>
            <a:ext cx="635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 flipH="1">
            <a:off x="6851651" y="3323670"/>
            <a:ext cx="1641474" cy="43076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rot="10800000" flipV="1">
            <a:off x="6762750" y="1855788"/>
            <a:ext cx="1612900" cy="14986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8442" name="TextBox 17"/>
          <p:cNvSpPr txBox="1">
            <a:spLocks noChangeArrowheads="1"/>
          </p:cNvSpPr>
          <p:nvPr/>
        </p:nvSpPr>
        <p:spPr bwMode="auto">
          <a:xfrm>
            <a:off x="7899400" y="1455738"/>
            <a:ext cx="1244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CHESS</a:t>
            </a:r>
          </a:p>
        </p:txBody>
      </p:sp>
      <p:sp>
        <p:nvSpPr>
          <p:cNvPr id="18443" name="TextBox 11"/>
          <p:cNvSpPr txBox="1">
            <a:spLocks noChangeArrowheads="1"/>
          </p:cNvSpPr>
          <p:nvPr/>
        </p:nvSpPr>
        <p:spPr bwMode="auto">
          <a:xfrm>
            <a:off x="6858000" y="830263"/>
            <a:ext cx="13846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Wingdings" charset="2"/>
                <a:ea typeface="Wingdings" charset="2"/>
                <a:cs typeface="Wingdings" charset="2"/>
              </a:rPr>
              <a:t></a:t>
            </a:r>
            <a:r>
              <a:rPr lang="en-US" sz="2000" dirty="0"/>
              <a:t>NSLS-</a:t>
            </a:r>
            <a:r>
              <a:rPr lang="en-US" sz="2000" dirty="0">
                <a:latin typeface="Times" charset="0"/>
              </a:rPr>
              <a:t>II</a:t>
            </a:r>
          </a:p>
        </p:txBody>
      </p:sp>
      <p:sp>
        <p:nvSpPr>
          <p:cNvPr id="18444" name="TextBox 12"/>
          <p:cNvSpPr txBox="1">
            <a:spLocks noChangeArrowheads="1"/>
          </p:cNvSpPr>
          <p:nvPr/>
        </p:nvSpPr>
        <p:spPr bwMode="auto">
          <a:xfrm>
            <a:off x="355600" y="6113463"/>
            <a:ext cx="7969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Also</a:t>
            </a:r>
          </a:p>
        </p:txBody>
      </p:sp>
      <p:sp>
        <p:nvSpPr>
          <p:cNvPr id="18445" name="TextBox 14"/>
          <p:cNvSpPr txBox="1">
            <a:spLocks noChangeArrowheads="1"/>
          </p:cNvSpPr>
          <p:nvPr/>
        </p:nvSpPr>
        <p:spPr bwMode="auto">
          <a:xfrm>
            <a:off x="1185863" y="6011863"/>
            <a:ext cx="70739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5 DOE Nanoscience Centers (BNL, SNL/LANL, ORNL, ANL, LBNL)</a:t>
            </a:r>
          </a:p>
          <a:p>
            <a:r>
              <a:rPr lang="en-US" sz="1800"/>
              <a:t>3 DOE Electron Microscopy Centers (ANL, LBNL, ORNL)</a:t>
            </a:r>
          </a:p>
        </p:txBody>
      </p:sp>
      <p:sp>
        <p:nvSpPr>
          <p:cNvPr id="18441" name="TextBox 16"/>
          <p:cNvSpPr txBox="1">
            <a:spLocks noChangeArrowheads="1"/>
          </p:cNvSpPr>
          <p:nvPr/>
        </p:nvSpPr>
        <p:spPr bwMode="auto">
          <a:xfrm>
            <a:off x="8145991" y="2962805"/>
            <a:ext cx="880169" cy="738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NIST</a:t>
            </a:r>
          </a:p>
          <a:p>
            <a:r>
              <a:rPr lang="en-US" sz="1800" dirty="0" smtClean="0"/>
              <a:t>NCNR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339725" y="330200"/>
            <a:ext cx="8405813" cy="356508"/>
          </a:xfrm>
        </p:spPr>
        <p:txBody>
          <a:bodyPr/>
          <a:lstStyle/>
          <a:p>
            <a:r>
              <a:rPr lang="en-US" dirty="0" smtClean="0"/>
              <a:t>Different types of proposals allow facility flexibility – cont.</a:t>
            </a: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C04F1D1-A569-204E-9890-48BD4920D540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44036" name="TextBox 4"/>
          <p:cNvSpPr txBox="1">
            <a:spLocks noChangeArrowheads="1"/>
          </p:cNvSpPr>
          <p:nvPr/>
        </p:nvSpPr>
        <p:spPr bwMode="auto">
          <a:xfrm>
            <a:off x="563563" y="1211263"/>
            <a:ext cx="8016875" cy="20621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1" u="sng" dirty="0">
                <a:solidFill>
                  <a:srgbClr val="0000FF"/>
                </a:solidFill>
              </a:rPr>
              <a:t>NIST NCNR</a:t>
            </a:r>
          </a:p>
          <a:p>
            <a:r>
              <a:rPr lang="en-US" sz="1400" b="1" dirty="0"/>
              <a:t>MAIL-IN SAMPLES FOR POWDER DIFFRACTION 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We will accept proposals for experiments on the </a:t>
            </a:r>
            <a:r>
              <a:rPr lang="en-US" sz="1400" u="sng" dirty="0"/>
              <a:t>BT1 powder diffractometer</a:t>
            </a:r>
            <a:r>
              <a:rPr lang="en-US" sz="1400" dirty="0"/>
              <a:t> on ”</a:t>
            </a:r>
            <a:r>
              <a:rPr lang="en-US" sz="1400" u="sng" dirty="0"/>
              <a:t>mail-in</a:t>
            </a:r>
            <a:r>
              <a:rPr lang="en-US" sz="1400" dirty="0"/>
              <a:t>” samples. That is, samples may be mailed to NCNR staff, who will execute the data collection.</a:t>
            </a:r>
          </a:p>
          <a:p>
            <a:r>
              <a:rPr lang="en-US" sz="1400" dirty="0"/>
              <a:t> </a:t>
            </a:r>
            <a:endParaRPr lang="en-US" sz="1000" b="1" dirty="0"/>
          </a:p>
          <a:p>
            <a:r>
              <a:rPr lang="en-US" sz="1400" b="1" dirty="0"/>
              <a:t>QUICK ACCESS PROPOSALS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If a user feels that beam time is required very soon to carry out important measurements that cannot be delayed, a proposal may be submitted requesting expedited access. The proposal will be reviewed by the BTAC, and held to a substantially higher standard than regular proposals.</a:t>
            </a:r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579965" y="3953404"/>
            <a:ext cx="8098367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1" dirty="0"/>
              <a:t>Crystallography</a:t>
            </a:r>
            <a:r>
              <a:rPr lang="en-US" sz="2000" dirty="0"/>
              <a:t> is</a:t>
            </a:r>
            <a:r>
              <a:rPr lang="en-US" sz="2000" dirty="0" smtClean="0"/>
              <a:t> somewhat a </a:t>
            </a:r>
            <a:r>
              <a:rPr lang="en-US" sz="2000" dirty="0"/>
              <a:t>separate, self-contained community </a:t>
            </a:r>
            <a:endParaRPr lang="en-US" sz="2000" dirty="0" smtClean="0"/>
          </a:p>
          <a:p>
            <a:pPr>
              <a:buFont typeface="Arial" charset="0"/>
              <a:buChar char="•"/>
            </a:pPr>
            <a:r>
              <a:rPr lang="en-US" sz="1800" dirty="0" smtClean="0"/>
              <a:t> A </a:t>
            </a:r>
            <a:r>
              <a:rPr lang="en-US" sz="1800" dirty="0"/>
              <a:t>separate proposal </a:t>
            </a:r>
            <a:r>
              <a:rPr lang="en-US" sz="1800" dirty="0" smtClean="0"/>
              <a:t>system at APS.</a:t>
            </a:r>
            <a:endParaRPr lang="en-US" sz="1800" dirty="0"/>
          </a:p>
          <a:p>
            <a:pPr>
              <a:buFont typeface="Arial" charset="0"/>
              <a:buChar char="•"/>
            </a:pPr>
            <a:r>
              <a:rPr lang="en-US" sz="1800" dirty="0"/>
              <a:t> Highly automated for mail-in measurements.</a:t>
            </a:r>
          </a:p>
          <a:p>
            <a:pPr>
              <a:buFont typeface="Arial" charset="0"/>
              <a:buChar char="•"/>
            </a:pPr>
            <a:r>
              <a:rPr lang="en-US" sz="1800" dirty="0"/>
              <a:t> </a:t>
            </a:r>
            <a:r>
              <a:rPr lang="en-US" sz="1800" dirty="0" err="1"/>
              <a:t>Beamtime</a:t>
            </a:r>
            <a:r>
              <a:rPr lang="en-US" sz="1800" dirty="0"/>
              <a:t> relatively available. 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DAE0303-7B71-6540-A3A7-D1553D0EB7F6}" type="slidenum">
              <a:rPr lang="en-US"/>
              <a:pPr/>
              <a:t>21</a:t>
            </a:fld>
            <a:endParaRPr lang="en-US"/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320800"/>
            <a:ext cx="4214813" cy="340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Proposal forms at SNS and APS</a:t>
            </a:r>
          </a:p>
        </p:txBody>
      </p:sp>
      <p:pic>
        <p:nvPicPr>
          <p:cNvPr id="34821" name="Picture 4" descr="1 - gener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3600" y="1317625"/>
            <a:ext cx="4110038" cy="403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Text Box 5"/>
          <p:cNvSpPr txBox="1">
            <a:spLocks noChangeArrowheads="1"/>
          </p:cNvSpPr>
          <p:nvPr/>
        </p:nvSpPr>
        <p:spPr bwMode="auto">
          <a:xfrm>
            <a:off x="1203325" y="814388"/>
            <a:ext cx="160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SNS/HFIR</a:t>
            </a:r>
          </a:p>
        </p:txBody>
      </p:sp>
      <p:sp>
        <p:nvSpPr>
          <p:cNvPr id="34823" name="Text Box 6"/>
          <p:cNvSpPr txBox="1">
            <a:spLocks noChangeArrowheads="1"/>
          </p:cNvSpPr>
          <p:nvPr/>
        </p:nvSpPr>
        <p:spPr bwMode="auto">
          <a:xfrm>
            <a:off x="6257925" y="801688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APS</a:t>
            </a:r>
          </a:p>
        </p:txBody>
      </p:sp>
      <p:sp>
        <p:nvSpPr>
          <p:cNvPr id="34824" name="Text Box 7"/>
          <p:cNvSpPr txBox="1">
            <a:spLocks noChangeArrowheads="1"/>
          </p:cNvSpPr>
          <p:nvPr/>
        </p:nvSpPr>
        <p:spPr bwMode="auto">
          <a:xfrm>
            <a:off x="431800" y="5575300"/>
            <a:ext cx="853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Each proposal system will ask very similar questions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FC69916-3A8C-0D48-BA6E-9C4B22104F45}" type="slidenum">
              <a:rPr lang="en-US"/>
              <a:pPr/>
              <a:t>22</a:t>
            </a:fld>
            <a:endParaRPr lang="en-US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 asked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0142" y="1071563"/>
            <a:ext cx="7935913" cy="5570755"/>
          </a:xfrm>
        </p:spPr>
        <p:txBody>
          <a:bodyPr/>
          <a:lstStyle/>
          <a:p>
            <a:r>
              <a:rPr lang="en-US" sz="2000" dirty="0"/>
              <a:t>Proposal Title</a:t>
            </a:r>
          </a:p>
          <a:p>
            <a:r>
              <a:rPr lang="en-US" sz="2000" dirty="0"/>
              <a:t>General Info (Title, Experimenters, Funding source, etc.)</a:t>
            </a:r>
          </a:p>
          <a:p>
            <a:r>
              <a:rPr lang="en-US" sz="2000" dirty="0"/>
              <a:t>Abstract - What is the scientific importance of the proposed research? </a:t>
            </a:r>
          </a:p>
          <a:p>
            <a:r>
              <a:rPr lang="en-US" sz="2000" dirty="0"/>
              <a:t>Why do you need the facility to do this research? </a:t>
            </a:r>
          </a:p>
          <a:p>
            <a:pPr lvl="1"/>
            <a:r>
              <a:rPr lang="en-US" sz="1400" dirty="0"/>
              <a:t>Neutron vs. X-rays</a:t>
            </a:r>
          </a:p>
          <a:p>
            <a:pPr lvl="1"/>
            <a:r>
              <a:rPr lang="en-US" sz="1400" dirty="0"/>
              <a:t>Why do you need an insertion device </a:t>
            </a:r>
            <a:r>
              <a:rPr lang="en-US" sz="1400" dirty="0" err="1"/>
              <a:t>beamline</a:t>
            </a:r>
            <a:r>
              <a:rPr lang="en-US" sz="1400" dirty="0"/>
              <a:t> instead of a bending magnet?</a:t>
            </a:r>
          </a:p>
          <a:p>
            <a:pPr lvl="1"/>
            <a:r>
              <a:rPr lang="en-US" sz="1400" dirty="0" err="1"/>
              <a:t>Spallation</a:t>
            </a:r>
            <a:r>
              <a:rPr lang="en-US" sz="1400" dirty="0"/>
              <a:t> source vs. reactor source</a:t>
            </a:r>
          </a:p>
          <a:p>
            <a:pPr lvl="1"/>
            <a:r>
              <a:rPr lang="en-US" sz="1400" dirty="0"/>
              <a:t>Hard X-rays vs. Soft X-rays</a:t>
            </a:r>
            <a:endParaRPr lang="en-US" sz="2000" dirty="0"/>
          </a:p>
          <a:p>
            <a:r>
              <a:rPr lang="en-US" sz="2000" dirty="0"/>
              <a:t>Why do you need the beam line </a:t>
            </a:r>
            <a:r>
              <a:rPr lang="en-US" sz="2000" dirty="0" smtClean="0"/>
              <a:t>(and</a:t>
            </a:r>
            <a:r>
              <a:rPr lang="en-US" sz="2000" dirty="0"/>
              <a:t>/or instrument)?</a:t>
            </a:r>
          </a:p>
          <a:p>
            <a:pPr lvl="1"/>
            <a:r>
              <a:rPr lang="en-US" sz="1400" dirty="0"/>
              <a:t>Particular technique or sample environment</a:t>
            </a:r>
          </a:p>
          <a:p>
            <a:r>
              <a:rPr lang="en-US" sz="2000" dirty="0"/>
              <a:t>What previous experience / results do you </a:t>
            </a:r>
            <a:r>
              <a:rPr lang="en-US" sz="2000" dirty="0" smtClean="0"/>
              <a:t>have (pubs important)? </a:t>
            </a:r>
            <a:endParaRPr lang="en-US" sz="2000" dirty="0"/>
          </a:p>
          <a:p>
            <a:r>
              <a:rPr lang="en-US" sz="2000" dirty="0"/>
              <a:t>Describe the proposed experiment(s), including samples and procedures. </a:t>
            </a:r>
            <a:r>
              <a:rPr lang="en-US" sz="2000" dirty="0" smtClean="0"/>
              <a:t>Show that you’re prepared.</a:t>
            </a:r>
            <a:endParaRPr lang="en-US" sz="2000" dirty="0"/>
          </a:p>
          <a:p>
            <a:r>
              <a:rPr lang="en-US" sz="2000" dirty="0"/>
              <a:t>Justification of the amount of time requested</a:t>
            </a:r>
            <a:r>
              <a:rPr lang="en-US" sz="2000" dirty="0" smtClean="0"/>
              <a:t>. Don’t be greedy or unrealistic about time needed. Ask beamline staff. 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E451AD0-2E90-554F-88E9-0A693C8EF9B7}" type="slidenum">
              <a:rPr lang="en-US"/>
              <a:pPr/>
              <a:t>23</a:t>
            </a:fld>
            <a:endParaRPr lang="en-US"/>
          </a:p>
        </p:txBody>
      </p:sp>
      <p:sp>
        <p:nvSpPr>
          <p:cNvPr id="36867" name="Rectangle 9"/>
          <p:cNvSpPr>
            <a:spLocks noGrp="1" noChangeArrowheads="1"/>
          </p:cNvSpPr>
          <p:nvPr>
            <p:ph type="title"/>
          </p:nvPr>
        </p:nvSpPr>
        <p:spPr>
          <a:xfrm>
            <a:off x="330200" y="271463"/>
            <a:ext cx="7954963" cy="347662"/>
          </a:xfrm>
        </p:spPr>
        <p:txBody>
          <a:bodyPr/>
          <a:lstStyle/>
          <a:p>
            <a:r>
              <a:rPr lang="en-US"/>
              <a:t>General Information</a:t>
            </a:r>
          </a:p>
        </p:txBody>
      </p:sp>
      <p:pic>
        <p:nvPicPr>
          <p:cNvPr id="36868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7606" y="835025"/>
            <a:ext cx="6508750" cy="525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Line 4"/>
          <p:cNvSpPr>
            <a:spLocks noChangeShapeType="1"/>
          </p:cNvSpPr>
          <p:nvPr/>
        </p:nvSpPr>
        <p:spPr bwMode="auto">
          <a:xfrm flipH="1">
            <a:off x="585806" y="2433638"/>
            <a:ext cx="549275" cy="7937"/>
          </a:xfrm>
          <a:prstGeom prst="line">
            <a:avLst/>
          </a:prstGeom>
          <a:noFill/>
          <a:ln w="38100">
            <a:solidFill>
              <a:srgbClr val="ED1C24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0" name="Line 11"/>
          <p:cNvSpPr>
            <a:spLocks noChangeShapeType="1"/>
          </p:cNvSpPr>
          <p:nvPr/>
        </p:nvSpPr>
        <p:spPr bwMode="auto">
          <a:xfrm flipH="1">
            <a:off x="595331" y="3076575"/>
            <a:ext cx="549275" cy="7938"/>
          </a:xfrm>
          <a:prstGeom prst="line">
            <a:avLst/>
          </a:prstGeom>
          <a:noFill/>
          <a:ln w="38100">
            <a:solidFill>
              <a:srgbClr val="ED1C24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1" name="Line 12"/>
          <p:cNvSpPr>
            <a:spLocks noChangeShapeType="1"/>
          </p:cNvSpPr>
          <p:nvPr/>
        </p:nvSpPr>
        <p:spPr bwMode="auto">
          <a:xfrm flipH="1">
            <a:off x="585806" y="3594100"/>
            <a:ext cx="549275" cy="7938"/>
          </a:xfrm>
          <a:prstGeom prst="line">
            <a:avLst/>
          </a:prstGeom>
          <a:noFill/>
          <a:ln w="38100">
            <a:solidFill>
              <a:srgbClr val="ED1C24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2" name="Line 13"/>
          <p:cNvSpPr>
            <a:spLocks noChangeShapeType="1"/>
          </p:cNvSpPr>
          <p:nvPr/>
        </p:nvSpPr>
        <p:spPr bwMode="auto">
          <a:xfrm flipH="1">
            <a:off x="603268" y="5118100"/>
            <a:ext cx="549275" cy="7938"/>
          </a:xfrm>
          <a:prstGeom prst="line">
            <a:avLst/>
          </a:prstGeom>
          <a:noFill/>
          <a:ln w="38100">
            <a:solidFill>
              <a:srgbClr val="ED1C24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4A074A2-88BE-564E-90FF-A031FA620AF2}" type="slidenum">
              <a:rPr lang="en-US"/>
              <a:pPr/>
              <a:t>24</a:t>
            </a:fld>
            <a:endParaRPr lang="en-US"/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Proposal: General information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6075" y="1147763"/>
            <a:ext cx="7935913" cy="4912115"/>
          </a:xfrm>
        </p:spPr>
        <p:txBody>
          <a:bodyPr/>
          <a:lstStyle/>
          <a:p>
            <a:r>
              <a:rPr lang="en-US" dirty="0"/>
              <a:t>Pick a good title. </a:t>
            </a:r>
            <a:r>
              <a:rPr lang="en-US" dirty="0" smtClean="0"/>
              <a:t> Specific </a:t>
            </a:r>
            <a:r>
              <a:rPr lang="en-US" dirty="0"/>
              <a:t>and to the point is better than spectacular and vague.  </a:t>
            </a:r>
          </a:p>
          <a:p>
            <a:pPr lvl="1"/>
            <a:r>
              <a:rPr lang="en-US" dirty="0"/>
              <a:t>Good: “XAS study of Fe valence in CaFe2As2 under pressure ”</a:t>
            </a:r>
          </a:p>
          <a:p>
            <a:pPr lvl="1"/>
            <a:r>
              <a:rPr lang="en-US" dirty="0"/>
              <a:t>Bad:    “Understanding superconductivity in </a:t>
            </a:r>
            <a:r>
              <a:rPr lang="en-US" dirty="0" smtClean="0"/>
              <a:t>superconductors”</a:t>
            </a:r>
            <a:endParaRPr lang="en-US" dirty="0"/>
          </a:p>
          <a:p>
            <a:endParaRPr lang="en-US" dirty="0"/>
          </a:p>
          <a:p>
            <a:r>
              <a:rPr lang="en-US" dirty="0"/>
              <a:t>Is it thesis related?  Is there a deadline?</a:t>
            </a:r>
          </a:p>
          <a:p>
            <a:pPr lvl="1"/>
            <a:r>
              <a:rPr lang="en-US" dirty="0"/>
              <a:t>Will push your proposal up if scores are close</a:t>
            </a:r>
          </a:p>
          <a:p>
            <a:endParaRPr lang="en-US" dirty="0"/>
          </a:p>
          <a:p>
            <a:r>
              <a:rPr lang="en-US" dirty="0"/>
              <a:t>Fill in the abstract.  Do not just upload a PDF document!</a:t>
            </a:r>
          </a:p>
          <a:p>
            <a:pPr lvl="1"/>
            <a:r>
              <a:rPr lang="en-US" dirty="0"/>
              <a:t>More work for reviewer.</a:t>
            </a:r>
          </a:p>
          <a:p>
            <a:endParaRPr lang="en-US" dirty="0"/>
          </a:p>
          <a:p>
            <a:r>
              <a:rPr lang="en-US" dirty="0"/>
              <a:t>Do upload a publication from previous work </a:t>
            </a:r>
            <a:r>
              <a:rPr lang="en-US" dirty="0" smtClean="0"/>
              <a:t>(include previous proposals)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Shows you made good use of beam time</a:t>
            </a:r>
            <a:r>
              <a:rPr lang="en-US" dirty="0" smtClean="0"/>
              <a:t>. Becoming more important.</a:t>
            </a:r>
            <a:endParaRPr lang="en-US" dirty="0"/>
          </a:p>
          <a:p>
            <a:pPr lvl="1"/>
            <a:r>
              <a:rPr lang="en-US" dirty="0"/>
              <a:t>Do not upload a 20 pages of supplemental information                 </a:t>
            </a:r>
            <a:r>
              <a:rPr lang="en-US" dirty="0" smtClean="0"/>
              <a:t>(figures often help, couple </a:t>
            </a:r>
            <a:r>
              <a:rPr lang="en-US" dirty="0"/>
              <a:t>of plots with text OK)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728B9C0-C5FC-8344-81A8-99C9B4E35257}" type="slidenum">
              <a:rPr lang="en-US"/>
              <a:pPr/>
              <a:t>25</a:t>
            </a:fld>
            <a:endParaRPr lang="en-US"/>
          </a:p>
        </p:txBody>
      </p:sp>
      <p:pic>
        <p:nvPicPr>
          <p:cNvPr id="38915" name="Picture 2" descr="2 - experimenter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3050" y="1208088"/>
            <a:ext cx="6402388" cy="407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Proposal: Experimenters page</a:t>
            </a:r>
          </a:p>
        </p:txBody>
      </p:sp>
      <p:sp>
        <p:nvSpPr>
          <p:cNvPr id="38917" name="Oval 4"/>
          <p:cNvSpPr>
            <a:spLocks noChangeArrowheads="1"/>
          </p:cNvSpPr>
          <p:nvPr/>
        </p:nvSpPr>
        <p:spPr bwMode="auto">
          <a:xfrm>
            <a:off x="830263" y="1549400"/>
            <a:ext cx="1041400" cy="49053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18" name="Text Box 5"/>
          <p:cNvSpPr txBox="1">
            <a:spLocks noChangeArrowheads="1"/>
          </p:cNvSpPr>
          <p:nvPr/>
        </p:nvSpPr>
        <p:spPr bwMode="auto">
          <a:xfrm>
            <a:off x="6951663" y="1244600"/>
            <a:ext cx="20066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/>
              <a:t>Use the “find” feature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/>
              <a:t>List everyone involved in </a:t>
            </a:r>
            <a:r>
              <a:rPr lang="en-US" sz="2000" dirty="0" smtClean="0"/>
              <a:t>experiment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 smtClean="0"/>
              <a:t>Even theorists are </a:t>
            </a:r>
            <a:r>
              <a:rPr lang="en-US" sz="2000" dirty="0" smtClean="0"/>
              <a:t>useful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D0CC8A0-0CDC-6244-948F-CA26174A0508}" type="slidenum">
              <a:rPr lang="en-US"/>
              <a:pPr/>
              <a:t>26</a:t>
            </a:fld>
            <a:endParaRPr lang="en-US"/>
          </a:p>
        </p:txBody>
      </p:sp>
      <p:pic>
        <p:nvPicPr>
          <p:cNvPr id="39939" name="Picture 2" descr="5 - question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9514" y="978694"/>
            <a:ext cx="5681662" cy="490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Experiment Description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rot="10800000" flipV="1">
            <a:off x="5596467" y="2345267"/>
            <a:ext cx="1329266" cy="1185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6985000" y="1964266"/>
            <a:ext cx="18034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Note guidance!</a:t>
            </a:r>
            <a:r>
              <a:rPr lang="en-US" dirty="0" smtClean="0"/>
              <a:t> </a:t>
            </a:r>
            <a:r>
              <a:rPr lang="en-US" sz="1800" dirty="0" smtClean="0"/>
              <a:t>Don’t write one sentence or 1000 words.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9CAEEFF-FC97-1F4F-859E-4617612A3995}" type="slidenum">
              <a:rPr lang="en-US"/>
              <a:pPr/>
              <a:t>27</a:t>
            </a:fld>
            <a:endParaRPr lang="en-US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Experimental Details</a:t>
            </a: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9875" y="742950"/>
            <a:ext cx="8874125" cy="5189113"/>
          </a:xfrm>
        </p:spPr>
        <p:txBody>
          <a:bodyPr/>
          <a:lstStyle/>
          <a:p>
            <a:r>
              <a:rPr lang="en-US" dirty="0"/>
              <a:t>Give background information why it is important.  </a:t>
            </a:r>
          </a:p>
          <a:p>
            <a:pPr lvl="1"/>
            <a:r>
              <a:rPr lang="en-US" dirty="0"/>
              <a:t>Science at facilities is very diverse.  Reviewer is not necessarily an expert on your subject</a:t>
            </a:r>
            <a:r>
              <a:rPr lang="en-US" dirty="0" smtClean="0"/>
              <a:t>. Try to capture imagination of reviewer with basic idea. </a:t>
            </a:r>
            <a:endParaRPr lang="en-US" dirty="0"/>
          </a:p>
          <a:p>
            <a:pPr lvl="1"/>
            <a:r>
              <a:rPr lang="en-US" dirty="0"/>
              <a:t>@ APS each committee gets ~60 proposals each cycle (~700 total/cycle)</a:t>
            </a:r>
          </a:p>
          <a:p>
            <a:endParaRPr lang="en-US" sz="1000" dirty="0"/>
          </a:p>
          <a:p>
            <a:r>
              <a:rPr lang="en-US" dirty="0"/>
              <a:t>Clearly state what you want to measure and how</a:t>
            </a:r>
          </a:p>
          <a:p>
            <a:pPr lvl="1"/>
            <a:r>
              <a:rPr lang="en-US" dirty="0"/>
              <a:t>Give details.  Temperature range, X-ray Energy, Sample geometry</a:t>
            </a:r>
          </a:p>
          <a:p>
            <a:pPr lvl="1"/>
            <a:r>
              <a:rPr lang="en-US" dirty="0"/>
              <a:t>What sample characterization has been done already? (XRD, SEM, etc.)</a:t>
            </a:r>
          </a:p>
          <a:p>
            <a:pPr lvl="1"/>
            <a:r>
              <a:rPr lang="en-US" dirty="0"/>
              <a:t>Reviewer needs to judge if experiment is feasible</a:t>
            </a:r>
          </a:p>
          <a:p>
            <a:pPr lvl="2"/>
            <a:r>
              <a:rPr lang="en-US" dirty="0">
                <a:ea typeface="ＭＳ Ｐゴシック" charset="-128"/>
              </a:rPr>
              <a:t> Does x-ray energy match laser penetration depth</a:t>
            </a:r>
          </a:p>
          <a:p>
            <a:pPr lvl="2"/>
            <a:r>
              <a:rPr lang="en-US" dirty="0">
                <a:ea typeface="ＭＳ Ｐゴシック" charset="-128"/>
              </a:rPr>
              <a:t>% of dilute atoms OK for fluorescence measurements</a:t>
            </a:r>
          </a:p>
          <a:p>
            <a:endParaRPr lang="en-US" sz="1000" dirty="0"/>
          </a:p>
          <a:p>
            <a:r>
              <a:rPr lang="en-US" dirty="0"/>
              <a:t>Why use x-rays or neutrons?</a:t>
            </a:r>
          </a:p>
          <a:p>
            <a:pPr lvl="1"/>
            <a:r>
              <a:rPr lang="en-US" dirty="0"/>
              <a:t>Neutron vs. X-rays</a:t>
            </a:r>
          </a:p>
          <a:p>
            <a:pPr lvl="1"/>
            <a:r>
              <a:rPr lang="en-US" dirty="0"/>
              <a:t>TEM, </a:t>
            </a:r>
            <a:r>
              <a:rPr lang="en-US" dirty="0" err="1"/>
              <a:t>M</a:t>
            </a:r>
            <a:r>
              <a:rPr lang="en-US" altLang="ja-JP" dirty="0" err="1"/>
              <a:t>össbauer</a:t>
            </a:r>
            <a:r>
              <a:rPr lang="en-US" altLang="ja-JP" dirty="0"/>
              <a:t>, Laser Raman, etc</a:t>
            </a:r>
            <a:r>
              <a:rPr lang="en-US" dirty="0"/>
              <a:t>.</a:t>
            </a:r>
          </a:p>
          <a:p>
            <a:endParaRPr lang="en-US" sz="1000" dirty="0"/>
          </a:p>
          <a:p>
            <a:r>
              <a:rPr lang="en-US" dirty="0"/>
              <a:t>Justify the amount of beam time requested (ask instrument scientist!)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0EE49FB-EF09-1D42-81F0-0B96C179CD1D}" type="slidenum">
              <a:rPr lang="en-US"/>
              <a:pPr/>
              <a:t>28</a:t>
            </a:fld>
            <a:endParaRPr lang="en-US"/>
          </a:p>
        </p:txBody>
      </p:sp>
      <p:pic>
        <p:nvPicPr>
          <p:cNvPr id="41987" name="Picture 2" descr="4 - reque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713" y="1085850"/>
            <a:ext cx="5788025" cy="465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Beamtime Request</a:t>
            </a:r>
          </a:p>
        </p:txBody>
      </p:sp>
      <p:sp>
        <p:nvSpPr>
          <p:cNvPr id="41989" name="Line 10"/>
          <p:cNvSpPr>
            <a:spLocks noChangeShapeType="1"/>
          </p:cNvSpPr>
          <p:nvPr/>
        </p:nvSpPr>
        <p:spPr bwMode="auto">
          <a:xfrm flipH="1">
            <a:off x="1214438" y="1587500"/>
            <a:ext cx="549275" cy="7938"/>
          </a:xfrm>
          <a:prstGeom prst="line">
            <a:avLst/>
          </a:prstGeom>
          <a:noFill/>
          <a:ln w="38100">
            <a:solidFill>
              <a:srgbClr val="ED1C24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0" name="Line 11"/>
          <p:cNvSpPr>
            <a:spLocks noChangeShapeType="1"/>
          </p:cNvSpPr>
          <p:nvPr/>
        </p:nvSpPr>
        <p:spPr bwMode="auto">
          <a:xfrm flipH="1">
            <a:off x="1214438" y="2662238"/>
            <a:ext cx="549275" cy="7937"/>
          </a:xfrm>
          <a:prstGeom prst="line">
            <a:avLst/>
          </a:prstGeom>
          <a:noFill/>
          <a:ln w="38100">
            <a:solidFill>
              <a:srgbClr val="ED1C24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1" name="Line 12"/>
          <p:cNvSpPr>
            <a:spLocks noChangeShapeType="1"/>
          </p:cNvSpPr>
          <p:nvPr/>
        </p:nvSpPr>
        <p:spPr bwMode="auto">
          <a:xfrm flipH="1">
            <a:off x="1214438" y="4194175"/>
            <a:ext cx="549275" cy="7938"/>
          </a:xfrm>
          <a:prstGeom prst="line">
            <a:avLst/>
          </a:prstGeom>
          <a:noFill/>
          <a:ln w="38100">
            <a:solidFill>
              <a:srgbClr val="ED1C24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2" name="Line 13"/>
          <p:cNvSpPr>
            <a:spLocks noChangeShapeType="1"/>
          </p:cNvSpPr>
          <p:nvPr/>
        </p:nvSpPr>
        <p:spPr bwMode="auto">
          <a:xfrm flipH="1">
            <a:off x="1206500" y="4983163"/>
            <a:ext cx="549275" cy="7937"/>
          </a:xfrm>
          <a:prstGeom prst="line">
            <a:avLst/>
          </a:prstGeom>
          <a:noFill/>
          <a:ln w="38100">
            <a:solidFill>
              <a:srgbClr val="ED1C24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3" name="Rectangle 14"/>
          <p:cNvSpPr>
            <a:spLocks noChangeArrowheads="1"/>
          </p:cNvSpPr>
          <p:nvPr/>
        </p:nvSpPr>
        <p:spPr bwMode="auto">
          <a:xfrm>
            <a:off x="5867400" y="1136650"/>
            <a:ext cx="3276600" cy="421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82575" indent="-28257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charset="2"/>
              <a:buChar char="n"/>
            </a:pPr>
            <a:r>
              <a:rPr lang="en-US" sz="1600" dirty="0"/>
              <a:t>Proposals are valid for two years, but need to put in beam time request each cycle.</a:t>
            </a:r>
          </a:p>
          <a:p>
            <a:pPr marL="282575" indent="-28257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charset="2"/>
              <a:buChar char="n"/>
            </a:pPr>
            <a:r>
              <a:rPr lang="en-US" sz="1600" dirty="0"/>
              <a:t>Chose multiple beamlines. </a:t>
            </a:r>
          </a:p>
          <a:p>
            <a:pPr marL="685800" lvl="1" indent="-28892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Tx/>
              <a:buChar char="–"/>
            </a:pPr>
            <a:r>
              <a:rPr lang="en-US" sz="1600" dirty="0"/>
              <a:t>SAXS </a:t>
            </a:r>
            <a:r>
              <a:rPr lang="en-US" sz="1400" dirty="0"/>
              <a:t>(12-ID, 5-ID, 15-ID)</a:t>
            </a:r>
          </a:p>
          <a:p>
            <a:pPr marL="685800" lvl="1" indent="-28892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Tx/>
              <a:buChar char="–"/>
            </a:pPr>
            <a:r>
              <a:rPr lang="en-US" sz="1600" dirty="0"/>
              <a:t>XAFS </a:t>
            </a:r>
            <a:r>
              <a:rPr lang="en-US" sz="1400" dirty="0"/>
              <a:t>(20-BM, 10-ID,12-BM)</a:t>
            </a:r>
          </a:p>
          <a:p>
            <a:pPr marL="685800" lvl="1" indent="-28892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Tx/>
              <a:buChar char="–"/>
            </a:pPr>
            <a:r>
              <a:rPr lang="en-US" sz="1600" dirty="0"/>
              <a:t>General Diffraction</a:t>
            </a:r>
          </a:p>
          <a:p>
            <a:pPr marL="282575" indent="-28257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charset="2"/>
              <a:buChar char="n"/>
            </a:pPr>
            <a:r>
              <a:rPr lang="en-US" sz="1600" dirty="0"/>
              <a:t>Don’t list only one week that you can come.  Holidays?</a:t>
            </a:r>
          </a:p>
          <a:p>
            <a:pPr marL="282575" indent="-28257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charset="2"/>
              <a:buChar char="n"/>
            </a:pPr>
            <a:r>
              <a:rPr lang="en-US" sz="1600" dirty="0"/>
              <a:t>Special sample environment / detectors will place more constraints on schedule.</a:t>
            </a:r>
          </a:p>
          <a:p>
            <a:pPr marL="685800" lvl="1" indent="-28892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Tx/>
              <a:buChar char="–"/>
            </a:pPr>
            <a:r>
              <a:rPr lang="en-US" sz="1600" dirty="0"/>
              <a:t>GE amorphous Si detector</a:t>
            </a:r>
          </a:p>
          <a:p>
            <a:pPr marL="685800" lvl="1" indent="-28892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Tx/>
              <a:buChar char="–"/>
            </a:pPr>
            <a:r>
              <a:rPr lang="en-US" sz="1600" dirty="0"/>
              <a:t>Magnet</a:t>
            </a:r>
          </a:p>
          <a:p>
            <a:pPr marL="685800" lvl="1" indent="-288925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Tx/>
              <a:buChar char="–"/>
            </a:pPr>
            <a:r>
              <a:rPr lang="en-US" sz="1600" dirty="0"/>
              <a:t>….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F7442EE-F91E-A84E-BAF2-E1BEDE0EE804}" type="slidenum">
              <a:rPr lang="en-US"/>
              <a:pPr/>
              <a:t>29</a:t>
            </a:fld>
            <a:endParaRPr lang="en-US"/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Ratings for APS Proposals</a:t>
            </a:r>
          </a:p>
        </p:txBody>
      </p:sp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1150" y="796925"/>
            <a:ext cx="7891463" cy="420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Rectangle 4"/>
          <p:cNvSpPr>
            <a:spLocks noChangeArrowheads="1"/>
          </p:cNvSpPr>
          <p:nvPr/>
        </p:nvSpPr>
        <p:spPr bwMode="auto">
          <a:xfrm>
            <a:off x="491881" y="5092578"/>
            <a:ext cx="8413750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APS proposals are rated on a scale from 1 to 5</a:t>
            </a:r>
          </a:p>
          <a:p>
            <a:r>
              <a:rPr lang="en-US" sz="1400" dirty="0"/>
              <a:t>Average score is ~2.2</a:t>
            </a:r>
          </a:p>
          <a:p>
            <a:r>
              <a:rPr lang="en-US" sz="1400" dirty="0"/>
              <a:t>Cut off score for receiving beam time varies by </a:t>
            </a:r>
            <a:r>
              <a:rPr lang="en-US" sz="1400" dirty="0" err="1"/>
              <a:t>beamline</a:t>
            </a:r>
            <a:r>
              <a:rPr lang="en-US" sz="1400" dirty="0"/>
              <a:t> (1.5 - 2.2</a:t>
            </a:r>
            <a:r>
              <a:rPr lang="en-US" sz="1400" dirty="0" smtClean="0"/>
              <a:t>)</a:t>
            </a:r>
          </a:p>
          <a:p>
            <a:endParaRPr lang="en-US" sz="800" dirty="0" smtClean="0"/>
          </a:p>
          <a:p>
            <a:r>
              <a:rPr lang="en-US" sz="1600" dirty="0"/>
              <a:t>Proposal “</a:t>
            </a:r>
            <a:r>
              <a:rPr lang="en-US" sz="1600" b="1" dirty="0">
                <a:solidFill>
                  <a:srgbClr val="FF0000"/>
                </a:solidFill>
              </a:rPr>
              <a:t>ageing</a:t>
            </a:r>
            <a:r>
              <a:rPr lang="en-US" sz="1600" dirty="0"/>
              <a:t>” (score improves by 0.2 each cycle it does not receive time)</a:t>
            </a:r>
            <a:r>
              <a:rPr lang="en-US" sz="1400" dirty="0"/>
              <a:t>. This is needed for getting time at some oversubscribed </a:t>
            </a:r>
            <a:r>
              <a:rPr lang="en-US" sz="1400" dirty="0" err="1"/>
              <a:t>beamlines</a:t>
            </a:r>
            <a:r>
              <a:rPr lang="en-US" sz="1400" dirty="0"/>
              <a:t>, so long-term planning is needed</a:t>
            </a:r>
            <a:r>
              <a:rPr lang="en-US" sz="1400" dirty="0" smtClean="0"/>
              <a:t>. But you have to remember to request </a:t>
            </a:r>
            <a:r>
              <a:rPr lang="en-US" sz="1400" dirty="0" err="1" smtClean="0"/>
              <a:t>beamtime</a:t>
            </a:r>
            <a:r>
              <a:rPr lang="en-US" sz="1400" dirty="0" smtClean="0"/>
              <a:t> again for every cycle.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0E91A01-581A-F84D-AE52-A3B8F413FA3A}" type="slidenum">
              <a:rPr lang="en-US"/>
              <a:pPr/>
              <a:t>3</a:t>
            </a:fld>
            <a:endParaRPr lang="en-US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330200"/>
            <a:ext cx="7954963" cy="384721"/>
          </a:xfrm>
        </p:spPr>
        <p:txBody>
          <a:bodyPr/>
          <a:lstStyle/>
          <a:p>
            <a:r>
              <a:rPr lang="en-US" sz="2400" dirty="0" smtClean="0"/>
              <a:t>X</a:t>
            </a:r>
            <a:r>
              <a:rPr lang="en-US" sz="2400" dirty="0"/>
              <a:t>-ray and Neutron </a:t>
            </a:r>
            <a:r>
              <a:rPr lang="en-US" sz="2400" dirty="0" smtClean="0"/>
              <a:t>Sources Available Worldwide</a:t>
            </a:r>
            <a:endParaRPr lang="en-US" sz="2400" dirty="0"/>
          </a:p>
        </p:txBody>
      </p:sp>
      <p:sp>
        <p:nvSpPr>
          <p:cNvPr id="15" name="Rectangle 1027"/>
          <p:cNvSpPr txBox="1">
            <a:spLocks/>
          </p:cNvSpPr>
          <p:nvPr/>
        </p:nvSpPr>
        <p:spPr bwMode="auto">
          <a:xfrm>
            <a:off x="228599" y="1498601"/>
            <a:ext cx="8779933" cy="439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82575" indent="-282575" algn="l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charset="2"/>
              <a:buChar char="n"/>
              <a:defRPr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288925" algn="l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+mn-lt"/>
                <a:ea typeface="ＭＳ Ｐゴシック" pitchFamily="92" charset="-128"/>
              </a:defRPr>
            </a:lvl2pPr>
            <a:lvl3pPr marL="968375" indent="-168275" algn="l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Times" charset="0"/>
              <a:buChar char="•"/>
              <a:defRPr i="1">
                <a:solidFill>
                  <a:schemeClr val="tx1"/>
                </a:solidFill>
                <a:latin typeface="+mn-lt"/>
                <a:ea typeface="ＭＳ Ｐゴシック" pitchFamily="92" charset="-128"/>
              </a:defRPr>
            </a:lvl3pPr>
            <a:lvl4pPr marL="1363663" indent="-280988" algn="l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Times" charset="0"/>
              <a:buChar char="–"/>
              <a:defRPr>
                <a:solidFill>
                  <a:schemeClr val="tx1"/>
                </a:solidFill>
                <a:latin typeface="+mn-lt"/>
                <a:ea typeface="ＭＳ Ｐゴシック" pitchFamily="92" charset="-128"/>
              </a:defRPr>
            </a:lvl4pPr>
            <a:lvl5pPr marL="1652588" indent="-174625" algn="l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Times" charset="0"/>
              <a:buChar char="•"/>
              <a:defRPr i="1">
                <a:solidFill>
                  <a:schemeClr val="tx1"/>
                </a:solidFill>
                <a:latin typeface="+mn-lt"/>
                <a:ea typeface="ＭＳ Ｐゴシック" pitchFamily="92" charset="-128"/>
              </a:defRPr>
            </a:lvl5pPr>
            <a:lvl6pPr marL="2109788" indent="-174625" algn="l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Times" pitchFamily="92" charset="0"/>
              <a:buChar char="•"/>
              <a:defRPr i="1">
                <a:solidFill>
                  <a:schemeClr val="tx1"/>
                </a:solidFill>
                <a:latin typeface="+mn-lt"/>
                <a:ea typeface="ＭＳ Ｐゴシック" pitchFamily="92" charset="-128"/>
              </a:defRPr>
            </a:lvl6pPr>
            <a:lvl7pPr marL="2566988" indent="-174625" algn="l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Times" pitchFamily="92" charset="0"/>
              <a:buChar char="•"/>
              <a:defRPr i="1">
                <a:solidFill>
                  <a:schemeClr val="tx1"/>
                </a:solidFill>
                <a:latin typeface="+mn-lt"/>
                <a:ea typeface="ＭＳ Ｐゴシック" pitchFamily="92" charset="-128"/>
              </a:defRPr>
            </a:lvl7pPr>
            <a:lvl8pPr marL="3024188" indent="-174625" algn="l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Times" pitchFamily="92" charset="0"/>
              <a:buChar char="•"/>
              <a:defRPr i="1">
                <a:solidFill>
                  <a:schemeClr val="tx1"/>
                </a:solidFill>
                <a:latin typeface="+mn-lt"/>
                <a:ea typeface="ＭＳ Ｐゴシック" pitchFamily="92" charset="-128"/>
              </a:defRPr>
            </a:lvl8pPr>
            <a:lvl9pPr marL="3481388" indent="-174625" algn="l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Times" pitchFamily="92" charset="0"/>
              <a:buChar char="•"/>
              <a:defRPr i="1">
                <a:solidFill>
                  <a:schemeClr val="tx1"/>
                </a:solidFill>
                <a:latin typeface="+mn-lt"/>
                <a:ea typeface="ＭＳ Ｐゴシック" pitchFamily="92" charset="-128"/>
              </a:defRPr>
            </a:lvl9pPr>
          </a:lstStyle>
          <a:p>
            <a:pPr marL="0" inden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SzPct val="60000"/>
              <a:buNone/>
            </a:pPr>
            <a:r>
              <a:rPr lang="en-US" sz="1800" dirty="0" smtClean="0">
                <a:solidFill>
                  <a:srgbClr val="0071BC"/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r>
              <a:rPr lang="en-US" sz="1800" dirty="0">
                <a:solidFill>
                  <a:srgbClr val="0071BC"/>
                </a:solidFill>
                <a:sym typeface="Wingdings"/>
              </a:rPr>
              <a:t> </a:t>
            </a:r>
            <a:r>
              <a:rPr lang="en-US" sz="2200" dirty="0" smtClean="0"/>
              <a:t>Light Sources summarized at  </a:t>
            </a:r>
            <a:r>
              <a:rPr lang="en-US" sz="2200" dirty="0" err="1" smtClean="0">
                <a:solidFill>
                  <a:srgbClr val="CD0202"/>
                </a:solidFill>
              </a:rPr>
              <a:t>www.lightsources.org</a:t>
            </a:r>
            <a:endParaRPr lang="en-US" sz="2200" dirty="0" smtClean="0">
              <a:solidFill>
                <a:srgbClr val="CD0202"/>
              </a:solidFill>
            </a:endParaRPr>
          </a:p>
          <a:p>
            <a:pPr marL="0" inden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SzPct val="60000"/>
              <a:buNone/>
              <a:tabLst>
                <a:tab pos="398463" algn="l"/>
              </a:tabLst>
            </a:pPr>
            <a:r>
              <a:rPr lang="en-US" sz="2200" dirty="0" smtClean="0">
                <a:solidFill>
                  <a:srgbClr val="CD0202"/>
                </a:solidFill>
              </a:rPr>
              <a:t>	~59 facilities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SzPct val="60000"/>
              <a:buNone/>
              <a:tabLst>
                <a:tab pos="287338" algn="l"/>
              </a:tabLst>
            </a:pPr>
            <a:r>
              <a:rPr lang="en-US" sz="2000" dirty="0"/>
              <a:t>	</a:t>
            </a:r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 smtClean="0"/>
              <a:t>European </a:t>
            </a:r>
            <a:r>
              <a:rPr lang="en-US" sz="2000" dirty="0"/>
              <a:t>Synchrotron Radiation Facility (ESRF</a:t>
            </a:r>
            <a:r>
              <a:rPr lang="en-US" sz="2000" dirty="0" smtClean="0"/>
              <a:t>), </a:t>
            </a:r>
            <a:r>
              <a:rPr lang="en-US" sz="2000" dirty="0"/>
              <a:t>Grenoble, France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SzPct val="60000"/>
              <a:buNone/>
              <a:tabLst>
                <a:tab pos="287338" algn="l"/>
              </a:tabLst>
            </a:pPr>
            <a:r>
              <a:rPr lang="en-US" sz="2000" dirty="0"/>
              <a:t>	</a:t>
            </a:r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 smtClean="0"/>
              <a:t>SPRING-8, Japan </a:t>
            </a:r>
            <a:endParaRPr lang="en-US" sz="2000" dirty="0"/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SzPct val="60000"/>
              <a:buNone/>
              <a:tabLst>
                <a:tab pos="287338" algn="l"/>
              </a:tabLst>
            </a:pPr>
            <a:r>
              <a:rPr lang="en-US" sz="2000" dirty="0"/>
              <a:t>	</a:t>
            </a:r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 smtClean="0">
                <a:latin typeface="Arial"/>
                <a:ea typeface="Wingdings"/>
                <a:cs typeface="Arial"/>
                <a:sym typeface="Wingdings"/>
              </a:rPr>
              <a:t>CLS, SLS, SOLEIL, DIAMOND, BESSYII, Taiwan, Shanghai, Pohang, …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SzPct val="60000"/>
              <a:buNone/>
              <a:tabLst>
                <a:tab pos="287338" algn="l"/>
              </a:tabLst>
            </a:pPr>
            <a:endParaRPr lang="en-US" sz="2200" dirty="0" smtClean="0">
              <a:solidFill>
                <a:srgbClr val="CD0202"/>
              </a:solidFill>
            </a:endParaRPr>
          </a:p>
          <a:p>
            <a:pPr marL="0" inden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SzPct val="60000"/>
              <a:buNone/>
            </a:pPr>
            <a:r>
              <a:rPr lang="en-US" sz="2000" dirty="0">
                <a:solidFill>
                  <a:srgbClr val="0071BC"/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r>
              <a:rPr lang="en-US" sz="2000" dirty="0">
                <a:solidFill>
                  <a:srgbClr val="0071BC"/>
                </a:solidFill>
                <a:sym typeface="Wingdings"/>
              </a:rPr>
              <a:t> </a:t>
            </a:r>
            <a:r>
              <a:rPr lang="en-US" sz="2200" dirty="0" smtClean="0"/>
              <a:t>Neutron Sources summarized </a:t>
            </a:r>
            <a:r>
              <a:rPr lang="en-US" sz="2200" dirty="0"/>
              <a:t>at  </a:t>
            </a:r>
            <a:r>
              <a:rPr lang="en-US" sz="2200" dirty="0" err="1" smtClean="0">
                <a:solidFill>
                  <a:srgbClr val="CD0202"/>
                </a:solidFill>
              </a:rPr>
              <a:t>www.neutronsources.org</a:t>
            </a:r>
            <a:endParaRPr lang="en-US" sz="2200" dirty="0" smtClean="0">
              <a:solidFill>
                <a:srgbClr val="CD0202"/>
              </a:solidFill>
            </a:endParaRPr>
          </a:p>
          <a:p>
            <a:pPr marL="0" inden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SzPct val="60000"/>
              <a:buNone/>
              <a:tabLst>
                <a:tab pos="398463" algn="l"/>
              </a:tabLst>
            </a:pPr>
            <a:r>
              <a:rPr lang="en-US" sz="2200" dirty="0" smtClean="0">
                <a:solidFill>
                  <a:srgbClr val="CD0202"/>
                </a:solidFill>
              </a:rPr>
              <a:t>	~43 centers:  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SzPct val="60000"/>
              <a:buNone/>
              <a:tabLst>
                <a:tab pos="287338" algn="l"/>
              </a:tabLst>
            </a:pPr>
            <a:r>
              <a:rPr lang="en-US" sz="1800" dirty="0" smtClean="0"/>
              <a:t>	</a:t>
            </a:r>
            <a:r>
              <a:rPr lang="en-US" sz="18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1800" dirty="0" smtClean="0"/>
              <a:t>Institut </a:t>
            </a:r>
            <a:r>
              <a:rPr lang="en-US" sz="1800" dirty="0"/>
              <a:t>Laue-</a:t>
            </a:r>
            <a:r>
              <a:rPr lang="en-US" sz="1800" dirty="0" err="1"/>
              <a:t>Langevin</a:t>
            </a:r>
            <a:r>
              <a:rPr lang="en-US" sz="1800" dirty="0"/>
              <a:t> (ILL), Grenoble, </a:t>
            </a:r>
            <a:r>
              <a:rPr lang="en-US" sz="1800" dirty="0" smtClean="0"/>
              <a:t>France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SzPct val="60000"/>
              <a:buNone/>
              <a:tabLst>
                <a:tab pos="287338" algn="l"/>
              </a:tabLst>
            </a:pPr>
            <a:r>
              <a:rPr lang="en-US" sz="1800" dirty="0" smtClean="0"/>
              <a:t>	</a:t>
            </a:r>
            <a:r>
              <a:rPr lang="en-US" sz="18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1800" dirty="0" smtClean="0">
                <a:latin typeface="Arial"/>
                <a:ea typeface="Wingdings"/>
                <a:cs typeface="Arial"/>
                <a:sym typeface="Wingdings"/>
              </a:rPr>
              <a:t>JSNS at </a:t>
            </a:r>
            <a:r>
              <a:rPr lang="en-US" sz="1800" dirty="0" smtClean="0"/>
              <a:t>J</a:t>
            </a:r>
            <a:r>
              <a:rPr lang="en-US" sz="1800" dirty="0" smtClean="0"/>
              <a:t>-PARC, Japan</a:t>
            </a:r>
            <a:endParaRPr lang="en-US" sz="1800" dirty="0"/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SzPct val="60000"/>
              <a:buNone/>
              <a:tabLst>
                <a:tab pos="287338" algn="l"/>
              </a:tabLst>
            </a:pPr>
            <a:r>
              <a:rPr lang="en-US" sz="1800" dirty="0" smtClean="0"/>
              <a:t>	</a:t>
            </a:r>
            <a:r>
              <a:rPr lang="en-US" sz="18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1800" dirty="0" smtClean="0"/>
              <a:t>China </a:t>
            </a:r>
            <a:r>
              <a:rPr lang="en-US" sz="1800" dirty="0"/>
              <a:t>Spallation Neutron Source (~2018)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SzPct val="60000"/>
              <a:buNone/>
              <a:tabLst>
                <a:tab pos="287338" algn="l"/>
              </a:tabLst>
            </a:pPr>
            <a:r>
              <a:rPr lang="en-US" sz="1800" dirty="0" smtClean="0"/>
              <a:t>	</a:t>
            </a:r>
            <a:r>
              <a:rPr lang="en-US" sz="18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1800" dirty="0" smtClean="0"/>
              <a:t>European Spallation </a:t>
            </a:r>
            <a:r>
              <a:rPr lang="en-US" sz="1800" dirty="0" smtClean="0"/>
              <a:t>Source (ESS), </a:t>
            </a:r>
            <a:r>
              <a:rPr lang="en-US" sz="1800" dirty="0" smtClean="0"/>
              <a:t>Lund, Sweden (~2019)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23534" y="855133"/>
            <a:ext cx="4870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Science Continues to Go </a:t>
            </a:r>
            <a:r>
              <a:rPr lang="en-US" b="1" dirty="0"/>
              <a:t>G</a:t>
            </a:r>
            <a:r>
              <a:rPr lang="en-US" b="1" dirty="0" smtClean="0"/>
              <a:t>lobal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78671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F7442EE-F91E-A84E-BAF2-E1BEDE0EE804}" type="slidenum">
              <a:rPr lang="en-US"/>
              <a:pPr/>
              <a:t>30</a:t>
            </a:fld>
            <a:endParaRPr lang="en-US"/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330200"/>
            <a:ext cx="7954963" cy="356508"/>
          </a:xfrm>
        </p:spPr>
        <p:txBody>
          <a:bodyPr/>
          <a:lstStyle/>
          <a:p>
            <a:r>
              <a:rPr lang="en-US" dirty="0" smtClean="0"/>
              <a:t>Pick appropriate panel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793" y="745067"/>
            <a:ext cx="7534874" cy="5471135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74625" y="6121400"/>
            <a:ext cx="7954963" cy="35650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</a:defRPr>
            </a:lvl9pPr>
          </a:lstStyle>
          <a:p>
            <a:r>
              <a:rPr lang="en-US" dirty="0" smtClean="0"/>
              <a:t>If multiple possibilities  - Look at members &amp; Ask staff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25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339725" y="330200"/>
            <a:ext cx="8347075" cy="661988"/>
          </a:xfrm>
        </p:spPr>
        <p:txBody>
          <a:bodyPr/>
          <a:lstStyle/>
          <a:p>
            <a:r>
              <a:rPr lang="en-US" smtClean="0"/>
              <a:t>ALS provides cutoff scores – Helps you know what to expect </a:t>
            </a:r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09013" y="6516690"/>
            <a:ext cx="357187" cy="344487"/>
          </a:xfrm>
          <a:noFill/>
        </p:spPr>
        <p:txBody>
          <a:bodyPr/>
          <a:lstStyle/>
          <a:p>
            <a:fld id="{F8D10E9F-7E0D-FD47-AF71-D293409F22B8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4" name="TextBox 3"/>
          <p:cNvSpPr txBox="1"/>
          <p:nvPr/>
        </p:nvSpPr>
        <p:spPr>
          <a:xfrm>
            <a:off x="5774266" y="719666"/>
            <a:ext cx="2515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Beamline cutoff scores</a:t>
            </a:r>
            <a:endParaRPr lang="en-US" sz="1800" dirty="0"/>
          </a:p>
        </p:txBody>
      </p:sp>
      <p:pic>
        <p:nvPicPr>
          <p:cNvPr id="5" name="Picture 4" descr="ALS_Scores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" r="6647"/>
          <a:stretch/>
        </p:blipFill>
        <p:spPr>
          <a:xfrm>
            <a:off x="143933" y="1380067"/>
            <a:ext cx="4708700" cy="39708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811" y="999067"/>
            <a:ext cx="3759074" cy="5858933"/>
          </a:xfrm>
          <a:prstGeom prst="rect">
            <a:avLst/>
          </a:prstGeom>
        </p:spPr>
      </p:pic>
      <p:sp>
        <p:nvSpPr>
          <p:cNvPr id="46086" name="TextBox 6"/>
          <p:cNvSpPr txBox="1">
            <a:spLocks noChangeArrowheads="1"/>
          </p:cNvSpPr>
          <p:nvPr/>
        </p:nvSpPr>
        <p:spPr bwMode="auto">
          <a:xfrm>
            <a:off x="7592489" y="3257552"/>
            <a:ext cx="4032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Wingdings" charset="2"/>
                <a:ea typeface="Wingdings" charset="2"/>
                <a:cs typeface="Wingdings" charset="2"/>
              </a:rPr>
              <a:t>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6088" name="TextBox 8"/>
          <p:cNvSpPr txBox="1">
            <a:spLocks noChangeArrowheads="1"/>
          </p:cNvSpPr>
          <p:nvPr/>
        </p:nvSpPr>
        <p:spPr bwMode="auto">
          <a:xfrm>
            <a:off x="8164510" y="4020082"/>
            <a:ext cx="6078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008000"/>
                </a:solidFill>
              </a:rPr>
              <a:t>easier</a:t>
            </a:r>
          </a:p>
        </p:txBody>
      </p:sp>
      <p:sp>
        <p:nvSpPr>
          <p:cNvPr id="46089" name="TextBox 9"/>
          <p:cNvSpPr txBox="1">
            <a:spLocks noChangeArrowheads="1"/>
          </p:cNvSpPr>
          <p:nvPr/>
        </p:nvSpPr>
        <p:spPr bwMode="auto">
          <a:xfrm>
            <a:off x="8140168" y="5612872"/>
            <a:ext cx="6335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harder</a:t>
            </a:r>
          </a:p>
        </p:txBody>
      </p:sp>
      <p:sp>
        <p:nvSpPr>
          <p:cNvPr id="46091" name="TextBox 11"/>
          <p:cNvSpPr txBox="1">
            <a:spLocks noChangeArrowheads="1"/>
          </p:cNvSpPr>
          <p:nvPr/>
        </p:nvSpPr>
        <p:spPr bwMode="auto">
          <a:xfrm>
            <a:off x="7590903" y="5604407"/>
            <a:ext cx="4032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Wingdings" charset="2"/>
                <a:ea typeface="Wingdings" charset="2"/>
                <a:cs typeface="Wingdings" charset="2"/>
              </a:rPr>
              <a:t>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7585606" y="4004207"/>
            <a:ext cx="4048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008000"/>
                </a:solidFill>
                <a:latin typeface="Wingdings" charset="2"/>
                <a:ea typeface="Wingdings" charset="2"/>
                <a:cs typeface="Wingdings" charset="2"/>
              </a:rPr>
              <a:t>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8135934" y="3291417"/>
            <a:ext cx="6335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harder</a:t>
            </a:r>
          </a:p>
        </p:txBody>
      </p:sp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7586835" y="1996196"/>
            <a:ext cx="4048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008000"/>
                </a:solidFill>
                <a:latin typeface="Wingdings" charset="2"/>
                <a:ea typeface="Wingdings" charset="2"/>
                <a:cs typeface="Wingdings" charset="2"/>
              </a:rPr>
              <a:t>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8170841" y="2015068"/>
            <a:ext cx="6078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008000"/>
                </a:solidFill>
              </a:rPr>
              <a:t>easier</a:t>
            </a:r>
          </a:p>
        </p:txBody>
      </p:sp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8158160" y="3435882"/>
            <a:ext cx="6078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008000"/>
                </a:solidFill>
              </a:rPr>
              <a:t>easier</a:t>
            </a:r>
          </a:p>
        </p:txBody>
      </p:sp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7579256" y="3420007"/>
            <a:ext cx="4048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008000"/>
                </a:solidFill>
                <a:latin typeface="Wingdings" charset="2"/>
                <a:ea typeface="Wingdings" charset="2"/>
                <a:cs typeface="Wingdings" charset="2"/>
              </a:rPr>
              <a:t>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23" name="TextBox 9"/>
          <p:cNvSpPr txBox="1">
            <a:spLocks noChangeArrowheads="1"/>
          </p:cNvSpPr>
          <p:nvPr/>
        </p:nvSpPr>
        <p:spPr bwMode="auto">
          <a:xfrm>
            <a:off x="8140168" y="5085822"/>
            <a:ext cx="6335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harder</a:t>
            </a:r>
          </a:p>
        </p:txBody>
      </p:sp>
      <p:sp>
        <p:nvSpPr>
          <p:cNvPr id="24" name="TextBox 11"/>
          <p:cNvSpPr txBox="1">
            <a:spLocks noChangeArrowheads="1"/>
          </p:cNvSpPr>
          <p:nvPr/>
        </p:nvSpPr>
        <p:spPr bwMode="auto">
          <a:xfrm>
            <a:off x="7590903" y="5077357"/>
            <a:ext cx="4032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Wingdings" charset="2"/>
                <a:ea typeface="Wingdings" charset="2"/>
                <a:cs typeface="Wingdings" charset="2"/>
              </a:rPr>
              <a:t>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33786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532C3E8-1344-0A49-BF2C-CE0CB1BF1031}" type="slidenum">
              <a:rPr lang="en-US"/>
              <a:pPr/>
              <a:t>32</a:t>
            </a:fld>
            <a:endParaRPr lang="en-US"/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Tips</a:t>
            </a:r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1488" y="833438"/>
            <a:ext cx="7935912" cy="5521514"/>
          </a:xfrm>
        </p:spPr>
        <p:txBody>
          <a:bodyPr/>
          <a:lstStyle/>
          <a:p>
            <a:r>
              <a:rPr lang="en-US" dirty="0"/>
              <a:t>Give a concise explanation of this specific proposal</a:t>
            </a:r>
          </a:p>
          <a:p>
            <a:pPr lvl="1"/>
            <a:r>
              <a:rPr lang="en-US" dirty="0"/>
              <a:t>Provide background on importance (i.e., “bigger picture”)</a:t>
            </a:r>
          </a:p>
          <a:p>
            <a:pPr lvl="1"/>
            <a:r>
              <a:rPr lang="en-US" dirty="0"/>
              <a:t>State clearly and exactly what you are going to measure and why.</a:t>
            </a:r>
          </a:p>
          <a:p>
            <a:pPr lvl="2"/>
            <a:r>
              <a:rPr lang="en-US" dirty="0">
                <a:ea typeface="ＭＳ Ｐゴシック" charset="-128"/>
              </a:rPr>
              <a:t>Reviewer want so assess likelihood of success.</a:t>
            </a:r>
          </a:p>
          <a:p>
            <a:r>
              <a:rPr lang="en-US" dirty="0"/>
              <a:t>Include relevant details to experiment but do not get too verbose</a:t>
            </a:r>
          </a:p>
          <a:p>
            <a:pPr lvl="1"/>
            <a:r>
              <a:rPr lang="en-US" dirty="0"/>
              <a:t>Reviewer needs to judge not only scientific importance, but also if the experiment is feasible and if you are asking for the right instrument.</a:t>
            </a:r>
          </a:p>
          <a:p>
            <a:r>
              <a:rPr lang="en-US" dirty="0"/>
              <a:t>If you are a first time user, talk to the local contact/instrument scientist. </a:t>
            </a:r>
          </a:p>
          <a:p>
            <a:pPr lvl="1"/>
            <a:r>
              <a:rPr lang="en-US" dirty="0"/>
              <a:t>Find out about details of the instrument, typical measuring times…</a:t>
            </a:r>
          </a:p>
          <a:p>
            <a:pPr lvl="1"/>
            <a:r>
              <a:rPr lang="en-US" dirty="0"/>
              <a:t>Over-subscription rate? Can a less popular instrument do the same measurements?</a:t>
            </a:r>
          </a:p>
          <a:p>
            <a:pPr lvl="1"/>
            <a:r>
              <a:rPr lang="en-US" dirty="0"/>
              <a:t>Send them the proposal ahead of time and ask for advice.  Collaborate?</a:t>
            </a:r>
          </a:p>
          <a:p>
            <a:r>
              <a:rPr lang="en-US" dirty="0"/>
              <a:t>If you have previous results from other experiments include them!</a:t>
            </a:r>
          </a:p>
          <a:p>
            <a:pPr lvl="1"/>
            <a:r>
              <a:rPr lang="en-US" dirty="0"/>
              <a:t>Home, other institution, previous experiment.</a:t>
            </a:r>
          </a:p>
          <a:p>
            <a:pPr lvl="1"/>
            <a:r>
              <a:rPr lang="en-US" dirty="0"/>
              <a:t>Sample characterization.</a:t>
            </a:r>
          </a:p>
          <a:p>
            <a:r>
              <a:rPr lang="en-US" dirty="0"/>
              <a:t>Take advantage of proposal ageing. 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Plan ahead!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40F80B4-9988-C94B-8635-D63322B48C05}" type="slidenum">
              <a:rPr lang="en-US"/>
              <a:pPr/>
              <a:t>33</a:t>
            </a:fld>
            <a:endParaRPr lang="en-US"/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Several common pitfalls</a:t>
            </a:r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6075" y="919163"/>
            <a:ext cx="8426450" cy="237757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dirty="0" smtClean="0"/>
              <a:t>Proposer </a:t>
            </a:r>
            <a:r>
              <a:rPr lang="en-US" dirty="0"/>
              <a:t>assumes committee is familiar with their specialty.  </a:t>
            </a:r>
            <a:endParaRPr lang="en-US" sz="1400" dirty="0"/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dirty="0" smtClean="0"/>
              <a:t>Proposer </a:t>
            </a:r>
            <a:r>
              <a:rPr lang="en-US" dirty="0"/>
              <a:t>writes large</a:t>
            </a:r>
            <a:r>
              <a:rPr lang="en-US" dirty="0" smtClean="0"/>
              <a:t> general vague proposal </a:t>
            </a:r>
            <a:r>
              <a:rPr lang="en-US" dirty="0"/>
              <a:t>asking for multiple weeks of time.  Better to write a shorter proposal with a well defined objective.  Be realistic with beam time request</a:t>
            </a:r>
            <a:r>
              <a:rPr lang="en-US" dirty="0" smtClean="0"/>
              <a:t>.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dirty="0" smtClean="0"/>
              <a:t>Proposer submits 2 (or more) similar proposals for related materials thinking that multiple proposals </a:t>
            </a:r>
            <a:r>
              <a:rPr lang="en-US" smtClean="0"/>
              <a:t>increases chances.</a:t>
            </a:r>
            <a:endParaRPr lang="en-US" dirty="0" smtClean="0"/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dirty="0" smtClean="0"/>
              <a:t>Proposal deadline (for next cycle) is before scheduled beam time this cycle. </a:t>
            </a:r>
          </a:p>
        </p:txBody>
      </p:sp>
      <p:sp>
        <p:nvSpPr>
          <p:cNvPr id="48133" name="Rectangle 4"/>
          <p:cNvSpPr>
            <a:spLocks noChangeArrowheads="1"/>
          </p:cNvSpPr>
          <p:nvPr/>
        </p:nvSpPr>
        <p:spPr bwMode="auto">
          <a:xfrm>
            <a:off x="464608" y="3964372"/>
            <a:ext cx="8214783" cy="234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2575" indent="-282575"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Wingdings" charset="2"/>
              <a:buChar char="n"/>
            </a:pPr>
            <a:r>
              <a:rPr lang="en-US" sz="1800" dirty="0"/>
              <a:t>“Proposers could improve their score by including more experimental details, attaching previous results and expanding on the purpose and importance of the research.</a:t>
            </a:r>
            <a:r>
              <a:rPr lang="en-US" sz="1800" dirty="0" smtClean="0"/>
              <a:t>”</a:t>
            </a:r>
            <a:endParaRPr lang="en-US" sz="1800" dirty="0"/>
          </a:p>
          <a:p>
            <a:pPr marL="282575" indent="-282575"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Wingdings" charset="2"/>
              <a:buChar char="n"/>
            </a:pPr>
            <a:r>
              <a:rPr lang="en-US" sz="1800" dirty="0"/>
              <a:t>“Hasn't the proposed research been published previously?</a:t>
            </a:r>
            <a:r>
              <a:rPr lang="en-US" sz="1800" dirty="0" smtClean="0"/>
              <a:t>”</a:t>
            </a:r>
          </a:p>
          <a:p>
            <a:pPr marL="282575" indent="-282575"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Wingdings" charset="2"/>
              <a:buChar char="n"/>
            </a:pPr>
            <a:r>
              <a:rPr lang="en-US" sz="1800" dirty="0" smtClean="0"/>
              <a:t>“We </a:t>
            </a:r>
            <a:r>
              <a:rPr lang="en-US" sz="1800" dirty="0"/>
              <a:t>do not feel that granting 20 shifts/cycle for 2 years is consistent with the history of publication of this work</a:t>
            </a:r>
            <a:r>
              <a:rPr lang="en-US" sz="1800" dirty="0" smtClean="0"/>
              <a:t>.”</a:t>
            </a:r>
          </a:p>
          <a:p>
            <a:pPr marL="282575" indent="-282575"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Wingdings" charset="2"/>
              <a:buChar char="n"/>
            </a:pPr>
            <a:r>
              <a:rPr lang="en-US" sz="1800" dirty="0" smtClean="0"/>
              <a:t>“Proposer should perform initial characterization with lab sources or TEM.” </a:t>
            </a:r>
            <a:endParaRPr lang="en-US" sz="1800" dirty="0"/>
          </a:p>
        </p:txBody>
      </p:sp>
      <p:sp>
        <p:nvSpPr>
          <p:cNvPr id="48134" name="Text Box 5"/>
          <p:cNvSpPr txBox="1">
            <a:spLocks noChangeArrowheads="1"/>
          </p:cNvSpPr>
          <p:nvPr/>
        </p:nvSpPr>
        <p:spPr bwMode="auto">
          <a:xfrm>
            <a:off x="325293" y="3429000"/>
            <a:ext cx="4622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 dirty="0">
                <a:solidFill>
                  <a:schemeClr val="accent2"/>
                </a:solidFill>
              </a:rPr>
              <a:t>Common Reviewer comments: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026"/>
          <p:cNvSpPr>
            <a:spLocks noGrp="1"/>
          </p:cNvSpPr>
          <p:nvPr>
            <p:ph type="title" idx="4294967295"/>
          </p:nvPr>
        </p:nvSpPr>
        <p:spPr>
          <a:xfrm>
            <a:off x="304800" y="228600"/>
            <a:ext cx="8229600" cy="393700"/>
          </a:xfrm>
        </p:spPr>
        <p:txBody>
          <a:bodyPr tIns="45720"/>
          <a:lstStyle/>
          <a:p>
            <a:r>
              <a:rPr lang="en-US"/>
              <a:t>After submission</a:t>
            </a:r>
          </a:p>
        </p:txBody>
      </p:sp>
      <p:sp>
        <p:nvSpPr>
          <p:cNvPr id="49155" name="Rectangle 1027"/>
          <p:cNvSpPr>
            <a:spLocks noGrp="1"/>
          </p:cNvSpPr>
          <p:nvPr>
            <p:ph type="body" idx="4294967295"/>
          </p:nvPr>
        </p:nvSpPr>
        <p:spPr>
          <a:xfrm>
            <a:off x="189441" y="903817"/>
            <a:ext cx="8458200" cy="5684633"/>
          </a:xfrm>
        </p:spPr>
        <p:txBody>
          <a:bodyPr/>
          <a:lstStyle/>
          <a:p>
            <a:pPr marL="230188" indent="-230188"/>
            <a:r>
              <a:rPr lang="en-US" sz="2400" dirty="0" smtClean="0"/>
              <a:t> Allow </a:t>
            </a:r>
            <a:r>
              <a:rPr lang="en-US" sz="2400" dirty="0"/>
              <a:t>time for review and revisions</a:t>
            </a:r>
            <a:endParaRPr lang="en-US" sz="2400" dirty="0" smtClean="0"/>
          </a:p>
          <a:p>
            <a:pPr marL="230188" indent="-230188"/>
            <a:r>
              <a:rPr lang="en-US" sz="2400" dirty="0" smtClean="0"/>
              <a:t> Expect </a:t>
            </a:r>
            <a:r>
              <a:rPr lang="en-US" sz="2400" dirty="0"/>
              <a:t>feedback several weeks from the call close</a:t>
            </a:r>
            <a:endParaRPr lang="en-US" sz="2400" dirty="0" smtClean="0"/>
          </a:p>
          <a:p>
            <a:pPr marL="230188" indent="-230188"/>
            <a:r>
              <a:rPr lang="en-US" sz="2400" dirty="0" smtClean="0"/>
              <a:t> Be </a:t>
            </a:r>
            <a:r>
              <a:rPr lang="en-US" sz="2400" dirty="0"/>
              <a:t>ready to schedule experiment if approved</a:t>
            </a:r>
          </a:p>
          <a:p>
            <a:pPr marL="625475" lvl="1" indent="-279400">
              <a:spcBef>
                <a:spcPts val="600"/>
              </a:spcBef>
            </a:pPr>
            <a:r>
              <a:rPr lang="en-US" sz="2400" dirty="0"/>
              <a:t>Identify participating team members</a:t>
            </a:r>
          </a:p>
          <a:p>
            <a:pPr marL="625475" lvl="1" indent="-279400">
              <a:spcBef>
                <a:spcPts val="600"/>
              </a:spcBef>
            </a:pPr>
            <a:r>
              <a:rPr lang="en-US" sz="2400" dirty="0"/>
              <a:t>Respond to facility access approval information</a:t>
            </a:r>
          </a:p>
          <a:p>
            <a:pPr marL="625475" lvl="1" indent="-279400">
              <a:spcBef>
                <a:spcPts val="600"/>
              </a:spcBef>
            </a:pPr>
            <a:r>
              <a:rPr lang="en-US" sz="2400" dirty="0"/>
              <a:t>Facilitate execution of user agreements </a:t>
            </a:r>
          </a:p>
          <a:p>
            <a:pPr marL="625475" lvl="1" indent="-279400">
              <a:spcBef>
                <a:spcPts val="600"/>
              </a:spcBef>
            </a:pPr>
            <a:r>
              <a:rPr lang="en-US" sz="2400" dirty="0"/>
              <a:t>Complete required training</a:t>
            </a:r>
          </a:p>
          <a:p>
            <a:pPr marL="625475" lvl="1" indent="-279400">
              <a:spcBef>
                <a:spcPts val="600"/>
              </a:spcBef>
            </a:pPr>
            <a:r>
              <a:rPr lang="en-US" sz="2400" dirty="0"/>
              <a:t>Confirm sample availability and description and laboratory needs</a:t>
            </a:r>
            <a:endParaRPr lang="en-US" sz="2400" dirty="0" smtClean="0"/>
          </a:p>
          <a:p>
            <a:pPr marL="230188" indent="-230188"/>
            <a:r>
              <a:rPr lang="en-US" sz="2400" dirty="0" smtClean="0"/>
              <a:t> Consider </a:t>
            </a:r>
            <a:r>
              <a:rPr lang="en-US" sz="2400" dirty="0"/>
              <a:t>reviewer comments if not approved and plan to resubmit this proposal or a new proposal in the next </a:t>
            </a:r>
            <a:r>
              <a:rPr lang="en-US" sz="2400" dirty="0" smtClean="0"/>
              <a:t>call. Opportunities (# of facilities and </a:t>
            </a:r>
            <a:r>
              <a:rPr lang="en-US" sz="2400" dirty="0" err="1" smtClean="0"/>
              <a:t>beamlines</a:t>
            </a:r>
            <a:r>
              <a:rPr lang="en-US" sz="2400" dirty="0" smtClean="0"/>
              <a:t>/facility) continue to grow. </a:t>
            </a:r>
            <a:endParaRPr lang="en-US" sz="2400" dirty="0"/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users week group phot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048000"/>
            <a:ext cx="8153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Rectangle 1026"/>
          <p:cNvSpPr>
            <a:spLocks noGrp="1"/>
          </p:cNvSpPr>
          <p:nvPr>
            <p:ph type="title" idx="4294967295"/>
          </p:nvPr>
        </p:nvSpPr>
        <p:spPr>
          <a:xfrm>
            <a:off x="111125" y="177800"/>
            <a:ext cx="8229600" cy="487363"/>
          </a:xfrm>
        </p:spPr>
        <p:txBody>
          <a:bodyPr tIns="45720"/>
          <a:lstStyle/>
          <a:p>
            <a:r>
              <a:rPr lang="en-US"/>
              <a:t>Join SNS HFIR User Group (SHUG)</a:t>
            </a:r>
          </a:p>
        </p:txBody>
      </p:sp>
      <p:sp>
        <p:nvSpPr>
          <p:cNvPr id="53252" name="Rectangle 1027"/>
          <p:cNvSpPr>
            <a:spLocks noGrp="1"/>
          </p:cNvSpPr>
          <p:nvPr>
            <p:ph type="body" idx="4294967295"/>
          </p:nvPr>
        </p:nvSpPr>
        <p:spPr>
          <a:xfrm>
            <a:off x="152400" y="762000"/>
            <a:ext cx="8534400" cy="2209800"/>
          </a:xfrm>
        </p:spPr>
        <p:txBody>
          <a:bodyPr/>
          <a:lstStyle/>
          <a:p>
            <a:pPr marL="230188" indent="-230188"/>
            <a:r>
              <a:rPr lang="en-US" sz="2400"/>
              <a:t>Chartered 1998</a:t>
            </a:r>
          </a:p>
          <a:p>
            <a:pPr marL="230188" indent="-230188"/>
            <a:r>
              <a:rPr lang="en-US" sz="2400"/>
              <a:t>Open to individuals interested in using SNS and HFIR</a:t>
            </a:r>
          </a:p>
          <a:p>
            <a:pPr marL="230188" indent="-230188"/>
            <a:r>
              <a:rPr lang="en-US" sz="2400"/>
              <a:t>Provides input to management on user concerns</a:t>
            </a:r>
          </a:p>
          <a:p>
            <a:pPr marL="230188" indent="-230188"/>
            <a:r>
              <a:rPr lang="en-US" sz="2400"/>
              <a:t>Serves as a forum for keeping the user community informed</a:t>
            </a:r>
          </a:p>
          <a:p>
            <a:pPr marL="230188" indent="-230188"/>
            <a:r>
              <a:rPr lang="en-US" sz="2400"/>
              <a:t>Acts as an advocacy group for neutron scattering science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26"/>
          <p:cNvSpPr>
            <a:spLocks noGrp="1"/>
          </p:cNvSpPr>
          <p:nvPr>
            <p:ph type="title" idx="4294967295"/>
          </p:nvPr>
        </p:nvSpPr>
        <p:spPr>
          <a:xfrm>
            <a:off x="111125" y="92075"/>
            <a:ext cx="8229600" cy="695325"/>
          </a:xfrm>
        </p:spPr>
        <p:txBody>
          <a:bodyPr tIns="45720"/>
          <a:lstStyle/>
          <a:p>
            <a:r>
              <a:rPr lang="en-US"/>
              <a:t> ORNL’s Neutron Scattering Facilities</a:t>
            </a:r>
            <a:br>
              <a:rPr lang="en-US"/>
            </a:br>
            <a:r>
              <a:rPr lang="en-US"/>
              <a:t> HFIR and SNS </a:t>
            </a:r>
          </a:p>
        </p:txBody>
      </p:sp>
      <p:sp>
        <p:nvSpPr>
          <p:cNvPr id="55299" name="Rectangle 1027"/>
          <p:cNvSpPr>
            <a:spLocks noGrp="1"/>
          </p:cNvSpPr>
          <p:nvPr>
            <p:ph type="body" idx="4294967295"/>
          </p:nvPr>
        </p:nvSpPr>
        <p:spPr>
          <a:xfrm>
            <a:off x="305859" y="880533"/>
            <a:ext cx="8076141" cy="6083203"/>
          </a:xfrm>
        </p:spPr>
        <p:txBody>
          <a:bodyPr/>
          <a:lstStyle/>
          <a:p>
            <a:pPr marL="230188" indent="-230188"/>
            <a:r>
              <a:rPr lang="en-US" sz="2400" dirty="0"/>
              <a:t>Numerous opportunities for collaboration</a:t>
            </a:r>
          </a:p>
          <a:p>
            <a:pPr marL="625475" lvl="1" indent="-279400">
              <a:buFont typeface="Wingdings" charset="2"/>
              <a:buChar char="Ø"/>
            </a:pPr>
            <a:r>
              <a:rPr lang="en-US" sz="2400" dirty="0">
                <a:solidFill>
                  <a:schemeClr val="tx2"/>
                </a:solidFill>
              </a:rPr>
              <a:t>Become a user</a:t>
            </a:r>
          </a:p>
          <a:p>
            <a:pPr marL="625475" lvl="1" indent="-279400">
              <a:buFont typeface="Wingdings" charset="2"/>
              <a:buChar char="Ø"/>
            </a:pPr>
            <a:r>
              <a:rPr lang="en-US" sz="2400" dirty="0">
                <a:solidFill>
                  <a:schemeClr val="tx2"/>
                </a:solidFill>
              </a:rPr>
              <a:t>Join SNS/HFIR User Group (SHUG)</a:t>
            </a:r>
            <a:endParaRPr lang="en-US" sz="2400" dirty="0" smtClean="0">
              <a:solidFill>
                <a:schemeClr val="tx2"/>
              </a:solidFill>
            </a:endParaRPr>
          </a:p>
          <a:p>
            <a:pPr marL="625475" lvl="1" indent="-279400">
              <a:buFont typeface="Wingdings" charset="2"/>
              <a:buChar char="Ø"/>
            </a:pPr>
            <a:r>
              <a:rPr lang="en-US" sz="2400" dirty="0" smtClean="0">
                <a:solidFill>
                  <a:schemeClr val="tx2"/>
                </a:solidFill>
              </a:rPr>
              <a:t>Have your friends and colleagues apply </a:t>
            </a:r>
            <a:r>
              <a:rPr lang="en-US" sz="2400" dirty="0">
                <a:solidFill>
                  <a:schemeClr val="tx2"/>
                </a:solidFill>
              </a:rPr>
              <a:t>to</a:t>
            </a:r>
            <a:r>
              <a:rPr lang="en-US" sz="2400" dirty="0" smtClean="0">
                <a:solidFill>
                  <a:schemeClr val="tx2"/>
                </a:solidFill>
              </a:rPr>
              <a:t> the </a:t>
            </a:r>
            <a:r>
              <a:rPr lang="en-US" sz="2400" dirty="0">
                <a:solidFill>
                  <a:schemeClr val="tx2"/>
                </a:solidFill>
              </a:rPr>
              <a:t>National School on Neutron and X-ray Scattering</a:t>
            </a:r>
          </a:p>
          <a:p>
            <a:pPr marL="625475" lvl="1" indent="-279400">
              <a:buFont typeface="Wingdings" charset="2"/>
              <a:buChar char="Ø"/>
            </a:pPr>
            <a:r>
              <a:rPr lang="en-US" sz="2400" dirty="0">
                <a:solidFill>
                  <a:schemeClr val="tx2"/>
                </a:solidFill>
              </a:rPr>
              <a:t>Attend workshops and conferences</a:t>
            </a:r>
          </a:p>
          <a:p>
            <a:pPr marL="625475" lvl="1" indent="-279400">
              <a:buFont typeface="Wingdings" charset="2"/>
              <a:buChar char="Ø"/>
            </a:pPr>
            <a:r>
              <a:rPr lang="en-US" sz="2400" dirty="0">
                <a:solidFill>
                  <a:schemeClr val="tx2"/>
                </a:solidFill>
              </a:rPr>
              <a:t>Seek </a:t>
            </a:r>
            <a:r>
              <a:rPr lang="en-US" sz="2400" dirty="0" err="1">
                <a:solidFill>
                  <a:schemeClr val="tx2"/>
                </a:solidFill>
              </a:rPr>
              <a:t>EPSCoR</a:t>
            </a:r>
            <a:r>
              <a:rPr lang="en-US" sz="2400" dirty="0">
                <a:solidFill>
                  <a:schemeClr val="tx2"/>
                </a:solidFill>
              </a:rPr>
              <a:t> grants</a:t>
            </a:r>
            <a:r>
              <a:rPr lang="en-US" sz="2400" dirty="0"/>
              <a:t> </a:t>
            </a:r>
            <a:r>
              <a:rPr lang="en-US" sz="2400" dirty="0">
                <a:hlinkClick r:id="rId3"/>
              </a:rPr>
              <a:t>http://www.nsf.gov/div/index.jsp?org=EPSC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tx2"/>
                </a:solidFill>
              </a:rPr>
              <a:t>and</a:t>
            </a:r>
            <a:r>
              <a:rPr lang="en-US" sz="2400" dirty="0"/>
              <a:t> </a:t>
            </a:r>
            <a:r>
              <a:rPr lang="en-US" sz="2400" dirty="0">
                <a:hlinkClick r:id="rId4"/>
              </a:rPr>
              <a:t>http://www.sc.doe.gov/BES/EPSCoR/about.html</a:t>
            </a:r>
            <a:endParaRPr lang="en-US" sz="2400" dirty="0"/>
          </a:p>
          <a:p>
            <a:pPr marL="625475" lvl="1" indent="-279400"/>
            <a:r>
              <a:rPr lang="en-US" sz="2000" dirty="0"/>
              <a:t>Promote ORISE internships, fellowships, and research participation programs </a:t>
            </a:r>
            <a:r>
              <a:rPr lang="en-US" sz="2000" dirty="0">
                <a:hlinkClick r:id="rId5"/>
              </a:rPr>
              <a:t>http://orise.orau.gov/sep/index.htm</a:t>
            </a:r>
            <a:endParaRPr lang="en-US" sz="2000" dirty="0"/>
          </a:p>
          <a:p>
            <a:pPr marL="625475" lvl="1" indent="-279400"/>
            <a:r>
              <a:rPr lang="en-US" sz="2000" dirty="0"/>
              <a:t>Bring student groups to ORNL</a:t>
            </a:r>
          </a:p>
          <a:p>
            <a:pPr marL="625475" lvl="1" indent="-279400"/>
            <a:r>
              <a:rPr lang="en-US" sz="2000" dirty="0"/>
              <a:t>Invite ORNL scientists to your campus</a:t>
            </a:r>
          </a:p>
          <a:p>
            <a:pPr marL="625475" lvl="1" indent="-279400">
              <a:buFontTx/>
              <a:buNone/>
            </a:pPr>
            <a:endParaRPr lang="en-US" dirty="0"/>
          </a:p>
          <a:p>
            <a:pPr marL="625475" lvl="1" indent="-279400"/>
            <a:endParaRPr lang="en-US" sz="1400" dirty="0"/>
          </a:p>
          <a:p>
            <a:pPr marL="230188" indent="-230188">
              <a:buFont typeface="Wingdings" charset="2"/>
              <a:buNone/>
            </a:pPr>
            <a:endParaRPr lang="en-US" sz="1500" dirty="0"/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26"/>
          <p:cNvSpPr>
            <a:spLocks noGrp="1"/>
          </p:cNvSpPr>
          <p:nvPr>
            <p:ph type="title" idx="4294967295"/>
          </p:nvPr>
        </p:nvSpPr>
        <p:spPr>
          <a:xfrm>
            <a:off x="304800" y="152400"/>
            <a:ext cx="8229600" cy="487363"/>
          </a:xfrm>
        </p:spPr>
        <p:txBody>
          <a:bodyPr tIns="45720"/>
          <a:lstStyle/>
          <a:p>
            <a:r>
              <a:rPr lang="en-US"/>
              <a:t>Seek EPSCoR Grants </a:t>
            </a:r>
          </a:p>
        </p:txBody>
      </p:sp>
      <p:pic>
        <p:nvPicPr>
          <p:cNvPr id="4" name="Picture 3" descr="EPSCoRcohortMap_new.jpg"/>
          <p:cNvPicPr>
            <a:picLocks noChangeAspect="1"/>
          </p:cNvPicPr>
          <p:nvPr/>
        </p:nvPicPr>
        <p:blipFill>
          <a:blip r:embed="rId3"/>
          <a:srcRect l="33562" t="27049"/>
          <a:stretch>
            <a:fillRect/>
          </a:stretch>
        </p:blipFill>
        <p:spPr>
          <a:xfrm>
            <a:off x="2286000" y="3276600"/>
            <a:ext cx="4619625" cy="3390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57348" name="TextBox 4"/>
          <p:cNvSpPr txBox="1">
            <a:spLocks noChangeArrowheads="1"/>
          </p:cNvSpPr>
          <p:nvPr/>
        </p:nvSpPr>
        <p:spPr bwMode="auto">
          <a:xfrm>
            <a:off x="2133600" y="1600200"/>
            <a:ext cx="3810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endParaRPr lang="en-US" sz="1800">
              <a:ea typeface="Arial" charset="0"/>
              <a:cs typeface="Arial" charset="0"/>
            </a:endParaRPr>
          </a:p>
        </p:txBody>
      </p:sp>
      <p:sp>
        <p:nvSpPr>
          <p:cNvPr id="57349" name="TextBox 5"/>
          <p:cNvSpPr txBox="1">
            <a:spLocks noChangeArrowheads="1"/>
          </p:cNvSpPr>
          <p:nvPr/>
        </p:nvSpPr>
        <p:spPr bwMode="auto">
          <a:xfrm>
            <a:off x="2209800" y="2743200"/>
            <a:ext cx="1524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endParaRPr lang="en-US" sz="1800">
              <a:ea typeface="Arial" charset="0"/>
              <a:cs typeface="Arial" charset="0"/>
            </a:endParaRPr>
          </a:p>
        </p:txBody>
      </p:sp>
      <p:sp>
        <p:nvSpPr>
          <p:cNvPr id="57350" name="Rectangle 1027"/>
          <p:cNvSpPr>
            <a:spLocks noGrp="1"/>
          </p:cNvSpPr>
          <p:nvPr>
            <p:ph type="body" idx="4294967295"/>
          </p:nvPr>
        </p:nvSpPr>
        <p:spPr>
          <a:xfrm>
            <a:off x="381000" y="685800"/>
            <a:ext cx="8458200" cy="2720975"/>
          </a:xfrm>
        </p:spPr>
        <p:txBody>
          <a:bodyPr/>
          <a:lstStyle/>
          <a:p>
            <a:pPr marL="230188" indent="-230188"/>
            <a:r>
              <a:rPr lang="en-US" sz="2400"/>
              <a:t>EPSCoR State Institutions are eligible for grants to support research</a:t>
            </a:r>
          </a:p>
          <a:p>
            <a:pPr marL="625475" lvl="1" indent="-279400"/>
            <a:r>
              <a:rPr lang="en-US" sz="2000">
                <a:hlinkClick r:id="rId4"/>
              </a:rPr>
              <a:t>http://www.nsf.gov/div/index.jsp?org=EPSC</a:t>
            </a:r>
            <a:r>
              <a:rPr lang="en-US" sz="2000"/>
              <a:t> </a:t>
            </a:r>
          </a:p>
          <a:p>
            <a:pPr marL="625475" lvl="1" indent="-279400"/>
            <a:r>
              <a:rPr lang="en-US" sz="2000">
                <a:hlinkClick r:id="rId5"/>
              </a:rPr>
              <a:t>http://www.sc.doe.gov/BES/EPSCoR/about.html</a:t>
            </a:r>
            <a:endParaRPr lang="en-US" sz="2000"/>
          </a:p>
          <a:p>
            <a:pPr marL="230188" indent="-230188"/>
            <a:r>
              <a:rPr lang="en-US" sz="2400"/>
              <a:t>Travel support for users from UT-ORNL Joint Institute for Neutron Sciences (JINS).  Contact Takeshi Egami at </a:t>
            </a:r>
            <a:r>
              <a:rPr lang="en-US" sz="2400">
                <a:hlinkClick r:id="rId6"/>
              </a:rPr>
              <a:t>egami@utk.edu</a:t>
            </a:r>
            <a:r>
              <a:rPr lang="en-US" sz="2400"/>
              <a:t> </a:t>
            </a:r>
          </a:p>
        </p:txBody>
      </p:sp>
      <p:sp>
        <p:nvSpPr>
          <p:cNvPr id="57351" name="TextBox 7"/>
          <p:cNvSpPr txBox="1">
            <a:spLocks noChangeArrowheads="1"/>
          </p:cNvSpPr>
          <p:nvPr/>
        </p:nvSpPr>
        <p:spPr bwMode="auto">
          <a:xfrm>
            <a:off x="2057400" y="4343400"/>
            <a:ext cx="1524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endParaRPr lang="en-US" sz="1800">
              <a:ea typeface="Arial" charset="0"/>
              <a:cs typeface="Arial" charset="0"/>
            </a:endParaRPr>
          </a:p>
        </p:txBody>
      </p:sp>
      <p:sp>
        <p:nvSpPr>
          <p:cNvPr id="57352" name="TextBox 8"/>
          <p:cNvSpPr txBox="1">
            <a:spLocks noChangeArrowheads="1"/>
          </p:cNvSpPr>
          <p:nvPr/>
        </p:nvSpPr>
        <p:spPr bwMode="auto">
          <a:xfrm>
            <a:off x="2333625" y="3409950"/>
            <a:ext cx="257175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endParaRPr lang="en-US" sz="1800">
              <a:ea typeface="Arial" charset="0"/>
              <a:cs typeface="Arial" charset="0"/>
            </a:endParaRPr>
          </a:p>
        </p:txBody>
      </p:sp>
      <p:sp>
        <p:nvSpPr>
          <p:cNvPr id="57353" name="TextBox 9"/>
          <p:cNvSpPr txBox="1">
            <a:spLocks noChangeArrowheads="1"/>
          </p:cNvSpPr>
          <p:nvPr/>
        </p:nvSpPr>
        <p:spPr bwMode="auto">
          <a:xfrm>
            <a:off x="2295525" y="4343400"/>
            <a:ext cx="762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endParaRPr lang="en-US" sz="1800"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8"/>
          <p:cNvSpPr>
            <a:spLocks noGrp="1"/>
          </p:cNvSpPr>
          <p:nvPr>
            <p:ph idx="1"/>
          </p:nvPr>
        </p:nvSpPr>
        <p:spPr>
          <a:xfrm>
            <a:off x="352425" y="785813"/>
            <a:ext cx="8410575" cy="5927776"/>
          </a:xfrm>
        </p:spPr>
        <p:txBody>
          <a:bodyPr/>
          <a:lstStyle/>
          <a:p>
            <a:pPr>
              <a:spcBef>
                <a:spcPts val="1200"/>
              </a:spcBef>
              <a:buClr>
                <a:srgbClr val="008000"/>
              </a:buClr>
              <a:buFont typeface="Arial"/>
              <a:buChar char="•"/>
            </a:pPr>
            <a:r>
              <a:rPr lang="en-US" sz="1600" b="1" dirty="0">
                <a:latin typeface="Arial" charset="0"/>
                <a:cs typeface="Arial" charset="0"/>
              </a:rPr>
              <a:t>Purpose: </a:t>
            </a:r>
            <a:r>
              <a:rPr lang="en-US" sz="1600" dirty="0">
                <a:latin typeface="Arial" charset="0"/>
                <a:cs typeface="Arial" charset="0"/>
              </a:rPr>
              <a:t>To support individual research programs of outstanding scientists early in their careers and to stimulate research careers in the disciplines supported by the Office of Science</a:t>
            </a:r>
          </a:p>
          <a:p>
            <a:pPr>
              <a:spcBef>
                <a:spcPts val="1200"/>
              </a:spcBef>
              <a:buClr>
                <a:srgbClr val="008000"/>
              </a:buClr>
              <a:buFont typeface="Arial"/>
              <a:buChar char="•"/>
            </a:pPr>
            <a:r>
              <a:rPr lang="en-US" sz="1600" b="1" dirty="0">
                <a:latin typeface="Arial" charset="0"/>
                <a:cs typeface="Arial" charset="0"/>
              </a:rPr>
              <a:t>Eligibility: </a:t>
            </a:r>
            <a:r>
              <a:rPr lang="en-US" sz="1600" dirty="0">
                <a:latin typeface="Arial" charset="0"/>
                <a:cs typeface="Arial" charset="0"/>
              </a:rPr>
              <a:t>Within 10 years of receiving a Ph.D., either untenured academic assistant professors on the tenure track or full-time DOE national lab employees </a:t>
            </a:r>
            <a:r>
              <a:rPr lang="en-US" sz="1600" dirty="0" smtClean="0">
                <a:latin typeface="Arial" charset="0"/>
                <a:cs typeface="Arial" charset="0"/>
              </a:rPr>
              <a:t>(no postdocs)</a:t>
            </a:r>
            <a:endParaRPr lang="en-US" sz="1600" dirty="0">
              <a:latin typeface="Arial" charset="0"/>
              <a:cs typeface="Arial" charset="0"/>
            </a:endParaRPr>
          </a:p>
          <a:p>
            <a:pPr>
              <a:spcBef>
                <a:spcPts val="1200"/>
              </a:spcBef>
              <a:buClr>
                <a:srgbClr val="008000"/>
              </a:buClr>
              <a:buFont typeface="Arial"/>
              <a:buChar char="•"/>
            </a:pPr>
            <a:r>
              <a:rPr lang="en-US" sz="1600" b="1" dirty="0">
                <a:latin typeface="Arial" charset="0"/>
                <a:cs typeface="Arial" charset="0"/>
              </a:rPr>
              <a:t>Award Size:  </a:t>
            </a:r>
          </a:p>
          <a:p>
            <a:pPr lvl="1">
              <a:spcBef>
                <a:spcPts val="600"/>
              </a:spcBef>
              <a:buClr>
                <a:srgbClr val="008000"/>
              </a:buClr>
              <a:buFont typeface="Arial"/>
              <a:buChar char="•"/>
            </a:pPr>
            <a:r>
              <a:rPr lang="en-US" sz="1400" dirty="0">
                <a:latin typeface="Arial" charset="0"/>
                <a:cs typeface="Arial" charset="0"/>
              </a:rPr>
              <a:t>University grants $150,000 per year for 5 years to cover summer salary and expenses</a:t>
            </a:r>
          </a:p>
          <a:p>
            <a:pPr lvl="1">
              <a:spcBef>
                <a:spcPts val="600"/>
              </a:spcBef>
              <a:buClr>
                <a:srgbClr val="008000"/>
              </a:buClr>
              <a:buFont typeface="Arial"/>
              <a:buChar char="•"/>
            </a:pPr>
            <a:r>
              <a:rPr lang="en-US" sz="1400" dirty="0">
                <a:latin typeface="Arial" charset="0"/>
                <a:cs typeface="Arial" charset="0"/>
              </a:rPr>
              <a:t>National lab awards $500,000 per year for five years to cover full salary and expenses</a:t>
            </a:r>
          </a:p>
          <a:p>
            <a:pPr>
              <a:spcBef>
                <a:spcPts val="1200"/>
              </a:spcBef>
              <a:buClr>
                <a:srgbClr val="008000"/>
              </a:buClr>
              <a:buFont typeface="Arial"/>
              <a:buChar char="•"/>
            </a:pPr>
            <a:r>
              <a:rPr lang="en-US" sz="1600" b="1" dirty="0">
                <a:latin typeface="Arial" charset="0"/>
                <a:cs typeface="Arial" charset="0"/>
              </a:rPr>
              <a:t>FY 2010 (Inaugural Year) Results:</a:t>
            </a:r>
          </a:p>
          <a:p>
            <a:pPr lvl="1">
              <a:spcBef>
                <a:spcPts val="600"/>
              </a:spcBef>
              <a:buClr>
                <a:srgbClr val="008000"/>
              </a:buClr>
              <a:buFont typeface="Arial"/>
              <a:buChar char="•"/>
            </a:pPr>
            <a:r>
              <a:rPr lang="en-US" sz="1400" dirty="0">
                <a:latin typeface="Arial" charset="0"/>
                <a:cs typeface="Arial" charset="0"/>
              </a:rPr>
              <a:t>69 awards funded via the American Recovery and Reinvestment Act</a:t>
            </a:r>
          </a:p>
          <a:p>
            <a:pPr lvl="1">
              <a:spcBef>
                <a:spcPts val="600"/>
              </a:spcBef>
              <a:buClr>
                <a:srgbClr val="008000"/>
              </a:buClr>
              <a:buFont typeface="Arial"/>
              <a:buChar char="•"/>
            </a:pPr>
            <a:r>
              <a:rPr lang="en-US" sz="1400" dirty="0">
                <a:latin typeface="Arial" charset="0"/>
                <a:cs typeface="Arial" charset="0"/>
              </a:rPr>
              <a:t>1,750 proposals peer reviewed to select the awardees</a:t>
            </a:r>
          </a:p>
          <a:p>
            <a:pPr lvl="1">
              <a:spcBef>
                <a:spcPts val="600"/>
              </a:spcBef>
              <a:buClr>
                <a:srgbClr val="008000"/>
              </a:buClr>
              <a:buFont typeface="Arial"/>
              <a:buChar char="•"/>
            </a:pPr>
            <a:r>
              <a:rPr lang="en-US" sz="1400" dirty="0">
                <a:latin typeface="Arial" charset="0"/>
                <a:cs typeface="Arial" charset="0"/>
              </a:rPr>
              <a:t>47 university grants and 22 DOE national laboratory awards</a:t>
            </a:r>
          </a:p>
          <a:p>
            <a:pPr lvl="1">
              <a:spcBef>
                <a:spcPts val="600"/>
              </a:spcBef>
              <a:buClr>
                <a:srgbClr val="008000"/>
              </a:buClr>
              <a:buFont typeface="Arial"/>
              <a:buChar char="•"/>
            </a:pPr>
            <a:r>
              <a:rPr lang="en-US" sz="1400" dirty="0">
                <a:latin typeface="Arial" charset="0"/>
                <a:cs typeface="Arial" charset="0"/>
              </a:rPr>
              <a:t>Awardees are from 44 separate institutions in 20 states</a:t>
            </a:r>
          </a:p>
          <a:p>
            <a:pPr>
              <a:spcBef>
                <a:spcPts val="1200"/>
              </a:spcBef>
              <a:buClr>
                <a:srgbClr val="008000"/>
              </a:buClr>
              <a:buFont typeface="Arial"/>
              <a:buChar char="•"/>
            </a:pPr>
            <a:r>
              <a:rPr lang="en-US" sz="1600" b="1" dirty="0">
                <a:latin typeface="Arial" charset="0"/>
                <a:cs typeface="Arial" charset="0"/>
              </a:rPr>
              <a:t>FY </a:t>
            </a:r>
            <a:r>
              <a:rPr lang="en-US" sz="1600" b="1" dirty="0" smtClean="0">
                <a:latin typeface="Arial" charset="0"/>
                <a:cs typeface="Arial" charset="0"/>
              </a:rPr>
              <a:t>2014: </a:t>
            </a:r>
            <a:endParaRPr lang="en-US" sz="1600" b="1" dirty="0">
              <a:latin typeface="Arial" charset="0"/>
              <a:cs typeface="Arial" charset="0"/>
            </a:endParaRPr>
          </a:p>
          <a:p>
            <a:pPr lvl="1">
              <a:spcBef>
                <a:spcPts val="600"/>
              </a:spcBef>
              <a:buClr>
                <a:srgbClr val="008000"/>
              </a:buClr>
              <a:buFont typeface="Arial"/>
              <a:buChar char="•"/>
            </a:pPr>
            <a:r>
              <a:rPr lang="en-US" sz="1400" dirty="0" smtClean="0">
                <a:latin typeface="Arial" charset="0"/>
                <a:cs typeface="Arial" charset="0"/>
              </a:rPr>
              <a:t>35 scientists funded (750 applications),  17 National Labs + 18 Universities</a:t>
            </a:r>
            <a:endParaRPr lang="en-US" sz="1400" dirty="0">
              <a:latin typeface="Arial" charset="0"/>
              <a:cs typeface="Arial" charset="0"/>
            </a:endParaRPr>
          </a:p>
          <a:p>
            <a:pPr lvl="1">
              <a:spcBef>
                <a:spcPts val="600"/>
              </a:spcBef>
              <a:buClr>
                <a:srgbClr val="008000"/>
              </a:buClr>
              <a:buFont typeface="Arial"/>
              <a:buChar char="•"/>
            </a:pPr>
            <a:r>
              <a:rPr lang="en-US" sz="1400" dirty="0" smtClean="0">
                <a:latin typeface="Arial" charset="0"/>
                <a:cs typeface="Arial" charset="0"/>
              </a:rPr>
              <a:t>Usually pre-application in Sept, Full </a:t>
            </a:r>
            <a:r>
              <a:rPr lang="en-US" sz="1400" dirty="0">
                <a:latin typeface="Arial" charset="0"/>
                <a:cs typeface="Arial" charset="0"/>
              </a:rPr>
              <a:t>applications from those encouraged </a:t>
            </a:r>
            <a:r>
              <a:rPr lang="en-US" sz="1400" dirty="0" smtClean="0">
                <a:latin typeface="Arial" charset="0"/>
                <a:cs typeface="Arial" charset="0"/>
              </a:rPr>
              <a:t>in </a:t>
            </a:r>
            <a:r>
              <a:rPr lang="en-US" sz="1400" dirty="0" smtClean="0">
                <a:latin typeface="Arial" charset="0"/>
                <a:cs typeface="Arial" charset="0"/>
              </a:rPr>
              <a:t>November.</a:t>
            </a:r>
            <a:endParaRPr lang="en-US" sz="1400" dirty="0">
              <a:latin typeface="Arial" charset="0"/>
              <a:cs typeface="Arial" charset="0"/>
            </a:endParaRPr>
          </a:p>
          <a:p>
            <a:pPr>
              <a:spcBef>
                <a:spcPts val="1200"/>
              </a:spcBef>
            </a:pPr>
            <a:endParaRPr lang="en-US" sz="1600" dirty="0">
              <a:latin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83733" y="6141509"/>
            <a:ext cx="70273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http://science.energy.gov/early-career/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152399"/>
            <a:ext cx="9144000" cy="660694"/>
          </a:xfrm>
        </p:spPr>
        <p:txBody>
          <a:bodyPr/>
          <a:lstStyle/>
          <a:p>
            <a:pPr algn="ctr"/>
            <a:r>
              <a:rPr lang="en-US" sz="2400" dirty="0">
                <a:latin typeface="Arial" charset="0"/>
                <a:cs typeface="Arial" charset="0"/>
              </a:rPr>
              <a:t>Office of Science Early Career Research </a:t>
            </a:r>
            <a:r>
              <a:rPr lang="en-US" sz="2400" dirty="0" smtClean="0">
                <a:latin typeface="Arial" charset="0"/>
                <a:cs typeface="Arial" charset="0"/>
              </a:rPr>
              <a:t>Program</a:t>
            </a:r>
            <a:br>
              <a:rPr lang="en-US" sz="2400" dirty="0" smtClean="0">
                <a:latin typeface="Arial" charset="0"/>
                <a:cs typeface="Arial" charset="0"/>
              </a:rPr>
            </a:br>
            <a:r>
              <a:rPr lang="en-US" sz="2000" dirty="0" smtClean="0">
                <a:latin typeface="Arial" charset="0"/>
                <a:cs typeface="Arial" charset="0"/>
              </a:rPr>
              <a:t>(for your future consideration – very good for tenure)</a:t>
            </a:r>
            <a:endParaRPr lang="en-US" sz="20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5913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869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99979"/>
            <a:ext cx="8642350" cy="441419"/>
          </a:xfrm>
        </p:spPr>
        <p:txBody>
          <a:bodyPr lIns="101870" tIns="50935" rIns="101870" bIns="50935" anchor="ctr" anchorCtr="1"/>
          <a:lstStyle/>
          <a:p>
            <a:pPr>
              <a:tabLst>
                <a:tab pos="1695450" algn="l"/>
              </a:tabLst>
            </a:pP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Times New Roman" charset="0"/>
                <a:cs typeface="Times New Roman" charset="0"/>
              </a:rPr>
              <a:t>Scientific User Facilities – </a:t>
            </a:r>
            <a:r>
              <a:rPr lang="en-US" sz="1800" b="0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Times New Roman" charset="0"/>
                <a:cs typeface="Times New Roman" charset="0"/>
              </a:rPr>
              <a:t>(mostly from Pat </a:t>
            </a:r>
            <a:r>
              <a:rPr lang="en-US" sz="1800" b="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Times New Roman" charset="0"/>
                <a:cs typeface="Times New Roman" charset="0"/>
              </a:rPr>
              <a:t>Dehmer</a:t>
            </a:r>
            <a:r>
              <a:rPr lang="en-US" sz="1800" b="0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Times New Roman" charset="0"/>
                <a:cs typeface="Times New Roman" charset="0"/>
              </a:rPr>
              <a:t> </a:t>
            </a:r>
            <a:r>
              <a:rPr lang="en-US" sz="1800" b="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Times New Roman" charset="0"/>
                <a:cs typeface="Times New Roman" charset="0"/>
              </a:rPr>
              <a:t>presentation</a:t>
            </a:r>
            <a:r>
              <a:rPr lang="en-US" sz="18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Times New Roman" charset="0"/>
                <a:cs typeface="Times New Roman" charset="0"/>
              </a:rPr>
              <a:t>)</a:t>
            </a:r>
            <a:endParaRPr lang="en-US" sz="1800" dirty="0">
              <a:effectLst>
                <a:outerShdw blurRad="38100" dist="38100" dir="2700000" algn="tl">
                  <a:srgbClr val="DDDDDD"/>
                </a:outerShdw>
              </a:effectLst>
              <a:latin typeface="Arial Narrow" charset="0"/>
              <a:ea typeface="Times New Roman" charset="0"/>
              <a:cs typeface="Times New Roman" charset="0"/>
            </a:endParaRPr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0496" y="1227662"/>
            <a:ext cx="2679937" cy="346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4089398" y="1038751"/>
            <a:ext cx="4465638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30" tIns="41014" rIns="82030" bIns="41014">
            <a:prstTxWarp prst="textNoShape">
              <a:avLst/>
            </a:prstTxWarp>
          </a:bodyPr>
          <a:lstStyle/>
          <a:p>
            <a:pPr marL="201613" indent="-201613">
              <a:spcAft>
                <a:spcPct val="30000"/>
              </a:spcAft>
              <a:buClr>
                <a:schemeClr val="tx1"/>
              </a:buClr>
              <a:buFont typeface="Wingdings" charset="2"/>
              <a:buChar char="§"/>
            </a:pPr>
            <a:r>
              <a:rPr lang="en-US" altLang="zh-TW" sz="1600" dirty="0">
                <a:latin typeface="Arial Narrow" charset="0"/>
                <a:ea typeface="PMingLiU" charset="-120"/>
                <a:cs typeface="PMingLiU" charset="-120"/>
              </a:rPr>
              <a:t>Under construction at the time of the evaluation  </a:t>
            </a:r>
          </a:p>
          <a:p>
            <a:pPr marL="563563" lvl="1" indent="-152400">
              <a:buClr>
                <a:schemeClr val="tx1"/>
              </a:buClr>
              <a:buFontTx/>
              <a:buChar char="–"/>
            </a:pPr>
            <a:r>
              <a:rPr lang="en-US" altLang="zh-TW" sz="1200" i="1" dirty="0" err="1">
                <a:latin typeface="Arial Narrow" charset="0"/>
                <a:ea typeface="PMingLiU" charset="-120"/>
                <a:cs typeface="PMingLiU" charset="-120"/>
              </a:rPr>
              <a:t>Spallation</a:t>
            </a:r>
            <a:r>
              <a:rPr lang="en-US" altLang="zh-TW" sz="1200" i="1" dirty="0">
                <a:latin typeface="Arial Narrow" charset="0"/>
                <a:ea typeface="PMingLiU" charset="-120"/>
                <a:cs typeface="PMingLiU" charset="-120"/>
              </a:rPr>
              <a:t> Neutron Source</a:t>
            </a:r>
          </a:p>
          <a:p>
            <a:pPr marL="563563" lvl="1" indent="-152400">
              <a:buClr>
                <a:schemeClr val="tx1"/>
              </a:buClr>
              <a:buFontTx/>
              <a:buChar char="–"/>
            </a:pPr>
            <a:r>
              <a:rPr lang="en-US" altLang="zh-TW" sz="1200" i="1" dirty="0">
                <a:latin typeface="Arial Narrow" charset="0"/>
                <a:ea typeface="PMingLiU" charset="-120"/>
                <a:cs typeface="PMingLiU" charset="-120"/>
              </a:rPr>
              <a:t>5 </a:t>
            </a:r>
            <a:r>
              <a:rPr lang="en-US" altLang="zh-TW" sz="1200" i="1" dirty="0" err="1">
                <a:latin typeface="Arial Narrow" charset="0"/>
                <a:ea typeface="PMingLiU" charset="-120"/>
                <a:cs typeface="PMingLiU" charset="-120"/>
              </a:rPr>
              <a:t>Nanoscale</a:t>
            </a:r>
            <a:r>
              <a:rPr lang="en-US" altLang="zh-TW" sz="1200" i="1" dirty="0">
                <a:latin typeface="Arial Narrow" charset="0"/>
                <a:ea typeface="PMingLiU" charset="-120"/>
                <a:cs typeface="PMingLiU" charset="-120"/>
              </a:rPr>
              <a:t> Science Research Centers</a:t>
            </a:r>
          </a:p>
          <a:p>
            <a:pPr marL="563563" lvl="1" indent="-152400">
              <a:buClr>
                <a:schemeClr val="tx1"/>
              </a:buClr>
              <a:buFontTx/>
              <a:buChar char="–"/>
            </a:pPr>
            <a:r>
              <a:rPr lang="en-US" altLang="zh-TW" sz="1200" i="1" dirty="0">
                <a:latin typeface="Arial Narrow" charset="0"/>
                <a:ea typeface="PMingLiU" charset="-120"/>
                <a:cs typeface="PMingLiU" charset="-120"/>
              </a:rPr>
              <a:t>SSRL (SPEAR3) upgrade</a:t>
            </a:r>
          </a:p>
          <a:p>
            <a:pPr marL="563563" lvl="1" indent="-152400">
              <a:buClr>
                <a:schemeClr val="tx1"/>
              </a:buClr>
              <a:buFontTx/>
              <a:buChar char="–"/>
            </a:pPr>
            <a:endParaRPr lang="en-US" altLang="zh-TW" sz="1200" i="1" dirty="0">
              <a:latin typeface="Arial Narrow" charset="0"/>
              <a:ea typeface="PMingLiU" charset="-120"/>
              <a:cs typeface="PMingLiU" charset="-120"/>
            </a:endParaRPr>
          </a:p>
          <a:p>
            <a:pPr marL="201613" indent="-201613">
              <a:spcAft>
                <a:spcPct val="30000"/>
              </a:spcAft>
              <a:buClr>
                <a:schemeClr val="tx1"/>
              </a:buClr>
              <a:buFont typeface="Wingdings" charset="2"/>
              <a:buChar char="§"/>
            </a:pPr>
            <a:r>
              <a:rPr lang="en-US" altLang="zh-TW" sz="1600" dirty="0">
                <a:latin typeface="Arial Narrow" charset="0"/>
                <a:ea typeface="PMingLiU" charset="-120"/>
                <a:cs typeface="PMingLiU" charset="-120"/>
              </a:rPr>
              <a:t>Facilities underway since the evaluation</a:t>
            </a:r>
          </a:p>
          <a:p>
            <a:pPr marL="563563" lvl="1" indent="-152400">
              <a:buClr>
                <a:schemeClr val="tx1"/>
              </a:buClr>
              <a:buFontTx/>
              <a:buChar char="–"/>
            </a:pPr>
            <a:r>
              <a:rPr lang="en-US" altLang="zh-TW" sz="1200" i="1" dirty="0">
                <a:latin typeface="Arial Narrow" charset="0"/>
                <a:ea typeface="PMingLiU" charset="-120"/>
                <a:cs typeface="PMingLiU" charset="-120"/>
              </a:rPr>
              <a:t>Transmission Electron Aberration Corrected Microscope</a:t>
            </a:r>
          </a:p>
          <a:p>
            <a:pPr marL="563563" lvl="1" indent="-152400">
              <a:buClr>
                <a:schemeClr val="tx1"/>
              </a:buClr>
              <a:buFontTx/>
              <a:buChar char="–"/>
            </a:pPr>
            <a:r>
              <a:rPr lang="en-US" altLang="zh-TW" sz="1200" i="1" dirty="0" err="1">
                <a:latin typeface="Arial Narrow" charset="0"/>
                <a:ea typeface="PMingLiU" charset="-120"/>
                <a:cs typeface="PMingLiU" charset="-120"/>
              </a:rPr>
              <a:t>Linac</a:t>
            </a:r>
            <a:r>
              <a:rPr lang="en-US" altLang="zh-TW" sz="1200" i="1" dirty="0">
                <a:latin typeface="Arial Narrow" charset="0"/>
                <a:ea typeface="PMingLiU" charset="-120"/>
                <a:cs typeface="PMingLiU" charset="-120"/>
              </a:rPr>
              <a:t> Coherent Light Source</a:t>
            </a:r>
          </a:p>
          <a:p>
            <a:pPr marL="563563" lvl="1" indent="-152400">
              <a:buClr>
                <a:schemeClr val="tx1"/>
              </a:buClr>
              <a:buFontTx/>
              <a:buChar char="–"/>
            </a:pPr>
            <a:r>
              <a:rPr lang="en-US" altLang="zh-TW" sz="1200" i="1" dirty="0">
                <a:latin typeface="Arial Narrow" charset="0"/>
                <a:ea typeface="PMingLiU" charset="-120"/>
                <a:cs typeface="PMingLiU" charset="-120"/>
              </a:rPr>
              <a:t>National Synchrotron Light Source - II</a:t>
            </a:r>
          </a:p>
          <a:p>
            <a:pPr marL="563563" lvl="1" indent="-152400">
              <a:buClr>
                <a:schemeClr val="tx1"/>
              </a:buClr>
              <a:buFontTx/>
              <a:buChar char="–"/>
            </a:pPr>
            <a:endParaRPr lang="en-US" altLang="zh-TW" sz="1200" i="1" dirty="0">
              <a:latin typeface="Arial Narrow" charset="0"/>
              <a:ea typeface="PMingLiU" charset="-120"/>
              <a:cs typeface="PMingLiU" charset="-120"/>
            </a:endParaRPr>
          </a:p>
          <a:p>
            <a:pPr marL="201613" indent="-201613">
              <a:spcAft>
                <a:spcPct val="30000"/>
              </a:spcAft>
              <a:buClr>
                <a:schemeClr val="tx1"/>
              </a:buClr>
              <a:buFont typeface="Wingdings" charset="2"/>
              <a:buChar char="§"/>
            </a:pPr>
            <a:r>
              <a:rPr lang="en-US" altLang="zh-TW" sz="1600" dirty="0">
                <a:latin typeface="Arial Narrow" charset="0"/>
                <a:ea typeface="PMingLiU" charset="-120"/>
                <a:cs typeface="PMingLiU" charset="-120"/>
              </a:rPr>
              <a:t>Facilities rated longer-term priority at the time of the evaluation</a:t>
            </a:r>
          </a:p>
          <a:p>
            <a:pPr marL="563563" lvl="1" indent="-152400">
              <a:buClr>
                <a:schemeClr val="tx1"/>
              </a:buClr>
              <a:buFontTx/>
              <a:buChar char="–"/>
            </a:pPr>
            <a:r>
              <a:rPr lang="en-US" altLang="zh-TW" sz="1200" i="1" dirty="0" err="1">
                <a:latin typeface="Arial Narrow" charset="0"/>
                <a:ea typeface="PMingLiU" charset="-120"/>
                <a:cs typeface="PMingLiU" charset="-120"/>
              </a:rPr>
              <a:t>Spallation</a:t>
            </a:r>
            <a:r>
              <a:rPr lang="en-US" altLang="zh-TW" sz="1200" i="1" dirty="0">
                <a:latin typeface="Arial Narrow" charset="0"/>
                <a:ea typeface="PMingLiU" charset="-120"/>
                <a:cs typeface="PMingLiU" charset="-120"/>
              </a:rPr>
              <a:t> Neutron Source power upgrade  (CD-0 signed)</a:t>
            </a:r>
          </a:p>
          <a:p>
            <a:pPr marL="563563" lvl="1" indent="-152400">
              <a:buClr>
                <a:schemeClr val="tx1"/>
              </a:buClr>
            </a:pPr>
            <a:r>
              <a:rPr lang="en-US" altLang="zh-TW" sz="1200" i="1" dirty="0">
                <a:latin typeface="Arial Narrow" charset="0"/>
                <a:ea typeface="PMingLiU" charset="-120"/>
                <a:cs typeface="PMingLiU" charset="-120"/>
              </a:rPr>
              <a:t>---------------------------------------------------------------------------------</a:t>
            </a:r>
          </a:p>
          <a:p>
            <a:pPr marL="563563" lvl="1" indent="-152400">
              <a:buClr>
                <a:schemeClr val="tx1"/>
              </a:buClr>
              <a:buFontTx/>
              <a:buChar char="–"/>
            </a:pPr>
            <a:r>
              <a:rPr lang="en-US" altLang="zh-TW" sz="1200" i="1" dirty="0" err="1">
                <a:latin typeface="Arial Narrow" charset="0"/>
                <a:ea typeface="PMingLiU" charset="-120"/>
                <a:cs typeface="PMingLiU" charset="-120"/>
              </a:rPr>
              <a:t>Spallation</a:t>
            </a:r>
            <a:r>
              <a:rPr lang="en-US" altLang="zh-TW" sz="1200" i="1" dirty="0">
                <a:latin typeface="Arial Narrow" charset="0"/>
                <a:ea typeface="PMingLiU" charset="-120"/>
                <a:cs typeface="PMingLiU" charset="-120"/>
              </a:rPr>
              <a:t> Neutron Source 2</a:t>
            </a:r>
            <a:r>
              <a:rPr lang="en-US" altLang="zh-TW" sz="1200" i="1" baseline="30000" dirty="0">
                <a:latin typeface="Arial Narrow" charset="0"/>
                <a:ea typeface="PMingLiU" charset="-120"/>
                <a:cs typeface="PMingLiU" charset="-120"/>
              </a:rPr>
              <a:t>nd</a:t>
            </a:r>
            <a:r>
              <a:rPr lang="en-US" altLang="zh-TW" sz="1200" i="1" dirty="0">
                <a:latin typeface="Arial Narrow" charset="0"/>
                <a:ea typeface="PMingLiU" charset="-120"/>
                <a:cs typeface="PMingLiU" charset="-120"/>
              </a:rPr>
              <a:t> target station</a:t>
            </a:r>
          </a:p>
          <a:p>
            <a:pPr marL="563563" lvl="1" indent="-152400">
              <a:buClr>
                <a:schemeClr val="tx1"/>
              </a:buClr>
              <a:buFontTx/>
              <a:buChar char="–"/>
            </a:pPr>
            <a:r>
              <a:rPr lang="en-US" altLang="zh-TW" sz="1200" i="1" dirty="0">
                <a:latin typeface="Arial Narrow" charset="0"/>
                <a:ea typeface="PMingLiU" charset="-120"/>
                <a:cs typeface="PMingLiU" charset="-120"/>
              </a:rPr>
              <a:t>Advanced Light Source upgrade</a:t>
            </a:r>
          </a:p>
          <a:p>
            <a:pPr marL="563563" lvl="1" indent="-152400">
              <a:buClr>
                <a:schemeClr val="tx1"/>
              </a:buClr>
              <a:buFontTx/>
              <a:buChar char="–"/>
            </a:pPr>
            <a:r>
              <a:rPr lang="en-US" altLang="zh-TW" sz="1200" i="1" dirty="0">
                <a:latin typeface="Arial Narrow" charset="0"/>
                <a:ea typeface="PMingLiU" charset="-120"/>
                <a:cs typeface="PMingLiU" charset="-120"/>
              </a:rPr>
              <a:t>Advanced Photon Source upgrade</a:t>
            </a:r>
          </a:p>
          <a:p>
            <a:pPr marL="563563" lvl="1" indent="-152400">
              <a:buClr>
                <a:schemeClr val="tx1"/>
              </a:buClr>
              <a:buFontTx/>
              <a:buChar char="–"/>
            </a:pPr>
            <a:endParaRPr lang="en-US" altLang="zh-TW" sz="1000" i="1" dirty="0">
              <a:latin typeface="Arial Narrow" charset="0"/>
              <a:ea typeface="PMingLiU" charset="-120"/>
              <a:cs typeface="PMingLiU" charset="-120"/>
            </a:endParaRPr>
          </a:p>
          <a:p>
            <a:pPr marL="201613" indent="-201613">
              <a:spcAft>
                <a:spcPct val="30000"/>
              </a:spcAft>
              <a:buClr>
                <a:schemeClr val="tx1"/>
              </a:buClr>
              <a:buFont typeface="Wingdings" charset="2"/>
              <a:buChar char="§"/>
            </a:pPr>
            <a:r>
              <a:rPr lang="en-US" altLang="zh-TW" sz="1600" dirty="0">
                <a:latin typeface="Arial Narrow" charset="0"/>
                <a:ea typeface="PMingLiU" charset="-120"/>
                <a:cs typeface="PMingLiU" charset="-120"/>
              </a:rPr>
              <a:t>What’s next in our planning?</a:t>
            </a:r>
          </a:p>
          <a:p>
            <a:pPr marL="563563" lvl="1" indent="-152400">
              <a:buClr>
                <a:schemeClr val="tx1"/>
              </a:buClr>
              <a:buFontTx/>
              <a:buChar char="–"/>
            </a:pPr>
            <a:r>
              <a:rPr lang="en-US" altLang="zh-TW" sz="1200" i="1" dirty="0" smtClean="0">
                <a:latin typeface="Arial Narrow" charset="0"/>
                <a:ea typeface="PMingLiU" charset="-120"/>
                <a:cs typeface="PMingLiU" charset="-120"/>
              </a:rPr>
              <a:t>Ongoing BESAC </a:t>
            </a:r>
            <a:r>
              <a:rPr lang="en-US" altLang="zh-TW" sz="1200" i="1" dirty="0">
                <a:latin typeface="Arial Narrow" charset="0"/>
                <a:ea typeface="PMingLiU" charset="-120"/>
                <a:cs typeface="PMingLiU" charset="-120"/>
              </a:rPr>
              <a:t>Future Science Needs and Opportunities </a:t>
            </a:r>
            <a:r>
              <a:rPr lang="en-US" altLang="zh-TW" sz="1200" i="1" dirty="0" smtClean="0">
                <a:latin typeface="Arial Narrow" charset="0"/>
                <a:ea typeface="PMingLiU" charset="-120"/>
                <a:cs typeface="PMingLiU" charset="-120"/>
              </a:rPr>
              <a:t>Evaluations</a:t>
            </a:r>
            <a:endParaRPr lang="en-US" altLang="zh-TW" sz="1200" i="1" dirty="0">
              <a:latin typeface="Arial Narrow" charset="0"/>
              <a:ea typeface="PMingLiU" charset="-120"/>
              <a:cs typeface="PMingLiU" charset="-120"/>
            </a:endParaRPr>
          </a:p>
          <a:p>
            <a:pPr marL="563563" lvl="1" indent="-152400">
              <a:buClr>
                <a:schemeClr val="tx1"/>
              </a:buClr>
              <a:buFontTx/>
              <a:buChar char="–"/>
            </a:pPr>
            <a:endParaRPr lang="en-US" altLang="zh-TW" sz="400" i="1" dirty="0">
              <a:latin typeface="Arial Narrow" charset="0"/>
              <a:ea typeface="PMingLiU" charset="-120"/>
              <a:cs typeface="PMingLiU" charset="-120"/>
            </a:endParaRPr>
          </a:p>
          <a:p>
            <a:pPr marL="201613" indent="-201613">
              <a:spcAft>
                <a:spcPct val="30000"/>
              </a:spcAft>
              <a:buClr>
                <a:schemeClr val="tx1"/>
              </a:buClr>
              <a:buFont typeface="Wingdings" charset="2"/>
              <a:buChar char="§"/>
            </a:pPr>
            <a:endParaRPr lang="en-US" altLang="zh-TW" dirty="0">
              <a:latin typeface="Arial Narrow" charset="0"/>
              <a:ea typeface="PMingLiU" charset="-120"/>
              <a:cs typeface="PMingLiU" charset="-120"/>
            </a:endParaRPr>
          </a:p>
          <a:p>
            <a:pPr marL="563563" lvl="1" indent="-152400">
              <a:spcAft>
                <a:spcPct val="30000"/>
              </a:spcAft>
              <a:buClr>
                <a:schemeClr val="tx1"/>
              </a:buClr>
            </a:pPr>
            <a:endParaRPr lang="en-US" sz="1600" dirty="0">
              <a:latin typeface="Arial Narrow" charset="0"/>
            </a:endParaRP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810683" y="4942414"/>
            <a:ext cx="2130425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70" tIns="50935" rIns="101870" bIns="50935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i="1" dirty="0">
                <a:latin typeface="Arial Narrow" charset="0"/>
              </a:rPr>
              <a:t>BESAC evaluation February 2003</a:t>
            </a:r>
          </a:p>
          <a:p>
            <a:pPr algn="ctr"/>
            <a:r>
              <a:rPr lang="en-US" sz="1200" i="1" dirty="0">
                <a:latin typeface="Arial Narrow" charset="0"/>
              </a:rPr>
              <a:t>Report released late 2003</a:t>
            </a: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282574" y="5348817"/>
            <a:ext cx="3867150" cy="4106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01870" tIns="50935" rIns="101870" bIns="50935">
            <a:prstTxWarp prst="textNoShape">
              <a:avLst/>
            </a:prstTxWarp>
            <a:spAutoFit/>
          </a:bodyPr>
          <a:lstStyle/>
          <a:p>
            <a:r>
              <a:rPr lang="en-US" sz="1000" b="1" dirty="0">
                <a:latin typeface="Arial Narrow" charset="0"/>
              </a:rPr>
              <a:t>Available at</a:t>
            </a:r>
            <a:endParaRPr lang="en-US" sz="1000" b="1" dirty="0" smtClean="0">
              <a:latin typeface="Arial Narrow" charset="0"/>
            </a:endParaRPr>
          </a:p>
          <a:p>
            <a:r>
              <a:rPr lang="en-US" sz="1000" dirty="0" smtClean="0"/>
              <a:t>www.science.energy.gov/bes/archives/plans/FFS_10NOV03.pdf</a:t>
            </a:r>
            <a:endParaRPr lang="en-US" sz="1000" b="1" dirty="0">
              <a:latin typeface="Arial Narrow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42199" y="1354662"/>
            <a:ext cx="864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</a:rPr>
              <a:t>operating </a:t>
            </a:r>
            <a:endParaRPr lang="en-US" sz="1200" i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69199" y="2590796"/>
            <a:ext cx="907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</a:rPr>
              <a:t> operating </a:t>
            </a:r>
            <a:endParaRPr lang="en-US" sz="1200" i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16332" y="2421462"/>
            <a:ext cx="864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</a:rPr>
              <a:t>operating </a:t>
            </a:r>
            <a:endParaRPr lang="en-US" sz="1200" i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19999" y="2768596"/>
            <a:ext cx="12404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</a:rPr>
              <a:t>commissioning</a:t>
            </a:r>
            <a:endParaRPr lang="en-US" sz="1200" i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94599" y="1507062"/>
            <a:ext cx="864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</a:rPr>
              <a:t>operating </a:t>
            </a:r>
            <a:endParaRPr lang="en-US" sz="1200" i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26865" y="1693328"/>
            <a:ext cx="864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</a:rPr>
              <a:t>operating </a:t>
            </a:r>
            <a:endParaRPr lang="en-US" sz="1200" i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49533" y="4444996"/>
            <a:ext cx="1736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</a:rPr>
              <a:t>Restarted three times!</a:t>
            </a:r>
            <a:endParaRPr lang="en-US" sz="12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2667000" y="5981700"/>
            <a:ext cx="2838450" cy="966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153" tIns="45576" rIns="91153" bIns="45576">
            <a:prstTxWarp prst="textNoShape">
              <a:avLst/>
            </a:prstTxWarp>
            <a:spAutoFit/>
          </a:bodyPr>
          <a:lstStyle/>
          <a:p>
            <a:pPr defTabSz="901700">
              <a:lnSpc>
                <a:spcPct val="90000"/>
              </a:lnSpc>
              <a:buFontTx/>
              <a:buChar char="•"/>
            </a:pPr>
            <a:r>
              <a:rPr lang="en-US" sz="900">
                <a:solidFill>
                  <a:schemeClr val="tx2"/>
                </a:solidFill>
                <a:latin typeface="Comic Sans MS" charset="0"/>
              </a:rPr>
              <a:t> </a:t>
            </a:r>
            <a:r>
              <a:rPr lang="en-US" sz="900">
                <a:solidFill>
                  <a:srgbClr val="0000FF"/>
                </a:solidFill>
                <a:latin typeface="Comic Sans MS" charset="0"/>
              </a:rPr>
              <a:t>4 Synchrotron Radiation Light Sources </a:t>
            </a:r>
          </a:p>
          <a:p>
            <a:pPr defTabSz="901700">
              <a:lnSpc>
                <a:spcPct val="90000"/>
              </a:lnSpc>
              <a:buFontTx/>
              <a:buChar char="•"/>
            </a:pPr>
            <a:r>
              <a:rPr lang="en-US" sz="900">
                <a:solidFill>
                  <a:srgbClr val="0000FF"/>
                </a:solidFill>
                <a:latin typeface="Comic Sans MS" charset="0"/>
              </a:rPr>
              <a:t> Linac Coherent Light Source</a:t>
            </a:r>
          </a:p>
          <a:p>
            <a:pPr defTabSz="901700">
              <a:lnSpc>
                <a:spcPct val="90000"/>
              </a:lnSpc>
              <a:buFontTx/>
              <a:buChar char="•"/>
            </a:pPr>
            <a:r>
              <a:rPr lang="en-US" sz="900">
                <a:solidFill>
                  <a:srgbClr val="FF0000"/>
                </a:solidFill>
                <a:latin typeface="Comic Sans MS" charset="0"/>
              </a:rPr>
              <a:t> 4 Neutron Sources</a:t>
            </a:r>
          </a:p>
          <a:p>
            <a:pPr defTabSz="901700">
              <a:lnSpc>
                <a:spcPct val="90000"/>
              </a:lnSpc>
              <a:buFontTx/>
              <a:buChar char="•"/>
            </a:pPr>
            <a:r>
              <a:rPr lang="en-US" sz="900">
                <a:solidFill>
                  <a:srgbClr val="006600"/>
                </a:solidFill>
                <a:latin typeface="Comic Sans MS" charset="0"/>
              </a:rPr>
              <a:t> 3 Electron Beam Microcharacterization Centers</a:t>
            </a:r>
          </a:p>
          <a:p>
            <a:pPr defTabSz="901700">
              <a:lnSpc>
                <a:spcPct val="90000"/>
              </a:lnSpc>
              <a:buClr>
                <a:srgbClr val="990099"/>
              </a:buClr>
              <a:buFontTx/>
              <a:buChar char="•"/>
            </a:pPr>
            <a:r>
              <a:rPr lang="en-US" sz="900">
                <a:latin typeface="Comic Sans MS" charset="0"/>
              </a:rPr>
              <a:t> </a:t>
            </a:r>
            <a:r>
              <a:rPr lang="en-US" sz="900">
                <a:solidFill>
                  <a:srgbClr val="990099"/>
                </a:solidFill>
                <a:latin typeface="Comic Sans MS" charset="0"/>
              </a:rPr>
              <a:t>5 Nanoscale Science Research Centers </a:t>
            </a:r>
          </a:p>
          <a:p>
            <a:pPr defTabSz="901700">
              <a:lnSpc>
                <a:spcPct val="90000"/>
              </a:lnSpc>
              <a:buFontTx/>
              <a:buChar char="•"/>
            </a:pPr>
            <a:r>
              <a:rPr lang="en-US" sz="900">
                <a:latin typeface="Comic Sans MS" charset="0"/>
              </a:rPr>
              <a:t> 3 Special Purpose Centers</a:t>
            </a:r>
          </a:p>
          <a:p>
            <a:pPr defTabSz="901700">
              <a:lnSpc>
                <a:spcPct val="90000"/>
              </a:lnSpc>
              <a:buFontTx/>
              <a:buChar char="•"/>
            </a:pPr>
            <a:endParaRPr lang="en-US" sz="900">
              <a:solidFill>
                <a:srgbClr val="990099"/>
              </a:solidFill>
              <a:latin typeface="Comic Sans MS" charset="0"/>
            </a:endParaRPr>
          </a:p>
        </p:txBody>
      </p:sp>
      <p:sp>
        <p:nvSpPr>
          <p:cNvPr id="19459" name="Line 3"/>
          <p:cNvSpPr>
            <a:spLocks noChangeShapeType="1"/>
          </p:cNvSpPr>
          <p:nvPr/>
        </p:nvSpPr>
        <p:spPr bwMode="auto">
          <a:xfrm>
            <a:off x="1482725" y="2868613"/>
            <a:ext cx="414338" cy="557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0" name="Freeform 4"/>
          <p:cNvSpPr>
            <a:spLocks/>
          </p:cNvSpPr>
          <p:nvPr/>
        </p:nvSpPr>
        <p:spPr bwMode="auto">
          <a:xfrm>
            <a:off x="1770063" y="2052638"/>
            <a:ext cx="53975" cy="427037"/>
          </a:xfrm>
          <a:custGeom>
            <a:avLst/>
            <a:gdLst>
              <a:gd name="T0" fmla="*/ 0 w 38"/>
              <a:gd name="T1" fmla="*/ 0 h 304"/>
              <a:gd name="T2" fmla="*/ 37 w 38"/>
              <a:gd name="T3" fmla="*/ 186 h 304"/>
              <a:gd name="T4" fmla="*/ 25 w 38"/>
              <a:gd name="T5" fmla="*/ 303 h 304"/>
              <a:gd name="T6" fmla="*/ 0 w 38"/>
              <a:gd name="T7" fmla="*/ 183 h 304"/>
              <a:gd name="T8" fmla="*/ 0 w 38"/>
              <a:gd name="T9" fmla="*/ 0 h 3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"/>
              <a:gd name="T16" fmla="*/ 0 h 304"/>
              <a:gd name="T17" fmla="*/ 38 w 38"/>
              <a:gd name="T18" fmla="*/ 304 h 3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" h="304">
                <a:moveTo>
                  <a:pt x="0" y="0"/>
                </a:moveTo>
                <a:lnTo>
                  <a:pt x="37" y="186"/>
                </a:lnTo>
                <a:lnTo>
                  <a:pt x="25" y="303"/>
                </a:lnTo>
                <a:lnTo>
                  <a:pt x="0" y="183"/>
                </a:lnTo>
                <a:lnTo>
                  <a:pt x="0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1" name="Freeform 5" descr="Parchment"/>
          <p:cNvSpPr>
            <a:spLocks/>
          </p:cNvSpPr>
          <p:nvPr/>
        </p:nvSpPr>
        <p:spPr bwMode="auto">
          <a:xfrm>
            <a:off x="1765300" y="1906588"/>
            <a:ext cx="760413" cy="495300"/>
          </a:xfrm>
          <a:custGeom>
            <a:avLst/>
            <a:gdLst>
              <a:gd name="T0" fmla="*/ 117 w 527"/>
              <a:gd name="T1" fmla="*/ 0 h 355"/>
              <a:gd name="T2" fmla="*/ 137 w 527"/>
              <a:gd name="T3" fmla="*/ 105 h 355"/>
              <a:gd name="T4" fmla="*/ 126 w 527"/>
              <a:gd name="T5" fmla="*/ 128 h 355"/>
              <a:gd name="T6" fmla="*/ 0 w 527"/>
              <a:gd name="T7" fmla="*/ 107 h 355"/>
              <a:gd name="T8" fmla="*/ 40 w 527"/>
              <a:gd name="T9" fmla="*/ 293 h 355"/>
              <a:gd name="T10" fmla="*/ 99 w 527"/>
              <a:gd name="T11" fmla="*/ 298 h 355"/>
              <a:gd name="T12" fmla="*/ 111 w 527"/>
              <a:gd name="T13" fmla="*/ 354 h 355"/>
              <a:gd name="T14" fmla="*/ 351 w 527"/>
              <a:gd name="T15" fmla="*/ 303 h 355"/>
              <a:gd name="T16" fmla="*/ 526 w 527"/>
              <a:gd name="T17" fmla="*/ 303 h 355"/>
              <a:gd name="T18" fmla="*/ 526 w 527"/>
              <a:gd name="T19" fmla="*/ 2 h 355"/>
              <a:gd name="T20" fmla="*/ 117 w 527"/>
              <a:gd name="T21" fmla="*/ 0 h 35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27"/>
              <a:gd name="T34" fmla="*/ 0 h 355"/>
              <a:gd name="T35" fmla="*/ 527 w 527"/>
              <a:gd name="T36" fmla="*/ 355 h 35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27" h="355">
                <a:moveTo>
                  <a:pt x="117" y="0"/>
                </a:moveTo>
                <a:lnTo>
                  <a:pt x="137" y="105"/>
                </a:lnTo>
                <a:lnTo>
                  <a:pt x="126" y="128"/>
                </a:lnTo>
                <a:lnTo>
                  <a:pt x="0" y="107"/>
                </a:lnTo>
                <a:lnTo>
                  <a:pt x="40" y="293"/>
                </a:lnTo>
                <a:lnTo>
                  <a:pt x="99" y="298"/>
                </a:lnTo>
                <a:lnTo>
                  <a:pt x="111" y="354"/>
                </a:lnTo>
                <a:lnTo>
                  <a:pt x="351" y="303"/>
                </a:lnTo>
                <a:lnTo>
                  <a:pt x="526" y="303"/>
                </a:lnTo>
                <a:lnTo>
                  <a:pt x="526" y="2"/>
                </a:lnTo>
                <a:lnTo>
                  <a:pt x="117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2" name="Freeform 6" descr="Parchment"/>
          <p:cNvSpPr>
            <a:spLocks/>
          </p:cNvSpPr>
          <p:nvPr/>
        </p:nvSpPr>
        <p:spPr bwMode="auto">
          <a:xfrm>
            <a:off x="1770063" y="2317750"/>
            <a:ext cx="792162" cy="630238"/>
          </a:xfrm>
          <a:custGeom>
            <a:avLst/>
            <a:gdLst>
              <a:gd name="T0" fmla="*/ 35 w 549"/>
              <a:gd name="T1" fmla="*/ 0 h 450"/>
              <a:gd name="T2" fmla="*/ 96 w 549"/>
              <a:gd name="T3" fmla="*/ 2 h 450"/>
              <a:gd name="T4" fmla="*/ 110 w 549"/>
              <a:gd name="T5" fmla="*/ 60 h 450"/>
              <a:gd name="T6" fmla="*/ 343 w 549"/>
              <a:gd name="T7" fmla="*/ 9 h 450"/>
              <a:gd name="T8" fmla="*/ 522 w 549"/>
              <a:gd name="T9" fmla="*/ 9 h 450"/>
              <a:gd name="T10" fmla="*/ 548 w 549"/>
              <a:gd name="T11" fmla="*/ 55 h 450"/>
              <a:gd name="T12" fmla="*/ 511 w 549"/>
              <a:gd name="T13" fmla="*/ 224 h 450"/>
              <a:gd name="T14" fmla="*/ 535 w 549"/>
              <a:gd name="T15" fmla="*/ 231 h 450"/>
              <a:gd name="T16" fmla="*/ 535 w 549"/>
              <a:gd name="T17" fmla="*/ 449 h 450"/>
              <a:gd name="T18" fmla="*/ 15 w 549"/>
              <a:gd name="T19" fmla="*/ 449 h 450"/>
              <a:gd name="T20" fmla="*/ 0 w 549"/>
              <a:gd name="T21" fmla="*/ 352 h 450"/>
              <a:gd name="T22" fmla="*/ 35 w 549"/>
              <a:gd name="T23" fmla="*/ 0 h 45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49"/>
              <a:gd name="T37" fmla="*/ 0 h 450"/>
              <a:gd name="T38" fmla="*/ 549 w 549"/>
              <a:gd name="T39" fmla="*/ 450 h 45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49" h="450">
                <a:moveTo>
                  <a:pt x="35" y="0"/>
                </a:moveTo>
                <a:lnTo>
                  <a:pt x="96" y="2"/>
                </a:lnTo>
                <a:lnTo>
                  <a:pt x="110" y="60"/>
                </a:lnTo>
                <a:lnTo>
                  <a:pt x="343" y="9"/>
                </a:lnTo>
                <a:lnTo>
                  <a:pt x="522" y="9"/>
                </a:lnTo>
                <a:lnTo>
                  <a:pt x="548" y="55"/>
                </a:lnTo>
                <a:lnTo>
                  <a:pt x="511" y="224"/>
                </a:lnTo>
                <a:lnTo>
                  <a:pt x="535" y="231"/>
                </a:lnTo>
                <a:lnTo>
                  <a:pt x="535" y="449"/>
                </a:lnTo>
                <a:lnTo>
                  <a:pt x="15" y="449"/>
                </a:lnTo>
                <a:lnTo>
                  <a:pt x="0" y="352"/>
                </a:lnTo>
                <a:lnTo>
                  <a:pt x="35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3" name="Freeform 7" descr="Parchment"/>
          <p:cNvSpPr>
            <a:spLocks/>
          </p:cNvSpPr>
          <p:nvPr/>
        </p:nvSpPr>
        <p:spPr bwMode="auto">
          <a:xfrm>
            <a:off x="2636838" y="1906588"/>
            <a:ext cx="1263650" cy="684212"/>
          </a:xfrm>
          <a:custGeom>
            <a:avLst/>
            <a:gdLst>
              <a:gd name="T0" fmla="*/ 2 w 876"/>
              <a:gd name="T1" fmla="*/ 0 h 490"/>
              <a:gd name="T2" fmla="*/ 875 w 876"/>
              <a:gd name="T3" fmla="*/ 0 h 490"/>
              <a:gd name="T4" fmla="*/ 875 w 876"/>
              <a:gd name="T5" fmla="*/ 424 h 490"/>
              <a:gd name="T6" fmla="*/ 364 w 876"/>
              <a:gd name="T7" fmla="*/ 424 h 490"/>
              <a:gd name="T8" fmla="*/ 364 w 876"/>
              <a:gd name="T9" fmla="*/ 450 h 490"/>
              <a:gd name="T10" fmla="*/ 236 w 876"/>
              <a:gd name="T11" fmla="*/ 489 h 490"/>
              <a:gd name="T12" fmla="*/ 163 w 876"/>
              <a:gd name="T13" fmla="*/ 353 h 490"/>
              <a:gd name="T14" fmla="*/ 119 w 876"/>
              <a:gd name="T15" fmla="*/ 372 h 490"/>
              <a:gd name="T16" fmla="*/ 108 w 876"/>
              <a:gd name="T17" fmla="*/ 346 h 490"/>
              <a:gd name="T18" fmla="*/ 135 w 876"/>
              <a:gd name="T19" fmla="*/ 274 h 490"/>
              <a:gd name="T20" fmla="*/ 0 w 876"/>
              <a:gd name="T21" fmla="*/ 123 h 490"/>
              <a:gd name="T22" fmla="*/ 2 w 876"/>
              <a:gd name="T23" fmla="*/ 0 h 49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76"/>
              <a:gd name="T37" fmla="*/ 0 h 490"/>
              <a:gd name="T38" fmla="*/ 876 w 876"/>
              <a:gd name="T39" fmla="*/ 490 h 49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76" h="490">
                <a:moveTo>
                  <a:pt x="2" y="0"/>
                </a:moveTo>
                <a:lnTo>
                  <a:pt x="875" y="0"/>
                </a:lnTo>
                <a:lnTo>
                  <a:pt x="875" y="424"/>
                </a:lnTo>
                <a:lnTo>
                  <a:pt x="364" y="424"/>
                </a:lnTo>
                <a:lnTo>
                  <a:pt x="364" y="450"/>
                </a:lnTo>
                <a:lnTo>
                  <a:pt x="236" y="489"/>
                </a:lnTo>
                <a:lnTo>
                  <a:pt x="163" y="353"/>
                </a:lnTo>
                <a:lnTo>
                  <a:pt x="119" y="372"/>
                </a:lnTo>
                <a:lnTo>
                  <a:pt x="108" y="346"/>
                </a:lnTo>
                <a:lnTo>
                  <a:pt x="135" y="274"/>
                </a:lnTo>
                <a:lnTo>
                  <a:pt x="0" y="123"/>
                </a:lnTo>
                <a:lnTo>
                  <a:pt x="2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4" name="Freeform 8" descr="Parchment"/>
          <p:cNvSpPr>
            <a:spLocks/>
          </p:cNvSpPr>
          <p:nvPr/>
        </p:nvSpPr>
        <p:spPr bwMode="auto">
          <a:xfrm>
            <a:off x="2503488" y="1906588"/>
            <a:ext cx="660400" cy="1041400"/>
          </a:xfrm>
          <a:custGeom>
            <a:avLst/>
            <a:gdLst>
              <a:gd name="T0" fmla="*/ 13 w 457"/>
              <a:gd name="T1" fmla="*/ 0 h 745"/>
              <a:gd name="T2" fmla="*/ 93 w 457"/>
              <a:gd name="T3" fmla="*/ 0 h 745"/>
              <a:gd name="T4" fmla="*/ 93 w 457"/>
              <a:gd name="T5" fmla="*/ 123 h 745"/>
              <a:gd name="T6" fmla="*/ 226 w 457"/>
              <a:gd name="T7" fmla="*/ 276 h 745"/>
              <a:gd name="T8" fmla="*/ 198 w 457"/>
              <a:gd name="T9" fmla="*/ 344 h 745"/>
              <a:gd name="T10" fmla="*/ 209 w 457"/>
              <a:gd name="T11" fmla="*/ 374 h 745"/>
              <a:gd name="T12" fmla="*/ 259 w 457"/>
              <a:gd name="T13" fmla="*/ 355 h 745"/>
              <a:gd name="T14" fmla="*/ 329 w 457"/>
              <a:gd name="T15" fmla="*/ 489 h 745"/>
              <a:gd name="T16" fmla="*/ 456 w 457"/>
              <a:gd name="T17" fmla="*/ 445 h 745"/>
              <a:gd name="T18" fmla="*/ 456 w 457"/>
              <a:gd name="T19" fmla="*/ 744 h 745"/>
              <a:gd name="T20" fmla="*/ 232 w 457"/>
              <a:gd name="T21" fmla="*/ 744 h 745"/>
              <a:gd name="T22" fmla="*/ 26 w 457"/>
              <a:gd name="T23" fmla="*/ 744 h 745"/>
              <a:gd name="T24" fmla="*/ 26 w 457"/>
              <a:gd name="T25" fmla="*/ 525 h 745"/>
              <a:gd name="T26" fmla="*/ 0 w 457"/>
              <a:gd name="T27" fmla="*/ 520 h 745"/>
              <a:gd name="T28" fmla="*/ 40 w 457"/>
              <a:gd name="T29" fmla="*/ 351 h 745"/>
              <a:gd name="T30" fmla="*/ 13 w 457"/>
              <a:gd name="T31" fmla="*/ 300 h 745"/>
              <a:gd name="T32" fmla="*/ 13 w 457"/>
              <a:gd name="T33" fmla="*/ 0 h 74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57"/>
              <a:gd name="T52" fmla="*/ 0 h 745"/>
              <a:gd name="T53" fmla="*/ 457 w 457"/>
              <a:gd name="T54" fmla="*/ 745 h 74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57" h="745">
                <a:moveTo>
                  <a:pt x="13" y="0"/>
                </a:moveTo>
                <a:lnTo>
                  <a:pt x="93" y="0"/>
                </a:lnTo>
                <a:lnTo>
                  <a:pt x="93" y="123"/>
                </a:lnTo>
                <a:lnTo>
                  <a:pt x="226" y="276"/>
                </a:lnTo>
                <a:lnTo>
                  <a:pt x="198" y="344"/>
                </a:lnTo>
                <a:lnTo>
                  <a:pt x="209" y="374"/>
                </a:lnTo>
                <a:lnTo>
                  <a:pt x="259" y="355"/>
                </a:lnTo>
                <a:lnTo>
                  <a:pt x="329" y="489"/>
                </a:lnTo>
                <a:lnTo>
                  <a:pt x="456" y="445"/>
                </a:lnTo>
                <a:lnTo>
                  <a:pt x="456" y="744"/>
                </a:lnTo>
                <a:lnTo>
                  <a:pt x="232" y="744"/>
                </a:lnTo>
                <a:lnTo>
                  <a:pt x="26" y="744"/>
                </a:lnTo>
                <a:lnTo>
                  <a:pt x="26" y="525"/>
                </a:lnTo>
                <a:lnTo>
                  <a:pt x="0" y="520"/>
                </a:lnTo>
                <a:lnTo>
                  <a:pt x="40" y="351"/>
                </a:lnTo>
                <a:lnTo>
                  <a:pt x="13" y="300"/>
                </a:lnTo>
                <a:lnTo>
                  <a:pt x="13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17673" name="AutoShape 9"/>
          <p:cNvSpPr>
            <a:spLocks noChangeArrowheads="1"/>
          </p:cNvSpPr>
          <p:nvPr/>
        </p:nvSpPr>
        <p:spPr bwMode="auto">
          <a:xfrm>
            <a:off x="5889625" y="3711575"/>
            <a:ext cx="165100" cy="171450"/>
          </a:xfrm>
          <a:prstGeom prst="star5">
            <a:avLst/>
          </a:prstGeom>
          <a:solidFill>
            <a:srgbClr val="FAFD0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55563" y="5948363"/>
            <a:ext cx="9032875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7" name="Freeform 11" descr="Parchment"/>
          <p:cNvSpPr>
            <a:spLocks/>
          </p:cNvSpPr>
          <p:nvPr/>
        </p:nvSpPr>
        <p:spPr bwMode="auto">
          <a:xfrm>
            <a:off x="5953125" y="3097213"/>
            <a:ext cx="1009650" cy="779462"/>
          </a:xfrm>
          <a:custGeom>
            <a:avLst/>
            <a:gdLst>
              <a:gd name="T0" fmla="*/ 0 w 700"/>
              <a:gd name="T1" fmla="*/ 328 h 555"/>
              <a:gd name="T2" fmla="*/ 19 w 700"/>
              <a:gd name="T3" fmla="*/ 554 h 555"/>
              <a:gd name="T4" fmla="*/ 641 w 700"/>
              <a:gd name="T5" fmla="*/ 472 h 555"/>
              <a:gd name="T6" fmla="*/ 699 w 700"/>
              <a:gd name="T7" fmla="*/ 236 h 555"/>
              <a:gd name="T8" fmla="*/ 689 w 700"/>
              <a:gd name="T9" fmla="*/ 113 h 555"/>
              <a:gd name="T10" fmla="*/ 369 w 700"/>
              <a:gd name="T11" fmla="*/ 0 h 555"/>
              <a:gd name="T12" fmla="*/ 0 w 700"/>
              <a:gd name="T13" fmla="*/ 328 h 55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00"/>
              <a:gd name="T22" fmla="*/ 0 h 555"/>
              <a:gd name="T23" fmla="*/ 700 w 700"/>
              <a:gd name="T24" fmla="*/ 555 h 55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00" h="555">
                <a:moveTo>
                  <a:pt x="0" y="328"/>
                </a:moveTo>
                <a:lnTo>
                  <a:pt x="19" y="554"/>
                </a:lnTo>
                <a:lnTo>
                  <a:pt x="641" y="472"/>
                </a:lnTo>
                <a:lnTo>
                  <a:pt x="699" y="236"/>
                </a:lnTo>
                <a:lnTo>
                  <a:pt x="689" y="113"/>
                </a:lnTo>
                <a:lnTo>
                  <a:pt x="369" y="0"/>
                </a:lnTo>
                <a:lnTo>
                  <a:pt x="0" y="328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8" name="Freeform 12"/>
          <p:cNvSpPr>
            <a:spLocks/>
          </p:cNvSpPr>
          <p:nvPr/>
        </p:nvSpPr>
        <p:spPr bwMode="auto">
          <a:xfrm>
            <a:off x="7537450" y="2439988"/>
            <a:ext cx="285750" cy="487362"/>
          </a:xfrm>
          <a:custGeom>
            <a:avLst/>
            <a:gdLst>
              <a:gd name="T0" fmla="*/ 197 w 198"/>
              <a:gd name="T1" fmla="*/ 0 h 348"/>
              <a:gd name="T2" fmla="*/ 0 w 198"/>
              <a:gd name="T3" fmla="*/ 164 h 348"/>
              <a:gd name="T4" fmla="*/ 0 w 198"/>
              <a:gd name="T5" fmla="*/ 347 h 348"/>
              <a:gd name="T6" fmla="*/ 197 w 198"/>
              <a:gd name="T7" fmla="*/ 185 h 348"/>
              <a:gd name="T8" fmla="*/ 197 w 198"/>
              <a:gd name="T9" fmla="*/ 0 h 3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8"/>
              <a:gd name="T16" fmla="*/ 0 h 348"/>
              <a:gd name="T17" fmla="*/ 198 w 198"/>
              <a:gd name="T18" fmla="*/ 348 h 3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8" h="348">
                <a:moveTo>
                  <a:pt x="197" y="0"/>
                </a:moveTo>
                <a:lnTo>
                  <a:pt x="0" y="164"/>
                </a:lnTo>
                <a:lnTo>
                  <a:pt x="0" y="347"/>
                </a:lnTo>
                <a:lnTo>
                  <a:pt x="197" y="185"/>
                </a:lnTo>
                <a:lnTo>
                  <a:pt x="197" y="0"/>
                </a:lnTo>
              </a:path>
            </a:pathLst>
          </a:custGeom>
          <a:solidFill>
            <a:srgbClr val="91919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9" name="Freeform 13"/>
          <p:cNvSpPr>
            <a:spLocks/>
          </p:cNvSpPr>
          <p:nvPr/>
        </p:nvSpPr>
        <p:spPr bwMode="auto">
          <a:xfrm>
            <a:off x="7437438" y="2670175"/>
            <a:ext cx="101600" cy="368300"/>
          </a:xfrm>
          <a:custGeom>
            <a:avLst/>
            <a:gdLst>
              <a:gd name="T0" fmla="*/ 0 w 71"/>
              <a:gd name="T1" fmla="*/ 75 h 263"/>
              <a:gd name="T2" fmla="*/ 62 w 71"/>
              <a:gd name="T3" fmla="*/ 33 h 263"/>
              <a:gd name="T4" fmla="*/ 70 w 71"/>
              <a:gd name="T5" fmla="*/ 0 h 263"/>
              <a:gd name="T6" fmla="*/ 70 w 71"/>
              <a:gd name="T7" fmla="*/ 181 h 263"/>
              <a:gd name="T8" fmla="*/ 62 w 71"/>
              <a:gd name="T9" fmla="*/ 226 h 263"/>
              <a:gd name="T10" fmla="*/ 0 w 71"/>
              <a:gd name="T11" fmla="*/ 262 h 263"/>
              <a:gd name="T12" fmla="*/ 0 w 71"/>
              <a:gd name="T13" fmla="*/ 75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1"/>
              <a:gd name="T22" fmla="*/ 0 h 263"/>
              <a:gd name="T23" fmla="*/ 71 w 71"/>
              <a:gd name="T24" fmla="*/ 263 h 26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1" h="263">
                <a:moveTo>
                  <a:pt x="0" y="75"/>
                </a:moveTo>
                <a:lnTo>
                  <a:pt x="62" y="33"/>
                </a:lnTo>
                <a:lnTo>
                  <a:pt x="70" y="0"/>
                </a:lnTo>
                <a:lnTo>
                  <a:pt x="70" y="181"/>
                </a:lnTo>
                <a:lnTo>
                  <a:pt x="62" y="226"/>
                </a:lnTo>
                <a:lnTo>
                  <a:pt x="0" y="262"/>
                </a:lnTo>
                <a:lnTo>
                  <a:pt x="0" y="75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0" name="Freeform 14"/>
          <p:cNvSpPr>
            <a:spLocks/>
          </p:cNvSpPr>
          <p:nvPr/>
        </p:nvSpPr>
        <p:spPr bwMode="auto">
          <a:xfrm>
            <a:off x="7410450" y="2847975"/>
            <a:ext cx="38100" cy="95250"/>
          </a:xfrm>
          <a:custGeom>
            <a:avLst/>
            <a:gdLst>
              <a:gd name="T0" fmla="*/ 25 w 26"/>
              <a:gd name="T1" fmla="*/ 0 h 68"/>
              <a:gd name="T2" fmla="*/ 0 w 26"/>
              <a:gd name="T3" fmla="*/ 25 h 68"/>
              <a:gd name="T4" fmla="*/ 25 w 26"/>
              <a:gd name="T5" fmla="*/ 67 h 68"/>
              <a:gd name="T6" fmla="*/ 25 w 26"/>
              <a:gd name="T7" fmla="*/ 0 h 68"/>
              <a:gd name="T8" fmla="*/ 0 60000 65536"/>
              <a:gd name="T9" fmla="*/ 0 60000 65536"/>
              <a:gd name="T10" fmla="*/ 0 60000 65536"/>
              <a:gd name="T11" fmla="*/ 0 60000 65536"/>
              <a:gd name="T12" fmla="*/ 0 w 26"/>
              <a:gd name="T13" fmla="*/ 0 h 68"/>
              <a:gd name="T14" fmla="*/ 26 w 26"/>
              <a:gd name="T15" fmla="*/ 68 h 6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6" h="68">
                <a:moveTo>
                  <a:pt x="25" y="0"/>
                </a:moveTo>
                <a:lnTo>
                  <a:pt x="0" y="25"/>
                </a:lnTo>
                <a:lnTo>
                  <a:pt x="25" y="67"/>
                </a:lnTo>
                <a:lnTo>
                  <a:pt x="25" y="0"/>
                </a:lnTo>
              </a:path>
            </a:pathLst>
          </a:custGeom>
          <a:solidFill>
            <a:srgbClr val="0000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1" name="Freeform 15"/>
          <p:cNvSpPr>
            <a:spLocks/>
          </p:cNvSpPr>
          <p:nvPr/>
        </p:nvSpPr>
        <p:spPr bwMode="auto">
          <a:xfrm>
            <a:off x="7529513" y="2670175"/>
            <a:ext cx="9525" cy="315913"/>
          </a:xfrm>
          <a:custGeom>
            <a:avLst/>
            <a:gdLst>
              <a:gd name="T0" fmla="*/ 5 w 7"/>
              <a:gd name="T1" fmla="*/ 0 h 225"/>
              <a:gd name="T2" fmla="*/ 0 w 7"/>
              <a:gd name="T3" fmla="*/ 36 h 225"/>
              <a:gd name="T4" fmla="*/ 0 w 7"/>
              <a:gd name="T5" fmla="*/ 224 h 225"/>
              <a:gd name="T6" fmla="*/ 6 w 7"/>
              <a:gd name="T7" fmla="*/ 186 h 225"/>
              <a:gd name="T8" fmla="*/ 5 w 7"/>
              <a:gd name="T9" fmla="*/ 0 h 2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"/>
              <a:gd name="T16" fmla="*/ 0 h 225"/>
              <a:gd name="T17" fmla="*/ 7 w 7"/>
              <a:gd name="T18" fmla="*/ 225 h 2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" h="225">
                <a:moveTo>
                  <a:pt x="5" y="0"/>
                </a:moveTo>
                <a:lnTo>
                  <a:pt x="0" y="36"/>
                </a:lnTo>
                <a:lnTo>
                  <a:pt x="0" y="224"/>
                </a:lnTo>
                <a:lnTo>
                  <a:pt x="6" y="186"/>
                </a:lnTo>
                <a:lnTo>
                  <a:pt x="5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2" name="Freeform 16"/>
          <p:cNvSpPr>
            <a:spLocks/>
          </p:cNvSpPr>
          <p:nvPr/>
        </p:nvSpPr>
        <p:spPr bwMode="auto">
          <a:xfrm>
            <a:off x="5448300" y="4586288"/>
            <a:ext cx="73025" cy="285750"/>
          </a:xfrm>
          <a:custGeom>
            <a:avLst/>
            <a:gdLst>
              <a:gd name="T0" fmla="*/ 0 w 51"/>
              <a:gd name="T1" fmla="*/ 36 h 204"/>
              <a:gd name="T2" fmla="*/ 23 w 51"/>
              <a:gd name="T3" fmla="*/ 115 h 204"/>
              <a:gd name="T4" fmla="*/ 23 w 51"/>
              <a:gd name="T5" fmla="*/ 203 h 204"/>
              <a:gd name="T6" fmla="*/ 50 w 51"/>
              <a:gd name="T7" fmla="*/ 182 h 204"/>
              <a:gd name="T8" fmla="*/ 50 w 51"/>
              <a:gd name="T9" fmla="*/ 0 h 204"/>
              <a:gd name="T10" fmla="*/ 0 w 51"/>
              <a:gd name="T11" fmla="*/ 36 h 2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1"/>
              <a:gd name="T19" fmla="*/ 0 h 204"/>
              <a:gd name="T20" fmla="*/ 51 w 51"/>
              <a:gd name="T21" fmla="*/ 204 h 20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1" h="204">
                <a:moveTo>
                  <a:pt x="0" y="36"/>
                </a:moveTo>
                <a:lnTo>
                  <a:pt x="23" y="115"/>
                </a:lnTo>
                <a:lnTo>
                  <a:pt x="23" y="203"/>
                </a:lnTo>
                <a:lnTo>
                  <a:pt x="50" y="182"/>
                </a:lnTo>
                <a:lnTo>
                  <a:pt x="50" y="0"/>
                </a:lnTo>
                <a:lnTo>
                  <a:pt x="0" y="36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3" name="Freeform 17"/>
          <p:cNvSpPr>
            <a:spLocks/>
          </p:cNvSpPr>
          <p:nvPr/>
        </p:nvSpPr>
        <p:spPr bwMode="auto">
          <a:xfrm>
            <a:off x="5519738" y="4575175"/>
            <a:ext cx="242887" cy="266700"/>
          </a:xfrm>
          <a:custGeom>
            <a:avLst/>
            <a:gdLst>
              <a:gd name="T0" fmla="*/ 0 w 168"/>
              <a:gd name="T1" fmla="*/ 7 h 190"/>
              <a:gd name="T2" fmla="*/ 71 w 168"/>
              <a:gd name="T3" fmla="*/ 0 h 190"/>
              <a:gd name="T4" fmla="*/ 167 w 168"/>
              <a:gd name="T5" fmla="*/ 0 h 190"/>
              <a:gd name="T6" fmla="*/ 167 w 168"/>
              <a:gd name="T7" fmla="*/ 184 h 190"/>
              <a:gd name="T8" fmla="*/ 71 w 168"/>
              <a:gd name="T9" fmla="*/ 184 h 190"/>
              <a:gd name="T10" fmla="*/ 0 w 168"/>
              <a:gd name="T11" fmla="*/ 189 h 190"/>
              <a:gd name="T12" fmla="*/ 0 w 168"/>
              <a:gd name="T13" fmla="*/ 7 h 19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8"/>
              <a:gd name="T22" fmla="*/ 0 h 190"/>
              <a:gd name="T23" fmla="*/ 168 w 168"/>
              <a:gd name="T24" fmla="*/ 190 h 19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8" h="190">
                <a:moveTo>
                  <a:pt x="0" y="7"/>
                </a:moveTo>
                <a:lnTo>
                  <a:pt x="71" y="0"/>
                </a:lnTo>
                <a:lnTo>
                  <a:pt x="167" y="0"/>
                </a:lnTo>
                <a:lnTo>
                  <a:pt x="167" y="184"/>
                </a:lnTo>
                <a:lnTo>
                  <a:pt x="71" y="184"/>
                </a:lnTo>
                <a:lnTo>
                  <a:pt x="0" y="189"/>
                </a:lnTo>
                <a:lnTo>
                  <a:pt x="0" y="7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4" name="Freeform 18"/>
          <p:cNvSpPr>
            <a:spLocks/>
          </p:cNvSpPr>
          <p:nvPr/>
        </p:nvSpPr>
        <p:spPr bwMode="auto">
          <a:xfrm>
            <a:off x="5762625" y="4581525"/>
            <a:ext cx="117475" cy="358775"/>
          </a:xfrm>
          <a:custGeom>
            <a:avLst/>
            <a:gdLst>
              <a:gd name="T0" fmla="*/ 0 w 81"/>
              <a:gd name="T1" fmla="*/ 0 h 256"/>
              <a:gd name="T2" fmla="*/ 0 w 81"/>
              <a:gd name="T3" fmla="*/ 180 h 256"/>
              <a:gd name="T4" fmla="*/ 80 w 81"/>
              <a:gd name="T5" fmla="*/ 255 h 256"/>
              <a:gd name="T6" fmla="*/ 80 w 81"/>
              <a:gd name="T7" fmla="*/ 71 h 256"/>
              <a:gd name="T8" fmla="*/ 0 w 81"/>
              <a:gd name="T9" fmla="*/ 0 h 2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"/>
              <a:gd name="T16" fmla="*/ 0 h 256"/>
              <a:gd name="T17" fmla="*/ 81 w 81"/>
              <a:gd name="T18" fmla="*/ 256 h 2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" h="256">
                <a:moveTo>
                  <a:pt x="0" y="0"/>
                </a:moveTo>
                <a:lnTo>
                  <a:pt x="0" y="180"/>
                </a:lnTo>
                <a:lnTo>
                  <a:pt x="80" y="255"/>
                </a:lnTo>
                <a:lnTo>
                  <a:pt x="80" y="71"/>
                </a:lnTo>
                <a:lnTo>
                  <a:pt x="0" y="0"/>
                </a:lnTo>
              </a:path>
            </a:pathLst>
          </a:custGeom>
          <a:solidFill>
            <a:srgbClr val="333333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5" name="Freeform 19"/>
          <p:cNvSpPr>
            <a:spLocks/>
          </p:cNvSpPr>
          <p:nvPr/>
        </p:nvSpPr>
        <p:spPr bwMode="auto">
          <a:xfrm>
            <a:off x="5878513" y="4645025"/>
            <a:ext cx="134937" cy="293688"/>
          </a:xfrm>
          <a:custGeom>
            <a:avLst/>
            <a:gdLst>
              <a:gd name="T0" fmla="*/ 0 w 94"/>
              <a:gd name="T1" fmla="*/ 26 h 209"/>
              <a:gd name="T2" fmla="*/ 93 w 94"/>
              <a:gd name="T3" fmla="*/ 0 h 209"/>
              <a:gd name="T4" fmla="*/ 93 w 94"/>
              <a:gd name="T5" fmla="*/ 184 h 209"/>
              <a:gd name="T6" fmla="*/ 0 w 94"/>
              <a:gd name="T7" fmla="*/ 208 h 209"/>
              <a:gd name="T8" fmla="*/ 0 w 94"/>
              <a:gd name="T9" fmla="*/ 26 h 2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4"/>
              <a:gd name="T16" fmla="*/ 0 h 209"/>
              <a:gd name="T17" fmla="*/ 94 w 94"/>
              <a:gd name="T18" fmla="*/ 209 h 2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4" h="209">
                <a:moveTo>
                  <a:pt x="0" y="26"/>
                </a:moveTo>
                <a:lnTo>
                  <a:pt x="93" y="0"/>
                </a:lnTo>
                <a:lnTo>
                  <a:pt x="93" y="184"/>
                </a:lnTo>
                <a:lnTo>
                  <a:pt x="0" y="208"/>
                </a:lnTo>
                <a:lnTo>
                  <a:pt x="0" y="26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6" name="Freeform 20"/>
          <p:cNvSpPr>
            <a:spLocks/>
          </p:cNvSpPr>
          <p:nvPr/>
        </p:nvSpPr>
        <p:spPr bwMode="auto">
          <a:xfrm>
            <a:off x="6113463" y="4897438"/>
            <a:ext cx="88900" cy="404812"/>
          </a:xfrm>
          <a:custGeom>
            <a:avLst/>
            <a:gdLst>
              <a:gd name="T0" fmla="*/ 0 w 62"/>
              <a:gd name="T1" fmla="*/ 0 h 289"/>
              <a:gd name="T2" fmla="*/ 61 w 62"/>
              <a:gd name="T3" fmla="*/ 102 h 289"/>
              <a:gd name="T4" fmla="*/ 61 w 62"/>
              <a:gd name="T5" fmla="*/ 288 h 289"/>
              <a:gd name="T6" fmla="*/ 0 w 62"/>
              <a:gd name="T7" fmla="*/ 183 h 289"/>
              <a:gd name="T8" fmla="*/ 0 w 62"/>
              <a:gd name="T9" fmla="*/ 0 h 2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"/>
              <a:gd name="T16" fmla="*/ 0 h 289"/>
              <a:gd name="T17" fmla="*/ 62 w 62"/>
              <a:gd name="T18" fmla="*/ 289 h 28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" h="289">
                <a:moveTo>
                  <a:pt x="0" y="0"/>
                </a:moveTo>
                <a:lnTo>
                  <a:pt x="61" y="102"/>
                </a:lnTo>
                <a:lnTo>
                  <a:pt x="61" y="288"/>
                </a:lnTo>
                <a:lnTo>
                  <a:pt x="0" y="183"/>
                </a:lnTo>
                <a:lnTo>
                  <a:pt x="0" y="0"/>
                </a:lnTo>
              </a:path>
            </a:pathLst>
          </a:custGeom>
          <a:solidFill>
            <a:srgbClr val="333333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7" name="Freeform 21"/>
          <p:cNvSpPr>
            <a:spLocks/>
          </p:cNvSpPr>
          <p:nvPr/>
        </p:nvSpPr>
        <p:spPr bwMode="auto">
          <a:xfrm>
            <a:off x="6011863" y="4645025"/>
            <a:ext cx="125412" cy="369888"/>
          </a:xfrm>
          <a:custGeom>
            <a:avLst/>
            <a:gdLst>
              <a:gd name="T0" fmla="*/ 0 w 87"/>
              <a:gd name="T1" fmla="*/ 0 h 263"/>
              <a:gd name="T2" fmla="*/ 86 w 87"/>
              <a:gd name="T3" fmla="*/ 94 h 263"/>
              <a:gd name="T4" fmla="*/ 67 w 87"/>
              <a:gd name="T5" fmla="*/ 180 h 263"/>
              <a:gd name="T6" fmla="*/ 67 w 87"/>
              <a:gd name="T7" fmla="*/ 262 h 263"/>
              <a:gd name="T8" fmla="*/ 0 w 87"/>
              <a:gd name="T9" fmla="*/ 182 h 263"/>
              <a:gd name="T10" fmla="*/ 0 w 87"/>
              <a:gd name="T11" fmla="*/ 0 h 26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7"/>
              <a:gd name="T19" fmla="*/ 0 h 263"/>
              <a:gd name="T20" fmla="*/ 87 w 87"/>
              <a:gd name="T21" fmla="*/ 263 h 26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7" h="263">
                <a:moveTo>
                  <a:pt x="0" y="0"/>
                </a:moveTo>
                <a:lnTo>
                  <a:pt x="86" y="94"/>
                </a:lnTo>
                <a:lnTo>
                  <a:pt x="67" y="180"/>
                </a:lnTo>
                <a:lnTo>
                  <a:pt x="67" y="262"/>
                </a:lnTo>
                <a:lnTo>
                  <a:pt x="0" y="182"/>
                </a:lnTo>
                <a:lnTo>
                  <a:pt x="0" y="0"/>
                </a:lnTo>
              </a:path>
            </a:pathLst>
          </a:custGeom>
          <a:solidFill>
            <a:srgbClr val="333333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8" name="Freeform 22"/>
          <p:cNvSpPr>
            <a:spLocks/>
          </p:cNvSpPr>
          <p:nvPr/>
        </p:nvSpPr>
        <p:spPr bwMode="auto">
          <a:xfrm>
            <a:off x="4610100" y="4683125"/>
            <a:ext cx="242888" cy="452438"/>
          </a:xfrm>
          <a:custGeom>
            <a:avLst/>
            <a:gdLst>
              <a:gd name="T0" fmla="*/ 15 w 169"/>
              <a:gd name="T1" fmla="*/ 322 h 323"/>
              <a:gd name="T2" fmla="*/ 0 w 169"/>
              <a:gd name="T3" fmla="*/ 221 h 323"/>
              <a:gd name="T4" fmla="*/ 35 w 169"/>
              <a:gd name="T5" fmla="*/ 117 h 323"/>
              <a:gd name="T6" fmla="*/ 168 w 169"/>
              <a:gd name="T7" fmla="*/ 0 h 323"/>
              <a:gd name="T8" fmla="*/ 168 w 169"/>
              <a:gd name="T9" fmla="*/ 181 h 323"/>
              <a:gd name="T10" fmla="*/ 37 w 169"/>
              <a:gd name="T11" fmla="*/ 296 h 323"/>
              <a:gd name="T12" fmla="*/ 15 w 169"/>
              <a:gd name="T13" fmla="*/ 322 h 3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9"/>
              <a:gd name="T22" fmla="*/ 0 h 323"/>
              <a:gd name="T23" fmla="*/ 169 w 169"/>
              <a:gd name="T24" fmla="*/ 323 h 32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9" h="323">
                <a:moveTo>
                  <a:pt x="15" y="322"/>
                </a:moveTo>
                <a:lnTo>
                  <a:pt x="0" y="221"/>
                </a:lnTo>
                <a:lnTo>
                  <a:pt x="35" y="117"/>
                </a:lnTo>
                <a:lnTo>
                  <a:pt x="168" y="0"/>
                </a:lnTo>
                <a:lnTo>
                  <a:pt x="168" y="181"/>
                </a:lnTo>
                <a:lnTo>
                  <a:pt x="37" y="296"/>
                </a:lnTo>
                <a:lnTo>
                  <a:pt x="15" y="322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9" name="Freeform 23"/>
          <p:cNvSpPr>
            <a:spLocks/>
          </p:cNvSpPr>
          <p:nvPr/>
        </p:nvSpPr>
        <p:spPr bwMode="auto">
          <a:xfrm>
            <a:off x="4851400" y="4641850"/>
            <a:ext cx="142875" cy="292100"/>
          </a:xfrm>
          <a:custGeom>
            <a:avLst/>
            <a:gdLst>
              <a:gd name="T0" fmla="*/ 0 w 99"/>
              <a:gd name="T1" fmla="*/ 29 h 209"/>
              <a:gd name="T2" fmla="*/ 0 w 99"/>
              <a:gd name="T3" fmla="*/ 208 h 209"/>
              <a:gd name="T4" fmla="*/ 98 w 99"/>
              <a:gd name="T5" fmla="*/ 182 h 209"/>
              <a:gd name="T6" fmla="*/ 98 w 99"/>
              <a:gd name="T7" fmla="*/ 0 h 209"/>
              <a:gd name="T8" fmla="*/ 0 w 99"/>
              <a:gd name="T9" fmla="*/ 29 h 2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9"/>
              <a:gd name="T16" fmla="*/ 0 h 209"/>
              <a:gd name="T17" fmla="*/ 99 w 99"/>
              <a:gd name="T18" fmla="*/ 209 h 2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9" h="209">
                <a:moveTo>
                  <a:pt x="0" y="29"/>
                </a:moveTo>
                <a:lnTo>
                  <a:pt x="0" y="208"/>
                </a:lnTo>
                <a:lnTo>
                  <a:pt x="98" y="182"/>
                </a:lnTo>
                <a:lnTo>
                  <a:pt x="98" y="0"/>
                </a:lnTo>
                <a:lnTo>
                  <a:pt x="0" y="29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80" name="Freeform 24"/>
          <p:cNvSpPr>
            <a:spLocks/>
          </p:cNvSpPr>
          <p:nvPr/>
        </p:nvSpPr>
        <p:spPr bwMode="auto">
          <a:xfrm>
            <a:off x="4992688" y="4641850"/>
            <a:ext cx="279400" cy="360363"/>
          </a:xfrm>
          <a:custGeom>
            <a:avLst/>
            <a:gdLst>
              <a:gd name="T0" fmla="*/ 0 w 193"/>
              <a:gd name="T1" fmla="*/ 0 h 257"/>
              <a:gd name="T2" fmla="*/ 192 w 193"/>
              <a:gd name="T3" fmla="*/ 74 h 257"/>
              <a:gd name="T4" fmla="*/ 192 w 193"/>
              <a:gd name="T5" fmla="*/ 256 h 257"/>
              <a:gd name="T6" fmla="*/ 0 w 193"/>
              <a:gd name="T7" fmla="*/ 182 h 257"/>
              <a:gd name="T8" fmla="*/ 0 w 193"/>
              <a:gd name="T9" fmla="*/ 0 h 2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3"/>
              <a:gd name="T16" fmla="*/ 0 h 257"/>
              <a:gd name="T17" fmla="*/ 193 w 193"/>
              <a:gd name="T18" fmla="*/ 257 h 2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3" h="257">
                <a:moveTo>
                  <a:pt x="0" y="0"/>
                </a:moveTo>
                <a:lnTo>
                  <a:pt x="192" y="74"/>
                </a:lnTo>
                <a:lnTo>
                  <a:pt x="192" y="256"/>
                </a:lnTo>
                <a:lnTo>
                  <a:pt x="0" y="182"/>
                </a:lnTo>
                <a:lnTo>
                  <a:pt x="0" y="0"/>
                </a:lnTo>
              </a:path>
            </a:pathLst>
          </a:custGeom>
          <a:solidFill>
            <a:srgbClr val="91919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81" name="Freeform 25"/>
          <p:cNvSpPr>
            <a:spLocks/>
          </p:cNvSpPr>
          <p:nvPr/>
        </p:nvSpPr>
        <p:spPr bwMode="auto">
          <a:xfrm>
            <a:off x="5270500" y="4743450"/>
            <a:ext cx="214313" cy="268288"/>
          </a:xfrm>
          <a:custGeom>
            <a:avLst/>
            <a:gdLst>
              <a:gd name="T0" fmla="*/ 0 w 149"/>
              <a:gd name="T1" fmla="*/ 0 h 191"/>
              <a:gd name="T2" fmla="*/ 0 w 149"/>
              <a:gd name="T3" fmla="*/ 183 h 191"/>
              <a:gd name="T4" fmla="*/ 148 w 149"/>
              <a:gd name="T5" fmla="*/ 190 h 191"/>
              <a:gd name="T6" fmla="*/ 148 w 149"/>
              <a:gd name="T7" fmla="*/ 5 h 191"/>
              <a:gd name="T8" fmla="*/ 0 w 149"/>
              <a:gd name="T9" fmla="*/ 0 h 19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9"/>
              <a:gd name="T16" fmla="*/ 0 h 191"/>
              <a:gd name="T17" fmla="*/ 149 w 149"/>
              <a:gd name="T18" fmla="*/ 191 h 19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9" h="191">
                <a:moveTo>
                  <a:pt x="0" y="0"/>
                </a:moveTo>
                <a:lnTo>
                  <a:pt x="0" y="183"/>
                </a:lnTo>
                <a:lnTo>
                  <a:pt x="148" y="190"/>
                </a:lnTo>
                <a:lnTo>
                  <a:pt x="148" y="5"/>
                </a:lnTo>
                <a:lnTo>
                  <a:pt x="0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82" name="Freeform 26"/>
          <p:cNvSpPr>
            <a:spLocks/>
          </p:cNvSpPr>
          <p:nvPr/>
        </p:nvSpPr>
        <p:spPr bwMode="auto">
          <a:xfrm>
            <a:off x="6365875" y="5157788"/>
            <a:ext cx="123825" cy="377825"/>
          </a:xfrm>
          <a:custGeom>
            <a:avLst/>
            <a:gdLst>
              <a:gd name="T0" fmla="*/ 0 w 86"/>
              <a:gd name="T1" fmla="*/ 87 h 269"/>
              <a:gd name="T2" fmla="*/ 85 w 86"/>
              <a:gd name="T3" fmla="*/ 0 h 269"/>
              <a:gd name="T4" fmla="*/ 85 w 86"/>
              <a:gd name="T5" fmla="*/ 180 h 269"/>
              <a:gd name="T6" fmla="*/ 0 w 86"/>
              <a:gd name="T7" fmla="*/ 268 h 269"/>
              <a:gd name="T8" fmla="*/ 0 w 86"/>
              <a:gd name="T9" fmla="*/ 87 h 26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"/>
              <a:gd name="T16" fmla="*/ 0 h 269"/>
              <a:gd name="T17" fmla="*/ 86 w 86"/>
              <a:gd name="T18" fmla="*/ 269 h 26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" h="269">
                <a:moveTo>
                  <a:pt x="0" y="87"/>
                </a:moveTo>
                <a:lnTo>
                  <a:pt x="85" y="0"/>
                </a:lnTo>
                <a:lnTo>
                  <a:pt x="85" y="180"/>
                </a:lnTo>
                <a:lnTo>
                  <a:pt x="0" y="268"/>
                </a:lnTo>
                <a:lnTo>
                  <a:pt x="0" y="87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83" name="Freeform 27"/>
          <p:cNvSpPr>
            <a:spLocks/>
          </p:cNvSpPr>
          <p:nvPr/>
        </p:nvSpPr>
        <p:spPr bwMode="auto">
          <a:xfrm>
            <a:off x="6200775" y="5043488"/>
            <a:ext cx="36513" cy="258762"/>
          </a:xfrm>
          <a:custGeom>
            <a:avLst/>
            <a:gdLst>
              <a:gd name="T0" fmla="*/ 0 w 25"/>
              <a:gd name="T1" fmla="*/ 0 h 185"/>
              <a:gd name="T2" fmla="*/ 0 w 25"/>
              <a:gd name="T3" fmla="*/ 184 h 185"/>
              <a:gd name="T4" fmla="*/ 24 w 25"/>
              <a:gd name="T5" fmla="*/ 184 h 185"/>
              <a:gd name="T6" fmla="*/ 24 w 25"/>
              <a:gd name="T7" fmla="*/ 2 h 185"/>
              <a:gd name="T8" fmla="*/ 0 w 25"/>
              <a:gd name="T9" fmla="*/ 0 h 1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"/>
              <a:gd name="T16" fmla="*/ 0 h 185"/>
              <a:gd name="T17" fmla="*/ 25 w 25"/>
              <a:gd name="T18" fmla="*/ 185 h 18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" h="185">
                <a:moveTo>
                  <a:pt x="0" y="0"/>
                </a:moveTo>
                <a:lnTo>
                  <a:pt x="0" y="184"/>
                </a:lnTo>
                <a:lnTo>
                  <a:pt x="24" y="184"/>
                </a:lnTo>
                <a:lnTo>
                  <a:pt x="24" y="2"/>
                </a:lnTo>
                <a:lnTo>
                  <a:pt x="0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84" name="Freeform 28"/>
          <p:cNvSpPr>
            <a:spLocks/>
          </p:cNvSpPr>
          <p:nvPr/>
        </p:nvSpPr>
        <p:spPr bwMode="auto">
          <a:xfrm>
            <a:off x="6269038" y="5278438"/>
            <a:ext cx="98425" cy="265112"/>
          </a:xfrm>
          <a:custGeom>
            <a:avLst/>
            <a:gdLst>
              <a:gd name="T0" fmla="*/ 0 w 68"/>
              <a:gd name="T1" fmla="*/ 5 h 188"/>
              <a:gd name="T2" fmla="*/ 67 w 68"/>
              <a:gd name="T3" fmla="*/ 0 h 188"/>
              <a:gd name="T4" fmla="*/ 67 w 68"/>
              <a:gd name="T5" fmla="*/ 180 h 188"/>
              <a:gd name="T6" fmla="*/ 0 w 68"/>
              <a:gd name="T7" fmla="*/ 187 h 188"/>
              <a:gd name="T8" fmla="*/ 0 w 68"/>
              <a:gd name="T9" fmla="*/ 5 h 1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8"/>
              <a:gd name="T16" fmla="*/ 0 h 188"/>
              <a:gd name="T17" fmla="*/ 68 w 68"/>
              <a:gd name="T18" fmla="*/ 188 h 1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8" h="188">
                <a:moveTo>
                  <a:pt x="0" y="5"/>
                </a:moveTo>
                <a:lnTo>
                  <a:pt x="67" y="0"/>
                </a:lnTo>
                <a:lnTo>
                  <a:pt x="67" y="180"/>
                </a:lnTo>
                <a:lnTo>
                  <a:pt x="0" y="187"/>
                </a:lnTo>
                <a:lnTo>
                  <a:pt x="0" y="5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85" name="Freeform 29"/>
          <p:cNvSpPr>
            <a:spLocks/>
          </p:cNvSpPr>
          <p:nvPr/>
        </p:nvSpPr>
        <p:spPr bwMode="auto">
          <a:xfrm>
            <a:off x="6235700" y="5045075"/>
            <a:ext cx="34925" cy="498475"/>
          </a:xfrm>
          <a:custGeom>
            <a:avLst/>
            <a:gdLst>
              <a:gd name="T0" fmla="*/ 0 w 24"/>
              <a:gd name="T1" fmla="*/ 0 h 356"/>
              <a:gd name="T2" fmla="*/ 23 w 24"/>
              <a:gd name="T3" fmla="*/ 177 h 356"/>
              <a:gd name="T4" fmla="*/ 23 w 24"/>
              <a:gd name="T5" fmla="*/ 355 h 356"/>
              <a:gd name="T6" fmla="*/ 0 w 24"/>
              <a:gd name="T7" fmla="*/ 183 h 356"/>
              <a:gd name="T8" fmla="*/ 0 w 24"/>
              <a:gd name="T9" fmla="*/ 0 h 3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"/>
              <a:gd name="T16" fmla="*/ 0 h 356"/>
              <a:gd name="T17" fmla="*/ 24 w 24"/>
              <a:gd name="T18" fmla="*/ 356 h 3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" h="356">
                <a:moveTo>
                  <a:pt x="0" y="0"/>
                </a:moveTo>
                <a:lnTo>
                  <a:pt x="23" y="177"/>
                </a:lnTo>
                <a:lnTo>
                  <a:pt x="23" y="355"/>
                </a:lnTo>
                <a:lnTo>
                  <a:pt x="0" y="183"/>
                </a:lnTo>
                <a:lnTo>
                  <a:pt x="0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86" name="Freeform 30"/>
          <p:cNvSpPr>
            <a:spLocks/>
          </p:cNvSpPr>
          <p:nvPr/>
        </p:nvSpPr>
        <p:spPr bwMode="auto">
          <a:xfrm>
            <a:off x="6365875" y="4264025"/>
            <a:ext cx="106363" cy="298450"/>
          </a:xfrm>
          <a:custGeom>
            <a:avLst/>
            <a:gdLst>
              <a:gd name="T0" fmla="*/ 0 w 74"/>
              <a:gd name="T1" fmla="*/ 26 h 213"/>
              <a:gd name="T2" fmla="*/ 73 w 74"/>
              <a:gd name="T3" fmla="*/ 0 h 213"/>
              <a:gd name="T4" fmla="*/ 73 w 74"/>
              <a:gd name="T5" fmla="*/ 186 h 213"/>
              <a:gd name="T6" fmla="*/ 0 w 74"/>
              <a:gd name="T7" fmla="*/ 212 h 213"/>
              <a:gd name="T8" fmla="*/ 0 w 74"/>
              <a:gd name="T9" fmla="*/ 26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4"/>
              <a:gd name="T16" fmla="*/ 0 h 213"/>
              <a:gd name="T17" fmla="*/ 74 w 74"/>
              <a:gd name="T18" fmla="*/ 213 h 2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4" h="213">
                <a:moveTo>
                  <a:pt x="0" y="26"/>
                </a:moveTo>
                <a:lnTo>
                  <a:pt x="73" y="0"/>
                </a:lnTo>
                <a:lnTo>
                  <a:pt x="73" y="186"/>
                </a:lnTo>
                <a:lnTo>
                  <a:pt x="0" y="212"/>
                </a:lnTo>
                <a:lnTo>
                  <a:pt x="0" y="26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87" name="Freeform 31"/>
          <p:cNvSpPr>
            <a:spLocks/>
          </p:cNvSpPr>
          <p:nvPr/>
        </p:nvSpPr>
        <p:spPr bwMode="auto">
          <a:xfrm>
            <a:off x="6470650" y="4121150"/>
            <a:ext cx="133350" cy="406400"/>
          </a:xfrm>
          <a:custGeom>
            <a:avLst/>
            <a:gdLst>
              <a:gd name="T0" fmla="*/ 0 w 92"/>
              <a:gd name="T1" fmla="*/ 105 h 291"/>
              <a:gd name="T2" fmla="*/ 91 w 92"/>
              <a:gd name="T3" fmla="*/ 0 h 291"/>
              <a:gd name="T4" fmla="*/ 91 w 92"/>
              <a:gd name="T5" fmla="*/ 184 h 291"/>
              <a:gd name="T6" fmla="*/ 0 w 92"/>
              <a:gd name="T7" fmla="*/ 290 h 291"/>
              <a:gd name="T8" fmla="*/ 0 w 92"/>
              <a:gd name="T9" fmla="*/ 105 h 29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2"/>
              <a:gd name="T16" fmla="*/ 0 h 291"/>
              <a:gd name="T17" fmla="*/ 92 w 92"/>
              <a:gd name="T18" fmla="*/ 291 h 29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2" h="291">
                <a:moveTo>
                  <a:pt x="0" y="105"/>
                </a:moveTo>
                <a:lnTo>
                  <a:pt x="91" y="0"/>
                </a:lnTo>
                <a:lnTo>
                  <a:pt x="91" y="184"/>
                </a:lnTo>
                <a:lnTo>
                  <a:pt x="0" y="290"/>
                </a:lnTo>
                <a:lnTo>
                  <a:pt x="0" y="105"/>
                </a:lnTo>
              </a:path>
            </a:pathLst>
          </a:custGeom>
          <a:solidFill>
            <a:srgbClr val="67676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88" name="Freeform 32"/>
          <p:cNvSpPr>
            <a:spLocks/>
          </p:cNvSpPr>
          <p:nvPr/>
        </p:nvSpPr>
        <p:spPr bwMode="auto">
          <a:xfrm>
            <a:off x="6602413" y="4021138"/>
            <a:ext cx="61912" cy="358775"/>
          </a:xfrm>
          <a:custGeom>
            <a:avLst/>
            <a:gdLst>
              <a:gd name="T0" fmla="*/ 0 w 43"/>
              <a:gd name="T1" fmla="*/ 75 h 256"/>
              <a:gd name="T2" fmla="*/ 0 w 43"/>
              <a:gd name="T3" fmla="*/ 255 h 256"/>
              <a:gd name="T4" fmla="*/ 42 w 43"/>
              <a:gd name="T5" fmla="*/ 180 h 256"/>
              <a:gd name="T6" fmla="*/ 42 w 43"/>
              <a:gd name="T7" fmla="*/ 0 h 256"/>
              <a:gd name="T8" fmla="*/ 0 w 43"/>
              <a:gd name="T9" fmla="*/ 75 h 2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"/>
              <a:gd name="T16" fmla="*/ 0 h 256"/>
              <a:gd name="T17" fmla="*/ 43 w 43"/>
              <a:gd name="T18" fmla="*/ 256 h 2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" h="256">
                <a:moveTo>
                  <a:pt x="0" y="75"/>
                </a:moveTo>
                <a:lnTo>
                  <a:pt x="0" y="255"/>
                </a:lnTo>
                <a:lnTo>
                  <a:pt x="42" y="180"/>
                </a:lnTo>
                <a:lnTo>
                  <a:pt x="42" y="0"/>
                </a:lnTo>
                <a:lnTo>
                  <a:pt x="0" y="75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89" name="Freeform 33"/>
          <p:cNvSpPr>
            <a:spLocks/>
          </p:cNvSpPr>
          <p:nvPr/>
        </p:nvSpPr>
        <p:spPr bwMode="auto">
          <a:xfrm>
            <a:off x="6289675" y="4306888"/>
            <a:ext cx="77788" cy="385762"/>
          </a:xfrm>
          <a:custGeom>
            <a:avLst/>
            <a:gdLst>
              <a:gd name="T0" fmla="*/ 53 w 54"/>
              <a:gd name="T1" fmla="*/ 0 h 275"/>
              <a:gd name="T2" fmla="*/ 53 w 54"/>
              <a:gd name="T3" fmla="*/ 188 h 275"/>
              <a:gd name="T4" fmla="*/ 44 w 54"/>
              <a:gd name="T5" fmla="*/ 239 h 275"/>
              <a:gd name="T6" fmla="*/ 31 w 54"/>
              <a:gd name="T7" fmla="*/ 274 h 275"/>
              <a:gd name="T8" fmla="*/ 11 w 54"/>
              <a:gd name="T9" fmla="*/ 241 h 275"/>
              <a:gd name="T10" fmla="*/ 0 w 54"/>
              <a:gd name="T11" fmla="*/ 176 h 275"/>
              <a:gd name="T12" fmla="*/ 42 w 54"/>
              <a:gd name="T13" fmla="*/ 60 h 275"/>
              <a:gd name="T14" fmla="*/ 53 w 54"/>
              <a:gd name="T15" fmla="*/ 0 h 27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4"/>
              <a:gd name="T25" fmla="*/ 0 h 275"/>
              <a:gd name="T26" fmla="*/ 54 w 54"/>
              <a:gd name="T27" fmla="*/ 275 h 27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4" h="275">
                <a:moveTo>
                  <a:pt x="53" y="0"/>
                </a:moveTo>
                <a:lnTo>
                  <a:pt x="53" y="188"/>
                </a:lnTo>
                <a:lnTo>
                  <a:pt x="44" y="239"/>
                </a:lnTo>
                <a:lnTo>
                  <a:pt x="31" y="274"/>
                </a:lnTo>
                <a:lnTo>
                  <a:pt x="11" y="241"/>
                </a:lnTo>
                <a:lnTo>
                  <a:pt x="0" y="176"/>
                </a:lnTo>
                <a:lnTo>
                  <a:pt x="42" y="60"/>
                </a:lnTo>
                <a:lnTo>
                  <a:pt x="53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90" name="Freeform 34"/>
          <p:cNvSpPr>
            <a:spLocks/>
          </p:cNvSpPr>
          <p:nvPr/>
        </p:nvSpPr>
        <p:spPr bwMode="auto">
          <a:xfrm>
            <a:off x="6662738" y="3971925"/>
            <a:ext cx="155575" cy="306388"/>
          </a:xfrm>
          <a:custGeom>
            <a:avLst/>
            <a:gdLst>
              <a:gd name="T0" fmla="*/ 0 w 107"/>
              <a:gd name="T1" fmla="*/ 33 h 220"/>
              <a:gd name="T2" fmla="*/ 106 w 107"/>
              <a:gd name="T3" fmla="*/ 0 h 220"/>
              <a:gd name="T4" fmla="*/ 106 w 107"/>
              <a:gd name="T5" fmla="*/ 183 h 220"/>
              <a:gd name="T6" fmla="*/ 0 w 107"/>
              <a:gd name="T7" fmla="*/ 219 h 220"/>
              <a:gd name="T8" fmla="*/ 0 w 107"/>
              <a:gd name="T9" fmla="*/ 33 h 2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"/>
              <a:gd name="T16" fmla="*/ 0 h 220"/>
              <a:gd name="T17" fmla="*/ 107 w 107"/>
              <a:gd name="T18" fmla="*/ 220 h 2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" h="220">
                <a:moveTo>
                  <a:pt x="0" y="33"/>
                </a:moveTo>
                <a:lnTo>
                  <a:pt x="106" y="0"/>
                </a:lnTo>
                <a:lnTo>
                  <a:pt x="106" y="183"/>
                </a:lnTo>
                <a:lnTo>
                  <a:pt x="0" y="219"/>
                </a:lnTo>
                <a:lnTo>
                  <a:pt x="0" y="33"/>
                </a:lnTo>
              </a:path>
            </a:pathLst>
          </a:custGeom>
          <a:solidFill>
            <a:srgbClr val="67676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91" name="Freeform 35"/>
          <p:cNvSpPr>
            <a:spLocks/>
          </p:cNvSpPr>
          <p:nvPr/>
        </p:nvSpPr>
        <p:spPr bwMode="auto">
          <a:xfrm>
            <a:off x="6816725" y="3854450"/>
            <a:ext cx="101600" cy="374650"/>
          </a:xfrm>
          <a:custGeom>
            <a:avLst/>
            <a:gdLst>
              <a:gd name="T0" fmla="*/ 0 w 71"/>
              <a:gd name="T1" fmla="*/ 83 h 267"/>
              <a:gd name="T2" fmla="*/ 0 w 71"/>
              <a:gd name="T3" fmla="*/ 266 h 267"/>
              <a:gd name="T4" fmla="*/ 70 w 71"/>
              <a:gd name="T5" fmla="*/ 182 h 267"/>
              <a:gd name="T6" fmla="*/ 70 w 71"/>
              <a:gd name="T7" fmla="*/ 0 h 267"/>
              <a:gd name="T8" fmla="*/ 0 w 71"/>
              <a:gd name="T9" fmla="*/ 83 h 2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1"/>
              <a:gd name="T16" fmla="*/ 0 h 267"/>
              <a:gd name="T17" fmla="*/ 71 w 71"/>
              <a:gd name="T18" fmla="*/ 267 h 2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1" h="267">
                <a:moveTo>
                  <a:pt x="0" y="83"/>
                </a:moveTo>
                <a:lnTo>
                  <a:pt x="0" y="266"/>
                </a:lnTo>
                <a:lnTo>
                  <a:pt x="70" y="182"/>
                </a:lnTo>
                <a:lnTo>
                  <a:pt x="70" y="0"/>
                </a:lnTo>
                <a:lnTo>
                  <a:pt x="0" y="83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92" name="Freeform 36"/>
          <p:cNvSpPr>
            <a:spLocks/>
          </p:cNvSpPr>
          <p:nvPr/>
        </p:nvSpPr>
        <p:spPr bwMode="auto">
          <a:xfrm>
            <a:off x="6986588" y="3275013"/>
            <a:ext cx="80962" cy="365125"/>
          </a:xfrm>
          <a:custGeom>
            <a:avLst/>
            <a:gdLst>
              <a:gd name="T0" fmla="*/ 0 w 56"/>
              <a:gd name="T1" fmla="*/ 74 h 261"/>
              <a:gd name="T2" fmla="*/ 55 w 56"/>
              <a:gd name="T3" fmla="*/ 0 h 261"/>
              <a:gd name="T4" fmla="*/ 55 w 56"/>
              <a:gd name="T5" fmla="*/ 183 h 261"/>
              <a:gd name="T6" fmla="*/ 0 w 56"/>
              <a:gd name="T7" fmla="*/ 260 h 261"/>
              <a:gd name="T8" fmla="*/ 0 w 56"/>
              <a:gd name="T9" fmla="*/ 74 h 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"/>
              <a:gd name="T16" fmla="*/ 0 h 261"/>
              <a:gd name="T17" fmla="*/ 56 w 56"/>
              <a:gd name="T18" fmla="*/ 261 h 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" h="261">
                <a:moveTo>
                  <a:pt x="0" y="74"/>
                </a:moveTo>
                <a:lnTo>
                  <a:pt x="55" y="0"/>
                </a:lnTo>
                <a:lnTo>
                  <a:pt x="55" y="183"/>
                </a:lnTo>
                <a:lnTo>
                  <a:pt x="0" y="260"/>
                </a:lnTo>
                <a:lnTo>
                  <a:pt x="0" y="74"/>
                </a:lnTo>
              </a:path>
            </a:pathLst>
          </a:custGeom>
          <a:solidFill>
            <a:srgbClr val="333333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93" name="Freeform 37"/>
          <p:cNvSpPr>
            <a:spLocks/>
          </p:cNvSpPr>
          <p:nvPr/>
        </p:nvSpPr>
        <p:spPr bwMode="auto">
          <a:xfrm>
            <a:off x="6889750" y="3419475"/>
            <a:ext cx="80963" cy="415925"/>
          </a:xfrm>
          <a:custGeom>
            <a:avLst/>
            <a:gdLst>
              <a:gd name="T0" fmla="*/ 55 w 56"/>
              <a:gd name="T1" fmla="*/ 0 h 297"/>
              <a:gd name="T2" fmla="*/ 0 w 56"/>
              <a:gd name="T3" fmla="*/ 115 h 297"/>
              <a:gd name="T4" fmla="*/ 0 w 56"/>
              <a:gd name="T5" fmla="*/ 296 h 297"/>
              <a:gd name="T6" fmla="*/ 55 w 56"/>
              <a:gd name="T7" fmla="*/ 186 h 297"/>
              <a:gd name="T8" fmla="*/ 55 w 56"/>
              <a:gd name="T9" fmla="*/ 0 h 2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"/>
              <a:gd name="T16" fmla="*/ 0 h 297"/>
              <a:gd name="T17" fmla="*/ 56 w 56"/>
              <a:gd name="T18" fmla="*/ 297 h 29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" h="297">
                <a:moveTo>
                  <a:pt x="55" y="0"/>
                </a:moveTo>
                <a:lnTo>
                  <a:pt x="0" y="115"/>
                </a:lnTo>
                <a:lnTo>
                  <a:pt x="0" y="296"/>
                </a:lnTo>
                <a:lnTo>
                  <a:pt x="55" y="186"/>
                </a:lnTo>
                <a:lnTo>
                  <a:pt x="55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94" name="Freeform 38"/>
          <p:cNvSpPr>
            <a:spLocks/>
          </p:cNvSpPr>
          <p:nvPr/>
        </p:nvSpPr>
        <p:spPr bwMode="auto">
          <a:xfrm>
            <a:off x="6837363" y="3581400"/>
            <a:ext cx="53975" cy="193675"/>
          </a:xfrm>
          <a:custGeom>
            <a:avLst/>
            <a:gdLst>
              <a:gd name="T0" fmla="*/ 36 w 37"/>
              <a:gd name="T1" fmla="*/ 0 h 138"/>
              <a:gd name="T2" fmla="*/ 0 w 37"/>
              <a:gd name="T3" fmla="*/ 41 h 138"/>
              <a:gd name="T4" fmla="*/ 36 w 37"/>
              <a:gd name="T5" fmla="*/ 137 h 138"/>
              <a:gd name="T6" fmla="*/ 36 w 37"/>
              <a:gd name="T7" fmla="*/ 0 h 138"/>
              <a:gd name="T8" fmla="*/ 0 60000 65536"/>
              <a:gd name="T9" fmla="*/ 0 60000 65536"/>
              <a:gd name="T10" fmla="*/ 0 60000 65536"/>
              <a:gd name="T11" fmla="*/ 0 60000 65536"/>
              <a:gd name="T12" fmla="*/ 0 w 37"/>
              <a:gd name="T13" fmla="*/ 0 h 138"/>
              <a:gd name="T14" fmla="*/ 37 w 37"/>
              <a:gd name="T15" fmla="*/ 138 h 1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7" h="138">
                <a:moveTo>
                  <a:pt x="36" y="0"/>
                </a:moveTo>
                <a:lnTo>
                  <a:pt x="0" y="41"/>
                </a:lnTo>
                <a:lnTo>
                  <a:pt x="36" y="137"/>
                </a:lnTo>
                <a:lnTo>
                  <a:pt x="36" y="0"/>
                </a:lnTo>
              </a:path>
            </a:pathLst>
          </a:custGeom>
          <a:solidFill>
            <a:srgbClr val="0000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95" name="Freeform 39"/>
          <p:cNvSpPr>
            <a:spLocks/>
          </p:cNvSpPr>
          <p:nvPr/>
        </p:nvSpPr>
        <p:spPr bwMode="auto">
          <a:xfrm>
            <a:off x="7437438" y="2978150"/>
            <a:ext cx="85725" cy="292100"/>
          </a:xfrm>
          <a:custGeom>
            <a:avLst/>
            <a:gdLst>
              <a:gd name="T0" fmla="*/ 0 w 60"/>
              <a:gd name="T1" fmla="*/ 24 h 208"/>
              <a:gd name="T2" fmla="*/ 59 w 60"/>
              <a:gd name="T3" fmla="*/ 0 h 208"/>
              <a:gd name="T4" fmla="*/ 59 w 60"/>
              <a:gd name="T5" fmla="*/ 183 h 208"/>
              <a:gd name="T6" fmla="*/ 0 w 60"/>
              <a:gd name="T7" fmla="*/ 207 h 208"/>
              <a:gd name="T8" fmla="*/ 0 w 60"/>
              <a:gd name="T9" fmla="*/ 24 h 2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"/>
              <a:gd name="T16" fmla="*/ 0 h 208"/>
              <a:gd name="T17" fmla="*/ 60 w 60"/>
              <a:gd name="T18" fmla="*/ 208 h 2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" h="208">
                <a:moveTo>
                  <a:pt x="0" y="24"/>
                </a:moveTo>
                <a:lnTo>
                  <a:pt x="59" y="0"/>
                </a:lnTo>
                <a:lnTo>
                  <a:pt x="59" y="183"/>
                </a:lnTo>
                <a:lnTo>
                  <a:pt x="0" y="207"/>
                </a:lnTo>
                <a:lnTo>
                  <a:pt x="0" y="24"/>
                </a:lnTo>
              </a:path>
            </a:pathLst>
          </a:custGeom>
          <a:solidFill>
            <a:srgbClr val="91919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96" name="Freeform 40"/>
          <p:cNvSpPr>
            <a:spLocks/>
          </p:cNvSpPr>
          <p:nvPr/>
        </p:nvSpPr>
        <p:spPr bwMode="auto">
          <a:xfrm>
            <a:off x="7388225" y="2968625"/>
            <a:ext cx="49213" cy="295275"/>
          </a:xfrm>
          <a:custGeom>
            <a:avLst/>
            <a:gdLst>
              <a:gd name="T0" fmla="*/ 0 w 35"/>
              <a:gd name="T1" fmla="*/ 0 h 211"/>
              <a:gd name="T2" fmla="*/ 34 w 35"/>
              <a:gd name="T3" fmla="*/ 34 h 211"/>
              <a:gd name="T4" fmla="*/ 34 w 35"/>
              <a:gd name="T5" fmla="*/ 210 h 211"/>
              <a:gd name="T6" fmla="*/ 0 w 35"/>
              <a:gd name="T7" fmla="*/ 179 h 211"/>
              <a:gd name="T8" fmla="*/ 0 w 35"/>
              <a:gd name="T9" fmla="*/ 0 h 2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"/>
              <a:gd name="T16" fmla="*/ 0 h 211"/>
              <a:gd name="T17" fmla="*/ 35 w 35"/>
              <a:gd name="T18" fmla="*/ 211 h 2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" h="211">
                <a:moveTo>
                  <a:pt x="0" y="0"/>
                </a:moveTo>
                <a:lnTo>
                  <a:pt x="34" y="34"/>
                </a:lnTo>
                <a:lnTo>
                  <a:pt x="34" y="210"/>
                </a:lnTo>
                <a:lnTo>
                  <a:pt x="0" y="179"/>
                </a:lnTo>
                <a:lnTo>
                  <a:pt x="0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97" name="Freeform 41"/>
          <p:cNvSpPr>
            <a:spLocks/>
          </p:cNvSpPr>
          <p:nvPr/>
        </p:nvSpPr>
        <p:spPr bwMode="auto">
          <a:xfrm>
            <a:off x="7361238" y="2978150"/>
            <a:ext cx="28575" cy="312738"/>
          </a:xfrm>
          <a:custGeom>
            <a:avLst/>
            <a:gdLst>
              <a:gd name="T0" fmla="*/ 18 w 19"/>
              <a:gd name="T1" fmla="*/ 0 h 223"/>
              <a:gd name="T2" fmla="*/ 18 w 19"/>
              <a:gd name="T3" fmla="*/ 172 h 223"/>
              <a:gd name="T4" fmla="*/ 0 w 19"/>
              <a:gd name="T5" fmla="*/ 222 h 223"/>
              <a:gd name="T6" fmla="*/ 0 w 19"/>
              <a:gd name="T7" fmla="*/ 36 h 223"/>
              <a:gd name="T8" fmla="*/ 18 w 19"/>
              <a:gd name="T9" fmla="*/ 0 h 2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223"/>
              <a:gd name="T17" fmla="*/ 19 w 19"/>
              <a:gd name="T18" fmla="*/ 223 h 2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223">
                <a:moveTo>
                  <a:pt x="18" y="0"/>
                </a:moveTo>
                <a:lnTo>
                  <a:pt x="18" y="172"/>
                </a:lnTo>
                <a:lnTo>
                  <a:pt x="0" y="222"/>
                </a:lnTo>
                <a:lnTo>
                  <a:pt x="0" y="36"/>
                </a:lnTo>
                <a:lnTo>
                  <a:pt x="18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98" name="Freeform 42"/>
          <p:cNvSpPr>
            <a:spLocks/>
          </p:cNvSpPr>
          <p:nvPr/>
        </p:nvSpPr>
        <p:spPr bwMode="auto">
          <a:xfrm>
            <a:off x="7134225" y="3027363"/>
            <a:ext cx="228600" cy="292100"/>
          </a:xfrm>
          <a:custGeom>
            <a:avLst/>
            <a:gdLst>
              <a:gd name="T0" fmla="*/ 158 w 159"/>
              <a:gd name="T1" fmla="*/ 0 h 208"/>
              <a:gd name="T2" fmla="*/ 125 w 159"/>
              <a:gd name="T3" fmla="*/ 5 h 208"/>
              <a:gd name="T4" fmla="*/ 0 w 159"/>
              <a:gd name="T5" fmla="*/ 24 h 208"/>
              <a:gd name="T6" fmla="*/ 0 w 159"/>
              <a:gd name="T7" fmla="*/ 207 h 208"/>
              <a:gd name="T8" fmla="*/ 127 w 159"/>
              <a:gd name="T9" fmla="*/ 190 h 208"/>
              <a:gd name="T10" fmla="*/ 158 w 159"/>
              <a:gd name="T11" fmla="*/ 185 h 208"/>
              <a:gd name="T12" fmla="*/ 158 w 159"/>
              <a:gd name="T13" fmla="*/ 0 h 2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9"/>
              <a:gd name="T22" fmla="*/ 0 h 208"/>
              <a:gd name="T23" fmla="*/ 159 w 159"/>
              <a:gd name="T24" fmla="*/ 208 h 2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9" h="208">
                <a:moveTo>
                  <a:pt x="158" y="0"/>
                </a:moveTo>
                <a:lnTo>
                  <a:pt x="125" y="5"/>
                </a:lnTo>
                <a:lnTo>
                  <a:pt x="0" y="24"/>
                </a:lnTo>
                <a:lnTo>
                  <a:pt x="0" y="207"/>
                </a:lnTo>
                <a:lnTo>
                  <a:pt x="127" y="190"/>
                </a:lnTo>
                <a:lnTo>
                  <a:pt x="158" y="185"/>
                </a:lnTo>
                <a:lnTo>
                  <a:pt x="158" y="0"/>
                </a:lnTo>
              </a:path>
            </a:pathLst>
          </a:custGeom>
          <a:solidFill>
            <a:srgbClr val="91919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99" name="Freeform 43"/>
          <p:cNvSpPr>
            <a:spLocks/>
          </p:cNvSpPr>
          <p:nvPr/>
        </p:nvSpPr>
        <p:spPr bwMode="auto">
          <a:xfrm>
            <a:off x="7056438" y="3068638"/>
            <a:ext cx="79375" cy="338137"/>
          </a:xfrm>
          <a:custGeom>
            <a:avLst/>
            <a:gdLst>
              <a:gd name="T0" fmla="*/ 53 w 54"/>
              <a:gd name="T1" fmla="*/ 0 h 240"/>
              <a:gd name="T2" fmla="*/ 53 w 54"/>
              <a:gd name="T3" fmla="*/ 180 h 240"/>
              <a:gd name="T4" fmla="*/ 19 w 54"/>
              <a:gd name="T5" fmla="*/ 204 h 240"/>
              <a:gd name="T6" fmla="*/ 6 w 54"/>
              <a:gd name="T7" fmla="*/ 239 h 240"/>
              <a:gd name="T8" fmla="*/ 6 w 54"/>
              <a:gd name="T9" fmla="*/ 147 h 240"/>
              <a:gd name="T10" fmla="*/ 15 w 54"/>
              <a:gd name="T11" fmla="*/ 75 h 240"/>
              <a:gd name="T12" fmla="*/ 0 w 54"/>
              <a:gd name="T13" fmla="*/ 69 h 240"/>
              <a:gd name="T14" fmla="*/ 17 w 54"/>
              <a:gd name="T15" fmla="*/ 26 h 240"/>
              <a:gd name="T16" fmla="*/ 53 w 54"/>
              <a:gd name="T17" fmla="*/ 0 h 2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4"/>
              <a:gd name="T28" fmla="*/ 0 h 240"/>
              <a:gd name="T29" fmla="*/ 54 w 54"/>
              <a:gd name="T30" fmla="*/ 240 h 24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4" h="240">
                <a:moveTo>
                  <a:pt x="53" y="0"/>
                </a:moveTo>
                <a:lnTo>
                  <a:pt x="53" y="180"/>
                </a:lnTo>
                <a:lnTo>
                  <a:pt x="19" y="204"/>
                </a:lnTo>
                <a:lnTo>
                  <a:pt x="6" y="239"/>
                </a:lnTo>
                <a:lnTo>
                  <a:pt x="6" y="147"/>
                </a:lnTo>
                <a:lnTo>
                  <a:pt x="15" y="75"/>
                </a:lnTo>
                <a:lnTo>
                  <a:pt x="0" y="69"/>
                </a:lnTo>
                <a:lnTo>
                  <a:pt x="17" y="26"/>
                </a:lnTo>
                <a:lnTo>
                  <a:pt x="53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00" name="Freeform 44"/>
          <p:cNvSpPr>
            <a:spLocks/>
          </p:cNvSpPr>
          <p:nvPr/>
        </p:nvSpPr>
        <p:spPr bwMode="auto">
          <a:xfrm>
            <a:off x="1833563" y="3362325"/>
            <a:ext cx="366712" cy="908050"/>
          </a:xfrm>
          <a:custGeom>
            <a:avLst/>
            <a:gdLst>
              <a:gd name="T0" fmla="*/ 0 w 255"/>
              <a:gd name="T1" fmla="*/ 0 h 647"/>
              <a:gd name="T2" fmla="*/ 0 w 255"/>
              <a:gd name="T3" fmla="*/ 183 h 647"/>
              <a:gd name="T4" fmla="*/ 90 w 255"/>
              <a:gd name="T5" fmla="*/ 333 h 647"/>
              <a:gd name="T6" fmla="*/ 254 w 255"/>
              <a:gd name="T7" fmla="*/ 646 h 647"/>
              <a:gd name="T8" fmla="*/ 254 w 255"/>
              <a:gd name="T9" fmla="*/ 465 h 647"/>
              <a:gd name="T10" fmla="*/ 101 w 255"/>
              <a:gd name="T11" fmla="*/ 173 h 647"/>
              <a:gd name="T12" fmla="*/ 0 w 255"/>
              <a:gd name="T13" fmla="*/ 0 h 64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5"/>
              <a:gd name="T22" fmla="*/ 0 h 647"/>
              <a:gd name="T23" fmla="*/ 255 w 255"/>
              <a:gd name="T24" fmla="*/ 647 h 64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5" h="647">
                <a:moveTo>
                  <a:pt x="0" y="0"/>
                </a:moveTo>
                <a:lnTo>
                  <a:pt x="0" y="183"/>
                </a:lnTo>
                <a:lnTo>
                  <a:pt x="90" y="333"/>
                </a:lnTo>
                <a:lnTo>
                  <a:pt x="254" y="646"/>
                </a:lnTo>
                <a:lnTo>
                  <a:pt x="254" y="465"/>
                </a:lnTo>
                <a:lnTo>
                  <a:pt x="101" y="173"/>
                </a:lnTo>
                <a:lnTo>
                  <a:pt x="0" y="0"/>
                </a:lnTo>
              </a:path>
            </a:pathLst>
          </a:custGeom>
          <a:solidFill>
            <a:srgbClr val="333333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01" name="Freeform 45"/>
          <p:cNvSpPr>
            <a:spLocks/>
          </p:cNvSpPr>
          <p:nvPr/>
        </p:nvSpPr>
        <p:spPr bwMode="auto">
          <a:xfrm>
            <a:off x="2198688" y="4019550"/>
            <a:ext cx="87312" cy="250825"/>
          </a:xfrm>
          <a:custGeom>
            <a:avLst/>
            <a:gdLst>
              <a:gd name="T0" fmla="*/ 0 w 60"/>
              <a:gd name="T1" fmla="*/ 0 h 180"/>
              <a:gd name="T2" fmla="*/ 59 w 60"/>
              <a:gd name="T3" fmla="*/ 0 h 180"/>
              <a:gd name="T4" fmla="*/ 59 w 60"/>
              <a:gd name="T5" fmla="*/ 179 h 180"/>
              <a:gd name="T6" fmla="*/ 0 w 60"/>
              <a:gd name="T7" fmla="*/ 179 h 180"/>
              <a:gd name="T8" fmla="*/ 0 w 60"/>
              <a:gd name="T9" fmla="*/ 0 h 1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"/>
              <a:gd name="T16" fmla="*/ 0 h 180"/>
              <a:gd name="T17" fmla="*/ 60 w 60"/>
              <a:gd name="T18" fmla="*/ 180 h 1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" h="180">
                <a:moveTo>
                  <a:pt x="0" y="0"/>
                </a:moveTo>
                <a:lnTo>
                  <a:pt x="59" y="0"/>
                </a:lnTo>
                <a:lnTo>
                  <a:pt x="59" y="179"/>
                </a:lnTo>
                <a:lnTo>
                  <a:pt x="0" y="179"/>
                </a:lnTo>
                <a:lnTo>
                  <a:pt x="0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02" name="Freeform 46"/>
          <p:cNvSpPr>
            <a:spLocks/>
          </p:cNvSpPr>
          <p:nvPr/>
        </p:nvSpPr>
        <p:spPr bwMode="auto">
          <a:xfrm>
            <a:off x="2286000" y="4019550"/>
            <a:ext cx="261938" cy="468313"/>
          </a:xfrm>
          <a:custGeom>
            <a:avLst/>
            <a:gdLst>
              <a:gd name="T0" fmla="*/ 0 w 181"/>
              <a:gd name="T1" fmla="*/ 0 h 335"/>
              <a:gd name="T2" fmla="*/ 0 w 181"/>
              <a:gd name="T3" fmla="*/ 178 h 335"/>
              <a:gd name="T4" fmla="*/ 180 w 181"/>
              <a:gd name="T5" fmla="*/ 334 h 335"/>
              <a:gd name="T6" fmla="*/ 180 w 181"/>
              <a:gd name="T7" fmla="*/ 152 h 335"/>
              <a:gd name="T8" fmla="*/ 0 w 181"/>
              <a:gd name="T9" fmla="*/ 0 h 3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1"/>
              <a:gd name="T16" fmla="*/ 0 h 335"/>
              <a:gd name="T17" fmla="*/ 181 w 181"/>
              <a:gd name="T18" fmla="*/ 335 h 33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1" h="335">
                <a:moveTo>
                  <a:pt x="0" y="0"/>
                </a:moveTo>
                <a:lnTo>
                  <a:pt x="0" y="178"/>
                </a:lnTo>
                <a:lnTo>
                  <a:pt x="180" y="334"/>
                </a:lnTo>
                <a:lnTo>
                  <a:pt x="180" y="152"/>
                </a:lnTo>
                <a:lnTo>
                  <a:pt x="0" y="0"/>
                </a:lnTo>
              </a:path>
            </a:pathLst>
          </a:custGeom>
          <a:solidFill>
            <a:srgbClr val="333333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03" name="Freeform 47"/>
          <p:cNvSpPr>
            <a:spLocks/>
          </p:cNvSpPr>
          <p:nvPr/>
        </p:nvSpPr>
        <p:spPr bwMode="auto">
          <a:xfrm>
            <a:off x="2546350" y="4227513"/>
            <a:ext cx="295275" cy="265112"/>
          </a:xfrm>
          <a:custGeom>
            <a:avLst/>
            <a:gdLst>
              <a:gd name="T0" fmla="*/ 0 w 205"/>
              <a:gd name="T1" fmla="*/ 2 h 190"/>
              <a:gd name="T2" fmla="*/ 0 w 205"/>
              <a:gd name="T3" fmla="*/ 189 h 190"/>
              <a:gd name="T4" fmla="*/ 204 w 205"/>
              <a:gd name="T5" fmla="*/ 189 h 190"/>
              <a:gd name="T6" fmla="*/ 204 w 205"/>
              <a:gd name="T7" fmla="*/ 0 h 190"/>
              <a:gd name="T8" fmla="*/ 0 w 205"/>
              <a:gd name="T9" fmla="*/ 2 h 1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5"/>
              <a:gd name="T16" fmla="*/ 0 h 190"/>
              <a:gd name="T17" fmla="*/ 205 w 205"/>
              <a:gd name="T18" fmla="*/ 190 h 19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5" h="190">
                <a:moveTo>
                  <a:pt x="0" y="2"/>
                </a:moveTo>
                <a:lnTo>
                  <a:pt x="0" y="189"/>
                </a:lnTo>
                <a:lnTo>
                  <a:pt x="204" y="189"/>
                </a:lnTo>
                <a:lnTo>
                  <a:pt x="204" y="0"/>
                </a:lnTo>
                <a:lnTo>
                  <a:pt x="0" y="2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04" name="Freeform 48"/>
          <p:cNvSpPr>
            <a:spLocks/>
          </p:cNvSpPr>
          <p:nvPr/>
        </p:nvSpPr>
        <p:spPr bwMode="auto">
          <a:xfrm>
            <a:off x="2840038" y="4283075"/>
            <a:ext cx="354012" cy="436563"/>
          </a:xfrm>
          <a:custGeom>
            <a:avLst/>
            <a:gdLst>
              <a:gd name="T0" fmla="*/ 0 w 245"/>
              <a:gd name="T1" fmla="*/ 0 h 313"/>
              <a:gd name="T2" fmla="*/ 244 w 245"/>
              <a:gd name="T3" fmla="*/ 128 h 313"/>
              <a:gd name="T4" fmla="*/ 244 w 245"/>
              <a:gd name="T5" fmla="*/ 312 h 313"/>
              <a:gd name="T6" fmla="*/ 0 w 245"/>
              <a:gd name="T7" fmla="*/ 185 h 313"/>
              <a:gd name="T8" fmla="*/ 0 w 245"/>
              <a:gd name="T9" fmla="*/ 0 h 3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5"/>
              <a:gd name="T16" fmla="*/ 0 h 313"/>
              <a:gd name="T17" fmla="*/ 245 w 245"/>
              <a:gd name="T18" fmla="*/ 313 h 3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5" h="313">
                <a:moveTo>
                  <a:pt x="0" y="0"/>
                </a:moveTo>
                <a:lnTo>
                  <a:pt x="244" y="128"/>
                </a:lnTo>
                <a:lnTo>
                  <a:pt x="244" y="312"/>
                </a:lnTo>
                <a:lnTo>
                  <a:pt x="0" y="185"/>
                </a:lnTo>
                <a:lnTo>
                  <a:pt x="0" y="0"/>
                </a:lnTo>
              </a:path>
            </a:pathLst>
          </a:custGeom>
          <a:solidFill>
            <a:srgbClr val="333333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05" name="Freeform 49"/>
          <p:cNvSpPr>
            <a:spLocks/>
          </p:cNvSpPr>
          <p:nvPr/>
        </p:nvSpPr>
        <p:spPr bwMode="auto">
          <a:xfrm>
            <a:off x="3192463" y="4467225"/>
            <a:ext cx="288925" cy="246063"/>
          </a:xfrm>
          <a:custGeom>
            <a:avLst/>
            <a:gdLst>
              <a:gd name="T0" fmla="*/ 0 w 200"/>
              <a:gd name="T1" fmla="*/ 0 h 176"/>
              <a:gd name="T2" fmla="*/ 199 w 200"/>
              <a:gd name="T3" fmla="*/ 0 h 176"/>
              <a:gd name="T4" fmla="*/ 199 w 200"/>
              <a:gd name="T5" fmla="*/ 175 h 176"/>
              <a:gd name="T6" fmla="*/ 0 w 200"/>
              <a:gd name="T7" fmla="*/ 175 h 176"/>
              <a:gd name="T8" fmla="*/ 0 w 200"/>
              <a:gd name="T9" fmla="*/ 0 h 1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0"/>
              <a:gd name="T16" fmla="*/ 0 h 176"/>
              <a:gd name="T17" fmla="*/ 200 w 200"/>
              <a:gd name="T18" fmla="*/ 176 h 17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0" h="176">
                <a:moveTo>
                  <a:pt x="0" y="0"/>
                </a:moveTo>
                <a:lnTo>
                  <a:pt x="199" y="0"/>
                </a:lnTo>
                <a:lnTo>
                  <a:pt x="199" y="175"/>
                </a:lnTo>
                <a:lnTo>
                  <a:pt x="0" y="175"/>
                </a:lnTo>
                <a:lnTo>
                  <a:pt x="0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06" name="Freeform 50"/>
          <p:cNvSpPr>
            <a:spLocks/>
          </p:cNvSpPr>
          <p:nvPr/>
        </p:nvSpPr>
        <p:spPr bwMode="auto">
          <a:xfrm>
            <a:off x="3479800" y="4349750"/>
            <a:ext cx="120650" cy="249238"/>
          </a:xfrm>
          <a:custGeom>
            <a:avLst/>
            <a:gdLst>
              <a:gd name="T0" fmla="*/ 0 w 84"/>
              <a:gd name="T1" fmla="*/ 2 h 178"/>
              <a:gd name="T2" fmla="*/ 0 w 84"/>
              <a:gd name="T3" fmla="*/ 177 h 178"/>
              <a:gd name="T4" fmla="*/ 83 w 84"/>
              <a:gd name="T5" fmla="*/ 177 h 178"/>
              <a:gd name="T6" fmla="*/ 83 w 84"/>
              <a:gd name="T7" fmla="*/ 0 h 178"/>
              <a:gd name="T8" fmla="*/ 0 w 84"/>
              <a:gd name="T9" fmla="*/ 2 h 17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178"/>
              <a:gd name="T17" fmla="*/ 84 w 84"/>
              <a:gd name="T18" fmla="*/ 178 h 17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178">
                <a:moveTo>
                  <a:pt x="0" y="2"/>
                </a:moveTo>
                <a:lnTo>
                  <a:pt x="0" y="177"/>
                </a:lnTo>
                <a:lnTo>
                  <a:pt x="83" y="177"/>
                </a:lnTo>
                <a:lnTo>
                  <a:pt x="83" y="0"/>
                </a:lnTo>
                <a:lnTo>
                  <a:pt x="0" y="2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07" name="Freeform 51"/>
          <p:cNvSpPr>
            <a:spLocks/>
          </p:cNvSpPr>
          <p:nvPr/>
        </p:nvSpPr>
        <p:spPr bwMode="auto">
          <a:xfrm>
            <a:off x="3598863" y="4356100"/>
            <a:ext cx="207962" cy="438150"/>
          </a:xfrm>
          <a:custGeom>
            <a:avLst/>
            <a:gdLst>
              <a:gd name="T0" fmla="*/ 0 w 144"/>
              <a:gd name="T1" fmla="*/ 0 h 313"/>
              <a:gd name="T2" fmla="*/ 143 w 144"/>
              <a:gd name="T3" fmla="*/ 130 h 313"/>
              <a:gd name="T4" fmla="*/ 143 w 144"/>
              <a:gd name="T5" fmla="*/ 312 h 313"/>
              <a:gd name="T6" fmla="*/ 0 w 144"/>
              <a:gd name="T7" fmla="*/ 175 h 313"/>
              <a:gd name="T8" fmla="*/ 0 w 144"/>
              <a:gd name="T9" fmla="*/ 0 h 3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4"/>
              <a:gd name="T16" fmla="*/ 0 h 313"/>
              <a:gd name="T17" fmla="*/ 144 w 144"/>
              <a:gd name="T18" fmla="*/ 313 h 3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4" h="313">
                <a:moveTo>
                  <a:pt x="0" y="0"/>
                </a:moveTo>
                <a:lnTo>
                  <a:pt x="143" y="130"/>
                </a:lnTo>
                <a:lnTo>
                  <a:pt x="143" y="312"/>
                </a:lnTo>
                <a:lnTo>
                  <a:pt x="0" y="175"/>
                </a:lnTo>
                <a:lnTo>
                  <a:pt x="0" y="0"/>
                </a:lnTo>
              </a:path>
            </a:pathLst>
          </a:custGeom>
          <a:solidFill>
            <a:srgbClr val="333333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08" name="Freeform 52"/>
          <p:cNvSpPr>
            <a:spLocks/>
          </p:cNvSpPr>
          <p:nvPr/>
        </p:nvSpPr>
        <p:spPr bwMode="auto">
          <a:xfrm>
            <a:off x="3805238" y="4535488"/>
            <a:ext cx="95250" cy="439737"/>
          </a:xfrm>
          <a:custGeom>
            <a:avLst/>
            <a:gdLst>
              <a:gd name="T0" fmla="*/ 0 w 66"/>
              <a:gd name="T1" fmla="*/ 0 h 314"/>
              <a:gd name="T2" fmla="*/ 65 w 66"/>
              <a:gd name="T3" fmla="*/ 129 h 314"/>
              <a:gd name="T4" fmla="*/ 65 w 66"/>
              <a:gd name="T5" fmla="*/ 313 h 314"/>
              <a:gd name="T6" fmla="*/ 0 w 66"/>
              <a:gd name="T7" fmla="*/ 183 h 314"/>
              <a:gd name="T8" fmla="*/ 0 w 66"/>
              <a:gd name="T9" fmla="*/ 0 h 3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6"/>
              <a:gd name="T16" fmla="*/ 0 h 314"/>
              <a:gd name="T17" fmla="*/ 66 w 66"/>
              <a:gd name="T18" fmla="*/ 314 h 31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6" h="314">
                <a:moveTo>
                  <a:pt x="0" y="0"/>
                </a:moveTo>
                <a:lnTo>
                  <a:pt x="65" y="129"/>
                </a:lnTo>
                <a:lnTo>
                  <a:pt x="65" y="313"/>
                </a:lnTo>
                <a:lnTo>
                  <a:pt x="0" y="183"/>
                </a:lnTo>
                <a:lnTo>
                  <a:pt x="0" y="0"/>
                </a:lnTo>
              </a:path>
            </a:pathLst>
          </a:custGeom>
          <a:solidFill>
            <a:srgbClr val="91919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09" name="Freeform 53"/>
          <p:cNvSpPr>
            <a:spLocks/>
          </p:cNvSpPr>
          <p:nvPr/>
        </p:nvSpPr>
        <p:spPr bwMode="auto">
          <a:xfrm>
            <a:off x="3898900" y="4719638"/>
            <a:ext cx="111125" cy="315912"/>
          </a:xfrm>
          <a:custGeom>
            <a:avLst/>
            <a:gdLst>
              <a:gd name="T0" fmla="*/ 0 w 77"/>
              <a:gd name="T1" fmla="*/ 0 h 225"/>
              <a:gd name="T2" fmla="*/ 76 w 77"/>
              <a:gd name="T3" fmla="*/ 46 h 225"/>
              <a:gd name="T4" fmla="*/ 76 w 77"/>
              <a:gd name="T5" fmla="*/ 224 h 225"/>
              <a:gd name="T6" fmla="*/ 0 w 77"/>
              <a:gd name="T7" fmla="*/ 177 h 225"/>
              <a:gd name="T8" fmla="*/ 0 w 77"/>
              <a:gd name="T9" fmla="*/ 0 h 2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7"/>
              <a:gd name="T16" fmla="*/ 0 h 225"/>
              <a:gd name="T17" fmla="*/ 77 w 77"/>
              <a:gd name="T18" fmla="*/ 225 h 2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7" h="225">
                <a:moveTo>
                  <a:pt x="0" y="0"/>
                </a:moveTo>
                <a:lnTo>
                  <a:pt x="76" y="46"/>
                </a:lnTo>
                <a:lnTo>
                  <a:pt x="76" y="224"/>
                </a:lnTo>
                <a:lnTo>
                  <a:pt x="0" y="177"/>
                </a:lnTo>
                <a:lnTo>
                  <a:pt x="0" y="0"/>
                </a:lnTo>
              </a:path>
            </a:pathLst>
          </a:custGeom>
          <a:solidFill>
            <a:srgbClr val="333333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10" name="Freeform 54"/>
          <p:cNvSpPr>
            <a:spLocks/>
          </p:cNvSpPr>
          <p:nvPr/>
        </p:nvSpPr>
        <p:spPr bwMode="auto">
          <a:xfrm>
            <a:off x="4008438" y="4695825"/>
            <a:ext cx="71437" cy="338138"/>
          </a:xfrm>
          <a:custGeom>
            <a:avLst/>
            <a:gdLst>
              <a:gd name="T0" fmla="*/ 48 w 49"/>
              <a:gd name="T1" fmla="*/ 0 h 241"/>
              <a:gd name="T2" fmla="*/ 0 w 49"/>
              <a:gd name="T3" fmla="*/ 61 h 241"/>
              <a:gd name="T4" fmla="*/ 0 w 49"/>
              <a:gd name="T5" fmla="*/ 240 h 241"/>
              <a:gd name="T6" fmla="*/ 48 w 49"/>
              <a:gd name="T7" fmla="*/ 181 h 241"/>
              <a:gd name="T8" fmla="*/ 48 w 49"/>
              <a:gd name="T9" fmla="*/ 0 h 2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9"/>
              <a:gd name="T16" fmla="*/ 0 h 241"/>
              <a:gd name="T17" fmla="*/ 49 w 49"/>
              <a:gd name="T18" fmla="*/ 241 h 24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9" h="241">
                <a:moveTo>
                  <a:pt x="48" y="0"/>
                </a:moveTo>
                <a:lnTo>
                  <a:pt x="0" y="61"/>
                </a:lnTo>
                <a:lnTo>
                  <a:pt x="0" y="240"/>
                </a:lnTo>
                <a:lnTo>
                  <a:pt x="48" y="181"/>
                </a:lnTo>
                <a:lnTo>
                  <a:pt x="48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11" name="Freeform 55"/>
          <p:cNvSpPr>
            <a:spLocks/>
          </p:cNvSpPr>
          <p:nvPr/>
        </p:nvSpPr>
        <p:spPr bwMode="auto">
          <a:xfrm>
            <a:off x="4078288" y="4695825"/>
            <a:ext cx="136525" cy="301625"/>
          </a:xfrm>
          <a:custGeom>
            <a:avLst/>
            <a:gdLst>
              <a:gd name="T0" fmla="*/ 0 w 94"/>
              <a:gd name="T1" fmla="*/ 0 h 215"/>
              <a:gd name="T2" fmla="*/ 93 w 94"/>
              <a:gd name="T3" fmla="*/ 34 h 215"/>
              <a:gd name="T4" fmla="*/ 93 w 94"/>
              <a:gd name="T5" fmla="*/ 214 h 215"/>
              <a:gd name="T6" fmla="*/ 0 w 94"/>
              <a:gd name="T7" fmla="*/ 182 h 215"/>
              <a:gd name="T8" fmla="*/ 0 w 94"/>
              <a:gd name="T9" fmla="*/ 0 h 2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4"/>
              <a:gd name="T16" fmla="*/ 0 h 215"/>
              <a:gd name="T17" fmla="*/ 94 w 94"/>
              <a:gd name="T18" fmla="*/ 215 h 2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4" h="215">
                <a:moveTo>
                  <a:pt x="0" y="0"/>
                </a:moveTo>
                <a:lnTo>
                  <a:pt x="93" y="34"/>
                </a:lnTo>
                <a:lnTo>
                  <a:pt x="93" y="214"/>
                </a:lnTo>
                <a:lnTo>
                  <a:pt x="0" y="182"/>
                </a:lnTo>
                <a:lnTo>
                  <a:pt x="0" y="0"/>
                </a:lnTo>
              </a:path>
            </a:pathLst>
          </a:custGeom>
          <a:solidFill>
            <a:srgbClr val="91919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12" name="Freeform 56"/>
          <p:cNvSpPr>
            <a:spLocks/>
          </p:cNvSpPr>
          <p:nvPr/>
        </p:nvSpPr>
        <p:spPr bwMode="auto">
          <a:xfrm>
            <a:off x="4376738" y="5037138"/>
            <a:ext cx="260350" cy="349250"/>
          </a:xfrm>
          <a:custGeom>
            <a:avLst/>
            <a:gdLst>
              <a:gd name="T0" fmla="*/ 0 w 180"/>
              <a:gd name="T1" fmla="*/ 0 h 250"/>
              <a:gd name="T2" fmla="*/ 179 w 180"/>
              <a:gd name="T3" fmla="*/ 64 h 250"/>
              <a:gd name="T4" fmla="*/ 179 w 180"/>
              <a:gd name="T5" fmla="*/ 249 h 250"/>
              <a:gd name="T6" fmla="*/ 0 w 180"/>
              <a:gd name="T7" fmla="*/ 183 h 250"/>
              <a:gd name="T8" fmla="*/ 0 w 180"/>
              <a:gd name="T9" fmla="*/ 0 h 2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0"/>
              <a:gd name="T16" fmla="*/ 0 h 250"/>
              <a:gd name="T17" fmla="*/ 180 w 180"/>
              <a:gd name="T18" fmla="*/ 250 h 25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0" h="250">
                <a:moveTo>
                  <a:pt x="0" y="0"/>
                </a:moveTo>
                <a:lnTo>
                  <a:pt x="179" y="64"/>
                </a:lnTo>
                <a:lnTo>
                  <a:pt x="179" y="249"/>
                </a:lnTo>
                <a:lnTo>
                  <a:pt x="0" y="183"/>
                </a:lnTo>
                <a:lnTo>
                  <a:pt x="0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13" name="Freeform 57"/>
          <p:cNvSpPr>
            <a:spLocks/>
          </p:cNvSpPr>
          <p:nvPr/>
        </p:nvSpPr>
        <p:spPr bwMode="auto">
          <a:xfrm>
            <a:off x="4213225" y="4741863"/>
            <a:ext cx="165100" cy="560387"/>
          </a:xfrm>
          <a:custGeom>
            <a:avLst/>
            <a:gdLst>
              <a:gd name="T0" fmla="*/ 0 w 115"/>
              <a:gd name="T1" fmla="*/ 0 h 400"/>
              <a:gd name="T2" fmla="*/ 114 w 115"/>
              <a:gd name="T3" fmla="*/ 215 h 400"/>
              <a:gd name="T4" fmla="*/ 114 w 115"/>
              <a:gd name="T5" fmla="*/ 399 h 400"/>
              <a:gd name="T6" fmla="*/ 0 w 115"/>
              <a:gd name="T7" fmla="*/ 185 h 400"/>
              <a:gd name="T8" fmla="*/ 0 w 115"/>
              <a:gd name="T9" fmla="*/ 0 h 4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5"/>
              <a:gd name="T16" fmla="*/ 0 h 400"/>
              <a:gd name="T17" fmla="*/ 115 w 115"/>
              <a:gd name="T18" fmla="*/ 400 h 4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5" h="400">
                <a:moveTo>
                  <a:pt x="0" y="0"/>
                </a:moveTo>
                <a:lnTo>
                  <a:pt x="114" y="215"/>
                </a:lnTo>
                <a:lnTo>
                  <a:pt x="114" y="399"/>
                </a:lnTo>
                <a:lnTo>
                  <a:pt x="0" y="185"/>
                </a:lnTo>
                <a:lnTo>
                  <a:pt x="0" y="0"/>
                </a:lnTo>
              </a:path>
            </a:pathLst>
          </a:custGeom>
          <a:solidFill>
            <a:srgbClr val="333333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14" name="Freeform 58"/>
          <p:cNvSpPr>
            <a:spLocks/>
          </p:cNvSpPr>
          <p:nvPr/>
        </p:nvSpPr>
        <p:spPr bwMode="auto">
          <a:xfrm>
            <a:off x="1765300" y="3144838"/>
            <a:ext cx="85725" cy="358775"/>
          </a:xfrm>
          <a:custGeom>
            <a:avLst/>
            <a:gdLst>
              <a:gd name="T0" fmla="*/ 0 w 60"/>
              <a:gd name="T1" fmla="*/ 0 h 258"/>
              <a:gd name="T2" fmla="*/ 59 w 60"/>
              <a:gd name="T3" fmla="*/ 95 h 258"/>
              <a:gd name="T4" fmla="*/ 46 w 60"/>
              <a:gd name="T5" fmla="*/ 157 h 258"/>
              <a:gd name="T6" fmla="*/ 46 w 60"/>
              <a:gd name="T7" fmla="*/ 257 h 258"/>
              <a:gd name="T8" fmla="*/ 0 w 60"/>
              <a:gd name="T9" fmla="*/ 185 h 258"/>
              <a:gd name="T10" fmla="*/ 0 w 60"/>
              <a:gd name="T11" fmla="*/ 0 h 25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0"/>
              <a:gd name="T19" fmla="*/ 0 h 258"/>
              <a:gd name="T20" fmla="*/ 60 w 60"/>
              <a:gd name="T21" fmla="*/ 258 h 25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0" h="258">
                <a:moveTo>
                  <a:pt x="0" y="0"/>
                </a:moveTo>
                <a:lnTo>
                  <a:pt x="59" y="95"/>
                </a:lnTo>
                <a:lnTo>
                  <a:pt x="46" y="157"/>
                </a:lnTo>
                <a:lnTo>
                  <a:pt x="46" y="257"/>
                </a:lnTo>
                <a:lnTo>
                  <a:pt x="0" y="185"/>
                </a:lnTo>
                <a:lnTo>
                  <a:pt x="0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15" name="Freeform 59"/>
          <p:cNvSpPr>
            <a:spLocks/>
          </p:cNvSpPr>
          <p:nvPr/>
        </p:nvSpPr>
        <p:spPr bwMode="auto">
          <a:xfrm>
            <a:off x="5708650" y="2332038"/>
            <a:ext cx="330200" cy="300037"/>
          </a:xfrm>
          <a:custGeom>
            <a:avLst/>
            <a:gdLst>
              <a:gd name="T0" fmla="*/ 0 w 228"/>
              <a:gd name="T1" fmla="*/ 31 h 214"/>
              <a:gd name="T2" fmla="*/ 227 w 228"/>
              <a:gd name="T3" fmla="*/ 0 h 214"/>
              <a:gd name="T4" fmla="*/ 227 w 228"/>
              <a:gd name="T5" fmla="*/ 177 h 214"/>
              <a:gd name="T6" fmla="*/ 0 w 228"/>
              <a:gd name="T7" fmla="*/ 213 h 214"/>
              <a:gd name="T8" fmla="*/ 0 w 228"/>
              <a:gd name="T9" fmla="*/ 31 h 2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8"/>
              <a:gd name="T16" fmla="*/ 0 h 214"/>
              <a:gd name="T17" fmla="*/ 228 w 228"/>
              <a:gd name="T18" fmla="*/ 214 h 21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8" h="214">
                <a:moveTo>
                  <a:pt x="0" y="31"/>
                </a:moveTo>
                <a:lnTo>
                  <a:pt x="227" y="0"/>
                </a:lnTo>
                <a:lnTo>
                  <a:pt x="227" y="177"/>
                </a:lnTo>
                <a:lnTo>
                  <a:pt x="0" y="213"/>
                </a:lnTo>
                <a:lnTo>
                  <a:pt x="0" y="31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16" name="Freeform 60"/>
          <p:cNvSpPr>
            <a:spLocks/>
          </p:cNvSpPr>
          <p:nvPr/>
        </p:nvSpPr>
        <p:spPr bwMode="auto">
          <a:xfrm>
            <a:off x="5594350" y="2376488"/>
            <a:ext cx="130175" cy="384175"/>
          </a:xfrm>
          <a:custGeom>
            <a:avLst/>
            <a:gdLst>
              <a:gd name="T0" fmla="*/ 90 w 91"/>
              <a:gd name="T1" fmla="*/ 0 h 274"/>
              <a:gd name="T2" fmla="*/ 90 w 91"/>
              <a:gd name="T3" fmla="*/ 178 h 274"/>
              <a:gd name="T4" fmla="*/ 0 w 91"/>
              <a:gd name="T5" fmla="*/ 273 h 274"/>
              <a:gd name="T6" fmla="*/ 0 w 91"/>
              <a:gd name="T7" fmla="*/ 93 h 274"/>
              <a:gd name="T8" fmla="*/ 90 w 91"/>
              <a:gd name="T9" fmla="*/ 0 h 2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1"/>
              <a:gd name="T16" fmla="*/ 0 h 274"/>
              <a:gd name="T17" fmla="*/ 91 w 91"/>
              <a:gd name="T18" fmla="*/ 274 h 27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1" h="274">
                <a:moveTo>
                  <a:pt x="90" y="0"/>
                </a:moveTo>
                <a:lnTo>
                  <a:pt x="90" y="178"/>
                </a:lnTo>
                <a:lnTo>
                  <a:pt x="0" y="273"/>
                </a:lnTo>
                <a:lnTo>
                  <a:pt x="0" y="93"/>
                </a:lnTo>
                <a:lnTo>
                  <a:pt x="90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17" name="Freeform 61"/>
          <p:cNvSpPr>
            <a:spLocks/>
          </p:cNvSpPr>
          <p:nvPr/>
        </p:nvSpPr>
        <p:spPr bwMode="auto">
          <a:xfrm>
            <a:off x="5130800" y="2005013"/>
            <a:ext cx="192088" cy="266700"/>
          </a:xfrm>
          <a:custGeom>
            <a:avLst/>
            <a:gdLst>
              <a:gd name="T0" fmla="*/ 132 w 133"/>
              <a:gd name="T1" fmla="*/ 0 h 189"/>
              <a:gd name="T2" fmla="*/ 16 w 133"/>
              <a:gd name="T3" fmla="*/ 115 h 189"/>
              <a:gd name="T4" fmla="*/ 0 w 133"/>
              <a:gd name="T5" fmla="*/ 181 h 189"/>
              <a:gd name="T6" fmla="*/ 105 w 133"/>
              <a:gd name="T7" fmla="*/ 143 h 189"/>
              <a:gd name="T8" fmla="*/ 132 w 133"/>
              <a:gd name="T9" fmla="*/ 188 h 189"/>
              <a:gd name="T10" fmla="*/ 132 w 133"/>
              <a:gd name="T11" fmla="*/ 0 h 18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3"/>
              <a:gd name="T19" fmla="*/ 0 h 189"/>
              <a:gd name="T20" fmla="*/ 133 w 133"/>
              <a:gd name="T21" fmla="*/ 189 h 18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3" h="189">
                <a:moveTo>
                  <a:pt x="132" y="0"/>
                </a:moveTo>
                <a:lnTo>
                  <a:pt x="16" y="115"/>
                </a:lnTo>
                <a:lnTo>
                  <a:pt x="0" y="181"/>
                </a:lnTo>
                <a:lnTo>
                  <a:pt x="105" y="143"/>
                </a:lnTo>
                <a:lnTo>
                  <a:pt x="132" y="188"/>
                </a:lnTo>
                <a:lnTo>
                  <a:pt x="132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18" name="Freeform 62"/>
          <p:cNvSpPr>
            <a:spLocks/>
          </p:cNvSpPr>
          <p:nvPr/>
        </p:nvSpPr>
        <p:spPr bwMode="auto">
          <a:xfrm>
            <a:off x="5532438" y="2155825"/>
            <a:ext cx="107950" cy="131763"/>
          </a:xfrm>
          <a:custGeom>
            <a:avLst/>
            <a:gdLst>
              <a:gd name="T0" fmla="*/ 74 w 75"/>
              <a:gd name="T1" fmla="*/ 0 h 95"/>
              <a:gd name="T2" fmla="*/ 0 w 75"/>
              <a:gd name="T3" fmla="*/ 64 h 95"/>
              <a:gd name="T4" fmla="*/ 74 w 75"/>
              <a:gd name="T5" fmla="*/ 94 h 95"/>
              <a:gd name="T6" fmla="*/ 74 w 75"/>
              <a:gd name="T7" fmla="*/ 0 h 95"/>
              <a:gd name="T8" fmla="*/ 0 60000 65536"/>
              <a:gd name="T9" fmla="*/ 0 60000 65536"/>
              <a:gd name="T10" fmla="*/ 0 60000 65536"/>
              <a:gd name="T11" fmla="*/ 0 60000 65536"/>
              <a:gd name="T12" fmla="*/ 0 w 75"/>
              <a:gd name="T13" fmla="*/ 0 h 95"/>
              <a:gd name="T14" fmla="*/ 75 w 75"/>
              <a:gd name="T15" fmla="*/ 95 h 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5" h="95">
                <a:moveTo>
                  <a:pt x="74" y="0"/>
                </a:moveTo>
                <a:lnTo>
                  <a:pt x="0" y="64"/>
                </a:lnTo>
                <a:lnTo>
                  <a:pt x="74" y="94"/>
                </a:lnTo>
                <a:lnTo>
                  <a:pt x="74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19" name="Freeform 63"/>
          <p:cNvSpPr>
            <a:spLocks/>
          </p:cNvSpPr>
          <p:nvPr/>
        </p:nvSpPr>
        <p:spPr bwMode="auto">
          <a:xfrm>
            <a:off x="5641975" y="2519363"/>
            <a:ext cx="74613" cy="366712"/>
          </a:xfrm>
          <a:custGeom>
            <a:avLst/>
            <a:gdLst>
              <a:gd name="T0" fmla="*/ 51 w 52"/>
              <a:gd name="T1" fmla="*/ 0 h 262"/>
              <a:gd name="T2" fmla="*/ 0 w 52"/>
              <a:gd name="T3" fmla="*/ 72 h 262"/>
              <a:gd name="T4" fmla="*/ 0 w 52"/>
              <a:gd name="T5" fmla="*/ 261 h 262"/>
              <a:gd name="T6" fmla="*/ 51 w 52"/>
              <a:gd name="T7" fmla="*/ 184 h 262"/>
              <a:gd name="T8" fmla="*/ 51 w 52"/>
              <a:gd name="T9" fmla="*/ 0 h 2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"/>
              <a:gd name="T16" fmla="*/ 0 h 262"/>
              <a:gd name="T17" fmla="*/ 52 w 52"/>
              <a:gd name="T18" fmla="*/ 262 h 2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" h="262">
                <a:moveTo>
                  <a:pt x="51" y="0"/>
                </a:moveTo>
                <a:lnTo>
                  <a:pt x="0" y="72"/>
                </a:lnTo>
                <a:lnTo>
                  <a:pt x="0" y="261"/>
                </a:lnTo>
                <a:lnTo>
                  <a:pt x="51" y="184"/>
                </a:lnTo>
                <a:lnTo>
                  <a:pt x="51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20" name="Freeform 64"/>
          <p:cNvSpPr>
            <a:spLocks/>
          </p:cNvSpPr>
          <p:nvPr/>
        </p:nvSpPr>
        <p:spPr bwMode="auto">
          <a:xfrm>
            <a:off x="5610225" y="2638425"/>
            <a:ext cx="30163" cy="300038"/>
          </a:xfrm>
          <a:custGeom>
            <a:avLst/>
            <a:gdLst>
              <a:gd name="T0" fmla="*/ 20 w 21"/>
              <a:gd name="T1" fmla="*/ 0 h 215"/>
              <a:gd name="T2" fmla="*/ 20 w 21"/>
              <a:gd name="T3" fmla="*/ 173 h 215"/>
              <a:gd name="T4" fmla="*/ 16 w 21"/>
              <a:gd name="T5" fmla="*/ 214 h 215"/>
              <a:gd name="T6" fmla="*/ 0 w 21"/>
              <a:gd name="T7" fmla="*/ 169 h 215"/>
              <a:gd name="T8" fmla="*/ 20 w 21"/>
              <a:gd name="T9" fmla="*/ 0 h 2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"/>
              <a:gd name="T16" fmla="*/ 0 h 215"/>
              <a:gd name="T17" fmla="*/ 21 w 21"/>
              <a:gd name="T18" fmla="*/ 215 h 2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" h="215">
                <a:moveTo>
                  <a:pt x="20" y="0"/>
                </a:moveTo>
                <a:lnTo>
                  <a:pt x="20" y="173"/>
                </a:lnTo>
                <a:lnTo>
                  <a:pt x="16" y="214"/>
                </a:lnTo>
                <a:lnTo>
                  <a:pt x="0" y="169"/>
                </a:lnTo>
                <a:lnTo>
                  <a:pt x="20" y="0"/>
                </a:lnTo>
              </a:path>
            </a:pathLst>
          </a:custGeom>
          <a:solidFill>
            <a:srgbClr val="0000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21" name="Freeform 65"/>
          <p:cNvSpPr>
            <a:spLocks/>
          </p:cNvSpPr>
          <p:nvPr/>
        </p:nvSpPr>
        <p:spPr bwMode="auto">
          <a:xfrm>
            <a:off x="6040438" y="2574925"/>
            <a:ext cx="92075" cy="138113"/>
          </a:xfrm>
          <a:custGeom>
            <a:avLst/>
            <a:gdLst>
              <a:gd name="T0" fmla="*/ 63 w 64"/>
              <a:gd name="T1" fmla="*/ 0 h 98"/>
              <a:gd name="T2" fmla="*/ 0 w 64"/>
              <a:gd name="T3" fmla="*/ 69 h 98"/>
              <a:gd name="T4" fmla="*/ 18 w 64"/>
              <a:gd name="T5" fmla="*/ 97 h 98"/>
              <a:gd name="T6" fmla="*/ 63 w 64"/>
              <a:gd name="T7" fmla="*/ 69 h 98"/>
              <a:gd name="T8" fmla="*/ 63 w 64"/>
              <a:gd name="T9" fmla="*/ 0 h 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4"/>
              <a:gd name="T16" fmla="*/ 0 h 98"/>
              <a:gd name="T17" fmla="*/ 64 w 64"/>
              <a:gd name="T18" fmla="*/ 98 h 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4" h="98">
                <a:moveTo>
                  <a:pt x="63" y="0"/>
                </a:moveTo>
                <a:lnTo>
                  <a:pt x="0" y="69"/>
                </a:lnTo>
                <a:lnTo>
                  <a:pt x="18" y="97"/>
                </a:lnTo>
                <a:lnTo>
                  <a:pt x="63" y="69"/>
                </a:lnTo>
                <a:lnTo>
                  <a:pt x="63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22" name="Freeform 66"/>
          <p:cNvSpPr>
            <a:spLocks/>
          </p:cNvSpPr>
          <p:nvPr/>
        </p:nvSpPr>
        <p:spPr bwMode="auto">
          <a:xfrm>
            <a:off x="6097588" y="2828925"/>
            <a:ext cx="95250" cy="196850"/>
          </a:xfrm>
          <a:custGeom>
            <a:avLst/>
            <a:gdLst>
              <a:gd name="T0" fmla="*/ 65 w 66"/>
              <a:gd name="T1" fmla="*/ 0 h 139"/>
              <a:gd name="T2" fmla="*/ 0 w 66"/>
              <a:gd name="T3" fmla="*/ 92 h 139"/>
              <a:gd name="T4" fmla="*/ 0 w 66"/>
              <a:gd name="T5" fmla="*/ 109 h 139"/>
              <a:gd name="T6" fmla="*/ 48 w 66"/>
              <a:gd name="T7" fmla="*/ 138 h 139"/>
              <a:gd name="T8" fmla="*/ 65 w 66"/>
              <a:gd name="T9" fmla="*/ 138 h 139"/>
              <a:gd name="T10" fmla="*/ 65 w 66"/>
              <a:gd name="T11" fmla="*/ 0 h 13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6"/>
              <a:gd name="T19" fmla="*/ 0 h 139"/>
              <a:gd name="T20" fmla="*/ 66 w 66"/>
              <a:gd name="T21" fmla="*/ 139 h 13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6" h="139">
                <a:moveTo>
                  <a:pt x="65" y="0"/>
                </a:moveTo>
                <a:lnTo>
                  <a:pt x="0" y="92"/>
                </a:lnTo>
                <a:lnTo>
                  <a:pt x="0" y="109"/>
                </a:lnTo>
                <a:lnTo>
                  <a:pt x="48" y="138"/>
                </a:lnTo>
                <a:lnTo>
                  <a:pt x="65" y="138"/>
                </a:lnTo>
                <a:lnTo>
                  <a:pt x="65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23" name="Freeform 67" descr="Parchment"/>
          <p:cNvSpPr>
            <a:spLocks/>
          </p:cNvSpPr>
          <p:nvPr/>
        </p:nvSpPr>
        <p:spPr bwMode="auto">
          <a:xfrm>
            <a:off x="4100513" y="3225800"/>
            <a:ext cx="769937" cy="430213"/>
          </a:xfrm>
          <a:custGeom>
            <a:avLst/>
            <a:gdLst>
              <a:gd name="T0" fmla="*/ 0 w 534"/>
              <a:gd name="T1" fmla="*/ 0 h 307"/>
              <a:gd name="T2" fmla="*/ 504 w 534"/>
              <a:gd name="T3" fmla="*/ 0 h 307"/>
              <a:gd name="T4" fmla="*/ 520 w 534"/>
              <a:gd name="T5" fmla="*/ 22 h 307"/>
              <a:gd name="T6" fmla="*/ 498 w 534"/>
              <a:gd name="T7" fmla="*/ 49 h 307"/>
              <a:gd name="T8" fmla="*/ 533 w 534"/>
              <a:gd name="T9" fmla="*/ 85 h 307"/>
              <a:gd name="T10" fmla="*/ 533 w 534"/>
              <a:gd name="T11" fmla="*/ 306 h 307"/>
              <a:gd name="T12" fmla="*/ 0 w 534"/>
              <a:gd name="T13" fmla="*/ 306 h 307"/>
              <a:gd name="T14" fmla="*/ 0 w 534"/>
              <a:gd name="T15" fmla="*/ 0 h 30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34"/>
              <a:gd name="T25" fmla="*/ 0 h 307"/>
              <a:gd name="T26" fmla="*/ 534 w 534"/>
              <a:gd name="T27" fmla="*/ 307 h 30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34" h="307">
                <a:moveTo>
                  <a:pt x="0" y="0"/>
                </a:moveTo>
                <a:lnTo>
                  <a:pt x="504" y="0"/>
                </a:lnTo>
                <a:lnTo>
                  <a:pt x="520" y="22"/>
                </a:lnTo>
                <a:lnTo>
                  <a:pt x="498" y="49"/>
                </a:lnTo>
                <a:lnTo>
                  <a:pt x="533" y="85"/>
                </a:lnTo>
                <a:lnTo>
                  <a:pt x="533" y="306"/>
                </a:lnTo>
                <a:lnTo>
                  <a:pt x="0" y="306"/>
                </a:lnTo>
                <a:lnTo>
                  <a:pt x="0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24" name="Freeform 68" descr="Parchment"/>
          <p:cNvSpPr>
            <a:spLocks/>
          </p:cNvSpPr>
          <p:nvPr/>
        </p:nvSpPr>
        <p:spPr bwMode="auto">
          <a:xfrm>
            <a:off x="3376613" y="3082925"/>
            <a:ext cx="731837" cy="565150"/>
          </a:xfrm>
          <a:custGeom>
            <a:avLst/>
            <a:gdLst>
              <a:gd name="T0" fmla="*/ 0 w 507"/>
              <a:gd name="T1" fmla="*/ 0 h 404"/>
              <a:gd name="T2" fmla="*/ 506 w 507"/>
              <a:gd name="T3" fmla="*/ 0 h 404"/>
              <a:gd name="T4" fmla="*/ 506 w 507"/>
              <a:gd name="T5" fmla="*/ 403 h 404"/>
              <a:gd name="T6" fmla="*/ 0 w 507"/>
              <a:gd name="T7" fmla="*/ 403 h 404"/>
              <a:gd name="T8" fmla="*/ 0 w 507"/>
              <a:gd name="T9" fmla="*/ 0 h 4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7"/>
              <a:gd name="T16" fmla="*/ 0 h 404"/>
              <a:gd name="T17" fmla="*/ 507 w 507"/>
              <a:gd name="T18" fmla="*/ 404 h 4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07" h="404">
                <a:moveTo>
                  <a:pt x="0" y="0"/>
                </a:moveTo>
                <a:lnTo>
                  <a:pt x="506" y="0"/>
                </a:lnTo>
                <a:lnTo>
                  <a:pt x="506" y="403"/>
                </a:lnTo>
                <a:lnTo>
                  <a:pt x="0" y="403"/>
                </a:lnTo>
                <a:lnTo>
                  <a:pt x="0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25" name="Freeform 69" descr="Parchment"/>
          <p:cNvSpPr>
            <a:spLocks/>
          </p:cNvSpPr>
          <p:nvPr/>
        </p:nvSpPr>
        <p:spPr bwMode="auto">
          <a:xfrm>
            <a:off x="3992563" y="3654425"/>
            <a:ext cx="911225" cy="493713"/>
          </a:xfrm>
          <a:custGeom>
            <a:avLst/>
            <a:gdLst>
              <a:gd name="T0" fmla="*/ 0 w 632"/>
              <a:gd name="T1" fmla="*/ 0 h 354"/>
              <a:gd name="T2" fmla="*/ 606 w 632"/>
              <a:gd name="T3" fmla="*/ 0 h 354"/>
              <a:gd name="T4" fmla="*/ 622 w 632"/>
              <a:gd name="T5" fmla="*/ 64 h 354"/>
              <a:gd name="T6" fmla="*/ 631 w 632"/>
              <a:gd name="T7" fmla="*/ 137 h 354"/>
              <a:gd name="T8" fmla="*/ 631 w 632"/>
              <a:gd name="T9" fmla="*/ 353 h 354"/>
              <a:gd name="T10" fmla="*/ 527 w 632"/>
              <a:gd name="T11" fmla="*/ 324 h 354"/>
              <a:gd name="T12" fmla="*/ 481 w 632"/>
              <a:gd name="T13" fmla="*/ 334 h 354"/>
              <a:gd name="T14" fmla="*/ 216 w 632"/>
              <a:gd name="T15" fmla="*/ 275 h 354"/>
              <a:gd name="T16" fmla="*/ 216 w 632"/>
              <a:gd name="T17" fmla="*/ 105 h 354"/>
              <a:gd name="T18" fmla="*/ 0 w 632"/>
              <a:gd name="T19" fmla="*/ 102 h 354"/>
              <a:gd name="T20" fmla="*/ 0 w 632"/>
              <a:gd name="T21" fmla="*/ 0 h 35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32"/>
              <a:gd name="T34" fmla="*/ 0 h 354"/>
              <a:gd name="T35" fmla="*/ 632 w 632"/>
              <a:gd name="T36" fmla="*/ 354 h 35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32" h="354">
                <a:moveTo>
                  <a:pt x="0" y="0"/>
                </a:moveTo>
                <a:lnTo>
                  <a:pt x="606" y="0"/>
                </a:lnTo>
                <a:lnTo>
                  <a:pt x="622" y="64"/>
                </a:lnTo>
                <a:lnTo>
                  <a:pt x="631" y="137"/>
                </a:lnTo>
                <a:lnTo>
                  <a:pt x="631" y="353"/>
                </a:lnTo>
                <a:lnTo>
                  <a:pt x="527" y="324"/>
                </a:lnTo>
                <a:lnTo>
                  <a:pt x="481" y="334"/>
                </a:lnTo>
                <a:lnTo>
                  <a:pt x="216" y="275"/>
                </a:lnTo>
                <a:lnTo>
                  <a:pt x="216" y="105"/>
                </a:lnTo>
                <a:lnTo>
                  <a:pt x="0" y="102"/>
                </a:lnTo>
                <a:lnTo>
                  <a:pt x="0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26" name="Freeform 70" descr="Parchment"/>
          <p:cNvSpPr>
            <a:spLocks/>
          </p:cNvSpPr>
          <p:nvPr/>
        </p:nvSpPr>
        <p:spPr bwMode="auto">
          <a:xfrm>
            <a:off x="3590925" y="3797300"/>
            <a:ext cx="1433513" cy="1333500"/>
          </a:xfrm>
          <a:custGeom>
            <a:avLst/>
            <a:gdLst>
              <a:gd name="T0" fmla="*/ 277 w 994"/>
              <a:gd name="T1" fmla="*/ 0 h 952"/>
              <a:gd name="T2" fmla="*/ 493 w 994"/>
              <a:gd name="T3" fmla="*/ 0 h 952"/>
              <a:gd name="T4" fmla="*/ 493 w 994"/>
              <a:gd name="T5" fmla="*/ 170 h 952"/>
              <a:gd name="T6" fmla="*/ 759 w 994"/>
              <a:gd name="T7" fmla="*/ 230 h 952"/>
              <a:gd name="T8" fmla="*/ 803 w 994"/>
              <a:gd name="T9" fmla="*/ 223 h 952"/>
              <a:gd name="T10" fmla="*/ 910 w 994"/>
              <a:gd name="T11" fmla="*/ 251 h 952"/>
              <a:gd name="T12" fmla="*/ 947 w 994"/>
              <a:gd name="T13" fmla="*/ 258 h 952"/>
              <a:gd name="T14" fmla="*/ 945 w 994"/>
              <a:gd name="T15" fmla="*/ 427 h 952"/>
              <a:gd name="T16" fmla="*/ 993 w 994"/>
              <a:gd name="T17" fmla="*/ 546 h 952"/>
              <a:gd name="T18" fmla="*/ 964 w 994"/>
              <a:gd name="T19" fmla="*/ 604 h 952"/>
              <a:gd name="T20" fmla="*/ 875 w 994"/>
              <a:gd name="T21" fmla="*/ 628 h 952"/>
              <a:gd name="T22" fmla="*/ 737 w 994"/>
              <a:gd name="T23" fmla="*/ 750 h 952"/>
              <a:gd name="T24" fmla="*/ 703 w 994"/>
              <a:gd name="T25" fmla="*/ 848 h 952"/>
              <a:gd name="T26" fmla="*/ 721 w 994"/>
              <a:gd name="T27" fmla="*/ 951 h 952"/>
              <a:gd name="T28" fmla="*/ 543 w 994"/>
              <a:gd name="T29" fmla="*/ 882 h 952"/>
              <a:gd name="T30" fmla="*/ 427 w 994"/>
              <a:gd name="T31" fmla="*/ 673 h 952"/>
              <a:gd name="T32" fmla="*/ 336 w 994"/>
              <a:gd name="T33" fmla="*/ 642 h 952"/>
              <a:gd name="T34" fmla="*/ 286 w 994"/>
              <a:gd name="T35" fmla="*/ 699 h 952"/>
              <a:gd name="T36" fmla="*/ 214 w 994"/>
              <a:gd name="T37" fmla="*/ 654 h 952"/>
              <a:gd name="T38" fmla="*/ 148 w 994"/>
              <a:gd name="T39" fmla="*/ 525 h 952"/>
              <a:gd name="T40" fmla="*/ 0 w 994"/>
              <a:gd name="T41" fmla="*/ 391 h 952"/>
              <a:gd name="T42" fmla="*/ 277 w 994"/>
              <a:gd name="T43" fmla="*/ 391 h 952"/>
              <a:gd name="T44" fmla="*/ 277 w 994"/>
              <a:gd name="T45" fmla="*/ 0 h 95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994"/>
              <a:gd name="T70" fmla="*/ 0 h 952"/>
              <a:gd name="T71" fmla="*/ 994 w 994"/>
              <a:gd name="T72" fmla="*/ 952 h 95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994" h="952">
                <a:moveTo>
                  <a:pt x="277" y="0"/>
                </a:moveTo>
                <a:lnTo>
                  <a:pt x="493" y="0"/>
                </a:lnTo>
                <a:lnTo>
                  <a:pt x="493" y="170"/>
                </a:lnTo>
                <a:lnTo>
                  <a:pt x="759" y="230"/>
                </a:lnTo>
                <a:lnTo>
                  <a:pt x="803" y="223"/>
                </a:lnTo>
                <a:lnTo>
                  <a:pt x="910" y="251"/>
                </a:lnTo>
                <a:lnTo>
                  <a:pt x="947" y="258"/>
                </a:lnTo>
                <a:lnTo>
                  <a:pt x="945" y="427"/>
                </a:lnTo>
                <a:lnTo>
                  <a:pt x="993" y="546"/>
                </a:lnTo>
                <a:lnTo>
                  <a:pt x="964" y="604"/>
                </a:lnTo>
                <a:lnTo>
                  <a:pt x="875" y="628"/>
                </a:lnTo>
                <a:lnTo>
                  <a:pt x="737" y="750"/>
                </a:lnTo>
                <a:lnTo>
                  <a:pt x="703" y="848"/>
                </a:lnTo>
                <a:lnTo>
                  <a:pt x="721" y="951"/>
                </a:lnTo>
                <a:lnTo>
                  <a:pt x="543" y="882"/>
                </a:lnTo>
                <a:lnTo>
                  <a:pt x="427" y="673"/>
                </a:lnTo>
                <a:lnTo>
                  <a:pt x="336" y="642"/>
                </a:lnTo>
                <a:lnTo>
                  <a:pt x="286" y="699"/>
                </a:lnTo>
                <a:lnTo>
                  <a:pt x="214" y="654"/>
                </a:lnTo>
                <a:lnTo>
                  <a:pt x="148" y="525"/>
                </a:lnTo>
                <a:lnTo>
                  <a:pt x="0" y="391"/>
                </a:lnTo>
                <a:lnTo>
                  <a:pt x="277" y="391"/>
                </a:lnTo>
                <a:lnTo>
                  <a:pt x="277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27" name="Freeform 71" descr="Parchment"/>
          <p:cNvSpPr>
            <a:spLocks/>
          </p:cNvSpPr>
          <p:nvPr/>
        </p:nvSpPr>
        <p:spPr bwMode="auto">
          <a:xfrm>
            <a:off x="3378200" y="3648075"/>
            <a:ext cx="614363" cy="815975"/>
          </a:xfrm>
          <a:custGeom>
            <a:avLst/>
            <a:gdLst>
              <a:gd name="T0" fmla="*/ 0 w 426"/>
              <a:gd name="T1" fmla="*/ 0 h 581"/>
              <a:gd name="T2" fmla="*/ 425 w 426"/>
              <a:gd name="T3" fmla="*/ 0 h 581"/>
              <a:gd name="T4" fmla="*/ 425 w 426"/>
              <a:gd name="T5" fmla="*/ 500 h 581"/>
              <a:gd name="T6" fmla="*/ 148 w 426"/>
              <a:gd name="T7" fmla="*/ 500 h 581"/>
              <a:gd name="T8" fmla="*/ 70 w 426"/>
              <a:gd name="T9" fmla="*/ 500 h 581"/>
              <a:gd name="T10" fmla="*/ 70 w 426"/>
              <a:gd name="T11" fmla="*/ 580 h 581"/>
              <a:gd name="T12" fmla="*/ 0 w 426"/>
              <a:gd name="T13" fmla="*/ 580 h 581"/>
              <a:gd name="T14" fmla="*/ 0 w 426"/>
              <a:gd name="T15" fmla="*/ 0 h 58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26"/>
              <a:gd name="T25" fmla="*/ 0 h 581"/>
              <a:gd name="T26" fmla="*/ 426 w 426"/>
              <a:gd name="T27" fmla="*/ 581 h 58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26" h="581">
                <a:moveTo>
                  <a:pt x="0" y="0"/>
                </a:moveTo>
                <a:lnTo>
                  <a:pt x="425" y="0"/>
                </a:lnTo>
                <a:lnTo>
                  <a:pt x="425" y="500"/>
                </a:lnTo>
                <a:lnTo>
                  <a:pt x="148" y="500"/>
                </a:lnTo>
                <a:lnTo>
                  <a:pt x="70" y="500"/>
                </a:lnTo>
                <a:lnTo>
                  <a:pt x="70" y="580"/>
                </a:lnTo>
                <a:lnTo>
                  <a:pt x="0" y="580"/>
                </a:lnTo>
                <a:lnTo>
                  <a:pt x="0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28" name="Freeform 72" descr="Parchment"/>
          <p:cNvSpPr>
            <a:spLocks/>
          </p:cNvSpPr>
          <p:nvPr/>
        </p:nvSpPr>
        <p:spPr bwMode="auto">
          <a:xfrm>
            <a:off x="2847975" y="2951163"/>
            <a:ext cx="527050" cy="711200"/>
          </a:xfrm>
          <a:custGeom>
            <a:avLst/>
            <a:gdLst>
              <a:gd name="T0" fmla="*/ 214 w 366"/>
              <a:gd name="T1" fmla="*/ 96 h 508"/>
              <a:gd name="T2" fmla="*/ 365 w 366"/>
              <a:gd name="T3" fmla="*/ 96 h 508"/>
              <a:gd name="T4" fmla="*/ 365 w 366"/>
              <a:gd name="T5" fmla="*/ 507 h 508"/>
              <a:gd name="T6" fmla="*/ 0 w 366"/>
              <a:gd name="T7" fmla="*/ 507 h 508"/>
              <a:gd name="T8" fmla="*/ 0 w 366"/>
              <a:gd name="T9" fmla="*/ 0 h 508"/>
              <a:gd name="T10" fmla="*/ 214 w 366"/>
              <a:gd name="T11" fmla="*/ 0 h 508"/>
              <a:gd name="T12" fmla="*/ 214 w 366"/>
              <a:gd name="T13" fmla="*/ 96 h 5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6"/>
              <a:gd name="T22" fmla="*/ 0 h 508"/>
              <a:gd name="T23" fmla="*/ 366 w 366"/>
              <a:gd name="T24" fmla="*/ 508 h 5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6" h="508">
                <a:moveTo>
                  <a:pt x="214" y="96"/>
                </a:moveTo>
                <a:lnTo>
                  <a:pt x="365" y="96"/>
                </a:lnTo>
                <a:lnTo>
                  <a:pt x="365" y="507"/>
                </a:lnTo>
                <a:lnTo>
                  <a:pt x="0" y="507"/>
                </a:lnTo>
                <a:lnTo>
                  <a:pt x="0" y="0"/>
                </a:lnTo>
                <a:lnTo>
                  <a:pt x="214" y="0"/>
                </a:lnTo>
                <a:lnTo>
                  <a:pt x="214" y="96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29" name="Freeform 73" descr="Parchment"/>
          <p:cNvSpPr>
            <a:spLocks/>
          </p:cNvSpPr>
          <p:nvPr/>
        </p:nvSpPr>
        <p:spPr bwMode="auto">
          <a:xfrm>
            <a:off x="2230438" y="2951163"/>
            <a:ext cx="612775" cy="1039812"/>
          </a:xfrm>
          <a:custGeom>
            <a:avLst/>
            <a:gdLst>
              <a:gd name="T0" fmla="*/ 0 w 424"/>
              <a:gd name="T1" fmla="*/ 0 h 742"/>
              <a:gd name="T2" fmla="*/ 423 w 424"/>
              <a:gd name="T3" fmla="*/ 0 h 742"/>
              <a:gd name="T4" fmla="*/ 423 w 424"/>
              <a:gd name="T5" fmla="*/ 504 h 742"/>
              <a:gd name="T6" fmla="*/ 423 w 424"/>
              <a:gd name="T7" fmla="*/ 617 h 742"/>
              <a:gd name="T8" fmla="*/ 376 w 424"/>
              <a:gd name="T9" fmla="*/ 605 h 742"/>
              <a:gd name="T10" fmla="*/ 398 w 424"/>
              <a:gd name="T11" fmla="*/ 741 h 742"/>
              <a:gd name="T12" fmla="*/ 0 w 424"/>
              <a:gd name="T13" fmla="*/ 313 h 742"/>
              <a:gd name="T14" fmla="*/ 0 w 424"/>
              <a:gd name="T15" fmla="*/ 0 h 74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24"/>
              <a:gd name="T25" fmla="*/ 0 h 742"/>
              <a:gd name="T26" fmla="*/ 424 w 424"/>
              <a:gd name="T27" fmla="*/ 742 h 74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24" h="742">
                <a:moveTo>
                  <a:pt x="0" y="0"/>
                </a:moveTo>
                <a:lnTo>
                  <a:pt x="423" y="0"/>
                </a:lnTo>
                <a:lnTo>
                  <a:pt x="423" y="504"/>
                </a:lnTo>
                <a:lnTo>
                  <a:pt x="423" y="617"/>
                </a:lnTo>
                <a:lnTo>
                  <a:pt x="376" y="605"/>
                </a:lnTo>
                <a:lnTo>
                  <a:pt x="398" y="741"/>
                </a:lnTo>
                <a:lnTo>
                  <a:pt x="0" y="313"/>
                </a:lnTo>
                <a:lnTo>
                  <a:pt x="0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30" name="Freeform 74" descr="Parchment"/>
          <p:cNvSpPr>
            <a:spLocks/>
          </p:cNvSpPr>
          <p:nvPr/>
        </p:nvSpPr>
        <p:spPr bwMode="auto">
          <a:xfrm>
            <a:off x="2786063" y="3662363"/>
            <a:ext cx="593725" cy="801687"/>
          </a:xfrm>
          <a:custGeom>
            <a:avLst/>
            <a:gdLst>
              <a:gd name="T0" fmla="*/ 45 w 412"/>
              <a:gd name="T1" fmla="*/ 0 h 573"/>
              <a:gd name="T2" fmla="*/ 411 w 412"/>
              <a:gd name="T3" fmla="*/ 0 h 573"/>
              <a:gd name="T4" fmla="*/ 411 w 412"/>
              <a:gd name="T5" fmla="*/ 572 h 573"/>
              <a:gd name="T6" fmla="*/ 283 w 412"/>
              <a:gd name="T7" fmla="*/ 572 h 573"/>
              <a:gd name="T8" fmla="*/ 40 w 412"/>
              <a:gd name="T9" fmla="*/ 445 h 573"/>
              <a:gd name="T10" fmla="*/ 40 w 412"/>
              <a:gd name="T11" fmla="*/ 405 h 573"/>
              <a:gd name="T12" fmla="*/ 56 w 412"/>
              <a:gd name="T13" fmla="*/ 283 h 573"/>
              <a:gd name="T14" fmla="*/ 17 w 412"/>
              <a:gd name="T15" fmla="*/ 226 h 573"/>
              <a:gd name="T16" fmla="*/ 0 w 412"/>
              <a:gd name="T17" fmla="*/ 98 h 573"/>
              <a:gd name="T18" fmla="*/ 45 w 412"/>
              <a:gd name="T19" fmla="*/ 110 h 573"/>
              <a:gd name="T20" fmla="*/ 45 w 412"/>
              <a:gd name="T21" fmla="*/ 0 h 57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12"/>
              <a:gd name="T34" fmla="*/ 0 h 573"/>
              <a:gd name="T35" fmla="*/ 412 w 412"/>
              <a:gd name="T36" fmla="*/ 573 h 57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12" h="573">
                <a:moveTo>
                  <a:pt x="45" y="0"/>
                </a:moveTo>
                <a:lnTo>
                  <a:pt x="411" y="0"/>
                </a:lnTo>
                <a:lnTo>
                  <a:pt x="411" y="572"/>
                </a:lnTo>
                <a:lnTo>
                  <a:pt x="283" y="572"/>
                </a:lnTo>
                <a:lnTo>
                  <a:pt x="40" y="445"/>
                </a:lnTo>
                <a:lnTo>
                  <a:pt x="40" y="405"/>
                </a:lnTo>
                <a:lnTo>
                  <a:pt x="56" y="283"/>
                </a:lnTo>
                <a:lnTo>
                  <a:pt x="17" y="226"/>
                </a:lnTo>
                <a:lnTo>
                  <a:pt x="0" y="98"/>
                </a:lnTo>
                <a:lnTo>
                  <a:pt x="45" y="110"/>
                </a:lnTo>
                <a:lnTo>
                  <a:pt x="45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31" name="Freeform 75" descr="Parchment"/>
          <p:cNvSpPr>
            <a:spLocks/>
          </p:cNvSpPr>
          <p:nvPr/>
        </p:nvSpPr>
        <p:spPr bwMode="auto">
          <a:xfrm>
            <a:off x="1765300" y="2947988"/>
            <a:ext cx="1095375" cy="1289050"/>
          </a:xfrm>
          <a:custGeom>
            <a:avLst/>
            <a:gdLst>
              <a:gd name="T0" fmla="*/ 18 w 759"/>
              <a:gd name="T1" fmla="*/ 0 h 921"/>
              <a:gd name="T2" fmla="*/ 326 w 759"/>
              <a:gd name="T3" fmla="*/ 0 h 921"/>
              <a:gd name="T4" fmla="*/ 326 w 759"/>
              <a:gd name="T5" fmla="*/ 313 h 921"/>
              <a:gd name="T6" fmla="*/ 723 w 759"/>
              <a:gd name="T7" fmla="*/ 745 h 921"/>
              <a:gd name="T8" fmla="*/ 758 w 759"/>
              <a:gd name="T9" fmla="*/ 795 h 921"/>
              <a:gd name="T10" fmla="*/ 740 w 759"/>
              <a:gd name="T11" fmla="*/ 920 h 921"/>
              <a:gd name="T12" fmla="*/ 541 w 759"/>
              <a:gd name="T13" fmla="*/ 920 h 921"/>
              <a:gd name="T14" fmla="*/ 365 w 759"/>
              <a:gd name="T15" fmla="*/ 765 h 921"/>
              <a:gd name="T16" fmla="*/ 303 w 759"/>
              <a:gd name="T17" fmla="*/ 765 h 921"/>
              <a:gd name="T18" fmla="*/ 153 w 759"/>
              <a:gd name="T19" fmla="*/ 477 h 921"/>
              <a:gd name="T20" fmla="*/ 48 w 759"/>
              <a:gd name="T21" fmla="*/ 299 h 921"/>
              <a:gd name="T22" fmla="*/ 61 w 759"/>
              <a:gd name="T23" fmla="*/ 231 h 921"/>
              <a:gd name="T24" fmla="*/ 0 w 759"/>
              <a:gd name="T25" fmla="*/ 141 h 921"/>
              <a:gd name="T26" fmla="*/ 18 w 759"/>
              <a:gd name="T27" fmla="*/ 0 h 92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59"/>
              <a:gd name="T43" fmla="*/ 0 h 921"/>
              <a:gd name="T44" fmla="*/ 759 w 759"/>
              <a:gd name="T45" fmla="*/ 921 h 92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59" h="921">
                <a:moveTo>
                  <a:pt x="18" y="0"/>
                </a:moveTo>
                <a:lnTo>
                  <a:pt x="326" y="0"/>
                </a:lnTo>
                <a:lnTo>
                  <a:pt x="326" y="313"/>
                </a:lnTo>
                <a:lnTo>
                  <a:pt x="723" y="745"/>
                </a:lnTo>
                <a:lnTo>
                  <a:pt x="758" y="795"/>
                </a:lnTo>
                <a:lnTo>
                  <a:pt x="740" y="920"/>
                </a:lnTo>
                <a:lnTo>
                  <a:pt x="541" y="920"/>
                </a:lnTo>
                <a:lnTo>
                  <a:pt x="365" y="765"/>
                </a:lnTo>
                <a:lnTo>
                  <a:pt x="303" y="765"/>
                </a:lnTo>
                <a:lnTo>
                  <a:pt x="153" y="477"/>
                </a:lnTo>
                <a:lnTo>
                  <a:pt x="48" y="299"/>
                </a:lnTo>
                <a:lnTo>
                  <a:pt x="61" y="231"/>
                </a:lnTo>
                <a:lnTo>
                  <a:pt x="0" y="141"/>
                </a:lnTo>
                <a:lnTo>
                  <a:pt x="18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32" name="Freeform 76" descr="Parchment"/>
          <p:cNvSpPr>
            <a:spLocks/>
          </p:cNvSpPr>
          <p:nvPr/>
        </p:nvSpPr>
        <p:spPr bwMode="auto">
          <a:xfrm>
            <a:off x="3898900" y="2346325"/>
            <a:ext cx="808038" cy="530225"/>
          </a:xfrm>
          <a:custGeom>
            <a:avLst/>
            <a:gdLst>
              <a:gd name="T0" fmla="*/ 0 w 559"/>
              <a:gd name="T1" fmla="*/ 0 h 379"/>
              <a:gd name="T2" fmla="*/ 547 w 559"/>
              <a:gd name="T3" fmla="*/ 0 h 379"/>
              <a:gd name="T4" fmla="*/ 547 w 559"/>
              <a:gd name="T5" fmla="*/ 30 h 379"/>
              <a:gd name="T6" fmla="*/ 523 w 559"/>
              <a:gd name="T7" fmla="*/ 60 h 379"/>
              <a:gd name="T8" fmla="*/ 558 w 559"/>
              <a:gd name="T9" fmla="*/ 105 h 379"/>
              <a:gd name="T10" fmla="*/ 558 w 559"/>
              <a:gd name="T11" fmla="*/ 270 h 379"/>
              <a:gd name="T12" fmla="*/ 534 w 559"/>
              <a:gd name="T13" fmla="*/ 270 h 379"/>
              <a:gd name="T14" fmla="*/ 534 w 559"/>
              <a:gd name="T15" fmla="*/ 378 h 379"/>
              <a:gd name="T16" fmla="*/ 439 w 559"/>
              <a:gd name="T17" fmla="*/ 345 h 379"/>
              <a:gd name="T18" fmla="*/ 400 w 559"/>
              <a:gd name="T19" fmla="*/ 320 h 379"/>
              <a:gd name="T20" fmla="*/ 0 w 559"/>
              <a:gd name="T21" fmla="*/ 320 h 379"/>
              <a:gd name="T22" fmla="*/ 0 w 559"/>
              <a:gd name="T23" fmla="*/ 0 h 37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59"/>
              <a:gd name="T37" fmla="*/ 0 h 379"/>
              <a:gd name="T38" fmla="*/ 559 w 559"/>
              <a:gd name="T39" fmla="*/ 379 h 37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59" h="379">
                <a:moveTo>
                  <a:pt x="0" y="0"/>
                </a:moveTo>
                <a:lnTo>
                  <a:pt x="547" y="0"/>
                </a:lnTo>
                <a:lnTo>
                  <a:pt x="547" y="30"/>
                </a:lnTo>
                <a:lnTo>
                  <a:pt x="523" y="60"/>
                </a:lnTo>
                <a:lnTo>
                  <a:pt x="558" y="105"/>
                </a:lnTo>
                <a:lnTo>
                  <a:pt x="558" y="270"/>
                </a:lnTo>
                <a:lnTo>
                  <a:pt x="534" y="270"/>
                </a:lnTo>
                <a:lnTo>
                  <a:pt x="534" y="378"/>
                </a:lnTo>
                <a:lnTo>
                  <a:pt x="439" y="345"/>
                </a:lnTo>
                <a:lnTo>
                  <a:pt x="400" y="320"/>
                </a:lnTo>
                <a:lnTo>
                  <a:pt x="0" y="320"/>
                </a:lnTo>
                <a:lnTo>
                  <a:pt x="0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33" name="Freeform 77" descr="Parchment"/>
          <p:cNvSpPr>
            <a:spLocks/>
          </p:cNvSpPr>
          <p:nvPr/>
        </p:nvSpPr>
        <p:spPr bwMode="auto">
          <a:xfrm>
            <a:off x="4670425" y="2728913"/>
            <a:ext cx="698500" cy="409575"/>
          </a:xfrm>
          <a:custGeom>
            <a:avLst/>
            <a:gdLst>
              <a:gd name="T0" fmla="*/ 0 w 484"/>
              <a:gd name="T1" fmla="*/ 0 h 292"/>
              <a:gd name="T2" fmla="*/ 411 w 484"/>
              <a:gd name="T3" fmla="*/ 0 h 292"/>
              <a:gd name="T4" fmla="*/ 425 w 484"/>
              <a:gd name="T5" fmla="*/ 33 h 292"/>
              <a:gd name="T6" fmla="*/ 422 w 484"/>
              <a:gd name="T7" fmla="*/ 73 h 292"/>
              <a:gd name="T8" fmla="*/ 462 w 484"/>
              <a:gd name="T9" fmla="*/ 113 h 292"/>
              <a:gd name="T10" fmla="*/ 483 w 484"/>
              <a:gd name="T11" fmla="*/ 161 h 292"/>
              <a:gd name="T12" fmla="*/ 425 w 484"/>
              <a:gd name="T13" fmla="*/ 207 h 292"/>
              <a:gd name="T14" fmla="*/ 436 w 484"/>
              <a:gd name="T15" fmla="*/ 237 h 292"/>
              <a:gd name="T16" fmla="*/ 387 w 484"/>
              <a:gd name="T17" fmla="*/ 291 h 292"/>
              <a:gd name="T18" fmla="*/ 57 w 484"/>
              <a:gd name="T19" fmla="*/ 291 h 292"/>
              <a:gd name="T20" fmla="*/ 0 w 484"/>
              <a:gd name="T21" fmla="*/ 106 h 292"/>
              <a:gd name="T22" fmla="*/ 0 w 484"/>
              <a:gd name="T23" fmla="*/ 0 h 29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84"/>
              <a:gd name="T37" fmla="*/ 0 h 292"/>
              <a:gd name="T38" fmla="*/ 484 w 484"/>
              <a:gd name="T39" fmla="*/ 292 h 29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84" h="292">
                <a:moveTo>
                  <a:pt x="0" y="0"/>
                </a:moveTo>
                <a:lnTo>
                  <a:pt x="411" y="0"/>
                </a:lnTo>
                <a:lnTo>
                  <a:pt x="425" y="33"/>
                </a:lnTo>
                <a:lnTo>
                  <a:pt x="422" y="73"/>
                </a:lnTo>
                <a:lnTo>
                  <a:pt x="462" y="113"/>
                </a:lnTo>
                <a:lnTo>
                  <a:pt x="483" y="161"/>
                </a:lnTo>
                <a:lnTo>
                  <a:pt x="425" y="207"/>
                </a:lnTo>
                <a:lnTo>
                  <a:pt x="436" y="237"/>
                </a:lnTo>
                <a:lnTo>
                  <a:pt x="387" y="291"/>
                </a:lnTo>
                <a:lnTo>
                  <a:pt x="57" y="291"/>
                </a:lnTo>
                <a:lnTo>
                  <a:pt x="0" y="106"/>
                </a:lnTo>
                <a:lnTo>
                  <a:pt x="0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34" name="Freeform 78" descr="Parchment"/>
          <p:cNvSpPr>
            <a:spLocks/>
          </p:cNvSpPr>
          <p:nvPr/>
        </p:nvSpPr>
        <p:spPr bwMode="auto">
          <a:xfrm>
            <a:off x="4610100" y="1906588"/>
            <a:ext cx="715963" cy="822325"/>
          </a:xfrm>
          <a:custGeom>
            <a:avLst/>
            <a:gdLst>
              <a:gd name="T0" fmla="*/ 0 w 496"/>
              <a:gd name="T1" fmla="*/ 0 h 589"/>
              <a:gd name="T2" fmla="*/ 166 w 496"/>
              <a:gd name="T3" fmla="*/ 0 h 589"/>
              <a:gd name="T4" fmla="*/ 495 w 496"/>
              <a:gd name="T5" fmla="*/ 71 h 589"/>
              <a:gd name="T6" fmla="*/ 382 w 496"/>
              <a:gd name="T7" fmla="*/ 186 h 589"/>
              <a:gd name="T8" fmla="*/ 334 w 496"/>
              <a:gd name="T9" fmla="*/ 361 h 589"/>
              <a:gd name="T10" fmla="*/ 334 w 496"/>
              <a:gd name="T11" fmla="*/ 454 h 589"/>
              <a:gd name="T12" fmla="*/ 447 w 496"/>
              <a:gd name="T13" fmla="*/ 543 h 589"/>
              <a:gd name="T14" fmla="*/ 453 w 496"/>
              <a:gd name="T15" fmla="*/ 588 h 589"/>
              <a:gd name="T16" fmla="*/ 66 w 496"/>
              <a:gd name="T17" fmla="*/ 588 h 589"/>
              <a:gd name="T18" fmla="*/ 66 w 496"/>
              <a:gd name="T19" fmla="*/ 418 h 589"/>
              <a:gd name="T20" fmla="*/ 33 w 496"/>
              <a:gd name="T21" fmla="*/ 375 h 589"/>
              <a:gd name="T22" fmla="*/ 55 w 496"/>
              <a:gd name="T23" fmla="*/ 349 h 589"/>
              <a:gd name="T24" fmla="*/ 55 w 496"/>
              <a:gd name="T25" fmla="*/ 312 h 589"/>
              <a:gd name="T26" fmla="*/ 42 w 496"/>
              <a:gd name="T27" fmla="*/ 210 h 589"/>
              <a:gd name="T28" fmla="*/ 0 w 496"/>
              <a:gd name="T29" fmla="*/ 0 h 58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96"/>
              <a:gd name="T46" fmla="*/ 0 h 589"/>
              <a:gd name="T47" fmla="*/ 496 w 496"/>
              <a:gd name="T48" fmla="*/ 589 h 589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96" h="589">
                <a:moveTo>
                  <a:pt x="0" y="0"/>
                </a:moveTo>
                <a:lnTo>
                  <a:pt x="166" y="0"/>
                </a:lnTo>
                <a:lnTo>
                  <a:pt x="495" y="71"/>
                </a:lnTo>
                <a:lnTo>
                  <a:pt x="382" y="186"/>
                </a:lnTo>
                <a:lnTo>
                  <a:pt x="334" y="361"/>
                </a:lnTo>
                <a:lnTo>
                  <a:pt x="334" y="454"/>
                </a:lnTo>
                <a:lnTo>
                  <a:pt x="447" y="543"/>
                </a:lnTo>
                <a:lnTo>
                  <a:pt x="453" y="588"/>
                </a:lnTo>
                <a:lnTo>
                  <a:pt x="66" y="588"/>
                </a:lnTo>
                <a:lnTo>
                  <a:pt x="66" y="418"/>
                </a:lnTo>
                <a:lnTo>
                  <a:pt x="33" y="375"/>
                </a:lnTo>
                <a:lnTo>
                  <a:pt x="55" y="349"/>
                </a:lnTo>
                <a:lnTo>
                  <a:pt x="55" y="312"/>
                </a:lnTo>
                <a:lnTo>
                  <a:pt x="42" y="210"/>
                </a:lnTo>
                <a:lnTo>
                  <a:pt x="0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35" name="Freeform 79" descr="Parchment"/>
          <p:cNvSpPr>
            <a:spLocks/>
          </p:cNvSpPr>
          <p:nvPr/>
        </p:nvSpPr>
        <p:spPr bwMode="auto">
          <a:xfrm>
            <a:off x="5089525" y="2211388"/>
            <a:ext cx="625475" cy="671512"/>
          </a:xfrm>
          <a:custGeom>
            <a:avLst/>
            <a:gdLst>
              <a:gd name="T0" fmla="*/ 27 w 433"/>
              <a:gd name="T1" fmla="*/ 36 h 480"/>
              <a:gd name="T2" fmla="*/ 137 w 433"/>
              <a:gd name="T3" fmla="*/ 0 h 480"/>
              <a:gd name="T4" fmla="*/ 159 w 433"/>
              <a:gd name="T5" fmla="*/ 45 h 480"/>
              <a:gd name="T6" fmla="*/ 308 w 433"/>
              <a:gd name="T7" fmla="*/ 125 h 480"/>
              <a:gd name="T8" fmla="*/ 342 w 433"/>
              <a:gd name="T9" fmla="*/ 170 h 480"/>
              <a:gd name="T10" fmla="*/ 353 w 433"/>
              <a:gd name="T11" fmla="*/ 214 h 480"/>
              <a:gd name="T12" fmla="*/ 410 w 433"/>
              <a:gd name="T13" fmla="*/ 203 h 480"/>
              <a:gd name="T14" fmla="*/ 432 w 433"/>
              <a:gd name="T15" fmla="*/ 223 h 480"/>
              <a:gd name="T16" fmla="*/ 384 w 433"/>
              <a:gd name="T17" fmla="*/ 300 h 480"/>
              <a:gd name="T18" fmla="*/ 359 w 433"/>
              <a:gd name="T19" fmla="*/ 479 h 480"/>
              <a:gd name="T20" fmla="*/ 168 w 433"/>
              <a:gd name="T21" fmla="*/ 479 h 480"/>
              <a:gd name="T22" fmla="*/ 131 w 433"/>
              <a:gd name="T23" fmla="*/ 446 h 480"/>
              <a:gd name="T24" fmla="*/ 133 w 433"/>
              <a:gd name="T25" fmla="*/ 403 h 480"/>
              <a:gd name="T26" fmla="*/ 118 w 433"/>
              <a:gd name="T27" fmla="*/ 364 h 480"/>
              <a:gd name="T28" fmla="*/ 113 w 433"/>
              <a:gd name="T29" fmla="*/ 323 h 480"/>
              <a:gd name="T30" fmla="*/ 0 w 433"/>
              <a:gd name="T31" fmla="*/ 235 h 480"/>
              <a:gd name="T32" fmla="*/ 0 w 433"/>
              <a:gd name="T33" fmla="*/ 146 h 480"/>
              <a:gd name="T34" fmla="*/ 27 w 433"/>
              <a:gd name="T35" fmla="*/ 36 h 48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433"/>
              <a:gd name="T55" fmla="*/ 0 h 480"/>
              <a:gd name="T56" fmla="*/ 433 w 433"/>
              <a:gd name="T57" fmla="*/ 480 h 48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433" h="480">
                <a:moveTo>
                  <a:pt x="27" y="36"/>
                </a:moveTo>
                <a:lnTo>
                  <a:pt x="137" y="0"/>
                </a:lnTo>
                <a:lnTo>
                  <a:pt x="159" y="45"/>
                </a:lnTo>
                <a:lnTo>
                  <a:pt x="308" y="125"/>
                </a:lnTo>
                <a:lnTo>
                  <a:pt x="342" y="170"/>
                </a:lnTo>
                <a:lnTo>
                  <a:pt x="353" y="214"/>
                </a:lnTo>
                <a:lnTo>
                  <a:pt x="410" y="203"/>
                </a:lnTo>
                <a:lnTo>
                  <a:pt x="432" y="223"/>
                </a:lnTo>
                <a:lnTo>
                  <a:pt x="384" y="300"/>
                </a:lnTo>
                <a:lnTo>
                  <a:pt x="359" y="479"/>
                </a:lnTo>
                <a:lnTo>
                  <a:pt x="168" y="479"/>
                </a:lnTo>
                <a:lnTo>
                  <a:pt x="131" y="446"/>
                </a:lnTo>
                <a:lnTo>
                  <a:pt x="133" y="403"/>
                </a:lnTo>
                <a:lnTo>
                  <a:pt x="118" y="364"/>
                </a:lnTo>
                <a:lnTo>
                  <a:pt x="113" y="323"/>
                </a:lnTo>
                <a:lnTo>
                  <a:pt x="0" y="235"/>
                </a:lnTo>
                <a:lnTo>
                  <a:pt x="0" y="146"/>
                </a:lnTo>
                <a:lnTo>
                  <a:pt x="27" y="36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36" name="Freeform 80" descr="Parchment"/>
          <p:cNvSpPr>
            <a:spLocks/>
          </p:cNvSpPr>
          <p:nvPr/>
        </p:nvSpPr>
        <p:spPr bwMode="auto">
          <a:xfrm>
            <a:off x="5316538" y="2141538"/>
            <a:ext cx="720725" cy="369887"/>
          </a:xfrm>
          <a:custGeom>
            <a:avLst/>
            <a:gdLst>
              <a:gd name="T0" fmla="*/ 0 w 499"/>
              <a:gd name="T1" fmla="*/ 91 h 264"/>
              <a:gd name="T2" fmla="*/ 155 w 499"/>
              <a:gd name="T3" fmla="*/ 181 h 264"/>
              <a:gd name="T4" fmla="*/ 184 w 499"/>
              <a:gd name="T5" fmla="*/ 224 h 264"/>
              <a:gd name="T6" fmla="*/ 195 w 499"/>
              <a:gd name="T7" fmla="*/ 263 h 264"/>
              <a:gd name="T8" fmla="*/ 281 w 499"/>
              <a:gd name="T9" fmla="*/ 171 h 264"/>
              <a:gd name="T10" fmla="*/ 498 w 499"/>
              <a:gd name="T11" fmla="*/ 135 h 264"/>
              <a:gd name="T12" fmla="*/ 403 w 499"/>
              <a:gd name="T13" fmla="*/ 69 h 264"/>
              <a:gd name="T14" fmla="*/ 274 w 499"/>
              <a:gd name="T15" fmla="*/ 130 h 264"/>
              <a:gd name="T16" fmla="*/ 152 w 499"/>
              <a:gd name="T17" fmla="*/ 77 h 264"/>
              <a:gd name="T18" fmla="*/ 224 w 499"/>
              <a:gd name="T19" fmla="*/ 12 h 264"/>
              <a:gd name="T20" fmla="*/ 161 w 499"/>
              <a:gd name="T21" fmla="*/ 0 h 264"/>
              <a:gd name="T22" fmla="*/ 0 w 499"/>
              <a:gd name="T23" fmla="*/ 91 h 26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99"/>
              <a:gd name="T37" fmla="*/ 0 h 264"/>
              <a:gd name="T38" fmla="*/ 499 w 499"/>
              <a:gd name="T39" fmla="*/ 264 h 26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99" h="264">
                <a:moveTo>
                  <a:pt x="0" y="91"/>
                </a:moveTo>
                <a:lnTo>
                  <a:pt x="155" y="181"/>
                </a:lnTo>
                <a:lnTo>
                  <a:pt x="184" y="224"/>
                </a:lnTo>
                <a:lnTo>
                  <a:pt x="195" y="263"/>
                </a:lnTo>
                <a:lnTo>
                  <a:pt x="281" y="171"/>
                </a:lnTo>
                <a:lnTo>
                  <a:pt x="498" y="135"/>
                </a:lnTo>
                <a:lnTo>
                  <a:pt x="403" y="69"/>
                </a:lnTo>
                <a:lnTo>
                  <a:pt x="274" y="130"/>
                </a:lnTo>
                <a:lnTo>
                  <a:pt x="152" y="77"/>
                </a:lnTo>
                <a:lnTo>
                  <a:pt x="224" y="12"/>
                </a:lnTo>
                <a:lnTo>
                  <a:pt x="161" y="0"/>
                </a:lnTo>
                <a:lnTo>
                  <a:pt x="0" y="91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37" name="Freeform 81" descr="Parchment"/>
          <p:cNvSpPr>
            <a:spLocks/>
          </p:cNvSpPr>
          <p:nvPr/>
        </p:nvSpPr>
        <p:spPr bwMode="auto">
          <a:xfrm>
            <a:off x="4754563" y="3135313"/>
            <a:ext cx="730250" cy="665162"/>
          </a:xfrm>
          <a:custGeom>
            <a:avLst/>
            <a:gdLst>
              <a:gd name="T0" fmla="*/ 0 w 507"/>
              <a:gd name="T1" fmla="*/ 0 h 474"/>
              <a:gd name="T2" fmla="*/ 334 w 507"/>
              <a:gd name="T3" fmla="*/ 0 h 474"/>
              <a:gd name="T4" fmla="*/ 329 w 507"/>
              <a:gd name="T5" fmla="*/ 63 h 474"/>
              <a:gd name="T6" fmla="*/ 391 w 507"/>
              <a:gd name="T7" fmla="*/ 177 h 474"/>
              <a:gd name="T8" fmla="*/ 420 w 507"/>
              <a:gd name="T9" fmla="*/ 197 h 474"/>
              <a:gd name="T10" fmla="*/ 402 w 507"/>
              <a:gd name="T11" fmla="*/ 230 h 474"/>
              <a:gd name="T12" fmla="*/ 473 w 507"/>
              <a:gd name="T13" fmla="*/ 347 h 474"/>
              <a:gd name="T14" fmla="*/ 506 w 507"/>
              <a:gd name="T15" fmla="*/ 359 h 474"/>
              <a:gd name="T16" fmla="*/ 462 w 507"/>
              <a:gd name="T17" fmla="*/ 473 h 474"/>
              <a:gd name="T18" fmla="*/ 418 w 507"/>
              <a:gd name="T19" fmla="*/ 473 h 474"/>
              <a:gd name="T20" fmla="*/ 431 w 507"/>
              <a:gd name="T21" fmla="*/ 423 h 474"/>
              <a:gd name="T22" fmla="*/ 95 w 507"/>
              <a:gd name="T23" fmla="*/ 423 h 474"/>
              <a:gd name="T24" fmla="*/ 79 w 507"/>
              <a:gd name="T25" fmla="*/ 371 h 474"/>
              <a:gd name="T26" fmla="*/ 79 w 507"/>
              <a:gd name="T27" fmla="*/ 151 h 474"/>
              <a:gd name="T28" fmla="*/ 44 w 507"/>
              <a:gd name="T29" fmla="*/ 115 h 474"/>
              <a:gd name="T30" fmla="*/ 66 w 507"/>
              <a:gd name="T31" fmla="*/ 89 h 474"/>
              <a:gd name="T32" fmla="*/ 0 w 507"/>
              <a:gd name="T33" fmla="*/ 0 h 47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07"/>
              <a:gd name="T52" fmla="*/ 0 h 474"/>
              <a:gd name="T53" fmla="*/ 507 w 507"/>
              <a:gd name="T54" fmla="*/ 474 h 47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07" h="474">
                <a:moveTo>
                  <a:pt x="0" y="0"/>
                </a:moveTo>
                <a:lnTo>
                  <a:pt x="334" y="0"/>
                </a:lnTo>
                <a:lnTo>
                  <a:pt x="329" y="63"/>
                </a:lnTo>
                <a:lnTo>
                  <a:pt x="391" y="177"/>
                </a:lnTo>
                <a:lnTo>
                  <a:pt x="420" y="197"/>
                </a:lnTo>
                <a:lnTo>
                  <a:pt x="402" y="230"/>
                </a:lnTo>
                <a:lnTo>
                  <a:pt x="473" y="347"/>
                </a:lnTo>
                <a:lnTo>
                  <a:pt x="506" y="359"/>
                </a:lnTo>
                <a:lnTo>
                  <a:pt x="462" y="473"/>
                </a:lnTo>
                <a:lnTo>
                  <a:pt x="418" y="473"/>
                </a:lnTo>
                <a:lnTo>
                  <a:pt x="431" y="423"/>
                </a:lnTo>
                <a:lnTo>
                  <a:pt x="95" y="423"/>
                </a:lnTo>
                <a:lnTo>
                  <a:pt x="79" y="371"/>
                </a:lnTo>
                <a:lnTo>
                  <a:pt x="79" y="151"/>
                </a:lnTo>
                <a:lnTo>
                  <a:pt x="44" y="115"/>
                </a:lnTo>
                <a:lnTo>
                  <a:pt x="66" y="89"/>
                </a:lnTo>
                <a:lnTo>
                  <a:pt x="0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38" name="Freeform 82" descr="Parchment"/>
          <p:cNvSpPr>
            <a:spLocks/>
          </p:cNvSpPr>
          <p:nvPr/>
        </p:nvSpPr>
        <p:spPr bwMode="auto">
          <a:xfrm>
            <a:off x="3898900" y="1906588"/>
            <a:ext cx="792163" cy="441325"/>
          </a:xfrm>
          <a:custGeom>
            <a:avLst/>
            <a:gdLst>
              <a:gd name="T0" fmla="*/ 0 w 548"/>
              <a:gd name="T1" fmla="*/ 0 h 316"/>
              <a:gd name="T2" fmla="*/ 492 w 548"/>
              <a:gd name="T3" fmla="*/ 0 h 316"/>
              <a:gd name="T4" fmla="*/ 538 w 548"/>
              <a:gd name="T5" fmla="*/ 237 h 316"/>
              <a:gd name="T6" fmla="*/ 547 w 548"/>
              <a:gd name="T7" fmla="*/ 315 h 316"/>
              <a:gd name="T8" fmla="*/ 2 w 548"/>
              <a:gd name="T9" fmla="*/ 315 h 316"/>
              <a:gd name="T10" fmla="*/ 0 w 548"/>
              <a:gd name="T11" fmla="*/ 0 h 3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48"/>
              <a:gd name="T19" fmla="*/ 0 h 316"/>
              <a:gd name="T20" fmla="*/ 548 w 548"/>
              <a:gd name="T21" fmla="*/ 316 h 3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48" h="316">
                <a:moveTo>
                  <a:pt x="0" y="0"/>
                </a:moveTo>
                <a:lnTo>
                  <a:pt x="492" y="0"/>
                </a:lnTo>
                <a:lnTo>
                  <a:pt x="538" y="237"/>
                </a:lnTo>
                <a:lnTo>
                  <a:pt x="547" y="315"/>
                </a:lnTo>
                <a:lnTo>
                  <a:pt x="2" y="315"/>
                </a:lnTo>
                <a:lnTo>
                  <a:pt x="0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39" name="Freeform 83" descr="Parchment"/>
          <p:cNvSpPr>
            <a:spLocks/>
          </p:cNvSpPr>
          <p:nvPr/>
        </p:nvSpPr>
        <p:spPr bwMode="auto">
          <a:xfrm>
            <a:off x="3898900" y="2790825"/>
            <a:ext cx="927100" cy="442913"/>
          </a:xfrm>
          <a:custGeom>
            <a:avLst/>
            <a:gdLst>
              <a:gd name="T0" fmla="*/ 0 w 642"/>
              <a:gd name="T1" fmla="*/ 0 h 314"/>
              <a:gd name="T2" fmla="*/ 400 w 642"/>
              <a:gd name="T3" fmla="*/ 0 h 314"/>
              <a:gd name="T4" fmla="*/ 442 w 642"/>
              <a:gd name="T5" fmla="*/ 24 h 314"/>
              <a:gd name="T6" fmla="*/ 533 w 642"/>
              <a:gd name="T7" fmla="*/ 56 h 314"/>
              <a:gd name="T8" fmla="*/ 593 w 642"/>
              <a:gd name="T9" fmla="*/ 251 h 314"/>
              <a:gd name="T10" fmla="*/ 641 w 642"/>
              <a:gd name="T11" fmla="*/ 313 h 314"/>
              <a:gd name="T12" fmla="*/ 138 w 642"/>
              <a:gd name="T13" fmla="*/ 313 h 314"/>
              <a:gd name="T14" fmla="*/ 138 w 642"/>
              <a:gd name="T15" fmla="*/ 205 h 314"/>
              <a:gd name="T16" fmla="*/ 0 w 642"/>
              <a:gd name="T17" fmla="*/ 205 h 314"/>
              <a:gd name="T18" fmla="*/ 0 w 642"/>
              <a:gd name="T19" fmla="*/ 0 h 3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42"/>
              <a:gd name="T31" fmla="*/ 0 h 314"/>
              <a:gd name="T32" fmla="*/ 642 w 642"/>
              <a:gd name="T33" fmla="*/ 314 h 31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42" h="314">
                <a:moveTo>
                  <a:pt x="0" y="0"/>
                </a:moveTo>
                <a:lnTo>
                  <a:pt x="400" y="0"/>
                </a:lnTo>
                <a:lnTo>
                  <a:pt x="442" y="24"/>
                </a:lnTo>
                <a:lnTo>
                  <a:pt x="533" y="56"/>
                </a:lnTo>
                <a:lnTo>
                  <a:pt x="593" y="251"/>
                </a:lnTo>
                <a:lnTo>
                  <a:pt x="641" y="313"/>
                </a:lnTo>
                <a:lnTo>
                  <a:pt x="138" y="313"/>
                </a:lnTo>
                <a:lnTo>
                  <a:pt x="138" y="205"/>
                </a:lnTo>
                <a:lnTo>
                  <a:pt x="0" y="205"/>
                </a:lnTo>
                <a:lnTo>
                  <a:pt x="0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40" name="Freeform 84" descr="Parchment"/>
          <p:cNvSpPr>
            <a:spLocks/>
          </p:cNvSpPr>
          <p:nvPr/>
        </p:nvSpPr>
        <p:spPr bwMode="auto">
          <a:xfrm>
            <a:off x="3154363" y="2490788"/>
            <a:ext cx="746125" cy="595312"/>
          </a:xfrm>
          <a:custGeom>
            <a:avLst/>
            <a:gdLst>
              <a:gd name="T0" fmla="*/ 0 w 517"/>
              <a:gd name="T1" fmla="*/ 0 h 425"/>
              <a:gd name="T2" fmla="*/ 516 w 517"/>
              <a:gd name="T3" fmla="*/ 0 h 425"/>
              <a:gd name="T4" fmla="*/ 516 w 517"/>
              <a:gd name="T5" fmla="*/ 424 h 425"/>
              <a:gd name="T6" fmla="*/ 0 w 517"/>
              <a:gd name="T7" fmla="*/ 424 h 425"/>
              <a:gd name="T8" fmla="*/ 0 w 517"/>
              <a:gd name="T9" fmla="*/ 0 h 4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17"/>
              <a:gd name="T16" fmla="*/ 0 h 425"/>
              <a:gd name="T17" fmla="*/ 517 w 517"/>
              <a:gd name="T18" fmla="*/ 425 h 4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17" h="425">
                <a:moveTo>
                  <a:pt x="0" y="0"/>
                </a:moveTo>
                <a:lnTo>
                  <a:pt x="516" y="0"/>
                </a:lnTo>
                <a:lnTo>
                  <a:pt x="516" y="424"/>
                </a:lnTo>
                <a:lnTo>
                  <a:pt x="0" y="424"/>
                </a:lnTo>
                <a:lnTo>
                  <a:pt x="0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41" name="Freeform 85" descr="Parchment"/>
          <p:cNvSpPr>
            <a:spLocks/>
          </p:cNvSpPr>
          <p:nvPr/>
        </p:nvSpPr>
        <p:spPr bwMode="auto">
          <a:xfrm>
            <a:off x="5727700" y="2416175"/>
            <a:ext cx="468313" cy="569913"/>
          </a:xfrm>
          <a:custGeom>
            <a:avLst/>
            <a:gdLst>
              <a:gd name="T0" fmla="*/ 154 w 324"/>
              <a:gd name="T1" fmla="*/ 0 h 407"/>
              <a:gd name="T2" fmla="*/ 257 w 324"/>
              <a:gd name="T3" fmla="*/ 33 h 407"/>
              <a:gd name="T4" fmla="*/ 279 w 324"/>
              <a:gd name="T5" fmla="*/ 113 h 407"/>
              <a:gd name="T6" fmla="*/ 219 w 324"/>
              <a:gd name="T7" fmla="*/ 179 h 407"/>
              <a:gd name="T8" fmla="*/ 234 w 324"/>
              <a:gd name="T9" fmla="*/ 210 h 407"/>
              <a:gd name="T10" fmla="*/ 292 w 324"/>
              <a:gd name="T11" fmla="*/ 175 h 407"/>
              <a:gd name="T12" fmla="*/ 316 w 324"/>
              <a:gd name="T13" fmla="*/ 182 h 407"/>
              <a:gd name="T14" fmla="*/ 323 w 324"/>
              <a:gd name="T15" fmla="*/ 292 h 407"/>
              <a:gd name="T16" fmla="*/ 259 w 324"/>
              <a:gd name="T17" fmla="*/ 383 h 407"/>
              <a:gd name="T18" fmla="*/ 259 w 324"/>
              <a:gd name="T19" fmla="*/ 406 h 407"/>
              <a:gd name="T20" fmla="*/ 0 w 324"/>
              <a:gd name="T21" fmla="*/ 406 h 407"/>
              <a:gd name="T22" fmla="*/ 37 w 324"/>
              <a:gd name="T23" fmla="*/ 292 h 407"/>
              <a:gd name="T24" fmla="*/ 18 w 324"/>
              <a:gd name="T25" fmla="*/ 203 h 407"/>
              <a:gd name="T26" fmla="*/ 51 w 324"/>
              <a:gd name="T27" fmla="*/ 108 h 407"/>
              <a:gd name="T28" fmla="*/ 154 w 324"/>
              <a:gd name="T29" fmla="*/ 0 h 40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24"/>
              <a:gd name="T46" fmla="*/ 0 h 407"/>
              <a:gd name="T47" fmla="*/ 324 w 324"/>
              <a:gd name="T48" fmla="*/ 407 h 40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24" h="407">
                <a:moveTo>
                  <a:pt x="154" y="0"/>
                </a:moveTo>
                <a:lnTo>
                  <a:pt x="257" y="33"/>
                </a:lnTo>
                <a:lnTo>
                  <a:pt x="279" y="113"/>
                </a:lnTo>
                <a:lnTo>
                  <a:pt x="219" y="179"/>
                </a:lnTo>
                <a:lnTo>
                  <a:pt x="234" y="210"/>
                </a:lnTo>
                <a:lnTo>
                  <a:pt x="292" y="175"/>
                </a:lnTo>
                <a:lnTo>
                  <a:pt x="316" y="182"/>
                </a:lnTo>
                <a:lnTo>
                  <a:pt x="323" y="292"/>
                </a:lnTo>
                <a:lnTo>
                  <a:pt x="259" y="383"/>
                </a:lnTo>
                <a:lnTo>
                  <a:pt x="259" y="406"/>
                </a:lnTo>
                <a:lnTo>
                  <a:pt x="0" y="406"/>
                </a:lnTo>
                <a:lnTo>
                  <a:pt x="37" y="292"/>
                </a:lnTo>
                <a:lnTo>
                  <a:pt x="18" y="203"/>
                </a:lnTo>
                <a:lnTo>
                  <a:pt x="51" y="108"/>
                </a:lnTo>
                <a:lnTo>
                  <a:pt x="154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42" name="Freeform 86" descr="Parchment"/>
          <p:cNvSpPr>
            <a:spLocks/>
          </p:cNvSpPr>
          <p:nvPr/>
        </p:nvSpPr>
        <p:spPr bwMode="auto">
          <a:xfrm>
            <a:off x="5230813" y="2882900"/>
            <a:ext cx="423862" cy="757238"/>
          </a:xfrm>
          <a:custGeom>
            <a:avLst/>
            <a:gdLst>
              <a:gd name="T0" fmla="*/ 74 w 294"/>
              <a:gd name="T1" fmla="*/ 0 h 541"/>
              <a:gd name="T2" fmla="*/ 267 w 294"/>
              <a:gd name="T3" fmla="*/ 0 h 541"/>
              <a:gd name="T4" fmla="*/ 291 w 294"/>
              <a:gd name="T5" fmla="*/ 80 h 541"/>
              <a:gd name="T6" fmla="*/ 291 w 294"/>
              <a:gd name="T7" fmla="*/ 358 h 541"/>
              <a:gd name="T8" fmla="*/ 293 w 294"/>
              <a:gd name="T9" fmla="*/ 383 h 541"/>
              <a:gd name="T10" fmla="*/ 256 w 294"/>
              <a:gd name="T11" fmla="*/ 430 h 541"/>
              <a:gd name="T12" fmla="*/ 247 w 294"/>
              <a:gd name="T13" fmla="*/ 487 h 541"/>
              <a:gd name="T14" fmla="*/ 176 w 294"/>
              <a:gd name="T15" fmla="*/ 540 h 541"/>
              <a:gd name="T16" fmla="*/ 143 w 294"/>
              <a:gd name="T17" fmla="*/ 528 h 541"/>
              <a:gd name="T18" fmla="*/ 70 w 294"/>
              <a:gd name="T19" fmla="*/ 414 h 541"/>
              <a:gd name="T20" fmla="*/ 91 w 294"/>
              <a:gd name="T21" fmla="*/ 378 h 541"/>
              <a:gd name="T22" fmla="*/ 61 w 294"/>
              <a:gd name="T23" fmla="*/ 356 h 541"/>
              <a:gd name="T24" fmla="*/ 0 w 294"/>
              <a:gd name="T25" fmla="*/ 247 h 541"/>
              <a:gd name="T26" fmla="*/ 4 w 294"/>
              <a:gd name="T27" fmla="*/ 180 h 541"/>
              <a:gd name="T28" fmla="*/ 48 w 294"/>
              <a:gd name="T29" fmla="*/ 125 h 541"/>
              <a:gd name="T30" fmla="*/ 37 w 294"/>
              <a:gd name="T31" fmla="*/ 95 h 541"/>
              <a:gd name="T32" fmla="*/ 93 w 294"/>
              <a:gd name="T33" fmla="*/ 51 h 541"/>
              <a:gd name="T34" fmla="*/ 74 w 294"/>
              <a:gd name="T35" fmla="*/ 0 h 541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94"/>
              <a:gd name="T55" fmla="*/ 0 h 541"/>
              <a:gd name="T56" fmla="*/ 294 w 294"/>
              <a:gd name="T57" fmla="*/ 541 h 541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94" h="541">
                <a:moveTo>
                  <a:pt x="74" y="0"/>
                </a:moveTo>
                <a:lnTo>
                  <a:pt x="267" y="0"/>
                </a:lnTo>
                <a:lnTo>
                  <a:pt x="291" y="80"/>
                </a:lnTo>
                <a:lnTo>
                  <a:pt x="291" y="358"/>
                </a:lnTo>
                <a:lnTo>
                  <a:pt x="293" y="383"/>
                </a:lnTo>
                <a:lnTo>
                  <a:pt x="256" y="430"/>
                </a:lnTo>
                <a:lnTo>
                  <a:pt x="247" y="487"/>
                </a:lnTo>
                <a:lnTo>
                  <a:pt x="176" y="540"/>
                </a:lnTo>
                <a:lnTo>
                  <a:pt x="143" y="528"/>
                </a:lnTo>
                <a:lnTo>
                  <a:pt x="70" y="414"/>
                </a:lnTo>
                <a:lnTo>
                  <a:pt x="91" y="378"/>
                </a:lnTo>
                <a:lnTo>
                  <a:pt x="61" y="356"/>
                </a:lnTo>
                <a:lnTo>
                  <a:pt x="0" y="247"/>
                </a:lnTo>
                <a:lnTo>
                  <a:pt x="4" y="180"/>
                </a:lnTo>
                <a:lnTo>
                  <a:pt x="48" y="125"/>
                </a:lnTo>
                <a:lnTo>
                  <a:pt x="37" y="95"/>
                </a:lnTo>
                <a:lnTo>
                  <a:pt x="93" y="51"/>
                </a:lnTo>
                <a:lnTo>
                  <a:pt x="74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43" name="Freeform 87" descr="Parchment"/>
          <p:cNvSpPr>
            <a:spLocks/>
          </p:cNvSpPr>
          <p:nvPr/>
        </p:nvSpPr>
        <p:spPr bwMode="auto">
          <a:xfrm>
            <a:off x="5586413" y="2984500"/>
            <a:ext cx="344487" cy="588963"/>
          </a:xfrm>
          <a:custGeom>
            <a:avLst/>
            <a:gdLst>
              <a:gd name="T0" fmla="*/ 44 w 239"/>
              <a:gd name="T1" fmla="*/ 0 h 419"/>
              <a:gd name="T2" fmla="*/ 64 w 239"/>
              <a:gd name="T3" fmla="*/ 14 h 419"/>
              <a:gd name="T4" fmla="*/ 97 w 239"/>
              <a:gd name="T5" fmla="*/ 2 h 419"/>
              <a:gd name="T6" fmla="*/ 238 w 239"/>
              <a:gd name="T7" fmla="*/ 2 h 419"/>
              <a:gd name="T8" fmla="*/ 238 w 239"/>
              <a:gd name="T9" fmla="*/ 252 h 419"/>
              <a:gd name="T10" fmla="*/ 150 w 239"/>
              <a:gd name="T11" fmla="*/ 380 h 419"/>
              <a:gd name="T12" fmla="*/ 0 w 239"/>
              <a:gd name="T13" fmla="*/ 418 h 419"/>
              <a:gd name="T14" fmla="*/ 11 w 239"/>
              <a:gd name="T15" fmla="*/ 357 h 419"/>
              <a:gd name="T16" fmla="*/ 44 w 239"/>
              <a:gd name="T17" fmla="*/ 312 h 419"/>
              <a:gd name="T18" fmla="*/ 44 w 239"/>
              <a:gd name="T19" fmla="*/ 0 h 41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39"/>
              <a:gd name="T31" fmla="*/ 0 h 419"/>
              <a:gd name="T32" fmla="*/ 239 w 239"/>
              <a:gd name="T33" fmla="*/ 419 h 41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39" h="419">
                <a:moveTo>
                  <a:pt x="44" y="0"/>
                </a:moveTo>
                <a:lnTo>
                  <a:pt x="64" y="14"/>
                </a:lnTo>
                <a:lnTo>
                  <a:pt x="97" y="2"/>
                </a:lnTo>
                <a:lnTo>
                  <a:pt x="238" y="2"/>
                </a:lnTo>
                <a:lnTo>
                  <a:pt x="238" y="252"/>
                </a:lnTo>
                <a:lnTo>
                  <a:pt x="150" y="380"/>
                </a:lnTo>
                <a:lnTo>
                  <a:pt x="0" y="418"/>
                </a:lnTo>
                <a:lnTo>
                  <a:pt x="11" y="357"/>
                </a:lnTo>
                <a:lnTo>
                  <a:pt x="44" y="312"/>
                </a:lnTo>
                <a:lnTo>
                  <a:pt x="44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44" name="Freeform 88" descr="Parchment"/>
          <p:cNvSpPr>
            <a:spLocks/>
          </p:cNvSpPr>
          <p:nvPr/>
        </p:nvSpPr>
        <p:spPr bwMode="auto">
          <a:xfrm>
            <a:off x="5929313" y="2951163"/>
            <a:ext cx="477837" cy="503237"/>
          </a:xfrm>
          <a:custGeom>
            <a:avLst/>
            <a:gdLst>
              <a:gd name="T0" fmla="*/ 0 w 331"/>
              <a:gd name="T1" fmla="*/ 25 h 360"/>
              <a:gd name="T2" fmla="*/ 124 w 331"/>
              <a:gd name="T3" fmla="*/ 25 h 360"/>
              <a:gd name="T4" fmla="*/ 170 w 331"/>
              <a:gd name="T5" fmla="*/ 49 h 360"/>
              <a:gd name="T6" fmla="*/ 239 w 331"/>
              <a:gd name="T7" fmla="*/ 49 h 360"/>
              <a:gd name="T8" fmla="*/ 330 w 331"/>
              <a:gd name="T9" fmla="*/ 0 h 360"/>
              <a:gd name="T10" fmla="*/ 330 w 331"/>
              <a:gd name="T11" fmla="*/ 156 h 360"/>
              <a:gd name="T12" fmla="*/ 317 w 331"/>
              <a:gd name="T13" fmla="*/ 164 h 360"/>
              <a:gd name="T14" fmla="*/ 273 w 331"/>
              <a:gd name="T15" fmla="*/ 258 h 360"/>
              <a:gd name="T16" fmla="*/ 248 w 331"/>
              <a:gd name="T17" fmla="*/ 258 h 360"/>
              <a:gd name="T18" fmla="*/ 168 w 331"/>
              <a:gd name="T19" fmla="*/ 359 h 360"/>
              <a:gd name="T20" fmla="*/ 141 w 331"/>
              <a:gd name="T21" fmla="*/ 333 h 360"/>
              <a:gd name="T22" fmla="*/ 100 w 331"/>
              <a:gd name="T23" fmla="*/ 345 h 360"/>
              <a:gd name="T24" fmla="*/ 0 w 331"/>
              <a:gd name="T25" fmla="*/ 256 h 360"/>
              <a:gd name="T26" fmla="*/ 0 w 331"/>
              <a:gd name="T27" fmla="*/ 25 h 3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31"/>
              <a:gd name="T43" fmla="*/ 0 h 360"/>
              <a:gd name="T44" fmla="*/ 331 w 331"/>
              <a:gd name="T45" fmla="*/ 360 h 36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31" h="360">
                <a:moveTo>
                  <a:pt x="0" y="25"/>
                </a:moveTo>
                <a:lnTo>
                  <a:pt x="124" y="25"/>
                </a:lnTo>
                <a:lnTo>
                  <a:pt x="170" y="49"/>
                </a:lnTo>
                <a:lnTo>
                  <a:pt x="239" y="49"/>
                </a:lnTo>
                <a:lnTo>
                  <a:pt x="330" y="0"/>
                </a:lnTo>
                <a:lnTo>
                  <a:pt x="330" y="156"/>
                </a:lnTo>
                <a:lnTo>
                  <a:pt x="317" y="164"/>
                </a:lnTo>
                <a:lnTo>
                  <a:pt x="273" y="258"/>
                </a:lnTo>
                <a:lnTo>
                  <a:pt x="248" y="258"/>
                </a:lnTo>
                <a:lnTo>
                  <a:pt x="168" y="359"/>
                </a:lnTo>
                <a:lnTo>
                  <a:pt x="141" y="333"/>
                </a:lnTo>
                <a:lnTo>
                  <a:pt x="100" y="345"/>
                </a:lnTo>
                <a:lnTo>
                  <a:pt x="0" y="256"/>
                </a:lnTo>
                <a:lnTo>
                  <a:pt x="0" y="25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45" name="Freeform 89" descr="Parchment"/>
          <p:cNvSpPr>
            <a:spLocks/>
          </p:cNvSpPr>
          <p:nvPr/>
        </p:nvSpPr>
        <p:spPr bwMode="auto">
          <a:xfrm>
            <a:off x="6149975" y="3165475"/>
            <a:ext cx="588963" cy="449263"/>
          </a:xfrm>
          <a:custGeom>
            <a:avLst/>
            <a:gdLst>
              <a:gd name="T0" fmla="*/ 168 w 408"/>
              <a:gd name="T1" fmla="*/ 0 h 320"/>
              <a:gd name="T2" fmla="*/ 156 w 408"/>
              <a:gd name="T3" fmla="*/ 0 h 320"/>
              <a:gd name="T4" fmla="*/ 108 w 408"/>
              <a:gd name="T5" fmla="*/ 97 h 320"/>
              <a:gd name="T6" fmla="*/ 81 w 408"/>
              <a:gd name="T7" fmla="*/ 97 h 320"/>
              <a:gd name="T8" fmla="*/ 0 w 408"/>
              <a:gd name="T9" fmla="*/ 195 h 320"/>
              <a:gd name="T10" fmla="*/ 35 w 408"/>
              <a:gd name="T11" fmla="*/ 298 h 320"/>
              <a:gd name="T12" fmla="*/ 160 w 408"/>
              <a:gd name="T13" fmla="*/ 319 h 320"/>
              <a:gd name="T14" fmla="*/ 194 w 408"/>
              <a:gd name="T15" fmla="*/ 293 h 320"/>
              <a:gd name="T16" fmla="*/ 230 w 408"/>
              <a:gd name="T17" fmla="*/ 219 h 320"/>
              <a:gd name="T18" fmla="*/ 239 w 408"/>
              <a:gd name="T19" fmla="*/ 212 h 320"/>
              <a:gd name="T20" fmla="*/ 407 w 408"/>
              <a:gd name="T21" fmla="*/ 150 h 320"/>
              <a:gd name="T22" fmla="*/ 396 w 408"/>
              <a:gd name="T23" fmla="*/ 122 h 320"/>
              <a:gd name="T24" fmla="*/ 330 w 408"/>
              <a:gd name="T25" fmla="*/ 100 h 320"/>
              <a:gd name="T26" fmla="*/ 237 w 408"/>
              <a:gd name="T27" fmla="*/ 150 h 320"/>
              <a:gd name="T28" fmla="*/ 237 w 408"/>
              <a:gd name="T29" fmla="*/ 62 h 320"/>
              <a:gd name="T30" fmla="*/ 168 w 408"/>
              <a:gd name="T31" fmla="*/ 62 h 320"/>
              <a:gd name="T32" fmla="*/ 168 w 408"/>
              <a:gd name="T33" fmla="*/ 0 h 32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08"/>
              <a:gd name="T52" fmla="*/ 0 h 320"/>
              <a:gd name="T53" fmla="*/ 408 w 408"/>
              <a:gd name="T54" fmla="*/ 320 h 32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08" h="320">
                <a:moveTo>
                  <a:pt x="168" y="0"/>
                </a:moveTo>
                <a:lnTo>
                  <a:pt x="156" y="0"/>
                </a:lnTo>
                <a:lnTo>
                  <a:pt x="108" y="97"/>
                </a:lnTo>
                <a:lnTo>
                  <a:pt x="81" y="97"/>
                </a:lnTo>
                <a:lnTo>
                  <a:pt x="0" y="195"/>
                </a:lnTo>
                <a:lnTo>
                  <a:pt x="35" y="298"/>
                </a:lnTo>
                <a:lnTo>
                  <a:pt x="160" y="319"/>
                </a:lnTo>
                <a:lnTo>
                  <a:pt x="194" y="293"/>
                </a:lnTo>
                <a:lnTo>
                  <a:pt x="230" y="219"/>
                </a:lnTo>
                <a:lnTo>
                  <a:pt x="239" y="212"/>
                </a:lnTo>
                <a:lnTo>
                  <a:pt x="407" y="150"/>
                </a:lnTo>
                <a:lnTo>
                  <a:pt x="396" y="122"/>
                </a:lnTo>
                <a:lnTo>
                  <a:pt x="330" y="100"/>
                </a:lnTo>
                <a:lnTo>
                  <a:pt x="237" y="150"/>
                </a:lnTo>
                <a:lnTo>
                  <a:pt x="237" y="62"/>
                </a:lnTo>
                <a:lnTo>
                  <a:pt x="168" y="62"/>
                </a:lnTo>
                <a:lnTo>
                  <a:pt x="168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46" name="Freeform 90" descr="Parchment"/>
          <p:cNvSpPr>
            <a:spLocks/>
          </p:cNvSpPr>
          <p:nvPr/>
        </p:nvSpPr>
        <p:spPr bwMode="auto">
          <a:xfrm>
            <a:off x="5437188" y="3313113"/>
            <a:ext cx="782637" cy="446087"/>
          </a:xfrm>
          <a:custGeom>
            <a:avLst/>
            <a:gdLst>
              <a:gd name="T0" fmla="*/ 0 w 543"/>
              <a:gd name="T1" fmla="*/ 317 h 318"/>
              <a:gd name="T2" fmla="*/ 31 w 543"/>
              <a:gd name="T3" fmla="*/ 234 h 318"/>
              <a:gd name="T4" fmla="*/ 102 w 543"/>
              <a:gd name="T5" fmla="*/ 182 h 318"/>
              <a:gd name="T6" fmla="*/ 251 w 543"/>
              <a:gd name="T7" fmla="*/ 149 h 318"/>
              <a:gd name="T8" fmla="*/ 342 w 543"/>
              <a:gd name="T9" fmla="*/ 21 h 318"/>
              <a:gd name="T10" fmla="*/ 342 w 543"/>
              <a:gd name="T11" fmla="*/ 0 h 318"/>
              <a:gd name="T12" fmla="*/ 442 w 543"/>
              <a:gd name="T13" fmla="*/ 87 h 318"/>
              <a:gd name="T14" fmla="*/ 483 w 543"/>
              <a:gd name="T15" fmla="*/ 73 h 318"/>
              <a:gd name="T16" fmla="*/ 507 w 543"/>
              <a:gd name="T17" fmla="*/ 99 h 318"/>
              <a:gd name="T18" fmla="*/ 542 w 543"/>
              <a:gd name="T19" fmla="*/ 201 h 318"/>
              <a:gd name="T20" fmla="*/ 403 w 543"/>
              <a:gd name="T21" fmla="*/ 272 h 318"/>
              <a:gd name="T22" fmla="*/ 383 w 543"/>
              <a:gd name="T23" fmla="*/ 296 h 318"/>
              <a:gd name="T24" fmla="*/ 113 w 543"/>
              <a:gd name="T25" fmla="*/ 296 h 318"/>
              <a:gd name="T26" fmla="*/ 113 w 543"/>
              <a:gd name="T27" fmla="*/ 317 h 318"/>
              <a:gd name="T28" fmla="*/ 0 w 543"/>
              <a:gd name="T29" fmla="*/ 317 h 31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43"/>
              <a:gd name="T46" fmla="*/ 0 h 318"/>
              <a:gd name="T47" fmla="*/ 543 w 543"/>
              <a:gd name="T48" fmla="*/ 318 h 31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43" h="318">
                <a:moveTo>
                  <a:pt x="0" y="317"/>
                </a:moveTo>
                <a:lnTo>
                  <a:pt x="31" y="234"/>
                </a:lnTo>
                <a:lnTo>
                  <a:pt x="102" y="182"/>
                </a:lnTo>
                <a:lnTo>
                  <a:pt x="251" y="149"/>
                </a:lnTo>
                <a:lnTo>
                  <a:pt x="342" y="21"/>
                </a:lnTo>
                <a:lnTo>
                  <a:pt x="342" y="0"/>
                </a:lnTo>
                <a:lnTo>
                  <a:pt x="442" y="87"/>
                </a:lnTo>
                <a:lnTo>
                  <a:pt x="483" y="73"/>
                </a:lnTo>
                <a:lnTo>
                  <a:pt x="507" y="99"/>
                </a:lnTo>
                <a:lnTo>
                  <a:pt x="542" y="201"/>
                </a:lnTo>
                <a:lnTo>
                  <a:pt x="403" y="272"/>
                </a:lnTo>
                <a:lnTo>
                  <a:pt x="383" y="296"/>
                </a:lnTo>
                <a:lnTo>
                  <a:pt x="113" y="296"/>
                </a:lnTo>
                <a:lnTo>
                  <a:pt x="113" y="317"/>
                </a:lnTo>
                <a:lnTo>
                  <a:pt x="0" y="317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47" name="Freeform 91" descr="Parchment"/>
          <p:cNvSpPr>
            <a:spLocks/>
          </p:cNvSpPr>
          <p:nvPr/>
        </p:nvSpPr>
        <p:spPr bwMode="auto">
          <a:xfrm>
            <a:off x="4889500" y="3730625"/>
            <a:ext cx="539750" cy="509588"/>
          </a:xfrm>
          <a:custGeom>
            <a:avLst/>
            <a:gdLst>
              <a:gd name="T0" fmla="*/ 0 w 374"/>
              <a:gd name="T1" fmla="*/ 0 h 362"/>
              <a:gd name="T2" fmla="*/ 337 w 374"/>
              <a:gd name="T3" fmla="*/ 0 h 362"/>
              <a:gd name="T4" fmla="*/ 323 w 374"/>
              <a:gd name="T5" fmla="*/ 48 h 362"/>
              <a:gd name="T6" fmla="*/ 373 w 374"/>
              <a:gd name="T7" fmla="*/ 50 h 362"/>
              <a:gd name="T8" fmla="*/ 326 w 374"/>
              <a:gd name="T9" fmla="*/ 175 h 362"/>
              <a:gd name="T10" fmla="*/ 277 w 374"/>
              <a:gd name="T11" fmla="*/ 242 h 362"/>
              <a:gd name="T12" fmla="*/ 244 w 374"/>
              <a:gd name="T13" fmla="*/ 361 h 362"/>
              <a:gd name="T14" fmla="*/ 50 w 374"/>
              <a:gd name="T15" fmla="*/ 361 h 362"/>
              <a:gd name="T16" fmla="*/ 50 w 374"/>
              <a:gd name="T17" fmla="*/ 306 h 362"/>
              <a:gd name="T18" fmla="*/ 13 w 374"/>
              <a:gd name="T19" fmla="*/ 297 h 362"/>
              <a:gd name="T20" fmla="*/ 13 w 374"/>
              <a:gd name="T21" fmla="*/ 74 h 362"/>
              <a:gd name="T22" fmla="*/ 0 w 374"/>
              <a:gd name="T23" fmla="*/ 0 h 36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74"/>
              <a:gd name="T37" fmla="*/ 0 h 362"/>
              <a:gd name="T38" fmla="*/ 374 w 374"/>
              <a:gd name="T39" fmla="*/ 362 h 36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74" h="362">
                <a:moveTo>
                  <a:pt x="0" y="0"/>
                </a:moveTo>
                <a:lnTo>
                  <a:pt x="337" y="0"/>
                </a:lnTo>
                <a:lnTo>
                  <a:pt x="323" y="48"/>
                </a:lnTo>
                <a:lnTo>
                  <a:pt x="373" y="50"/>
                </a:lnTo>
                <a:lnTo>
                  <a:pt x="326" y="175"/>
                </a:lnTo>
                <a:lnTo>
                  <a:pt x="277" y="242"/>
                </a:lnTo>
                <a:lnTo>
                  <a:pt x="244" y="361"/>
                </a:lnTo>
                <a:lnTo>
                  <a:pt x="50" y="361"/>
                </a:lnTo>
                <a:lnTo>
                  <a:pt x="50" y="306"/>
                </a:lnTo>
                <a:lnTo>
                  <a:pt x="13" y="297"/>
                </a:lnTo>
                <a:lnTo>
                  <a:pt x="13" y="74"/>
                </a:lnTo>
                <a:lnTo>
                  <a:pt x="0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48" name="Freeform 92" descr="Parchment"/>
          <p:cNvSpPr>
            <a:spLocks/>
          </p:cNvSpPr>
          <p:nvPr/>
        </p:nvSpPr>
        <p:spPr bwMode="auto">
          <a:xfrm>
            <a:off x="5360988" y="3729038"/>
            <a:ext cx="912812" cy="242887"/>
          </a:xfrm>
          <a:custGeom>
            <a:avLst/>
            <a:gdLst>
              <a:gd name="T0" fmla="*/ 56 w 632"/>
              <a:gd name="T1" fmla="*/ 19 h 174"/>
              <a:gd name="T2" fmla="*/ 166 w 632"/>
              <a:gd name="T3" fmla="*/ 19 h 174"/>
              <a:gd name="T4" fmla="*/ 166 w 632"/>
              <a:gd name="T5" fmla="*/ 0 h 174"/>
              <a:gd name="T6" fmla="*/ 631 w 632"/>
              <a:gd name="T7" fmla="*/ 0 h 174"/>
              <a:gd name="T8" fmla="*/ 622 w 632"/>
              <a:gd name="T9" fmla="*/ 38 h 174"/>
              <a:gd name="T10" fmla="*/ 436 w 632"/>
              <a:gd name="T11" fmla="*/ 124 h 174"/>
              <a:gd name="T12" fmla="*/ 418 w 632"/>
              <a:gd name="T13" fmla="*/ 173 h 174"/>
              <a:gd name="T14" fmla="*/ 0 w 632"/>
              <a:gd name="T15" fmla="*/ 173 h 174"/>
              <a:gd name="T16" fmla="*/ 56 w 632"/>
              <a:gd name="T17" fmla="*/ 19 h 17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32"/>
              <a:gd name="T28" fmla="*/ 0 h 174"/>
              <a:gd name="T29" fmla="*/ 632 w 632"/>
              <a:gd name="T30" fmla="*/ 174 h 17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32" h="174">
                <a:moveTo>
                  <a:pt x="56" y="19"/>
                </a:moveTo>
                <a:lnTo>
                  <a:pt x="166" y="19"/>
                </a:lnTo>
                <a:lnTo>
                  <a:pt x="166" y="0"/>
                </a:lnTo>
                <a:lnTo>
                  <a:pt x="631" y="0"/>
                </a:lnTo>
                <a:lnTo>
                  <a:pt x="622" y="38"/>
                </a:lnTo>
                <a:lnTo>
                  <a:pt x="436" y="124"/>
                </a:lnTo>
                <a:lnTo>
                  <a:pt x="418" y="173"/>
                </a:lnTo>
                <a:lnTo>
                  <a:pt x="0" y="173"/>
                </a:lnTo>
                <a:lnTo>
                  <a:pt x="56" y="19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49" name="Freeform 93" descr="Parchment"/>
          <p:cNvSpPr>
            <a:spLocks/>
          </p:cNvSpPr>
          <p:nvPr/>
        </p:nvSpPr>
        <p:spPr bwMode="auto">
          <a:xfrm>
            <a:off x="5959475" y="3729038"/>
            <a:ext cx="954088" cy="392112"/>
          </a:xfrm>
          <a:custGeom>
            <a:avLst/>
            <a:gdLst>
              <a:gd name="T0" fmla="*/ 213 w 661"/>
              <a:gd name="T1" fmla="*/ 0 h 280"/>
              <a:gd name="T2" fmla="*/ 631 w 661"/>
              <a:gd name="T3" fmla="*/ 0 h 280"/>
              <a:gd name="T4" fmla="*/ 660 w 661"/>
              <a:gd name="T5" fmla="*/ 86 h 280"/>
              <a:gd name="T6" fmla="*/ 588 w 661"/>
              <a:gd name="T7" fmla="*/ 171 h 280"/>
              <a:gd name="T8" fmla="*/ 483 w 661"/>
              <a:gd name="T9" fmla="*/ 206 h 280"/>
              <a:gd name="T10" fmla="*/ 441 w 661"/>
              <a:gd name="T11" fmla="*/ 279 h 280"/>
              <a:gd name="T12" fmla="*/ 339 w 661"/>
              <a:gd name="T13" fmla="*/ 159 h 280"/>
              <a:gd name="T14" fmla="*/ 258 w 661"/>
              <a:gd name="T15" fmla="*/ 159 h 280"/>
              <a:gd name="T16" fmla="*/ 244 w 661"/>
              <a:gd name="T17" fmla="*/ 135 h 280"/>
              <a:gd name="T18" fmla="*/ 134 w 661"/>
              <a:gd name="T19" fmla="*/ 135 h 280"/>
              <a:gd name="T20" fmla="*/ 93 w 661"/>
              <a:gd name="T21" fmla="*/ 175 h 280"/>
              <a:gd name="T22" fmla="*/ 0 w 661"/>
              <a:gd name="T23" fmla="*/ 175 h 280"/>
              <a:gd name="T24" fmla="*/ 18 w 661"/>
              <a:gd name="T25" fmla="*/ 124 h 280"/>
              <a:gd name="T26" fmla="*/ 204 w 661"/>
              <a:gd name="T27" fmla="*/ 41 h 280"/>
              <a:gd name="T28" fmla="*/ 213 w 661"/>
              <a:gd name="T29" fmla="*/ 0 h 28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61"/>
              <a:gd name="T46" fmla="*/ 0 h 280"/>
              <a:gd name="T47" fmla="*/ 661 w 661"/>
              <a:gd name="T48" fmla="*/ 280 h 28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61" h="280">
                <a:moveTo>
                  <a:pt x="213" y="0"/>
                </a:moveTo>
                <a:lnTo>
                  <a:pt x="631" y="0"/>
                </a:lnTo>
                <a:lnTo>
                  <a:pt x="660" y="86"/>
                </a:lnTo>
                <a:lnTo>
                  <a:pt x="588" y="171"/>
                </a:lnTo>
                <a:lnTo>
                  <a:pt x="483" y="206"/>
                </a:lnTo>
                <a:lnTo>
                  <a:pt x="441" y="279"/>
                </a:lnTo>
                <a:lnTo>
                  <a:pt x="339" y="159"/>
                </a:lnTo>
                <a:lnTo>
                  <a:pt x="258" y="159"/>
                </a:lnTo>
                <a:lnTo>
                  <a:pt x="244" y="135"/>
                </a:lnTo>
                <a:lnTo>
                  <a:pt x="134" y="135"/>
                </a:lnTo>
                <a:lnTo>
                  <a:pt x="93" y="175"/>
                </a:lnTo>
                <a:lnTo>
                  <a:pt x="0" y="175"/>
                </a:lnTo>
                <a:lnTo>
                  <a:pt x="18" y="124"/>
                </a:lnTo>
                <a:lnTo>
                  <a:pt x="204" y="41"/>
                </a:lnTo>
                <a:lnTo>
                  <a:pt x="213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50" name="Freeform 94" descr="Parchment"/>
          <p:cNvSpPr>
            <a:spLocks/>
          </p:cNvSpPr>
          <p:nvPr/>
        </p:nvSpPr>
        <p:spPr bwMode="auto">
          <a:xfrm>
            <a:off x="6084888" y="3917950"/>
            <a:ext cx="519112" cy="473075"/>
          </a:xfrm>
          <a:custGeom>
            <a:avLst/>
            <a:gdLst>
              <a:gd name="T0" fmla="*/ 15 w 360"/>
              <a:gd name="T1" fmla="*/ 40 h 338"/>
              <a:gd name="T2" fmla="*/ 53 w 360"/>
              <a:gd name="T3" fmla="*/ 0 h 338"/>
              <a:gd name="T4" fmla="*/ 162 w 360"/>
              <a:gd name="T5" fmla="*/ 0 h 338"/>
              <a:gd name="T6" fmla="*/ 174 w 360"/>
              <a:gd name="T7" fmla="*/ 24 h 338"/>
              <a:gd name="T8" fmla="*/ 257 w 360"/>
              <a:gd name="T9" fmla="*/ 24 h 338"/>
              <a:gd name="T10" fmla="*/ 359 w 360"/>
              <a:gd name="T11" fmla="*/ 144 h 338"/>
              <a:gd name="T12" fmla="*/ 266 w 360"/>
              <a:gd name="T13" fmla="*/ 250 h 338"/>
              <a:gd name="T14" fmla="*/ 196 w 360"/>
              <a:gd name="T15" fmla="*/ 276 h 338"/>
              <a:gd name="T16" fmla="*/ 187 w 360"/>
              <a:gd name="T17" fmla="*/ 337 h 338"/>
              <a:gd name="T18" fmla="*/ 151 w 360"/>
              <a:gd name="T19" fmla="*/ 267 h 338"/>
              <a:gd name="T20" fmla="*/ 0 w 360"/>
              <a:gd name="T21" fmla="*/ 74 h 338"/>
              <a:gd name="T22" fmla="*/ 15 w 360"/>
              <a:gd name="T23" fmla="*/ 40 h 33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60"/>
              <a:gd name="T37" fmla="*/ 0 h 338"/>
              <a:gd name="T38" fmla="*/ 360 w 360"/>
              <a:gd name="T39" fmla="*/ 338 h 33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60" h="338">
                <a:moveTo>
                  <a:pt x="15" y="40"/>
                </a:moveTo>
                <a:lnTo>
                  <a:pt x="53" y="0"/>
                </a:lnTo>
                <a:lnTo>
                  <a:pt x="162" y="0"/>
                </a:lnTo>
                <a:lnTo>
                  <a:pt x="174" y="24"/>
                </a:lnTo>
                <a:lnTo>
                  <a:pt x="257" y="24"/>
                </a:lnTo>
                <a:lnTo>
                  <a:pt x="359" y="144"/>
                </a:lnTo>
                <a:lnTo>
                  <a:pt x="266" y="250"/>
                </a:lnTo>
                <a:lnTo>
                  <a:pt x="196" y="276"/>
                </a:lnTo>
                <a:lnTo>
                  <a:pt x="187" y="337"/>
                </a:lnTo>
                <a:lnTo>
                  <a:pt x="151" y="267"/>
                </a:lnTo>
                <a:lnTo>
                  <a:pt x="0" y="74"/>
                </a:lnTo>
                <a:lnTo>
                  <a:pt x="15" y="4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51" name="Freeform 95" descr="Parchment"/>
          <p:cNvSpPr>
            <a:spLocks/>
          </p:cNvSpPr>
          <p:nvPr/>
        </p:nvSpPr>
        <p:spPr bwMode="auto">
          <a:xfrm>
            <a:off x="5853113" y="3973513"/>
            <a:ext cx="501650" cy="590550"/>
          </a:xfrm>
          <a:custGeom>
            <a:avLst/>
            <a:gdLst>
              <a:gd name="T0" fmla="*/ 0 w 347"/>
              <a:gd name="T1" fmla="*/ 0 h 422"/>
              <a:gd name="T2" fmla="*/ 174 w 347"/>
              <a:gd name="T3" fmla="*/ 0 h 422"/>
              <a:gd name="T4" fmla="*/ 159 w 347"/>
              <a:gd name="T5" fmla="*/ 33 h 422"/>
              <a:gd name="T6" fmla="*/ 310 w 347"/>
              <a:gd name="T7" fmla="*/ 225 h 422"/>
              <a:gd name="T8" fmla="*/ 346 w 347"/>
              <a:gd name="T9" fmla="*/ 295 h 422"/>
              <a:gd name="T10" fmla="*/ 301 w 347"/>
              <a:gd name="T11" fmla="*/ 421 h 422"/>
              <a:gd name="T12" fmla="*/ 62 w 347"/>
              <a:gd name="T13" fmla="*/ 421 h 422"/>
              <a:gd name="T14" fmla="*/ 38 w 347"/>
              <a:gd name="T15" fmla="*/ 369 h 422"/>
              <a:gd name="T16" fmla="*/ 25 w 347"/>
              <a:gd name="T17" fmla="*/ 302 h 422"/>
              <a:gd name="T18" fmla="*/ 49 w 347"/>
              <a:gd name="T19" fmla="*/ 266 h 422"/>
              <a:gd name="T20" fmla="*/ 0 w 347"/>
              <a:gd name="T21" fmla="*/ 0 h 42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47"/>
              <a:gd name="T34" fmla="*/ 0 h 422"/>
              <a:gd name="T35" fmla="*/ 347 w 347"/>
              <a:gd name="T36" fmla="*/ 422 h 42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47" h="422">
                <a:moveTo>
                  <a:pt x="0" y="0"/>
                </a:moveTo>
                <a:lnTo>
                  <a:pt x="174" y="0"/>
                </a:lnTo>
                <a:lnTo>
                  <a:pt x="159" y="33"/>
                </a:lnTo>
                <a:lnTo>
                  <a:pt x="310" y="225"/>
                </a:lnTo>
                <a:lnTo>
                  <a:pt x="346" y="295"/>
                </a:lnTo>
                <a:lnTo>
                  <a:pt x="301" y="421"/>
                </a:lnTo>
                <a:lnTo>
                  <a:pt x="62" y="421"/>
                </a:lnTo>
                <a:lnTo>
                  <a:pt x="38" y="369"/>
                </a:lnTo>
                <a:lnTo>
                  <a:pt x="25" y="302"/>
                </a:lnTo>
                <a:lnTo>
                  <a:pt x="49" y="266"/>
                </a:lnTo>
                <a:lnTo>
                  <a:pt x="0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52" name="Freeform 96" descr="Parchment"/>
          <p:cNvSpPr>
            <a:spLocks/>
          </p:cNvSpPr>
          <p:nvPr/>
        </p:nvSpPr>
        <p:spPr bwMode="auto">
          <a:xfrm>
            <a:off x="5518150" y="3971925"/>
            <a:ext cx="409575" cy="619125"/>
          </a:xfrm>
          <a:custGeom>
            <a:avLst/>
            <a:gdLst>
              <a:gd name="T0" fmla="*/ 58 w 283"/>
              <a:gd name="T1" fmla="*/ 0 h 443"/>
              <a:gd name="T2" fmla="*/ 234 w 283"/>
              <a:gd name="T3" fmla="*/ 0 h 443"/>
              <a:gd name="T4" fmla="*/ 282 w 283"/>
              <a:gd name="T5" fmla="*/ 270 h 443"/>
              <a:gd name="T6" fmla="*/ 259 w 283"/>
              <a:gd name="T7" fmla="*/ 306 h 443"/>
              <a:gd name="T8" fmla="*/ 270 w 283"/>
              <a:gd name="T9" fmla="*/ 369 h 443"/>
              <a:gd name="T10" fmla="*/ 73 w 283"/>
              <a:gd name="T11" fmla="*/ 369 h 443"/>
              <a:gd name="T12" fmla="*/ 70 w 283"/>
              <a:gd name="T13" fmla="*/ 431 h 443"/>
              <a:gd name="T14" fmla="*/ 0 w 283"/>
              <a:gd name="T15" fmla="*/ 442 h 443"/>
              <a:gd name="T16" fmla="*/ 2 w 283"/>
              <a:gd name="T17" fmla="*/ 318 h 443"/>
              <a:gd name="T18" fmla="*/ 58 w 283"/>
              <a:gd name="T19" fmla="*/ 0 h 44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83"/>
              <a:gd name="T31" fmla="*/ 0 h 443"/>
              <a:gd name="T32" fmla="*/ 283 w 283"/>
              <a:gd name="T33" fmla="*/ 443 h 44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83" h="443">
                <a:moveTo>
                  <a:pt x="58" y="0"/>
                </a:moveTo>
                <a:lnTo>
                  <a:pt x="234" y="0"/>
                </a:lnTo>
                <a:lnTo>
                  <a:pt x="282" y="270"/>
                </a:lnTo>
                <a:lnTo>
                  <a:pt x="259" y="306"/>
                </a:lnTo>
                <a:lnTo>
                  <a:pt x="270" y="369"/>
                </a:lnTo>
                <a:lnTo>
                  <a:pt x="73" y="369"/>
                </a:lnTo>
                <a:lnTo>
                  <a:pt x="70" y="431"/>
                </a:lnTo>
                <a:lnTo>
                  <a:pt x="0" y="442"/>
                </a:lnTo>
                <a:lnTo>
                  <a:pt x="2" y="318"/>
                </a:lnTo>
                <a:lnTo>
                  <a:pt x="58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53" name="Freeform 97" descr="Parchment"/>
          <p:cNvSpPr>
            <a:spLocks/>
          </p:cNvSpPr>
          <p:nvPr/>
        </p:nvSpPr>
        <p:spPr bwMode="auto">
          <a:xfrm>
            <a:off x="5243513" y="3971925"/>
            <a:ext cx="360362" cy="668338"/>
          </a:xfrm>
          <a:custGeom>
            <a:avLst/>
            <a:gdLst>
              <a:gd name="T0" fmla="*/ 83 w 250"/>
              <a:gd name="T1" fmla="*/ 0 h 478"/>
              <a:gd name="T2" fmla="*/ 249 w 250"/>
              <a:gd name="T3" fmla="*/ 0 h 478"/>
              <a:gd name="T4" fmla="*/ 195 w 250"/>
              <a:gd name="T5" fmla="*/ 318 h 478"/>
              <a:gd name="T6" fmla="*/ 193 w 250"/>
              <a:gd name="T7" fmla="*/ 441 h 478"/>
              <a:gd name="T8" fmla="*/ 142 w 250"/>
              <a:gd name="T9" fmla="*/ 477 h 478"/>
              <a:gd name="T10" fmla="*/ 115 w 250"/>
              <a:gd name="T11" fmla="*/ 395 h 478"/>
              <a:gd name="T12" fmla="*/ 0 w 250"/>
              <a:gd name="T13" fmla="*/ 395 h 478"/>
              <a:gd name="T14" fmla="*/ 36 w 250"/>
              <a:gd name="T15" fmla="*/ 258 h 478"/>
              <a:gd name="T16" fmla="*/ 1 w 250"/>
              <a:gd name="T17" fmla="*/ 187 h 478"/>
              <a:gd name="T18" fmla="*/ 34 w 250"/>
              <a:gd name="T19" fmla="*/ 71 h 478"/>
              <a:gd name="T20" fmla="*/ 83 w 250"/>
              <a:gd name="T21" fmla="*/ 0 h 47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50"/>
              <a:gd name="T34" fmla="*/ 0 h 478"/>
              <a:gd name="T35" fmla="*/ 250 w 250"/>
              <a:gd name="T36" fmla="*/ 478 h 47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50" h="478">
                <a:moveTo>
                  <a:pt x="83" y="0"/>
                </a:moveTo>
                <a:lnTo>
                  <a:pt x="249" y="0"/>
                </a:lnTo>
                <a:lnTo>
                  <a:pt x="195" y="318"/>
                </a:lnTo>
                <a:lnTo>
                  <a:pt x="193" y="441"/>
                </a:lnTo>
                <a:lnTo>
                  <a:pt x="142" y="477"/>
                </a:lnTo>
                <a:lnTo>
                  <a:pt x="115" y="395"/>
                </a:lnTo>
                <a:lnTo>
                  <a:pt x="0" y="395"/>
                </a:lnTo>
                <a:lnTo>
                  <a:pt x="36" y="258"/>
                </a:lnTo>
                <a:lnTo>
                  <a:pt x="1" y="187"/>
                </a:lnTo>
                <a:lnTo>
                  <a:pt x="34" y="71"/>
                </a:lnTo>
                <a:lnTo>
                  <a:pt x="83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54" name="Freeform 98" descr="Parchment"/>
          <p:cNvSpPr>
            <a:spLocks/>
          </p:cNvSpPr>
          <p:nvPr/>
        </p:nvSpPr>
        <p:spPr bwMode="auto">
          <a:xfrm>
            <a:off x="5621338" y="4491038"/>
            <a:ext cx="868362" cy="796925"/>
          </a:xfrm>
          <a:custGeom>
            <a:avLst/>
            <a:gdLst>
              <a:gd name="T0" fmla="*/ 2 w 602"/>
              <a:gd name="T1" fmla="*/ 0 h 567"/>
              <a:gd name="T2" fmla="*/ 200 w 602"/>
              <a:gd name="T3" fmla="*/ 0 h 567"/>
              <a:gd name="T4" fmla="*/ 226 w 602"/>
              <a:gd name="T5" fmla="*/ 57 h 567"/>
              <a:gd name="T6" fmla="*/ 466 w 602"/>
              <a:gd name="T7" fmla="*/ 57 h 567"/>
              <a:gd name="T8" fmla="*/ 472 w 602"/>
              <a:gd name="T9" fmla="*/ 107 h 567"/>
              <a:gd name="T10" fmla="*/ 557 w 602"/>
              <a:gd name="T11" fmla="*/ 271 h 567"/>
              <a:gd name="T12" fmla="*/ 590 w 602"/>
              <a:gd name="T13" fmla="*/ 391 h 567"/>
              <a:gd name="T14" fmla="*/ 601 w 602"/>
              <a:gd name="T15" fmla="*/ 474 h 567"/>
              <a:gd name="T16" fmla="*/ 517 w 602"/>
              <a:gd name="T17" fmla="*/ 559 h 567"/>
              <a:gd name="T18" fmla="*/ 448 w 602"/>
              <a:gd name="T19" fmla="*/ 566 h 567"/>
              <a:gd name="T20" fmla="*/ 429 w 602"/>
              <a:gd name="T21" fmla="*/ 393 h 567"/>
              <a:gd name="T22" fmla="*/ 407 w 602"/>
              <a:gd name="T23" fmla="*/ 395 h 567"/>
              <a:gd name="T24" fmla="*/ 338 w 602"/>
              <a:gd name="T25" fmla="*/ 291 h 567"/>
              <a:gd name="T26" fmla="*/ 354 w 602"/>
              <a:gd name="T27" fmla="*/ 205 h 567"/>
              <a:gd name="T28" fmla="*/ 277 w 602"/>
              <a:gd name="T29" fmla="*/ 111 h 567"/>
              <a:gd name="T30" fmla="*/ 176 w 602"/>
              <a:gd name="T31" fmla="*/ 139 h 567"/>
              <a:gd name="T32" fmla="*/ 98 w 602"/>
              <a:gd name="T33" fmla="*/ 64 h 567"/>
              <a:gd name="T34" fmla="*/ 0 w 602"/>
              <a:gd name="T35" fmla="*/ 62 h 567"/>
              <a:gd name="T36" fmla="*/ 2 w 602"/>
              <a:gd name="T37" fmla="*/ 0 h 56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602"/>
              <a:gd name="T58" fmla="*/ 0 h 567"/>
              <a:gd name="T59" fmla="*/ 602 w 602"/>
              <a:gd name="T60" fmla="*/ 567 h 56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602" h="567">
                <a:moveTo>
                  <a:pt x="2" y="0"/>
                </a:moveTo>
                <a:lnTo>
                  <a:pt x="200" y="0"/>
                </a:lnTo>
                <a:lnTo>
                  <a:pt x="226" y="57"/>
                </a:lnTo>
                <a:lnTo>
                  <a:pt x="466" y="57"/>
                </a:lnTo>
                <a:lnTo>
                  <a:pt x="472" y="107"/>
                </a:lnTo>
                <a:lnTo>
                  <a:pt x="557" y="271"/>
                </a:lnTo>
                <a:lnTo>
                  <a:pt x="590" y="391"/>
                </a:lnTo>
                <a:lnTo>
                  <a:pt x="601" y="474"/>
                </a:lnTo>
                <a:lnTo>
                  <a:pt x="517" y="559"/>
                </a:lnTo>
                <a:lnTo>
                  <a:pt x="448" y="566"/>
                </a:lnTo>
                <a:lnTo>
                  <a:pt x="429" y="393"/>
                </a:lnTo>
                <a:lnTo>
                  <a:pt x="407" y="395"/>
                </a:lnTo>
                <a:lnTo>
                  <a:pt x="338" y="291"/>
                </a:lnTo>
                <a:lnTo>
                  <a:pt x="354" y="205"/>
                </a:lnTo>
                <a:lnTo>
                  <a:pt x="277" y="111"/>
                </a:lnTo>
                <a:lnTo>
                  <a:pt x="176" y="139"/>
                </a:lnTo>
                <a:lnTo>
                  <a:pt x="98" y="64"/>
                </a:lnTo>
                <a:lnTo>
                  <a:pt x="0" y="62"/>
                </a:lnTo>
                <a:lnTo>
                  <a:pt x="2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55" name="Freeform 99" descr="Parchment"/>
          <p:cNvSpPr>
            <a:spLocks/>
          </p:cNvSpPr>
          <p:nvPr/>
        </p:nvSpPr>
        <p:spPr bwMode="auto">
          <a:xfrm>
            <a:off x="4959350" y="4219575"/>
            <a:ext cx="525463" cy="534988"/>
          </a:xfrm>
          <a:custGeom>
            <a:avLst/>
            <a:gdLst>
              <a:gd name="T0" fmla="*/ 3 w 365"/>
              <a:gd name="T1" fmla="*/ 0 h 381"/>
              <a:gd name="T2" fmla="*/ 198 w 365"/>
              <a:gd name="T3" fmla="*/ 0 h 381"/>
              <a:gd name="T4" fmla="*/ 232 w 365"/>
              <a:gd name="T5" fmla="*/ 73 h 381"/>
              <a:gd name="T6" fmla="*/ 196 w 365"/>
              <a:gd name="T7" fmla="*/ 210 h 381"/>
              <a:gd name="T8" fmla="*/ 311 w 365"/>
              <a:gd name="T9" fmla="*/ 210 h 381"/>
              <a:gd name="T10" fmla="*/ 337 w 365"/>
              <a:gd name="T11" fmla="*/ 294 h 381"/>
              <a:gd name="T12" fmla="*/ 364 w 365"/>
              <a:gd name="T13" fmla="*/ 380 h 381"/>
              <a:gd name="T14" fmla="*/ 210 w 365"/>
              <a:gd name="T15" fmla="*/ 371 h 381"/>
              <a:gd name="T16" fmla="*/ 25 w 365"/>
              <a:gd name="T17" fmla="*/ 295 h 381"/>
              <a:gd name="T18" fmla="*/ 47 w 365"/>
              <a:gd name="T19" fmla="*/ 236 h 381"/>
              <a:gd name="T20" fmla="*/ 0 w 365"/>
              <a:gd name="T21" fmla="*/ 117 h 381"/>
              <a:gd name="T22" fmla="*/ 3 w 365"/>
              <a:gd name="T23" fmla="*/ 0 h 38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65"/>
              <a:gd name="T37" fmla="*/ 0 h 381"/>
              <a:gd name="T38" fmla="*/ 365 w 365"/>
              <a:gd name="T39" fmla="*/ 381 h 381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65" h="381">
                <a:moveTo>
                  <a:pt x="3" y="0"/>
                </a:moveTo>
                <a:lnTo>
                  <a:pt x="198" y="0"/>
                </a:lnTo>
                <a:lnTo>
                  <a:pt x="232" y="73"/>
                </a:lnTo>
                <a:lnTo>
                  <a:pt x="196" y="210"/>
                </a:lnTo>
                <a:lnTo>
                  <a:pt x="311" y="210"/>
                </a:lnTo>
                <a:lnTo>
                  <a:pt x="337" y="294"/>
                </a:lnTo>
                <a:lnTo>
                  <a:pt x="364" y="380"/>
                </a:lnTo>
                <a:lnTo>
                  <a:pt x="210" y="371"/>
                </a:lnTo>
                <a:lnTo>
                  <a:pt x="25" y="295"/>
                </a:lnTo>
                <a:lnTo>
                  <a:pt x="47" y="236"/>
                </a:lnTo>
                <a:lnTo>
                  <a:pt x="0" y="117"/>
                </a:lnTo>
                <a:lnTo>
                  <a:pt x="3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56" name="Freeform 100"/>
          <p:cNvSpPr>
            <a:spLocks/>
          </p:cNvSpPr>
          <p:nvPr/>
        </p:nvSpPr>
        <p:spPr bwMode="auto">
          <a:xfrm>
            <a:off x="6864350" y="3228975"/>
            <a:ext cx="92075" cy="155575"/>
          </a:xfrm>
          <a:custGeom>
            <a:avLst/>
            <a:gdLst>
              <a:gd name="T0" fmla="*/ 38 w 64"/>
              <a:gd name="T1" fmla="*/ 110 h 111"/>
              <a:gd name="T2" fmla="*/ 0 w 64"/>
              <a:gd name="T3" fmla="*/ 110 h 111"/>
              <a:gd name="T4" fmla="*/ 0 w 64"/>
              <a:gd name="T5" fmla="*/ 0 h 111"/>
              <a:gd name="T6" fmla="*/ 63 w 64"/>
              <a:gd name="T7" fmla="*/ 0 h 111"/>
              <a:gd name="T8" fmla="*/ 38 w 64"/>
              <a:gd name="T9" fmla="*/ 34 h 111"/>
              <a:gd name="T10" fmla="*/ 38 w 64"/>
              <a:gd name="T11" fmla="*/ 110 h 11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4"/>
              <a:gd name="T19" fmla="*/ 0 h 111"/>
              <a:gd name="T20" fmla="*/ 64 w 64"/>
              <a:gd name="T21" fmla="*/ 111 h 11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4" h="111">
                <a:moveTo>
                  <a:pt x="38" y="110"/>
                </a:moveTo>
                <a:lnTo>
                  <a:pt x="0" y="110"/>
                </a:lnTo>
                <a:lnTo>
                  <a:pt x="0" y="0"/>
                </a:lnTo>
                <a:lnTo>
                  <a:pt x="63" y="0"/>
                </a:lnTo>
                <a:lnTo>
                  <a:pt x="38" y="34"/>
                </a:lnTo>
                <a:lnTo>
                  <a:pt x="38" y="110"/>
                </a:lnTo>
              </a:path>
            </a:pathLst>
          </a:custGeom>
          <a:solidFill>
            <a:srgbClr val="FFFFFF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57" name="Freeform 101"/>
          <p:cNvSpPr>
            <a:spLocks/>
          </p:cNvSpPr>
          <p:nvPr/>
        </p:nvSpPr>
        <p:spPr bwMode="auto">
          <a:xfrm>
            <a:off x="6945313" y="3319463"/>
            <a:ext cx="25400" cy="350837"/>
          </a:xfrm>
          <a:custGeom>
            <a:avLst/>
            <a:gdLst>
              <a:gd name="T0" fmla="*/ 0 w 18"/>
              <a:gd name="T1" fmla="*/ 0 h 251"/>
              <a:gd name="T2" fmla="*/ 17 w 18"/>
              <a:gd name="T3" fmla="*/ 65 h 251"/>
              <a:gd name="T4" fmla="*/ 17 w 18"/>
              <a:gd name="T5" fmla="*/ 250 h 251"/>
              <a:gd name="T6" fmla="*/ 0 w 18"/>
              <a:gd name="T7" fmla="*/ 184 h 251"/>
              <a:gd name="T8" fmla="*/ 0 w 18"/>
              <a:gd name="T9" fmla="*/ 0 h 2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251"/>
              <a:gd name="T17" fmla="*/ 18 w 18"/>
              <a:gd name="T18" fmla="*/ 251 h 2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251">
                <a:moveTo>
                  <a:pt x="0" y="0"/>
                </a:moveTo>
                <a:lnTo>
                  <a:pt x="17" y="65"/>
                </a:lnTo>
                <a:lnTo>
                  <a:pt x="17" y="250"/>
                </a:lnTo>
                <a:lnTo>
                  <a:pt x="0" y="184"/>
                </a:lnTo>
                <a:lnTo>
                  <a:pt x="0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58" name="Freeform 102" descr="Parchment"/>
          <p:cNvSpPr>
            <a:spLocks/>
          </p:cNvSpPr>
          <p:nvPr/>
        </p:nvSpPr>
        <p:spPr bwMode="auto">
          <a:xfrm>
            <a:off x="7142163" y="2787650"/>
            <a:ext cx="376237" cy="227013"/>
          </a:xfrm>
          <a:custGeom>
            <a:avLst/>
            <a:gdLst>
              <a:gd name="T0" fmla="*/ 7 w 261"/>
              <a:gd name="T1" fmla="*/ 19 h 161"/>
              <a:gd name="T2" fmla="*/ 156 w 261"/>
              <a:gd name="T3" fmla="*/ 19 h 161"/>
              <a:gd name="T4" fmla="*/ 193 w 261"/>
              <a:gd name="T5" fmla="*/ 0 h 161"/>
              <a:gd name="T6" fmla="*/ 211 w 261"/>
              <a:gd name="T7" fmla="*/ 42 h 161"/>
              <a:gd name="T8" fmla="*/ 187 w 261"/>
              <a:gd name="T9" fmla="*/ 68 h 161"/>
              <a:gd name="T10" fmla="*/ 222 w 261"/>
              <a:gd name="T11" fmla="*/ 136 h 161"/>
              <a:gd name="T12" fmla="*/ 260 w 261"/>
              <a:gd name="T13" fmla="*/ 136 h 161"/>
              <a:gd name="T14" fmla="*/ 204 w 261"/>
              <a:gd name="T15" fmla="*/ 160 h 161"/>
              <a:gd name="T16" fmla="*/ 154 w 261"/>
              <a:gd name="T17" fmla="*/ 106 h 161"/>
              <a:gd name="T18" fmla="*/ 0 w 261"/>
              <a:gd name="T19" fmla="*/ 106 h 161"/>
              <a:gd name="T20" fmla="*/ 7 w 261"/>
              <a:gd name="T21" fmla="*/ 19 h 16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61"/>
              <a:gd name="T34" fmla="*/ 0 h 161"/>
              <a:gd name="T35" fmla="*/ 261 w 261"/>
              <a:gd name="T36" fmla="*/ 161 h 16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61" h="161">
                <a:moveTo>
                  <a:pt x="7" y="19"/>
                </a:moveTo>
                <a:lnTo>
                  <a:pt x="156" y="19"/>
                </a:lnTo>
                <a:lnTo>
                  <a:pt x="193" y="0"/>
                </a:lnTo>
                <a:lnTo>
                  <a:pt x="211" y="42"/>
                </a:lnTo>
                <a:lnTo>
                  <a:pt x="187" y="68"/>
                </a:lnTo>
                <a:lnTo>
                  <a:pt x="222" y="136"/>
                </a:lnTo>
                <a:lnTo>
                  <a:pt x="260" y="136"/>
                </a:lnTo>
                <a:lnTo>
                  <a:pt x="204" y="160"/>
                </a:lnTo>
                <a:lnTo>
                  <a:pt x="154" y="106"/>
                </a:lnTo>
                <a:lnTo>
                  <a:pt x="0" y="106"/>
                </a:lnTo>
                <a:lnTo>
                  <a:pt x="7" y="19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59" name="Freeform 103"/>
          <p:cNvSpPr>
            <a:spLocks/>
          </p:cNvSpPr>
          <p:nvPr/>
        </p:nvSpPr>
        <p:spPr bwMode="auto">
          <a:xfrm>
            <a:off x="7313613" y="2936875"/>
            <a:ext cx="76200" cy="101600"/>
          </a:xfrm>
          <a:custGeom>
            <a:avLst/>
            <a:gdLst>
              <a:gd name="T0" fmla="*/ 0 w 52"/>
              <a:gd name="T1" fmla="*/ 0 h 73"/>
              <a:gd name="T2" fmla="*/ 34 w 52"/>
              <a:gd name="T3" fmla="*/ 0 h 73"/>
              <a:gd name="T4" fmla="*/ 51 w 52"/>
              <a:gd name="T5" fmla="*/ 20 h 73"/>
              <a:gd name="T6" fmla="*/ 32 w 52"/>
              <a:gd name="T7" fmla="*/ 67 h 73"/>
              <a:gd name="T8" fmla="*/ 0 w 52"/>
              <a:gd name="T9" fmla="*/ 72 h 73"/>
              <a:gd name="T10" fmla="*/ 0 w 52"/>
              <a:gd name="T11" fmla="*/ 0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"/>
              <a:gd name="T19" fmla="*/ 0 h 73"/>
              <a:gd name="T20" fmla="*/ 52 w 52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" h="73">
                <a:moveTo>
                  <a:pt x="0" y="0"/>
                </a:moveTo>
                <a:lnTo>
                  <a:pt x="34" y="0"/>
                </a:lnTo>
                <a:lnTo>
                  <a:pt x="51" y="20"/>
                </a:lnTo>
                <a:lnTo>
                  <a:pt x="32" y="67"/>
                </a:lnTo>
                <a:lnTo>
                  <a:pt x="0" y="72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60" name="Freeform 104" descr="Parchment"/>
          <p:cNvSpPr>
            <a:spLocks/>
          </p:cNvSpPr>
          <p:nvPr/>
        </p:nvSpPr>
        <p:spPr bwMode="auto">
          <a:xfrm>
            <a:off x="7134225" y="2936875"/>
            <a:ext cx="180975" cy="130175"/>
          </a:xfrm>
          <a:custGeom>
            <a:avLst/>
            <a:gdLst>
              <a:gd name="T0" fmla="*/ 7 w 126"/>
              <a:gd name="T1" fmla="*/ 0 h 93"/>
              <a:gd name="T2" fmla="*/ 125 w 126"/>
              <a:gd name="T3" fmla="*/ 0 h 93"/>
              <a:gd name="T4" fmla="*/ 125 w 126"/>
              <a:gd name="T5" fmla="*/ 73 h 93"/>
              <a:gd name="T6" fmla="*/ 0 w 126"/>
              <a:gd name="T7" fmla="*/ 92 h 93"/>
              <a:gd name="T8" fmla="*/ 7 w 126"/>
              <a:gd name="T9" fmla="*/ 0 h 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6"/>
              <a:gd name="T16" fmla="*/ 0 h 93"/>
              <a:gd name="T17" fmla="*/ 126 w 126"/>
              <a:gd name="T18" fmla="*/ 93 h 9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6" h="93">
                <a:moveTo>
                  <a:pt x="7" y="0"/>
                </a:moveTo>
                <a:lnTo>
                  <a:pt x="125" y="0"/>
                </a:lnTo>
                <a:lnTo>
                  <a:pt x="125" y="73"/>
                </a:lnTo>
                <a:lnTo>
                  <a:pt x="0" y="92"/>
                </a:lnTo>
                <a:lnTo>
                  <a:pt x="7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61" name="Freeform 105" descr="Parchment"/>
          <p:cNvSpPr>
            <a:spLocks/>
          </p:cNvSpPr>
          <p:nvPr/>
        </p:nvSpPr>
        <p:spPr bwMode="auto">
          <a:xfrm>
            <a:off x="6394450" y="2884488"/>
            <a:ext cx="587375" cy="379412"/>
          </a:xfrm>
          <a:custGeom>
            <a:avLst/>
            <a:gdLst>
              <a:gd name="T0" fmla="*/ 0 w 407"/>
              <a:gd name="T1" fmla="*/ 51 h 269"/>
              <a:gd name="T2" fmla="*/ 58 w 407"/>
              <a:gd name="T3" fmla="*/ 0 h 269"/>
              <a:gd name="T4" fmla="*/ 58 w 407"/>
              <a:gd name="T5" fmla="*/ 48 h 269"/>
              <a:gd name="T6" fmla="*/ 360 w 407"/>
              <a:gd name="T7" fmla="*/ 48 h 269"/>
              <a:gd name="T8" fmla="*/ 406 w 407"/>
              <a:gd name="T9" fmla="*/ 128 h 269"/>
              <a:gd name="T10" fmla="*/ 379 w 407"/>
              <a:gd name="T11" fmla="*/ 151 h 269"/>
              <a:gd name="T12" fmla="*/ 404 w 407"/>
              <a:gd name="T13" fmla="*/ 218 h 269"/>
              <a:gd name="T14" fmla="*/ 380 w 407"/>
              <a:gd name="T15" fmla="*/ 247 h 269"/>
              <a:gd name="T16" fmla="*/ 309 w 407"/>
              <a:gd name="T17" fmla="*/ 247 h 269"/>
              <a:gd name="T18" fmla="*/ 309 w 407"/>
              <a:gd name="T19" fmla="*/ 268 h 269"/>
              <a:gd name="T20" fmla="*/ 0 w 407"/>
              <a:gd name="T21" fmla="*/ 268 h 269"/>
              <a:gd name="T22" fmla="*/ 0 w 407"/>
              <a:gd name="T23" fmla="*/ 51 h 26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07"/>
              <a:gd name="T37" fmla="*/ 0 h 269"/>
              <a:gd name="T38" fmla="*/ 407 w 407"/>
              <a:gd name="T39" fmla="*/ 269 h 26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07" h="269">
                <a:moveTo>
                  <a:pt x="0" y="51"/>
                </a:moveTo>
                <a:lnTo>
                  <a:pt x="58" y="0"/>
                </a:lnTo>
                <a:lnTo>
                  <a:pt x="58" y="48"/>
                </a:lnTo>
                <a:lnTo>
                  <a:pt x="360" y="48"/>
                </a:lnTo>
                <a:lnTo>
                  <a:pt x="406" y="128"/>
                </a:lnTo>
                <a:lnTo>
                  <a:pt x="379" y="151"/>
                </a:lnTo>
                <a:lnTo>
                  <a:pt x="404" y="218"/>
                </a:lnTo>
                <a:lnTo>
                  <a:pt x="380" y="247"/>
                </a:lnTo>
                <a:lnTo>
                  <a:pt x="309" y="247"/>
                </a:lnTo>
                <a:lnTo>
                  <a:pt x="309" y="268"/>
                </a:lnTo>
                <a:lnTo>
                  <a:pt x="0" y="268"/>
                </a:lnTo>
                <a:lnTo>
                  <a:pt x="0" y="51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62" name="Freeform 106" descr="Parchment"/>
          <p:cNvSpPr>
            <a:spLocks/>
          </p:cNvSpPr>
          <p:nvPr/>
        </p:nvSpPr>
        <p:spPr bwMode="auto">
          <a:xfrm>
            <a:off x="6475413" y="2492375"/>
            <a:ext cx="663575" cy="617538"/>
          </a:xfrm>
          <a:custGeom>
            <a:avLst/>
            <a:gdLst>
              <a:gd name="T0" fmla="*/ 0 w 460"/>
              <a:gd name="T1" fmla="*/ 278 h 441"/>
              <a:gd name="T2" fmla="*/ 0 w 460"/>
              <a:gd name="T3" fmla="*/ 325 h 441"/>
              <a:gd name="T4" fmla="*/ 302 w 460"/>
              <a:gd name="T5" fmla="*/ 325 h 441"/>
              <a:gd name="T6" fmla="*/ 350 w 460"/>
              <a:gd name="T7" fmla="*/ 404 h 441"/>
              <a:gd name="T8" fmla="*/ 406 w 460"/>
              <a:gd name="T9" fmla="*/ 416 h 441"/>
              <a:gd name="T10" fmla="*/ 408 w 460"/>
              <a:gd name="T11" fmla="*/ 440 h 441"/>
              <a:gd name="T12" fmla="*/ 448 w 460"/>
              <a:gd name="T13" fmla="*/ 407 h 441"/>
              <a:gd name="T14" fmla="*/ 459 w 460"/>
              <a:gd name="T15" fmla="*/ 259 h 441"/>
              <a:gd name="T16" fmla="*/ 459 w 460"/>
              <a:gd name="T17" fmla="*/ 158 h 441"/>
              <a:gd name="T18" fmla="*/ 441 w 460"/>
              <a:gd name="T19" fmla="*/ 142 h 441"/>
              <a:gd name="T20" fmla="*/ 450 w 460"/>
              <a:gd name="T21" fmla="*/ 0 h 441"/>
              <a:gd name="T22" fmla="*/ 352 w 460"/>
              <a:gd name="T23" fmla="*/ 0 h 441"/>
              <a:gd name="T24" fmla="*/ 247 w 460"/>
              <a:gd name="T25" fmla="*/ 113 h 441"/>
              <a:gd name="T26" fmla="*/ 264 w 460"/>
              <a:gd name="T27" fmla="*/ 151 h 441"/>
              <a:gd name="T28" fmla="*/ 199 w 460"/>
              <a:gd name="T29" fmla="*/ 202 h 441"/>
              <a:gd name="T30" fmla="*/ 118 w 460"/>
              <a:gd name="T31" fmla="*/ 190 h 441"/>
              <a:gd name="T32" fmla="*/ 46 w 460"/>
              <a:gd name="T33" fmla="*/ 190 h 441"/>
              <a:gd name="T34" fmla="*/ 31 w 460"/>
              <a:gd name="T35" fmla="*/ 243 h 441"/>
              <a:gd name="T36" fmla="*/ 0 w 460"/>
              <a:gd name="T37" fmla="*/ 278 h 44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60"/>
              <a:gd name="T58" fmla="*/ 0 h 441"/>
              <a:gd name="T59" fmla="*/ 460 w 460"/>
              <a:gd name="T60" fmla="*/ 441 h 44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60" h="441">
                <a:moveTo>
                  <a:pt x="0" y="278"/>
                </a:moveTo>
                <a:lnTo>
                  <a:pt x="0" y="325"/>
                </a:lnTo>
                <a:lnTo>
                  <a:pt x="302" y="325"/>
                </a:lnTo>
                <a:lnTo>
                  <a:pt x="350" y="404"/>
                </a:lnTo>
                <a:lnTo>
                  <a:pt x="406" y="416"/>
                </a:lnTo>
                <a:lnTo>
                  <a:pt x="408" y="440"/>
                </a:lnTo>
                <a:lnTo>
                  <a:pt x="448" y="407"/>
                </a:lnTo>
                <a:lnTo>
                  <a:pt x="459" y="259"/>
                </a:lnTo>
                <a:lnTo>
                  <a:pt x="459" y="158"/>
                </a:lnTo>
                <a:lnTo>
                  <a:pt x="441" y="142"/>
                </a:lnTo>
                <a:lnTo>
                  <a:pt x="450" y="0"/>
                </a:lnTo>
                <a:lnTo>
                  <a:pt x="352" y="0"/>
                </a:lnTo>
                <a:lnTo>
                  <a:pt x="247" y="113"/>
                </a:lnTo>
                <a:lnTo>
                  <a:pt x="264" y="151"/>
                </a:lnTo>
                <a:lnTo>
                  <a:pt x="199" y="202"/>
                </a:lnTo>
                <a:lnTo>
                  <a:pt x="118" y="190"/>
                </a:lnTo>
                <a:lnTo>
                  <a:pt x="46" y="190"/>
                </a:lnTo>
                <a:lnTo>
                  <a:pt x="31" y="243"/>
                </a:lnTo>
                <a:lnTo>
                  <a:pt x="0" y="278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63" name="Freeform 107" descr="Parchment"/>
          <p:cNvSpPr>
            <a:spLocks/>
          </p:cNvSpPr>
          <p:nvPr/>
        </p:nvSpPr>
        <p:spPr bwMode="auto">
          <a:xfrm>
            <a:off x="7107238" y="2498725"/>
            <a:ext cx="249237" cy="314325"/>
          </a:xfrm>
          <a:custGeom>
            <a:avLst/>
            <a:gdLst>
              <a:gd name="T0" fmla="*/ 11 w 172"/>
              <a:gd name="T1" fmla="*/ 0 h 225"/>
              <a:gd name="T2" fmla="*/ 171 w 172"/>
              <a:gd name="T3" fmla="*/ 0 h 225"/>
              <a:gd name="T4" fmla="*/ 164 w 172"/>
              <a:gd name="T5" fmla="*/ 55 h 225"/>
              <a:gd name="T6" fmla="*/ 136 w 172"/>
              <a:gd name="T7" fmla="*/ 66 h 225"/>
              <a:gd name="T8" fmla="*/ 92 w 172"/>
              <a:gd name="T9" fmla="*/ 224 h 225"/>
              <a:gd name="T10" fmla="*/ 20 w 172"/>
              <a:gd name="T11" fmla="*/ 224 h 225"/>
              <a:gd name="T12" fmla="*/ 20 w 172"/>
              <a:gd name="T13" fmla="*/ 154 h 225"/>
              <a:gd name="T14" fmla="*/ 0 w 172"/>
              <a:gd name="T15" fmla="*/ 137 h 225"/>
              <a:gd name="T16" fmla="*/ 11 w 172"/>
              <a:gd name="T17" fmla="*/ 0 h 22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72"/>
              <a:gd name="T28" fmla="*/ 0 h 225"/>
              <a:gd name="T29" fmla="*/ 172 w 172"/>
              <a:gd name="T30" fmla="*/ 225 h 22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72" h="225">
                <a:moveTo>
                  <a:pt x="11" y="0"/>
                </a:moveTo>
                <a:lnTo>
                  <a:pt x="171" y="0"/>
                </a:lnTo>
                <a:lnTo>
                  <a:pt x="164" y="55"/>
                </a:lnTo>
                <a:lnTo>
                  <a:pt x="136" y="66"/>
                </a:lnTo>
                <a:lnTo>
                  <a:pt x="92" y="224"/>
                </a:lnTo>
                <a:lnTo>
                  <a:pt x="20" y="224"/>
                </a:lnTo>
                <a:lnTo>
                  <a:pt x="20" y="154"/>
                </a:lnTo>
                <a:lnTo>
                  <a:pt x="0" y="137"/>
                </a:lnTo>
                <a:lnTo>
                  <a:pt x="11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64" name="Freeform 108" descr="Parchment"/>
          <p:cNvSpPr>
            <a:spLocks/>
          </p:cNvSpPr>
          <p:nvPr/>
        </p:nvSpPr>
        <p:spPr bwMode="auto">
          <a:xfrm>
            <a:off x="7239000" y="2386013"/>
            <a:ext cx="187325" cy="427037"/>
          </a:xfrm>
          <a:custGeom>
            <a:avLst/>
            <a:gdLst>
              <a:gd name="T0" fmla="*/ 80 w 130"/>
              <a:gd name="T1" fmla="*/ 79 h 304"/>
              <a:gd name="T2" fmla="*/ 129 w 130"/>
              <a:gd name="T3" fmla="*/ 0 h 304"/>
              <a:gd name="T4" fmla="*/ 129 w 130"/>
              <a:gd name="T5" fmla="*/ 277 h 304"/>
              <a:gd name="T6" fmla="*/ 82 w 130"/>
              <a:gd name="T7" fmla="*/ 303 h 304"/>
              <a:gd name="T8" fmla="*/ 0 w 130"/>
              <a:gd name="T9" fmla="*/ 301 h 304"/>
              <a:gd name="T10" fmla="*/ 44 w 130"/>
              <a:gd name="T11" fmla="*/ 148 h 304"/>
              <a:gd name="T12" fmla="*/ 76 w 130"/>
              <a:gd name="T13" fmla="*/ 134 h 304"/>
              <a:gd name="T14" fmla="*/ 80 w 130"/>
              <a:gd name="T15" fmla="*/ 79 h 30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30"/>
              <a:gd name="T25" fmla="*/ 0 h 304"/>
              <a:gd name="T26" fmla="*/ 130 w 130"/>
              <a:gd name="T27" fmla="*/ 304 h 30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30" h="304">
                <a:moveTo>
                  <a:pt x="80" y="79"/>
                </a:moveTo>
                <a:lnTo>
                  <a:pt x="129" y="0"/>
                </a:lnTo>
                <a:lnTo>
                  <a:pt x="129" y="277"/>
                </a:lnTo>
                <a:lnTo>
                  <a:pt x="82" y="303"/>
                </a:lnTo>
                <a:lnTo>
                  <a:pt x="0" y="301"/>
                </a:lnTo>
                <a:lnTo>
                  <a:pt x="44" y="148"/>
                </a:lnTo>
                <a:lnTo>
                  <a:pt x="76" y="134"/>
                </a:lnTo>
                <a:lnTo>
                  <a:pt x="80" y="79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65" name="Freeform 109" descr="Parchment"/>
          <p:cNvSpPr>
            <a:spLocks/>
          </p:cNvSpPr>
          <p:nvPr/>
        </p:nvSpPr>
        <p:spPr bwMode="auto">
          <a:xfrm>
            <a:off x="7424738" y="2155825"/>
            <a:ext cx="388937" cy="619125"/>
          </a:xfrm>
          <a:custGeom>
            <a:avLst/>
            <a:gdLst>
              <a:gd name="T0" fmla="*/ 0 w 269"/>
              <a:gd name="T1" fmla="*/ 171 h 442"/>
              <a:gd name="T2" fmla="*/ 0 w 269"/>
              <a:gd name="T3" fmla="*/ 441 h 442"/>
              <a:gd name="T4" fmla="*/ 64 w 269"/>
              <a:gd name="T5" fmla="*/ 402 h 442"/>
              <a:gd name="T6" fmla="*/ 69 w 269"/>
              <a:gd name="T7" fmla="*/ 367 h 442"/>
              <a:gd name="T8" fmla="*/ 268 w 269"/>
              <a:gd name="T9" fmla="*/ 209 h 442"/>
              <a:gd name="T10" fmla="*/ 257 w 269"/>
              <a:gd name="T11" fmla="*/ 150 h 442"/>
              <a:gd name="T12" fmla="*/ 222 w 269"/>
              <a:gd name="T13" fmla="*/ 134 h 442"/>
              <a:gd name="T14" fmla="*/ 198 w 269"/>
              <a:gd name="T15" fmla="*/ 7 h 442"/>
              <a:gd name="T16" fmla="*/ 145 w 269"/>
              <a:gd name="T17" fmla="*/ 24 h 442"/>
              <a:gd name="T18" fmla="*/ 117 w 269"/>
              <a:gd name="T19" fmla="*/ 0 h 442"/>
              <a:gd name="T20" fmla="*/ 64 w 269"/>
              <a:gd name="T21" fmla="*/ 45 h 442"/>
              <a:gd name="T22" fmla="*/ 0 w 269"/>
              <a:gd name="T23" fmla="*/ 171 h 44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69"/>
              <a:gd name="T37" fmla="*/ 0 h 442"/>
              <a:gd name="T38" fmla="*/ 269 w 269"/>
              <a:gd name="T39" fmla="*/ 442 h 44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69" h="442">
                <a:moveTo>
                  <a:pt x="0" y="171"/>
                </a:moveTo>
                <a:lnTo>
                  <a:pt x="0" y="441"/>
                </a:lnTo>
                <a:lnTo>
                  <a:pt x="64" y="402"/>
                </a:lnTo>
                <a:lnTo>
                  <a:pt x="69" y="367"/>
                </a:lnTo>
                <a:lnTo>
                  <a:pt x="268" y="209"/>
                </a:lnTo>
                <a:lnTo>
                  <a:pt x="257" y="150"/>
                </a:lnTo>
                <a:lnTo>
                  <a:pt x="222" y="134"/>
                </a:lnTo>
                <a:lnTo>
                  <a:pt x="198" y="7"/>
                </a:lnTo>
                <a:lnTo>
                  <a:pt x="145" y="24"/>
                </a:lnTo>
                <a:lnTo>
                  <a:pt x="117" y="0"/>
                </a:lnTo>
                <a:lnTo>
                  <a:pt x="64" y="45"/>
                </a:lnTo>
                <a:lnTo>
                  <a:pt x="0" y="171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66" name="Freeform 110"/>
          <p:cNvSpPr>
            <a:spLocks/>
          </p:cNvSpPr>
          <p:nvPr/>
        </p:nvSpPr>
        <p:spPr bwMode="auto">
          <a:xfrm>
            <a:off x="6910388" y="3067050"/>
            <a:ext cx="161925" cy="315913"/>
          </a:xfrm>
          <a:custGeom>
            <a:avLst/>
            <a:gdLst>
              <a:gd name="T0" fmla="*/ 51 w 112"/>
              <a:gd name="T1" fmla="*/ 0 h 227"/>
              <a:gd name="T2" fmla="*/ 24 w 112"/>
              <a:gd name="T3" fmla="*/ 25 h 227"/>
              <a:gd name="T4" fmla="*/ 48 w 112"/>
              <a:gd name="T5" fmla="*/ 90 h 227"/>
              <a:gd name="T6" fmla="*/ 24 w 112"/>
              <a:gd name="T7" fmla="*/ 121 h 227"/>
              <a:gd name="T8" fmla="*/ 0 w 112"/>
              <a:gd name="T9" fmla="*/ 156 h 227"/>
              <a:gd name="T10" fmla="*/ 48 w 112"/>
              <a:gd name="T11" fmla="*/ 226 h 227"/>
              <a:gd name="T12" fmla="*/ 97 w 112"/>
              <a:gd name="T13" fmla="*/ 156 h 227"/>
              <a:gd name="T14" fmla="*/ 111 w 112"/>
              <a:gd name="T15" fmla="*/ 76 h 227"/>
              <a:gd name="T16" fmla="*/ 93 w 112"/>
              <a:gd name="T17" fmla="*/ 73 h 227"/>
              <a:gd name="T18" fmla="*/ 110 w 112"/>
              <a:gd name="T19" fmla="*/ 32 h 227"/>
              <a:gd name="T20" fmla="*/ 107 w 112"/>
              <a:gd name="T21" fmla="*/ 10 h 227"/>
              <a:gd name="T22" fmla="*/ 51 w 112"/>
              <a:gd name="T23" fmla="*/ 0 h 22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2"/>
              <a:gd name="T37" fmla="*/ 0 h 227"/>
              <a:gd name="T38" fmla="*/ 112 w 112"/>
              <a:gd name="T39" fmla="*/ 227 h 22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12" h="227">
                <a:moveTo>
                  <a:pt x="51" y="0"/>
                </a:moveTo>
                <a:lnTo>
                  <a:pt x="24" y="25"/>
                </a:lnTo>
                <a:lnTo>
                  <a:pt x="48" y="90"/>
                </a:lnTo>
                <a:lnTo>
                  <a:pt x="24" y="121"/>
                </a:lnTo>
                <a:lnTo>
                  <a:pt x="0" y="156"/>
                </a:lnTo>
                <a:lnTo>
                  <a:pt x="48" y="226"/>
                </a:lnTo>
                <a:lnTo>
                  <a:pt x="97" y="156"/>
                </a:lnTo>
                <a:lnTo>
                  <a:pt x="111" y="76"/>
                </a:lnTo>
                <a:lnTo>
                  <a:pt x="93" y="73"/>
                </a:lnTo>
                <a:lnTo>
                  <a:pt x="110" y="32"/>
                </a:lnTo>
                <a:lnTo>
                  <a:pt x="107" y="10"/>
                </a:lnTo>
                <a:lnTo>
                  <a:pt x="51" y="0"/>
                </a:lnTo>
              </a:path>
            </a:pathLst>
          </a:custGeom>
          <a:solidFill>
            <a:srgbClr val="FFFFFF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67" name="Arc 111"/>
          <p:cNvSpPr>
            <a:spLocks/>
          </p:cNvSpPr>
          <p:nvPr/>
        </p:nvSpPr>
        <p:spPr bwMode="auto">
          <a:xfrm>
            <a:off x="6748463" y="3390900"/>
            <a:ext cx="152400" cy="161925"/>
          </a:xfrm>
          <a:custGeom>
            <a:avLst/>
            <a:gdLst>
              <a:gd name="T0" fmla="*/ 151525 w 21600"/>
              <a:gd name="T1" fmla="*/ 162485 h 21599"/>
              <a:gd name="T2" fmla="*/ 0 w 21600"/>
              <a:gd name="T3" fmla="*/ 0 h 21599"/>
              <a:gd name="T4" fmla="*/ 152977 w 21600"/>
              <a:gd name="T5" fmla="*/ 0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21394" y="21599"/>
                </a:moveTo>
                <a:cubicBezTo>
                  <a:pt x="9546" y="21486"/>
                  <a:pt x="-1" y="11849"/>
                  <a:pt x="-1" y="-1"/>
                </a:cubicBezTo>
              </a:path>
              <a:path w="21600" h="21599" stroke="0" extrusionOk="0">
                <a:moveTo>
                  <a:pt x="21394" y="21599"/>
                </a:moveTo>
                <a:cubicBezTo>
                  <a:pt x="9546" y="21486"/>
                  <a:pt x="-1" y="11849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68" name="Oval 112"/>
          <p:cNvSpPr>
            <a:spLocks noChangeArrowheads="1"/>
          </p:cNvSpPr>
          <p:nvPr/>
        </p:nvSpPr>
        <p:spPr bwMode="auto">
          <a:xfrm>
            <a:off x="5594350" y="2995613"/>
            <a:ext cx="26988" cy="3175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69" name="Oval 113"/>
          <p:cNvSpPr>
            <a:spLocks noChangeArrowheads="1"/>
          </p:cNvSpPr>
          <p:nvPr/>
        </p:nvSpPr>
        <p:spPr bwMode="auto">
          <a:xfrm>
            <a:off x="2025650" y="3341688"/>
            <a:ext cx="25400" cy="2698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70" name="Oval 114"/>
          <p:cNvSpPr>
            <a:spLocks noChangeArrowheads="1"/>
          </p:cNvSpPr>
          <p:nvPr/>
        </p:nvSpPr>
        <p:spPr bwMode="auto">
          <a:xfrm>
            <a:off x="7018338" y="2941638"/>
            <a:ext cx="22225" cy="254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71" name="Oval 115"/>
          <p:cNvSpPr>
            <a:spLocks noChangeArrowheads="1"/>
          </p:cNvSpPr>
          <p:nvPr/>
        </p:nvSpPr>
        <p:spPr bwMode="auto">
          <a:xfrm>
            <a:off x="5872163" y="3876675"/>
            <a:ext cx="28575" cy="30163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72" name="Oval 116"/>
          <p:cNvSpPr>
            <a:spLocks noChangeArrowheads="1"/>
          </p:cNvSpPr>
          <p:nvPr/>
        </p:nvSpPr>
        <p:spPr bwMode="auto">
          <a:xfrm>
            <a:off x="5872163" y="3876675"/>
            <a:ext cx="28575" cy="30163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73" name="Oval 117"/>
          <p:cNvSpPr>
            <a:spLocks noChangeArrowheads="1"/>
          </p:cNvSpPr>
          <p:nvPr/>
        </p:nvSpPr>
        <p:spPr bwMode="auto">
          <a:xfrm>
            <a:off x="5832475" y="3848100"/>
            <a:ext cx="28575" cy="30163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74" name="Oval 118"/>
          <p:cNvSpPr>
            <a:spLocks noChangeArrowheads="1"/>
          </p:cNvSpPr>
          <p:nvPr/>
        </p:nvSpPr>
        <p:spPr bwMode="auto">
          <a:xfrm>
            <a:off x="5859463" y="3835400"/>
            <a:ext cx="23812" cy="26988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75" name="Oval 119"/>
          <p:cNvSpPr>
            <a:spLocks noChangeArrowheads="1"/>
          </p:cNvSpPr>
          <p:nvPr/>
        </p:nvSpPr>
        <p:spPr bwMode="auto">
          <a:xfrm>
            <a:off x="5872163" y="3876675"/>
            <a:ext cx="28575" cy="30163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76" name="Line 120"/>
          <p:cNvSpPr>
            <a:spLocks noChangeShapeType="1"/>
          </p:cNvSpPr>
          <p:nvPr/>
        </p:nvSpPr>
        <p:spPr bwMode="auto">
          <a:xfrm>
            <a:off x="1500188" y="2270125"/>
            <a:ext cx="428625" cy="1035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77" name="Line 121"/>
          <p:cNvSpPr>
            <a:spLocks noChangeShapeType="1"/>
          </p:cNvSpPr>
          <p:nvPr/>
        </p:nvSpPr>
        <p:spPr bwMode="auto">
          <a:xfrm>
            <a:off x="1500188" y="3444875"/>
            <a:ext cx="487362" cy="111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78" name="Line 122"/>
          <p:cNvSpPr>
            <a:spLocks noChangeShapeType="1"/>
          </p:cNvSpPr>
          <p:nvPr/>
        </p:nvSpPr>
        <p:spPr bwMode="auto">
          <a:xfrm flipV="1">
            <a:off x="1490663" y="3462338"/>
            <a:ext cx="590550" cy="10588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79" name="Line 123"/>
          <p:cNvSpPr>
            <a:spLocks noChangeShapeType="1"/>
          </p:cNvSpPr>
          <p:nvPr/>
        </p:nvSpPr>
        <p:spPr bwMode="auto">
          <a:xfrm flipH="1">
            <a:off x="5403850" y="3205163"/>
            <a:ext cx="423863" cy="23637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80" name="Line 124"/>
          <p:cNvSpPr>
            <a:spLocks noChangeShapeType="1"/>
          </p:cNvSpPr>
          <p:nvPr/>
        </p:nvSpPr>
        <p:spPr bwMode="auto">
          <a:xfrm>
            <a:off x="4883150" y="1379538"/>
            <a:ext cx="600075" cy="16017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81" name="Line 125"/>
          <p:cNvSpPr>
            <a:spLocks noChangeShapeType="1"/>
          </p:cNvSpPr>
          <p:nvPr/>
        </p:nvSpPr>
        <p:spPr bwMode="auto">
          <a:xfrm flipH="1">
            <a:off x="5589588" y="1889125"/>
            <a:ext cx="377825" cy="11509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82" name="Line 126"/>
          <p:cNvSpPr>
            <a:spLocks noChangeShapeType="1"/>
          </p:cNvSpPr>
          <p:nvPr/>
        </p:nvSpPr>
        <p:spPr bwMode="auto">
          <a:xfrm flipH="1">
            <a:off x="5551488" y="1366838"/>
            <a:ext cx="1552575" cy="17446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83" name="Line 127"/>
          <p:cNvSpPr>
            <a:spLocks noChangeShapeType="1"/>
          </p:cNvSpPr>
          <p:nvPr/>
        </p:nvSpPr>
        <p:spPr bwMode="auto">
          <a:xfrm>
            <a:off x="1500188" y="1681163"/>
            <a:ext cx="527050" cy="15700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84" name="Line 128"/>
          <p:cNvSpPr>
            <a:spLocks noChangeShapeType="1"/>
          </p:cNvSpPr>
          <p:nvPr/>
        </p:nvSpPr>
        <p:spPr bwMode="auto">
          <a:xfrm flipV="1">
            <a:off x="7042150" y="2705100"/>
            <a:ext cx="909638" cy="212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85" name="Line 129"/>
          <p:cNvSpPr>
            <a:spLocks noChangeShapeType="1"/>
          </p:cNvSpPr>
          <p:nvPr/>
        </p:nvSpPr>
        <p:spPr bwMode="auto">
          <a:xfrm>
            <a:off x="5861050" y="3878263"/>
            <a:ext cx="1531938" cy="11414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86" name="Line 130"/>
          <p:cNvSpPr>
            <a:spLocks noChangeShapeType="1"/>
          </p:cNvSpPr>
          <p:nvPr/>
        </p:nvSpPr>
        <p:spPr bwMode="auto">
          <a:xfrm>
            <a:off x="5873750" y="3962400"/>
            <a:ext cx="1514475" cy="16192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87" name="Line 131"/>
          <p:cNvSpPr>
            <a:spLocks noChangeShapeType="1"/>
          </p:cNvSpPr>
          <p:nvPr/>
        </p:nvSpPr>
        <p:spPr bwMode="auto">
          <a:xfrm>
            <a:off x="3454400" y="1209675"/>
            <a:ext cx="1512888" cy="16494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88" name="Text Box 132"/>
          <p:cNvSpPr txBox="1">
            <a:spLocks noChangeArrowheads="1"/>
          </p:cNvSpPr>
          <p:nvPr/>
        </p:nvSpPr>
        <p:spPr bwMode="auto">
          <a:xfrm>
            <a:off x="65088" y="1465263"/>
            <a:ext cx="1433512" cy="420687"/>
          </a:xfrm>
          <a:prstGeom prst="rect">
            <a:avLst/>
          </a:prstGeom>
          <a:solidFill>
            <a:srgbClr val="EFEFFF"/>
          </a:solidFill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>
                <a:solidFill>
                  <a:srgbClr val="0000FF"/>
                </a:solidFill>
              </a:rPr>
              <a:t>Advanced Light Source</a:t>
            </a:r>
          </a:p>
        </p:txBody>
      </p:sp>
      <p:sp>
        <p:nvSpPr>
          <p:cNvPr id="19589" name="Text Box 133"/>
          <p:cNvSpPr txBox="1">
            <a:spLocks noChangeArrowheads="1"/>
          </p:cNvSpPr>
          <p:nvPr/>
        </p:nvSpPr>
        <p:spPr bwMode="auto">
          <a:xfrm>
            <a:off x="65088" y="3148013"/>
            <a:ext cx="1433512" cy="590550"/>
          </a:xfrm>
          <a:prstGeom prst="rect">
            <a:avLst/>
          </a:prstGeom>
          <a:solidFill>
            <a:srgbClr val="EFEFFF"/>
          </a:solidFill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>
                <a:solidFill>
                  <a:srgbClr val="0000FF"/>
                </a:solidFill>
              </a:rPr>
              <a:t>Stanford Synchrotron Radiation Lab</a:t>
            </a:r>
          </a:p>
        </p:txBody>
      </p:sp>
      <p:sp>
        <p:nvSpPr>
          <p:cNvPr id="19590" name="Text Box 134"/>
          <p:cNvSpPr txBox="1">
            <a:spLocks noChangeArrowheads="1"/>
          </p:cNvSpPr>
          <p:nvPr/>
        </p:nvSpPr>
        <p:spPr bwMode="auto">
          <a:xfrm>
            <a:off x="7902575" y="2214563"/>
            <a:ext cx="1139825" cy="598487"/>
          </a:xfrm>
          <a:prstGeom prst="rect">
            <a:avLst/>
          </a:prstGeom>
          <a:solidFill>
            <a:srgbClr val="EFEFFF"/>
          </a:solidFill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>
                <a:solidFill>
                  <a:srgbClr val="0000FF"/>
                </a:solidFill>
              </a:rPr>
              <a:t>National Synchrotron Light Source</a:t>
            </a:r>
          </a:p>
        </p:txBody>
      </p:sp>
      <p:sp>
        <p:nvSpPr>
          <p:cNvPr id="19591" name="Text Box 135"/>
          <p:cNvSpPr txBox="1">
            <a:spLocks noChangeArrowheads="1"/>
          </p:cNvSpPr>
          <p:nvPr/>
        </p:nvSpPr>
        <p:spPr bwMode="auto">
          <a:xfrm>
            <a:off x="6367463" y="777875"/>
            <a:ext cx="1138237" cy="590550"/>
          </a:xfrm>
          <a:prstGeom prst="rect">
            <a:avLst/>
          </a:prstGeom>
          <a:solidFill>
            <a:srgbClr val="EFEFFF"/>
          </a:solidFill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>
                <a:solidFill>
                  <a:srgbClr val="0000FF"/>
                </a:solidFill>
              </a:rPr>
              <a:t>Advanced Photon Source</a:t>
            </a:r>
          </a:p>
        </p:txBody>
      </p:sp>
      <p:sp>
        <p:nvSpPr>
          <p:cNvPr id="19592" name="Text Box 136"/>
          <p:cNvSpPr txBox="1">
            <a:spLocks noChangeArrowheads="1"/>
          </p:cNvSpPr>
          <p:nvPr/>
        </p:nvSpPr>
        <p:spPr bwMode="auto">
          <a:xfrm>
            <a:off x="65088" y="1971675"/>
            <a:ext cx="1433512" cy="590550"/>
          </a:xfrm>
          <a:prstGeom prst="rect">
            <a:avLst/>
          </a:prstGeom>
          <a:solidFill>
            <a:srgbClr val="E5FFE5"/>
          </a:solidFill>
          <a:ln w="12700">
            <a:solidFill>
              <a:srgbClr val="006600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>
                <a:solidFill>
                  <a:srgbClr val="006600"/>
                </a:solidFill>
              </a:rPr>
              <a:t>National Center for Electron Microscopy</a:t>
            </a:r>
          </a:p>
        </p:txBody>
      </p:sp>
      <p:sp>
        <p:nvSpPr>
          <p:cNvPr id="19593" name="Text Box 137"/>
          <p:cNvSpPr txBox="1">
            <a:spLocks noChangeArrowheads="1"/>
          </p:cNvSpPr>
          <p:nvPr/>
        </p:nvSpPr>
        <p:spPr bwMode="auto">
          <a:xfrm>
            <a:off x="7319963" y="4967288"/>
            <a:ext cx="1722437" cy="430212"/>
          </a:xfrm>
          <a:prstGeom prst="rect">
            <a:avLst/>
          </a:prstGeom>
          <a:solidFill>
            <a:srgbClr val="E5FFE5"/>
          </a:solidFill>
          <a:ln w="12700">
            <a:solidFill>
              <a:srgbClr val="006600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>
                <a:solidFill>
                  <a:srgbClr val="006600"/>
                </a:solidFill>
              </a:rPr>
              <a:t>Shared Research Equipment Program</a:t>
            </a:r>
          </a:p>
        </p:txBody>
      </p:sp>
      <p:sp>
        <p:nvSpPr>
          <p:cNvPr id="19594" name="Text Box 138"/>
          <p:cNvSpPr txBox="1">
            <a:spLocks noChangeArrowheads="1"/>
          </p:cNvSpPr>
          <p:nvPr/>
        </p:nvSpPr>
        <p:spPr bwMode="auto">
          <a:xfrm>
            <a:off x="4445000" y="777875"/>
            <a:ext cx="1811338" cy="590550"/>
          </a:xfrm>
          <a:prstGeom prst="rect">
            <a:avLst/>
          </a:prstGeom>
          <a:solidFill>
            <a:srgbClr val="E5FFE5"/>
          </a:solidFill>
          <a:ln w="12700">
            <a:solidFill>
              <a:srgbClr val="006600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>
                <a:solidFill>
                  <a:srgbClr val="006600"/>
                </a:solidFill>
              </a:rPr>
              <a:t>Electron Microscopy Center for Materials Research</a:t>
            </a:r>
          </a:p>
        </p:txBody>
      </p:sp>
      <p:sp>
        <p:nvSpPr>
          <p:cNvPr id="19595" name="Text Box 139"/>
          <p:cNvSpPr txBox="1">
            <a:spLocks noChangeArrowheads="1"/>
          </p:cNvSpPr>
          <p:nvPr/>
        </p:nvSpPr>
        <p:spPr bwMode="auto">
          <a:xfrm>
            <a:off x="7319963" y="5468938"/>
            <a:ext cx="1252537" cy="433387"/>
          </a:xfrm>
          <a:prstGeom prst="rect">
            <a:avLst/>
          </a:prstGeom>
          <a:solidFill>
            <a:srgbClr val="FFEBEB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>
                <a:solidFill>
                  <a:srgbClr val="FF0000"/>
                </a:solidFill>
              </a:rPr>
              <a:t>High-Flux Isotope Reactor</a:t>
            </a:r>
          </a:p>
        </p:txBody>
      </p:sp>
      <p:sp>
        <p:nvSpPr>
          <p:cNvPr id="19596" name="Text Box 140"/>
          <p:cNvSpPr txBox="1">
            <a:spLocks noChangeArrowheads="1"/>
          </p:cNvSpPr>
          <p:nvPr/>
        </p:nvSpPr>
        <p:spPr bwMode="auto">
          <a:xfrm>
            <a:off x="5511800" y="1522413"/>
            <a:ext cx="1398588" cy="431800"/>
          </a:xfrm>
          <a:prstGeom prst="rect">
            <a:avLst/>
          </a:prstGeom>
          <a:solidFill>
            <a:srgbClr val="FFEBEB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>
                <a:solidFill>
                  <a:srgbClr val="FF0000"/>
                </a:solidFill>
              </a:rPr>
              <a:t>Intense Pulsed Neutron Source</a:t>
            </a:r>
          </a:p>
        </p:txBody>
      </p:sp>
      <p:sp>
        <p:nvSpPr>
          <p:cNvPr id="19597" name="Text Box 141"/>
          <p:cNvSpPr txBox="1">
            <a:spLocks noChangeArrowheads="1"/>
          </p:cNvSpPr>
          <p:nvPr/>
        </p:nvSpPr>
        <p:spPr bwMode="auto">
          <a:xfrm>
            <a:off x="65088" y="4325938"/>
            <a:ext cx="1433512" cy="422275"/>
          </a:xfrm>
          <a:prstGeom prst="rect">
            <a:avLst/>
          </a:prstGeom>
          <a:solidFill>
            <a:srgbClr val="F7F7F7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/>
              <a:t>Combustion Research Facility</a:t>
            </a:r>
          </a:p>
        </p:txBody>
      </p:sp>
      <p:sp>
        <p:nvSpPr>
          <p:cNvPr id="19598" name="Line 142"/>
          <p:cNvSpPr>
            <a:spLocks noChangeShapeType="1"/>
          </p:cNvSpPr>
          <p:nvPr/>
        </p:nvSpPr>
        <p:spPr bwMode="auto">
          <a:xfrm flipV="1">
            <a:off x="6046788" y="3703638"/>
            <a:ext cx="1646237" cy="95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99" name="Text Box 143"/>
          <p:cNvSpPr txBox="1">
            <a:spLocks noChangeArrowheads="1"/>
          </p:cNvSpPr>
          <p:nvPr/>
        </p:nvSpPr>
        <p:spPr bwMode="auto">
          <a:xfrm>
            <a:off x="4795838" y="5503863"/>
            <a:ext cx="1431925" cy="422275"/>
          </a:xfrm>
          <a:prstGeom prst="rect">
            <a:avLst/>
          </a:prstGeom>
          <a:solidFill>
            <a:srgbClr val="F7F7F7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/>
              <a:t>Pulse Radiolysis Facility</a:t>
            </a:r>
          </a:p>
        </p:txBody>
      </p:sp>
      <p:sp>
        <p:nvSpPr>
          <p:cNvPr id="19600" name="Text Box 144"/>
          <p:cNvSpPr txBox="1">
            <a:spLocks noChangeArrowheads="1"/>
          </p:cNvSpPr>
          <p:nvPr/>
        </p:nvSpPr>
        <p:spPr bwMode="auto">
          <a:xfrm>
            <a:off x="2738438" y="939800"/>
            <a:ext cx="1430337" cy="420688"/>
          </a:xfrm>
          <a:prstGeom prst="rect">
            <a:avLst/>
          </a:prstGeom>
          <a:solidFill>
            <a:srgbClr val="F7F7F7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/>
              <a:t>Materials Preparation Center</a:t>
            </a:r>
          </a:p>
        </p:txBody>
      </p:sp>
      <p:sp>
        <p:nvSpPr>
          <p:cNvPr id="19601" name="Line 145"/>
          <p:cNvSpPr>
            <a:spLocks noChangeShapeType="1"/>
          </p:cNvSpPr>
          <p:nvPr/>
        </p:nvSpPr>
        <p:spPr bwMode="auto">
          <a:xfrm flipV="1">
            <a:off x="2820988" y="3921125"/>
            <a:ext cx="811212" cy="1482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02" name="Line 146"/>
          <p:cNvSpPr>
            <a:spLocks noChangeShapeType="1"/>
          </p:cNvSpPr>
          <p:nvPr/>
        </p:nvSpPr>
        <p:spPr bwMode="auto">
          <a:xfrm flipV="1">
            <a:off x="2278063" y="3884613"/>
            <a:ext cx="1363662" cy="8969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03" name="Text Box 147"/>
          <p:cNvSpPr txBox="1">
            <a:spLocks noChangeArrowheads="1"/>
          </p:cNvSpPr>
          <p:nvPr/>
        </p:nvSpPr>
        <p:spPr bwMode="auto">
          <a:xfrm>
            <a:off x="1584325" y="4706938"/>
            <a:ext cx="1431925" cy="590550"/>
          </a:xfrm>
          <a:prstGeom prst="rect">
            <a:avLst/>
          </a:prstGeom>
          <a:solidFill>
            <a:srgbClr val="FFEBEB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>
                <a:solidFill>
                  <a:srgbClr val="FF0000"/>
                </a:solidFill>
              </a:rPr>
              <a:t>Los Alamos Neutron Science Center</a:t>
            </a:r>
          </a:p>
        </p:txBody>
      </p:sp>
      <p:sp>
        <p:nvSpPr>
          <p:cNvPr id="19604" name="Line 148"/>
          <p:cNvSpPr>
            <a:spLocks noChangeShapeType="1"/>
          </p:cNvSpPr>
          <p:nvPr/>
        </p:nvSpPr>
        <p:spPr bwMode="auto">
          <a:xfrm>
            <a:off x="5881688" y="3805238"/>
            <a:ext cx="1808162" cy="6048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05" name="Text Box 149"/>
          <p:cNvSpPr txBox="1">
            <a:spLocks noChangeArrowheads="1"/>
          </p:cNvSpPr>
          <p:nvPr/>
        </p:nvSpPr>
        <p:spPr bwMode="auto">
          <a:xfrm>
            <a:off x="7600950" y="4086225"/>
            <a:ext cx="1441450" cy="592138"/>
          </a:xfrm>
          <a:prstGeom prst="rect">
            <a:avLst/>
          </a:prstGeom>
          <a:solidFill>
            <a:srgbClr val="ECD9FF"/>
          </a:solidFill>
          <a:ln w="12700">
            <a:solidFill>
              <a:srgbClr val="990099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>
                <a:solidFill>
                  <a:srgbClr val="990099"/>
                </a:solidFill>
              </a:rPr>
              <a:t>Center for Nanophase Materials Sciences</a:t>
            </a:r>
          </a:p>
        </p:txBody>
      </p:sp>
      <p:sp>
        <p:nvSpPr>
          <p:cNvPr id="19606" name="Text Box 150"/>
          <p:cNvSpPr txBox="1">
            <a:spLocks noChangeArrowheads="1"/>
          </p:cNvSpPr>
          <p:nvPr/>
        </p:nvSpPr>
        <p:spPr bwMode="auto">
          <a:xfrm>
            <a:off x="7605713" y="3562350"/>
            <a:ext cx="1436687" cy="422275"/>
          </a:xfrm>
          <a:prstGeom prst="rect">
            <a:avLst/>
          </a:prstGeom>
          <a:solidFill>
            <a:srgbClr val="FFDFEB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>
                <a:solidFill>
                  <a:srgbClr val="FF0000"/>
                </a:solidFill>
              </a:rPr>
              <a:t>Spallation Neutron Source</a:t>
            </a:r>
          </a:p>
        </p:txBody>
      </p:sp>
      <p:sp>
        <p:nvSpPr>
          <p:cNvPr id="19607" name="Line 151"/>
          <p:cNvSpPr>
            <a:spLocks noChangeShapeType="1"/>
          </p:cNvSpPr>
          <p:nvPr/>
        </p:nvSpPr>
        <p:spPr bwMode="auto">
          <a:xfrm flipV="1">
            <a:off x="1493838" y="3462338"/>
            <a:ext cx="511175" cy="5762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08" name="Text Box 152" descr="Wide upward diagonal"/>
          <p:cNvSpPr txBox="1">
            <a:spLocks noChangeArrowheads="1"/>
          </p:cNvSpPr>
          <p:nvPr/>
        </p:nvSpPr>
        <p:spPr bwMode="auto">
          <a:xfrm>
            <a:off x="65088" y="3817938"/>
            <a:ext cx="1433512" cy="431800"/>
          </a:xfrm>
          <a:prstGeom prst="rect">
            <a:avLst/>
          </a:prstGeom>
          <a:pattFill prst="wdUpDiag">
            <a:fgClr>
              <a:srgbClr val="C3C3FF"/>
            </a:fgClr>
            <a:bgClr>
              <a:srgbClr val="FFFFFF"/>
            </a:bgClr>
          </a:pattFill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>
                <a:solidFill>
                  <a:srgbClr val="0000FF"/>
                </a:solidFill>
              </a:rPr>
              <a:t>Linac Coherent Light Source</a:t>
            </a:r>
          </a:p>
        </p:txBody>
      </p:sp>
      <p:sp>
        <p:nvSpPr>
          <p:cNvPr id="19609" name="Text Box 153" descr="Wide upward diagonal"/>
          <p:cNvSpPr txBox="1">
            <a:spLocks noChangeArrowheads="1"/>
          </p:cNvSpPr>
          <p:nvPr/>
        </p:nvSpPr>
        <p:spPr bwMode="auto">
          <a:xfrm>
            <a:off x="1584325" y="5343525"/>
            <a:ext cx="1431925" cy="600075"/>
          </a:xfrm>
          <a:prstGeom prst="rect">
            <a:avLst/>
          </a:prstGeom>
          <a:pattFill prst="wdUpDiag">
            <a:fgClr>
              <a:srgbClr val="DDBBFF"/>
            </a:fgClr>
            <a:bgClr>
              <a:srgbClr val="FFFFCC"/>
            </a:bgClr>
          </a:pattFill>
          <a:ln w="12700">
            <a:solidFill>
              <a:srgbClr val="990099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>
                <a:solidFill>
                  <a:srgbClr val="990099"/>
                </a:solidFill>
              </a:rPr>
              <a:t>Center for Integrated Nanotechnologies</a:t>
            </a:r>
          </a:p>
        </p:txBody>
      </p:sp>
      <p:sp>
        <p:nvSpPr>
          <p:cNvPr id="19610" name="Text Box 154"/>
          <p:cNvSpPr txBox="1">
            <a:spLocks noChangeArrowheads="1"/>
          </p:cNvSpPr>
          <p:nvPr/>
        </p:nvSpPr>
        <p:spPr bwMode="auto">
          <a:xfrm>
            <a:off x="65088" y="2641600"/>
            <a:ext cx="1431925" cy="436563"/>
          </a:xfrm>
          <a:prstGeom prst="rect">
            <a:avLst/>
          </a:prstGeom>
          <a:solidFill>
            <a:srgbClr val="ECD9FF"/>
          </a:solidFill>
          <a:ln w="12700">
            <a:solidFill>
              <a:srgbClr val="990099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>
                <a:solidFill>
                  <a:srgbClr val="990099"/>
                </a:solidFill>
              </a:rPr>
              <a:t>Molecular</a:t>
            </a:r>
          </a:p>
          <a:p>
            <a:pPr algn="ctr" defTabSz="819150"/>
            <a:r>
              <a:rPr lang="en-US" sz="1100" b="1">
                <a:solidFill>
                  <a:srgbClr val="990099"/>
                </a:solidFill>
              </a:rPr>
              <a:t>Foundry </a:t>
            </a:r>
          </a:p>
        </p:txBody>
      </p:sp>
      <p:sp>
        <p:nvSpPr>
          <p:cNvPr id="2417819" name="AutoShape 155"/>
          <p:cNvSpPr>
            <a:spLocks noChangeArrowheads="1"/>
          </p:cNvSpPr>
          <p:nvPr/>
        </p:nvSpPr>
        <p:spPr bwMode="auto">
          <a:xfrm>
            <a:off x="5429250" y="2943225"/>
            <a:ext cx="157163" cy="168275"/>
          </a:xfrm>
          <a:prstGeom prst="star5">
            <a:avLst/>
          </a:prstGeom>
          <a:solidFill>
            <a:srgbClr val="CCFFCC"/>
          </a:solidFill>
          <a:ln w="12700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417820" name="AutoShape 156"/>
          <p:cNvSpPr>
            <a:spLocks noChangeArrowheads="1"/>
          </p:cNvSpPr>
          <p:nvPr/>
        </p:nvSpPr>
        <p:spPr bwMode="auto">
          <a:xfrm>
            <a:off x="1858963" y="3225800"/>
            <a:ext cx="157162" cy="169863"/>
          </a:xfrm>
          <a:prstGeom prst="star5">
            <a:avLst/>
          </a:prstGeom>
          <a:solidFill>
            <a:srgbClr val="CCFFCC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417821" name="AutoShape 157"/>
          <p:cNvSpPr>
            <a:spLocks noChangeArrowheads="1"/>
          </p:cNvSpPr>
          <p:nvPr/>
        </p:nvSpPr>
        <p:spPr bwMode="auto">
          <a:xfrm>
            <a:off x="6985000" y="2927350"/>
            <a:ext cx="157163" cy="169863"/>
          </a:xfrm>
          <a:prstGeom prst="star5">
            <a:avLst/>
          </a:prstGeom>
          <a:solidFill>
            <a:srgbClr val="99CCFF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82048" tIns="41025" rIns="82048" bIns="41025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2417822" name="AutoShape 158"/>
          <p:cNvSpPr>
            <a:spLocks noChangeArrowheads="1"/>
          </p:cNvSpPr>
          <p:nvPr/>
        </p:nvSpPr>
        <p:spPr bwMode="auto">
          <a:xfrm>
            <a:off x="5753100" y="3082925"/>
            <a:ext cx="157163" cy="169863"/>
          </a:xfrm>
          <a:prstGeom prst="star5">
            <a:avLst/>
          </a:prstGeom>
          <a:solidFill>
            <a:srgbClr val="EAEAEA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417823" name="AutoShape 159"/>
          <p:cNvSpPr>
            <a:spLocks noChangeArrowheads="1"/>
          </p:cNvSpPr>
          <p:nvPr/>
        </p:nvSpPr>
        <p:spPr bwMode="auto">
          <a:xfrm>
            <a:off x="1944688" y="3240088"/>
            <a:ext cx="157162" cy="168275"/>
          </a:xfrm>
          <a:prstGeom prst="star5">
            <a:avLst/>
          </a:prstGeom>
          <a:solidFill>
            <a:srgbClr val="99CCFF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417824" name="AutoShape 160"/>
          <p:cNvSpPr>
            <a:spLocks noChangeArrowheads="1"/>
          </p:cNvSpPr>
          <p:nvPr/>
        </p:nvSpPr>
        <p:spPr bwMode="auto">
          <a:xfrm>
            <a:off x="5748338" y="3814763"/>
            <a:ext cx="157162" cy="171450"/>
          </a:xfrm>
          <a:prstGeom prst="star5">
            <a:avLst/>
          </a:prstGeom>
          <a:solidFill>
            <a:srgbClr val="FFCCCC"/>
          </a:solidFill>
          <a:ln w="127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417825" name="AutoShape 161"/>
          <p:cNvSpPr>
            <a:spLocks noChangeArrowheads="1"/>
          </p:cNvSpPr>
          <p:nvPr/>
        </p:nvSpPr>
        <p:spPr bwMode="auto">
          <a:xfrm>
            <a:off x="5519738" y="2930525"/>
            <a:ext cx="157162" cy="169863"/>
          </a:xfrm>
          <a:prstGeom prst="star5">
            <a:avLst/>
          </a:prstGeom>
          <a:solidFill>
            <a:srgbClr val="FFCCCC"/>
          </a:solidFill>
          <a:ln w="127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417826" name="AutoShape 162"/>
          <p:cNvSpPr>
            <a:spLocks noChangeArrowheads="1"/>
          </p:cNvSpPr>
          <p:nvPr/>
        </p:nvSpPr>
        <p:spPr bwMode="auto">
          <a:xfrm>
            <a:off x="4913313" y="2798763"/>
            <a:ext cx="158750" cy="168275"/>
          </a:xfrm>
          <a:prstGeom prst="star5">
            <a:avLst/>
          </a:prstGeom>
          <a:solidFill>
            <a:srgbClr val="EAEAEA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417827" name="AutoShape 163"/>
          <p:cNvSpPr>
            <a:spLocks noChangeArrowheads="1"/>
          </p:cNvSpPr>
          <p:nvPr/>
        </p:nvSpPr>
        <p:spPr bwMode="auto">
          <a:xfrm>
            <a:off x="1997075" y="3373438"/>
            <a:ext cx="157163" cy="169862"/>
          </a:xfrm>
          <a:prstGeom prst="star5">
            <a:avLst/>
          </a:prstGeom>
          <a:solidFill>
            <a:srgbClr val="D7E1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417828" name="AutoShape 164"/>
          <p:cNvSpPr>
            <a:spLocks noChangeArrowheads="1"/>
          </p:cNvSpPr>
          <p:nvPr/>
        </p:nvSpPr>
        <p:spPr bwMode="auto">
          <a:xfrm>
            <a:off x="5473700" y="2990850"/>
            <a:ext cx="157163" cy="168275"/>
          </a:xfrm>
          <a:prstGeom prst="star5">
            <a:avLst/>
          </a:prstGeom>
          <a:solidFill>
            <a:srgbClr val="99CCFF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417829" name="AutoShape 165"/>
          <p:cNvSpPr>
            <a:spLocks noChangeArrowheads="1"/>
          </p:cNvSpPr>
          <p:nvPr/>
        </p:nvSpPr>
        <p:spPr bwMode="auto">
          <a:xfrm>
            <a:off x="3549650" y="3786188"/>
            <a:ext cx="157163" cy="168275"/>
          </a:xfrm>
          <a:prstGeom prst="star5">
            <a:avLst/>
          </a:prstGeom>
          <a:solidFill>
            <a:srgbClr val="FFCCCC"/>
          </a:solidFill>
          <a:ln w="127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417830" name="AutoShape 166"/>
          <p:cNvSpPr>
            <a:spLocks noChangeArrowheads="1"/>
          </p:cNvSpPr>
          <p:nvPr/>
        </p:nvSpPr>
        <p:spPr bwMode="auto">
          <a:xfrm>
            <a:off x="1914525" y="3354388"/>
            <a:ext cx="157163" cy="169862"/>
          </a:xfrm>
          <a:prstGeom prst="star5">
            <a:avLst/>
          </a:prstGeom>
          <a:solidFill>
            <a:srgbClr val="99CCFF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417831" name="AutoShape 167"/>
          <p:cNvSpPr>
            <a:spLocks noChangeArrowheads="1"/>
          </p:cNvSpPr>
          <p:nvPr/>
        </p:nvSpPr>
        <p:spPr bwMode="auto">
          <a:xfrm>
            <a:off x="5784850" y="3770313"/>
            <a:ext cx="157163" cy="169862"/>
          </a:xfrm>
          <a:prstGeom prst="star5">
            <a:avLst/>
          </a:prstGeom>
          <a:solidFill>
            <a:srgbClr val="CCFFCC"/>
          </a:solidFill>
          <a:ln w="12700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417832" name="AutoShape 168"/>
          <p:cNvSpPr>
            <a:spLocks noChangeArrowheads="1"/>
          </p:cNvSpPr>
          <p:nvPr/>
        </p:nvSpPr>
        <p:spPr bwMode="auto">
          <a:xfrm>
            <a:off x="5889625" y="3646488"/>
            <a:ext cx="157163" cy="168275"/>
          </a:xfrm>
          <a:prstGeom prst="star5">
            <a:avLst/>
          </a:prstGeom>
          <a:solidFill>
            <a:srgbClr val="FFCCCC"/>
          </a:solidFill>
          <a:ln w="127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9625" name="Line 169"/>
          <p:cNvSpPr>
            <a:spLocks noChangeShapeType="1"/>
          </p:cNvSpPr>
          <p:nvPr/>
        </p:nvSpPr>
        <p:spPr bwMode="auto">
          <a:xfrm>
            <a:off x="4560888" y="1566863"/>
            <a:ext cx="939800" cy="1435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26" name="Line 170"/>
          <p:cNvSpPr>
            <a:spLocks noChangeShapeType="1"/>
          </p:cNvSpPr>
          <p:nvPr/>
        </p:nvSpPr>
        <p:spPr bwMode="auto">
          <a:xfrm flipH="1">
            <a:off x="7011988" y="1971675"/>
            <a:ext cx="398462" cy="8985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27" name="Text Box 171" descr="Wide upward diagonal"/>
          <p:cNvSpPr txBox="1">
            <a:spLocks noChangeArrowheads="1"/>
          </p:cNvSpPr>
          <p:nvPr/>
        </p:nvSpPr>
        <p:spPr bwMode="auto">
          <a:xfrm>
            <a:off x="3844925" y="1419225"/>
            <a:ext cx="1431925" cy="601663"/>
          </a:xfrm>
          <a:prstGeom prst="rect">
            <a:avLst/>
          </a:prstGeom>
          <a:pattFill prst="wdUpDiag">
            <a:fgClr>
              <a:srgbClr val="DDBBFF"/>
            </a:fgClr>
            <a:bgClr>
              <a:srgbClr val="FFFFCC"/>
            </a:bgClr>
          </a:pattFill>
          <a:ln w="12700">
            <a:solidFill>
              <a:srgbClr val="990099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>
                <a:solidFill>
                  <a:srgbClr val="990099"/>
                </a:solidFill>
              </a:rPr>
              <a:t>Center for Nanoscale Materials</a:t>
            </a:r>
          </a:p>
        </p:txBody>
      </p:sp>
      <p:sp>
        <p:nvSpPr>
          <p:cNvPr id="2417836" name="AutoShape 172"/>
          <p:cNvSpPr>
            <a:spLocks noChangeAspect="1" noChangeArrowheads="1"/>
          </p:cNvSpPr>
          <p:nvPr/>
        </p:nvSpPr>
        <p:spPr bwMode="auto">
          <a:xfrm>
            <a:off x="1884363" y="3217863"/>
            <a:ext cx="192087" cy="203200"/>
          </a:xfrm>
          <a:prstGeom prst="star5">
            <a:avLst/>
          </a:prstGeom>
          <a:solidFill>
            <a:srgbClr val="660033"/>
          </a:solidFill>
          <a:ln w="12700">
            <a:solidFill>
              <a:srgbClr val="660066"/>
            </a:solidFill>
            <a:miter lim="800000"/>
            <a:headEnd/>
            <a:tailEnd/>
          </a:ln>
          <a:effectLst/>
        </p:spPr>
        <p:txBody>
          <a:bodyPr wrap="none" lIns="82048" tIns="41025" rIns="82048" bIns="41025" anchor="ctr">
            <a:prstTxWarp prst="textNoShape">
              <a:avLst/>
            </a:prstTxWarp>
          </a:bodyPr>
          <a:lstStyle/>
          <a:p>
            <a:pPr algn="ctr" defTabSz="914608">
              <a:defRPr/>
            </a:pPr>
            <a:endParaRPr lang="en-US" sz="2700" b="1" i="1" dirty="0">
              <a:solidFill>
                <a:srgbClr val="80008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charset="0"/>
            </a:endParaRPr>
          </a:p>
        </p:txBody>
      </p:sp>
      <p:sp>
        <p:nvSpPr>
          <p:cNvPr id="2417837" name="AutoShape 173"/>
          <p:cNvSpPr>
            <a:spLocks noChangeAspect="1" noChangeArrowheads="1"/>
          </p:cNvSpPr>
          <p:nvPr/>
        </p:nvSpPr>
        <p:spPr bwMode="auto">
          <a:xfrm>
            <a:off x="3506788" y="3705225"/>
            <a:ext cx="192087" cy="201613"/>
          </a:xfrm>
          <a:prstGeom prst="star5">
            <a:avLst/>
          </a:prstGeom>
          <a:solidFill>
            <a:srgbClr val="660033"/>
          </a:solidFill>
          <a:ln w="12700">
            <a:solidFill>
              <a:srgbClr val="660066"/>
            </a:solidFill>
            <a:miter lim="800000"/>
            <a:headEnd/>
            <a:tailEnd/>
          </a:ln>
          <a:effectLst/>
        </p:spPr>
        <p:txBody>
          <a:bodyPr wrap="none" lIns="82048" tIns="41025" rIns="82048" bIns="41025" anchor="ctr">
            <a:prstTxWarp prst="textNoShape">
              <a:avLst/>
            </a:prstTxWarp>
          </a:bodyPr>
          <a:lstStyle/>
          <a:p>
            <a:pPr algn="ctr" defTabSz="914608">
              <a:defRPr/>
            </a:pPr>
            <a:endParaRPr lang="en-US" sz="2700" b="1" i="1" dirty="0">
              <a:solidFill>
                <a:srgbClr val="80008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charset="0"/>
            </a:endParaRPr>
          </a:p>
        </p:txBody>
      </p:sp>
      <p:sp>
        <p:nvSpPr>
          <p:cNvPr id="2417838" name="AutoShape 174"/>
          <p:cNvSpPr>
            <a:spLocks noChangeAspect="1" noChangeArrowheads="1"/>
          </p:cNvSpPr>
          <p:nvPr/>
        </p:nvSpPr>
        <p:spPr bwMode="auto">
          <a:xfrm>
            <a:off x="5773738" y="3635375"/>
            <a:ext cx="192087" cy="203200"/>
          </a:xfrm>
          <a:prstGeom prst="star5">
            <a:avLst/>
          </a:prstGeom>
          <a:solidFill>
            <a:srgbClr val="660033"/>
          </a:solidFill>
          <a:ln w="12700">
            <a:solidFill>
              <a:srgbClr val="660066"/>
            </a:solidFill>
            <a:miter lim="800000"/>
            <a:headEnd/>
            <a:tailEnd/>
          </a:ln>
          <a:effectLst/>
        </p:spPr>
        <p:txBody>
          <a:bodyPr wrap="none" lIns="82048" tIns="41025" rIns="82048" bIns="41025" anchor="ctr">
            <a:prstTxWarp prst="textNoShape">
              <a:avLst/>
            </a:prstTxWarp>
          </a:bodyPr>
          <a:lstStyle/>
          <a:p>
            <a:pPr algn="ctr" defTabSz="914608">
              <a:defRPr/>
            </a:pPr>
            <a:endParaRPr lang="en-US" sz="2700" b="1" i="1" dirty="0">
              <a:solidFill>
                <a:srgbClr val="80008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charset="0"/>
            </a:endParaRPr>
          </a:p>
        </p:txBody>
      </p:sp>
      <p:sp>
        <p:nvSpPr>
          <p:cNvPr id="2417839" name="AutoShape 175"/>
          <p:cNvSpPr>
            <a:spLocks noChangeAspect="1" noChangeArrowheads="1"/>
          </p:cNvSpPr>
          <p:nvPr/>
        </p:nvSpPr>
        <p:spPr bwMode="auto">
          <a:xfrm>
            <a:off x="5416550" y="2865438"/>
            <a:ext cx="192088" cy="203200"/>
          </a:xfrm>
          <a:prstGeom prst="star5">
            <a:avLst/>
          </a:prstGeom>
          <a:solidFill>
            <a:srgbClr val="660033"/>
          </a:solidFill>
          <a:ln w="12700">
            <a:solidFill>
              <a:srgbClr val="660066"/>
            </a:solidFill>
            <a:miter lim="800000"/>
            <a:headEnd/>
            <a:tailEnd/>
          </a:ln>
          <a:effectLst/>
        </p:spPr>
        <p:txBody>
          <a:bodyPr wrap="none" lIns="82048" tIns="41025" rIns="82048" bIns="41025" anchor="ctr">
            <a:prstTxWarp prst="textNoShape">
              <a:avLst/>
            </a:prstTxWarp>
          </a:bodyPr>
          <a:lstStyle/>
          <a:p>
            <a:pPr algn="ctr" defTabSz="914608">
              <a:defRPr/>
            </a:pPr>
            <a:endParaRPr lang="en-US" sz="2700" b="1" i="1" dirty="0">
              <a:solidFill>
                <a:srgbClr val="80008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charset="0"/>
            </a:endParaRPr>
          </a:p>
        </p:txBody>
      </p:sp>
      <p:sp>
        <p:nvSpPr>
          <p:cNvPr id="2417840" name="AutoShape 176"/>
          <p:cNvSpPr>
            <a:spLocks noChangeAspect="1" noChangeArrowheads="1"/>
          </p:cNvSpPr>
          <p:nvPr/>
        </p:nvSpPr>
        <p:spPr bwMode="auto">
          <a:xfrm>
            <a:off x="6897688" y="2870200"/>
            <a:ext cx="192087" cy="203200"/>
          </a:xfrm>
          <a:prstGeom prst="star5">
            <a:avLst/>
          </a:prstGeom>
          <a:solidFill>
            <a:srgbClr val="660033"/>
          </a:solidFill>
          <a:ln w="12700">
            <a:solidFill>
              <a:srgbClr val="660066"/>
            </a:solidFill>
            <a:miter lim="800000"/>
            <a:headEnd/>
            <a:tailEnd/>
          </a:ln>
          <a:effectLst/>
        </p:spPr>
        <p:txBody>
          <a:bodyPr wrap="none" lIns="82048" tIns="41025" rIns="82048" bIns="41025" anchor="ctr">
            <a:prstTxWarp prst="textNoShape">
              <a:avLst/>
            </a:prstTxWarp>
          </a:bodyPr>
          <a:lstStyle/>
          <a:p>
            <a:pPr algn="ctr" defTabSz="914608">
              <a:defRPr/>
            </a:pPr>
            <a:endParaRPr lang="en-US" sz="2700" b="1" i="1" dirty="0">
              <a:solidFill>
                <a:srgbClr val="80008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charset="0"/>
            </a:endParaRPr>
          </a:p>
        </p:txBody>
      </p:sp>
      <p:sp>
        <p:nvSpPr>
          <p:cNvPr id="2417841" name="Rectangle 177"/>
          <p:cNvSpPr>
            <a:spLocks noGrp="1" noChangeArrowheads="1"/>
          </p:cNvSpPr>
          <p:nvPr>
            <p:ph type="title"/>
          </p:nvPr>
        </p:nvSpPr>
        <p:spPr>
          <a:xfrm>
            <a:off x="1697567" y="149755"/>
            <a:ext cx="5524500" cy="487291"/>
          </a:xfrm>
        </p:spPr>
        <p:txBody>
          <a:bodyPr lIns="91418" tIns="45709" rIns="91418" bIns="45709"/>
          <a:lstStyle/>
          <a:p>
            <a:pPr>
              <a:tabLst>
                <a:tab pos="1695450" algn="l"/>
              </a:tabLst>
            </a:pPr>
            <a:r>
              <a:rPr lang="en-US" sz="2800" dirty="0"/>
              <a:t>BES Scientific User Facilities </a:t>
            </a:r>
          </a:p>
        </p:txBody>
      </p:sp>
      <p:sp>
        <p:nvSpPr>
          <p:cNvPr id="2417842" name="AutoShape 178"/>
          <p:cNvSpPr>
            <a:spLocks noChangeArrowheads="1"/>
          </p:cNvSpPr>
          <p:nvPr/>
        </p:nvSpPr>
        <p:spPr bwMode="auto">
          <a:xfrm>
            <a:off x="1944688" y="3386138"/>
            <a:ext cx="157162" cy="171450"/>
          </a:xfrm>
          <a:prstGeom prst="star5">
            <a:avLst/>
          </a:prstGeom>
          <a:solidFill>
            <a:srgbClr val="99CCFF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9635" name="Text Box 179" descr="Wide upward diagonal"/>
          <p:cNvSpPr txBox="1">
            <a:spLocks noChangeArrowheads="1"/>
          </p:cNvSpPr>
          <p:nvPr/>
        </p:nvSpPr>
        <p:spPr bwMode="auto">
          <a:xfrm>
            <a:off x="6997700" y="1473200"/>
            <a:ext cx="1431925" cy="600075"/>
          </a:xfrm>
          <a:prstGeom prst="rect">
            <a:avLst/>
          </a:prstGeom>
          <a:pattFill prst="wdUpDiag">
            <a:fgClr>
              <a:srgbClr val="DDBBFF"/>
            </a:fgClr>
            <a:bgClr>
              <a:srgbClr val="FFFFCC"/>
            </a:bgClr>
          </a:pattFill>
          <a:ln w="12700">
            <a:solidFill>
              <a:srgbClr val="990099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>
                <a:solidFill>
                  <a:srgbClr val="990099"/>
                </a:solidFill>
              </a:rPr>
              <a:t>Center for Functional Nanomaterials</a:t>
            </a:r>
          </a:p>
        </p:txBody>
      </p:sp>
      <p:sp>
        <p:nvSpPr>
          <p:cNvPr id="19636" name="Text Box 180" descr="Wide upward diagonal"/>
          <p:cNvSpPr txBox="1">
            <a:spLocks noChangeArrowheads="1"/>
          </p:cNvSpPr>
          <p:nvPr/>
        </p:nvSpPr>
        <p:spPr bwMode="auto">
          <a:xfrm>
            <a:off x="7902575" y="2843213"/>
            <a:ext cx="1139825" cy="600075"/>
          </a:xfrm>
          <a:prstGeom prst="rect">
            <a:avLst/>
          </a:prstGeom>
          <a:pattFill prst="wdUpDiag">
            <a:fgClr>
              <a:srgbClr val="C3C3FF"/>
            </a:fgClr>
            <a:bgClr>
              <a:srgbClr val="FFFFFF"/>
            </a:bgClr>
          </a:pattFill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lIns="45714" tIns="41021" rIns="45714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>
                <a:solidFill>
                  <a:srgbClr val="0000FF"/>
                </a:solidFill>
              </a:rPr>
              <a:t>National Synchrotron Light Source-II</a:t>
            </a:r>
          </a:p>
        </p:txBody>
      </p:sp>
      <p:sp>
        <p:nvSpPr>
          <p:cNvPr id="19637" name="Line 181"/>
          <p:cNvSpPr>
            <a:spLocks noChangeShapeType="1"/>
          </p:cNvSpPr>
          <p:nvPr/>
        </p:nvSpPr>
        <p:spPr bwMode="auto">
          <a:xfrm>
            <a:off x="7051675" y="2927350"/>
            <a:ext cx="823913" cy="2270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86" name="Group 185"/>
          <p:cNvGrpSpPr>
            <a:grpSpLocks noChangeAspect="1"/>
          </p:cNvGrpSpPr>
          <p:nvPr/>
        </p:nvGrpSpPr>
        <p:grpSpPr>
          <a:xfrm>
            <a:off x="5858932" y="1532466"/>
            <a:ext cx="736600" cy="406399"/>
            <a:chOff x="1049867" y="872067"/>
            <a:chExt cx="491067" cy="270933"/>
          </a:xfrm>
        </p:grpSpPr>
        <p:cxnSp>
          <p:nvCxnSpPr>
            <p:cNvPr id="184" name="Straight Connector 183"/>
            <p:cNvCxnSpPr/>
            <p:nvPr/>
          </p:nvCxnSpPr>
          <p:spPr bwMode="auto">
            <a:xfrm>
              <a:off x="1049867" y="872067"/>
              <a:ext cx="482600" cy="26246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5" name="Straight Connector 184"/>
            <p:cNvCxnSpPr/>
            <p:nvPr/>
          </p:nvCxnSpPr>
          <p:spPr bwMode="auto">
            <a:xfrm flipH="1">
              <a:off x="1058334" y="880534"/>
              <a:ext cx="482600" cy="26246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extBox 1"/>
          <p:cNvSpPr txBox="1"/>
          <p:nvPr/>
        </p:nvSpPr>
        <p:spPr>
          <a:xfrm>
            <a:off x="5773015" y="6174155"/>
            <a:ext cx="33709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Also 4 Advanced Scientific Computing Centers</a:t>
            </a:r>
            <a:endParaRPr lang="en-US" sz="1200" dirty="0"/>
          </a:p>
        </p:txBody>
      </p:sp>
      <p:sp>
        <p:nvSpPr>
          <p:cNvPr id="187" name="Rectangle 177"/>
          <p:cNvSpPr txBox="1">
            <a:spLocks noChangeArrowheads="1"/>
          </p:cNvSpPr>
          <p:nvPr/>
        </p:nvSpPr>
        <p:spPr bwMode="auto">
          <a:xfrm>
            <a:off x="0" y="6101822"/>
            <a:ext cx="2391833" cy="269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</a:defRPr>
            </a:lvl9pPr>
          </a:lstStyle>
          <a:p>
            <a:pPr>
              <a:lnSpc>
                <a:spcPct val="95000"/>
              </a:lnSpc>
              <a:tabLst>
                <a:tab pos="1695450" algn="l"/>
              </a:tabLst>
            </a:pPr>
            <a:r>
              <a:rPr lang="en-US" sz="1200" b="0" i="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Times New Roman" charset="0"/>
                <a:cs typeface="Arial"/>
              </a:rPr>
              <a:t>(from Pat </a:t>
            </a:r>
            <a:r>
              <a:rPr lang="en-US" sz="1200" b="0" i="0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Times New Roman" charset="0"/>
                <a:cs typeface="Arial"/>
              </a:rPr>
              <a:t>Dehmer</a:t>
            </a:r>
            <a:r>
              <a:rPr lang="en-US" sz="1200" b="0" i="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Times New Roman" charset="0"/>
                <a:cs typeface="Arial"/>
              </a:rPr>
              <a:t> presentation)</a:t>
            </a:r>
            <a:endParaRPr lang="en-US" sz="1200" b="0" i="0" dirty="0">
              <a:solidFill>
                <a:srgbClr val="008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/>
              <a:ea typeface="Times New Roman" charset="0"/>
              <a:cs typeface="Arial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2940050" y="5046663"/>
            <a:ext cx="304800" cy="11588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D020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3192532" y="4870450"/>
            <a:ext cx="7100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CD0202"/>
                </a:solidFill>
              </a:rPr>
              <a:t>BES</a:t>
            </a:r>
          </a:p>
          <a:p>
            <a:pPr algn="ctr"/>
            <a:r>
              <a:rPr lang="en-US" sz="1100" dirty="0" smtClean="0">
                <a:solidFill>
                  <a:srgbClr val="CD0202"/>
                </a:solidFill>
              </a:rPr>
              <a:t>Defense</a:t>
            </a:r>
            <a:endParaRPr lang="en-US" sz="1100" dirty="0">
              <a:solidFill>
                <a:srgbClr val="CD0202"/>
              </a:solidFill>
            </a:endParaRPr>
          </a:p>
        </p:txBody>
      </p:sp>
      <p:grpSp>
        <p:nvGrpSpPr>
          <p:cNvPr id="194" name="Group 193"/>
          <p:cNvGrpSpPr>
            <a:grpSpLocks noChangeAspect="1"/>
          </p:cNvGrpSpPr>
          <p:nvPr/>
        </p:nvGrpSpPr>
        <p:grpSpPr>
          <a:xfrm>
            <a:off x="3363382" y="4923366"/>
            <a:ext cx="294640" cy="162560"/>
            <a:chOff x="1049867" y="872067"/>
            <a:chExt cx="491067" cy="270933"/>
          </a:xfrm>
        </p:grpSpPr>
        <p:cxnSp>
          <p:nvCxnSpPr>
            <p:cNvPr id="195" name="Straight Connector 194"/>
            <p:cNvCxnSpPr/>
            <p:nvPr/>
          </p:nvCxnSpPr>
          <p:spPr bwMode="auto">
            <a:xfrm>
              <a:off x="1049867" y="872067"/>
              <a:ext cx="482600" cy="26246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6" name="Straight Connector 195"/>
            <p:cNvCxnSpPr/>
            <p:nvPr/>
          </p:nvCxnSpPr>
          <p:spPr bwMode="auto">
            <a:xfrm flipH="1">
              <a:off x="1058334" y="880534"/>
              <a:ext cx="482600" cy="26246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0" y="152399"/>
            <a:ext cx="9144000" cy="660694"/>
          </a:xfrm>
        </p:spPr>
        <p:txBody>
          <a:bodyPr/>
          <a:lstStyle/>
          <a:p>
            <a:pPr algn="ctr"/>
            <a:r>
              <a:rPr lang="en-US" sz="2400" dirty="0" smtClean="0">
                <a:latin typeface="Arial" charset="0"/>
                <a:cs typeface="Arial" charset="0"/>
              </a:rPr>
              <a:t>Next Generation Light Source is being Debated</a:t>
            </a:r>
            <a:r>
              <a:rPr lang="en-US" sz="2400" i="0" dirty="0" smtClean="0">
                <a:latin typeface="Arial" charset="0"/>
                <a:cs typeface="Arial" charset="0"/>
              </a:rPr>
              <a:t/>
            </a:r>
            <a:br>
              <a:rPr lang="en-US" sz="2400" i="0" dirty="0" smtClean="0">
                <a:latin typeface="Arial" charset="0"/>
                <a:cs typeface="Arial" charset="0"/>
              </a:rPr>
            </a:br>
            <a:r>
              <a:rPr lang="en-US" sz="2000" b="0" i="0" dirty="0" smtClean="0">
                <a:latin typeface="Arial" charset="0"/>
                <a:cs typeface="Arial" charset="0"/>
              </a:rPr>
              <a:t>BESAC = Basic Energy Sciences Advisory Committee</a:t>
            </a:r>
            <a:endParaRPr lang="en-US" sz="2000" b="0" dirty="0">
              <a:latin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03399" y="855132"/>
            <a:ext cx="5198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http://</a:t>
            </a:r>
            <a:r>
              <a:rPr lang="en-US" sz="2000" dirty="0" err="1"/>
              <a:t>science.energy.gov</a:t>
            </a:r>
            <a:r>
              <a:rPr lang="en-US" sz="2000" dirty="0"/>
              <a:t>/</a:t>
            </a:r>
            <a:r>
              <a:rPr lang="en-US" sz="2000" dirty="0" err="1"/>
              <a:t>bes</a:t>
            </a:r>
            <a:r>
              <a:rPr lang="en-US" sz="2000" dirty="0"/>
              <a:t>/</a:t>
            </a:r>
            <a:r>
              <a:rPr lang="en-US" sz="2000" dirty="0" err="1"/>
              <a:t>besac</a:t>
            </a:r>
            <a:r>
              <a:rPr lang="en-US" sz="2000" dirty="0"/>
              <a:t>/reports/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51" y="2247095"/>
            <a:ext cx="7216247" cy="16464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73652" y="4140199"/>
            <a:ext cx="4083169" cy="1015663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marL="169863" indent="-169863">
              <a:buClr>
                <a:srgbClr val="008000"/>
              </a:buClr>
              <a:buFont typeface="Wingdings" charset="2"/>
              <a:buChar char="§"/>
            </a:pPr>
            <a:r>
              <a:rPr lang="en-US" sz="2000" b="1" dirty="0" smtClean="0">
                <a:solidFill>
                  <a:srgbClr val="008000"/>
                </a:solidFill>
              </a:rPr>
              <a:t>Free Electron Laser (FEL)?</a:t>
            </a:r>
          </a:p>
          <a:p>
            <a:pPr marL="169863" indent="-169863">
              <a:buClr>
                <a:srgbClr val="008000"/>
              </a:buClr>
              <a:buFont typeface="Wingdings" charset="2"/>
              <a:buChar char="§"/>
            </a:pPr>
            <a:r>
              <a:rPr lang="en-US" sz="2000" b="1" dirty="0" smtClean="0">
                <a:solidFill>
                  <a:srgbClr val="008000"/>
                </a:solidFill>
              </a:rPr>
              <a:t>“Ultimate” storage ring?</a:t>
            </a:r>
          </a:p>
          <a:p>
            <a:pPr marL="169863" indent="-169863">
              <a:buClr>
                <a:srgbClr val="008000"/>
              </a:buClr>
              <a:buFont typeface="Wingdings" charset="2"/>
              <a:buChar char="§"/>
            </a:pPr>
            <a:r>
              <a:rPr lang="en-US" sz="2000" b="1" dirty="0" smtClean="0">
                <a:solidFill>
                  <a:srgbClr val="008000"/>
                </a:solidFill>
              </a:rPr>
              <a:t>Energy Recovery </a:t>
            </a:r>
            <a:r>
              <a:rPr lang="en-US" sz="2000" b="1" dirty="0" err="1">
                <a:solidFill>
                  <a:srgbClr val="008000"/>
                </a:solidFill>
              </a:rPr>
              <a:t>L</a:t>
            </a:r>
            <a:r>
              <a:rPr lang="en-US" sz="2000" b="1" dirty="0" err="1" smtClean="0">
                <a:solidFill>
                  <a:srgbClr val="008000"/>
                </a:solidFill>
              </a:rPr>
              <a:t>inac</a:t>
            </a:r>
            <a:r>
              <a:rPr lang="en-US" sz="2000" b="1" dirty="0" smtClean="0">
                <a:solidFill>
                  <a:srgbClr val="008000"/>
                </a:solidFill>
              </a:rPr>
              <a:t> (ERL)?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43933" y="5505591"/>
            <a:ext cx="8740775" cy="938991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 lIns="101870" tIns="50935" rIns="101870" bIns="50935" anchor="ctr" anchorCtr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tabLst>
                <a:tab pos="1696726" algn="l"/>
              </a:tabLst>
              <a:defRPr/>
            </a:pPr>
            <a:r>
              <a:rPr lang="en-US" sz="2000" b="1" kern="0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Times New Roman" charset="0"/>
                <a:cs typeface="Times New Roman" charset="0"/>
              </a:rPr>
              <a:t>Impact of large Scientific User Facilities has grown significantly in the past ~25 yrs. They now represent </a:t>
            </a:r>
            <a:r>
              <a:rPr lang="en-US" sz="2000" b="1" kern="0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Times New Roman" charset="0"/>
                <a:cs typeface="Times New Roman" charset="0"/>
              </a:rPr>
              <a:t>~</a:t>
            </a:r>
            <a:r>
              <a:rPr lang="en-US" sz="2000" b="1" kern="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Times New Roman" charset="0"/>
                <a:cs typeface="Times New Roman" charset="0"/>
              </a:rPr>
              <a:t>55% </a:t>
            </a:r>
            <a:r>
              <a:rPr lang="en-US" sz="2000" b="1" kern="0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Times New Roman" charset="0"/>
                <a:cs typeface="Times New Roman" charset="0"/>
              </a:rPr>
              <a:t>of BES budget and growth will likely continue</a:t>
            </a:r>
            <a:r>
              <a:rPr lang="en-US" sz="2000" b="1" kern="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Times New Roman" charset="0"/>
                <a:cs typeface="Times New Roman" charset="0"/>
              </a:rPr>
              <a:t>.</a:t>
            </a:r>
          </a:p>
          <a:p>
            <a:pPr>
              <a:lnSpc>
                <a:spcPct val="90000"/>
              </a:lnSpc>
              <a:tabLst>
                <a:tab pos="1696726" algn="l"/>
              </a:tabLst>
              <a:defRPr/>
            </a:pPr>
            <a:r>
              <a:rPr lang="en-US" sz="2000" b="1" kern="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Times New Roman" charset="0"/>
                <a:cs typeface="Times New Roman" charset="0"/>
              </a:rPr>
              <a:t>They enable powerful new techniques, but researchers (you) have to do the science</a:t>
            </a:r>
            <a:r>
              <a:rPr lang="en-US" sz="2000" b="1" kern="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Times New Roman" charset="0"/>
                <a:cs typeface="Times New Roman" charset="0"/>
              </a:rPr>
              <a:t>.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4495788" y="4165599"/>
            <a:ext cx="931345" cy="16933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4275655" y="4648199"/>
            <a:ext cx="1075267" cy="2539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139" t="6532" r="2674" b="43634"/>
          <a:stretch/>
        </p:blipFill>
        <p:spPr>
          <a:xfrm>
            <a:off x="1481666" y="1261533"/>
            <a:ext cx="6028267" cy="812800"/>
          </a:xfrm>
          <a:prstGeom prst="rect">
            <a:avLst/>
          </a:prstGeom>
          <a:ln>
            <a:solidFill>
              <a:srgbClr val="008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376319" y="3945467"/>
            <a:ext cx="3547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8000"/>
                </a:solidFill>
              </a:rPr>
              <a:t>Next Big Machine – Soft XFEL?</a:t>
            </a:r>
            <a:endParaRPr lang="en-US" sz="1800" dirty="0">
              <a:solidFill>
                <a:srgbClr val="008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45906" y="4343400"/>
            <a:ext cx="28644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APS/ESRF Upgrades</a:t>
            </a:r>
          </a:p>
          <a:p>
            <a:r>
              <a:rPr lang="en-US" sz="1600" dirty="0" smtClean="0">
                <a:solidFill>
                  <a:srgbClr val="008000"/>
                </a:solidFill>
              </a:rPr>
              <a:t>MAX IV Low-</a:t>
            </a:r>
            <a:r>
              <a:rPr lang="en-US" sz="1600" dirty="0" err="1" smtClean="0">
                <a:solidFill>
                  <a:srgbClr val="008000"/>
                </a:solidFill>
              </a:rPr>
              <a:t>emittance</a:t>
            </a:r>
            <a:r>
              <a:rPr lang="en-US" sz="1600" dirty="0" smtClean="0">
                <a:solidFill>
                  <a:srgbClr val="008000"/>
                </a:solidFill>
              </a:rPr>
              <a:t> lattice</a:t>
            </a:r>
            <a:endParaRPr lang="en-US" sz="1600" dirty="0">
              <a:solidFill>
                <a:srgbClr val="008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4936055" y="5012266"/>
            <a:ext cx="508000" cy="1016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5342454" y="4969933"/>
            <a:ext cx="367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8000"/>
                </a:solidFill>
              </a:rPr>
              <a:t>Continue research development?</a:t>
            </a:r>
            <a:endParaRPr lang="en-US" sz="1800" dirty="0">
              <a:solidFill>
                <a:srgbClr val="008000"/>
              </a:solidFill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11666" y="5502560"/>
            <a:ext cx="8740775" cy="121599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 lIns="101870" tIns="50935" rIns="101870" bIns="50935" anchor="ctr" anchorCtr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tabLst>
                <a:tab pos="1696726" algn="l"/>
              </a:tabLst>
              <a:defRPr/>
            </a:pPr>
            <a:r>
              <a:rPr lang="en-US" sz="2000" b="1" kern="0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Times New Roman" charset="0"/>
                <a:cs typeface="Times New Roman" charset="0"/>
              </a:rPr>
              <a:t>Impact of large Scientific User Facilities has grown significantly in the past ~25 yrs. They now represent </a:t>
            </a:r>
            <a:r>
              <a:rPr lang="en-US" sz="2000" b="1" kern="0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Times New Roman" charset="0"/>
                <a:cs typeface="Times New Roman" charset="0"/>
              </a:rPr>
              <a:t>~</a:t>
            </a:r>
            <a:r>
              <a:rPr lang="en-US" sz="2000" b="1" kern="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Times New Roman" charset="0"/>
                <a:cs typeface="Times New Roman" charset="0"/>
              </a:rPr>
              <a:t>55% </a:t>
            </a:r>
            <a:r>
              <a:rPr lang="en-US" sz="2000" b="1" kern="0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Times New Roman" charset="0"/>
                <a:cs typeface="Times New Roman" charset="0"/>
              </a:rPr>
              <a:t>of BES budget and growth will likely continue</a:t>
            </a:r>
            <a:r>
              <a:rPr lang="en-US" sz="2000" b="1" kern="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Times New Roman" charset="0"/>
                <a:cs typeface="Times New Roman" charset="0"/>
              </a:rPr>
              <a:t>.</a:t>
            </a:r>
          </a:p>
          <a:p>
            <a:pPr>
              <a:lnSpc>
                <a:spcPct val="90000"/>
              </a:lnSpc>
              <a:tabLst>
                <a:tab pos="1696726" algn="l"/>
              </a:tabLst>
              <a:defRPr/>
            </a:pPr>
            <a:r>
              <a:rPr lang="en-US" sz="2000" b="1" kern="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Times New Roman" charset="0"/>
                <a:cs typeface="Times New Roman" charset="0"/>
              </a:rPr>
              <a:t>They enable powerful new techniques, but researchers (you) have to do the science</a:t>
            </a:r>
            <a:r>
              <a:rPr lang="en-US" sz="2000" b="1" kern="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Times New Roman" charset="0"/>
                <a:cs typeface="Times New Roman" charset="0"/>
              </a:rPr>
              <a:t>.</a:t>
            </a:r>
          </a:p>
          <a:p>
            <a:pPr>
              <a:lnSpc>
                <a:spcPct val="90000"/>
              </a:lnSpc>
              <a:tabLst>
                <a:tab pos="1696726" algn="l"/>
              </a:tabLst>
              <a:defRPr/>
            </a:pPr>
            <a:r>
              <a:rPr lang="en-US" sz="2000" b="1" kern="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Times New Roman" charset="0"/>
                <a:cs typeface="Times New Roman" charset="0"/>
              </a:rPr>
              <a:t>Need good science, progress also involves enthusiasm, politics, luck &amp; perseverance.</a:t>
            </a:r>
            <a:endParaRPr lang="en-US" sz="2000" b="1" kern="0" dirty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Narrow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6366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5212" t="18800" r="32622" b="1964"/>
          <a:stretch>
            <a:fillRect/>
          </a:stretch>
        </p:blipFill>
        <p:spPr bwMode="auto">
          <a:xfrm>
            <a:off x="355600" y="1016000"/>
            <a:ext cx="7327900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85391" t="10184" r="5111"/>
          <a:stretch>
            <a:fillRect/>
          </a:stretch>
        </p:blipFill>
        <p:spPr bwMode="auto">
          <a:xfrm>
            <a:off x="7919265" y="844066"/>
            <a:ext cx="1076569" cy="5362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980"/>
          <p:cNvSpPr txBox="1">
            <a:spLocks noChangeArrowheads="1"/>
          </p:cNvSpPr>
          <p:nvPr/>
        </p:nvSpPr>
        <p:spPr bwMode="auto">
          <a:xfrm>
            <a:off x="502227" y="177226"/>
            <a:ext cx="8151091" cy="4846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18" tIns="45709" rIns="91418" bIns="45709"/>
          <a:lstStyle/>
          <a:p>
            <a:pPr algn="ctr" defTabSz="914608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1696726" algn="l"/>
              </a:tabLst>
            </a:pPr>
            <a:r>
              <a:rPr lang="en-US" sz="2800" b="1" i="1" dirty="0">
                <a:solidFill>
                  <a:srgbClr val="0071BC"/>
                </a:solidFill>
                <a:latin typeface="+mj-lt"/>
              </a:rPr>
              <a:t>BES Facilities Construction ~30 Years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17532" y="3911601"/>
            <a:ext cx="32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D0202"/>
                </a:solidFill>
              </a:rPr>
              <a:t>S</a:t>
            </a:r>
            <a:endParaRPr lang="en-US" sz="1600" dirty="0">
              <a:solidFill>
                <a:srgbClr val="CD020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50367" y="4019551"/>
            <a:ext cx="332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D0202"/>
                </a:solidFill>
              </a:rPr>
              <a:t>N</a:t>
            </a:r>
            <a:endParaRPr lang="en-US" sz="1600" dirty="0">
              <a:solidFill>
                <a:srgbClr val="CD020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83202" y="4108451"/>
            <a:ext cx="32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D0202"/>
                </a:solidFill>
              </a:rPr>
              <a:t>S</a:t>
            </a:r>
            <a:endParaRPr lang="en-US" sz="1600" dirty="0">
              <a:solidFill>
                <a:srgbClr val="CD020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73235" y="4610101"/>
            <a:ext cx="291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L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84903" y="4796368"/>
            <a:ext cx="332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C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26204" y="4957234"/>
            <a:ext cx="291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L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54805" y="5151968"/>
            <a:ext cx="32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S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62210" y="3905251"/>
            <a:ext cx="32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EB06AC"/>
                </a:solidFill>
              </a:rPr>
              <a:t>S</a:t>
            </a:r>
            <a:endParaRPr lang="en-US" sz="1600" dirty="0">
              <a:solidFill>
                <a:srgbClr val="EB06A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89753" y="4123268"/>
            <a:ext cx="291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EB06AC"/>
                </a:solidFill>
              </a:rPr>
              <a:t>L</a:t>
            </a:r>
            <a:endParaRPr lang="en-US" sz="1600" dirty="0">
              <a:solidFill>
                <a:srgbClr val="EB06A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21529" y="4284134"/>
            <a:ext cx="32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EB06AC"/>
                </a:solidFill>
              </a:rPr>
              <a:t>S</a:t>
            </a:r>
            <a:endParaRPr lang="en-US" sz="1600" dirty="0">
              <a:solidFill>
                <a:srgbClr val="EB06A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53305" y="4482043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EB06AC"/>
                </a:solidFill>
              </a:rPr>
              <a:t>2</a:t>
            </a:r>
            <a:endParaRPr lang="en-US" sz="1600" dirty="0">
              <a:solidFill>
                <a:srgbClr val="EB06AC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24085" y="3689351"/>
            <a:ext cx="332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EB06AC"/>
                </a:solidFill>
              </a:rPr>
              <a:t>N</a:t>
            </a:r>
            <a:endParaRPr lang="en-US" sz="1600" dirty="0">
              <a:solidFill>
                <a:srgbClr val="EB06AC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51664" y="4275668"/>
            <a:ext cx="32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7818CD"/>
                </a:solidFill>
              </a:rPr>
              <a:t>A</a:t>
            </a:r>
            <a:endParaRPr lang="en-US" sz="1600" dirty="0">
              <a:solidFill>
                <a:srgbClr val="7818CD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84500" y="4282018"/>
            <a:ext cx="317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7818CD"/>
                </a:solidFill>
              </a:rPr>
              <a:t>P</a:t>
            </a:r>
            <a:endParaRPr lang="en-US" sz="1600" dirty="0">
              <a:solidFill>
                <a:srgbClr val="7818CD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17335" y="4294715"/>
            <a:ext cx="32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7818CD"/>
                </a:solidFill>
              </a:rPr>
              <a:t>S</a:t>
            </a:r>
            <a:endParaRPr lang="en-US" sz="1600" dirty="0">
              <a:solidFill>
                <a:srgbClr val="7818CD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95600" y="6493934"/>
            <a:ext cx="40710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From P. </a:t>
            </a:r>
            <a:r>
              <a:rPr lang="en-US" sz="1200" dirty="0" err="1" smtClean="0"/>
              <a:t>Dehmer</a:t>
            </a:r>
            <a:r>
              <a:rPr lang="en-US" sz="1200" dirty="0" smtClean="0"/>
              <a:t>, Office of Science Update, Feb 28, 2013 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4986867" y="4453466"/>
            <a:ext cx="402153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/>
              <a:t>$1.4B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101596" y="2904065"/>
            <a:ext cx="46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$K</a:t>
            </a:r>
            <a:endParaRPr lang="en-US" sz="1800" dirty="0"/>
          </a:p>
        </p:txBody>
      </p:sp>
      <p:sp>
        <p:nvSpPr>
          <p:cNvPr id="25" name="TextBox 24"/>
          <p:cNvSpPr txBox="1"/>
          <p:nvPr/>
        </p:nvSpPr>
        <p:spPr>
          <a:xfrm>
            <a:off x="914396" y="1244598"/>
            <a:ext cx="89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$300M</a:t>
            </a:r>
            <a:endParaRPr lang="en-US" sz="1800" dirty="0"/>
          </a:p>
        </p:txBody>
      </p:sp>
      <p:sp>
        <p:nvSpPr>
          <p:cNvPr id="26" name="TextBox 25"/>
          <p:cNvSpPr txBox="1"/>
          <p:nvPr/>
        </p:nvSpPr>
        <p:spPr>
          <a:xfrm>
            <a:off x="905929" y="2607731"/>
            <a:ext cx="89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$200M</a:t>
            </a:r>
            <a:endParaRPr lang="en-US" sz="1800" dirty="0"/>
          </a:p>
        </p:txBody>
      </p:sp>
      <p:sp>
        <p:nvSpPr>
          <p:cNvPr id="27" name="TextBox 26"/>
          <p:cNvSpPr txBox="1"/>
          <p:nvPr/>
        </p:nvSpPr>
        <p:spPr>
          <a:xfrm>
            <a:off x="897462" y="3970864"/>
            <a:ext cx="89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$100M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2091267" y="1727201"/>
            <a:ext cx="4483669" cy="2585323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Near Future?</a:t>
            </a:r>
          </a:p>
          <a:p>
            <a:r>
              <a:rPr lang="en-US" sz="1200" dirty="0" smtClean="0"/>
              <a:t>BESAC – Basic Energy </a:t>
            </a:r>
            <a:r>
              <a:rPr lang="en-US" sz="1200" dirty="0" smtClean="0"/>
              <a:t>Sciences </a:t>
            </a:r>
            <a:r>
              <a:rPr lang="en-US" sz="1200" dirty="0" smtClean="0"/>
              <a:t>Advisory Committee</a:t>
            </a:r>
          </a:p>
          <a:p>
            <a:endParaRPr lang="en-US" sz="1200" dirty="0" smtClean="0"/>
          </a:p>
          <a:p>
            <a:r>
              <a:rPr lang="en-US" dirty="0" smtClean="0"/>
              <a:t>LCLS-II  (ultrafast, high rep)</a:t>
            </a:r>
          </a:p>
          <a:p>
            <a:r>
              <a:rPr lang="en-US" dirty="0" smtClean="0"/>
              <a:t>APS Upgrade (</a:t>
            </a:r>
            <a:r>
              <a:rPr lang="en-US" dirty="0" err="1" smtClean="0"/>
              <a:t>ultrabright</a:t>
            </a:r>
            <a:r>
              <a:rPr lang="en-US" dirty="0" smtClean="0"/>
              <a:t> MBA)</a:t>
            </a:r>
          </a:p>
          <a:p>
            <a:r>
              <a:rPr lang="en-US" dirty="0" smtClean="0"/>
              <a:t>SNS 2</a:t>
            </a:r>
            <a:r>
              <a:rPr lang="en-US" baseline="30000" dirty="0" smtClean="0"/>
              <a:t>nd</a:t>
            </a:r>
            <a:r>
              <a:rPr lang="en-US" dirty="0" smtClean="0"/>
              <a:t> Target (cold neutrons)</a:t>
            </a:r>
          </a:p>
          <a:p>
            <a:r>
              <a:rPr lang="en-US" dirty="0" smtClean="0"/>
              <a:t>Free Electron Laser</a:t>
            </a:r>
          </a:p>
          <a:p>
            <a:r>
              <a:rPr lang="en-US" sz="1800" dirty="0" smtClean="0"/>
              <a:t>Ongoing evaluations - Subject to change?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177800" y="4940300"/>
            <a:ext cx="78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NSLS</a:t>
            </a:r>
            <a:endParaRPr lang="en-US" sz="1800" dirty="0"/>
          </a:p>
        </p:txBody>
      </p:sp>
      <p:sp>
        <p:nvSpPr>
          <p:cNvPr id="29" name="TextBox 28"/>
          <p:cNvSpPr txBox="1"/>
          <p:nvPr/>
        </p:nvSpPr>
        <p:spPr>
          <a:xfrm>
            <a:off x="1845731" y="5130801"/>
            <a:ext cx="32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</a:t>
            </a:r>
            <a:endParaRPr lang="en-US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2078567" y="5137151"/>
            <a:ext cx="291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</a:t>
            </a:r>
            <a:endParaRPr lang="en-US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2311402" y="5149848"/>
            <a:ext cx="32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635554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0978" name="Rectangle 2"/>
          <p:cNvSpPr>
            <a:spLocks noChangeArrowheads="1"/>
          </p:cNvSpPr>
          <p:nvPr/>
        </p:nvSpPr>
        <p:spPr bwMode="auto">
          <a:xfrm>
            <a:off x="191558" y="220133"/>
            <a:ext cx="8743950" cy="350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8" tIns="45709" rIns="91418" bIns="45709">
            <a:prstTxWarp prst="textNoShape">
              <a:avLst/>
            </a:prstTxWarp>
          </a:bodyPr>
          <a:lstStyle/>
          <a:p>
            <a:pPr algn="ctr" defTabSz="914608">
              <a:lnSpc>
                <a:spcPct val="95000"/>
              </a:lnSpc>
              <a:tabLst>
                <a:tab pos="1696726" algn="l"/>
              </a:tabLst>
              <a:defRPr/>
            </a:pPr>
            <a:r>
              <a:rPr lang="en-US" b="1" i="1" dirty="0">
                <a:solidFill>
                  <a:srgbClr val="0071BC"/>
                </a:solidFill>
                <a:latin typeface="Arial"/>
                <a:cs typeface="Arial"/>
              </a:rPr>
              <a:t>Operating</a:t>
            </a:r>
            <a:r>
              <a:rPr lang="en-US" b="1" i="1" dirty="0">
                <a:solidFill>
                  <a:srgbClr val="0071B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Times New Roman" charset="0"/>
                <a:cs typeface="Arial"/>
              </a:rPr>
              <a:t> Budgets </a:t>
            </a:r>
            <a:r>
              <a:rPr lang="en-US" b="1" i="1" dirty="0">
                <a:solidFill>
                  <a:srgbClr val="0071BC"/>
                </a:solidFill>
                <a:latin typeface="Arial"/>
                <a:cs typeface="Arial"/>
              </a:rPr>
              <a:t>for</a:t>
            </a:r>
            <a:r>
              <a:rPr lang="en-US" b="1" i="1" dirty="0">
                <a:solidFill>
                  <a:srgbClr val="0071B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Times New Roman" charset="0"/>
                <a:cs typeface="Arial"/>
              </a:rPr>
              <a:t> the BES Scientific User Facilities</a:t>
            </a:r>
          </a:p>
        </p:txBody>
      </p:sp>
      <p:sp>
        <p:nvSpPr>
          <p:cNvPr id="2430979" name="Rectangle 3"/>
          <p:cNvSpPr>
            <a:spLocks noChangeArrowheads="1"/>
          </p:cNvSpPr>
          <p:nvPr/>
        </p:nvSpPr>
        <p:spPr bwMode="auto">
          <a:xfrm>
            <a:off x="-31750" y="654050"/>
            <a:ext cx="9213850" cy="31750"/>
          </a:xfrm>
          <a:prstGeom prst="rect">
            <a:avLst/>
          </a:prstGeom>
          <a:gradFill rotWithShape="0">
            <a:gsLst>
              <a:gs pos="0">
                <a:srgbClr val="A603AB"/>
              </a:gs>
              <a:gs pos="12000">
                <a:srgbClr val="E81766"/>
              </a:gs>
              <a:gs pos="27000">
                <a:srgbClr val="EE3F17"/>
              </a:gs>
              <a:gs pos="48000">
                <a:srgbClr val="FFFF00"/>
              </a:gs>
              <a:gs pos="64999">
                <a:srgbClr val="1A8D48"/>
              </a:gs>
              <a:gs pos="78999">
                <a:srgbClr val="0819FB"/>
              </a:gs>
              <a:gs pos="100000">
                <a:srgbClr val="A603AB"/>
              </a:gs>
            </a:gsLst>
            <a:lin ang="0" scaled="1"/>
          </a:gra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5351" tIns="46839" rIns="95351" bIns="46839">
            <a:prstTxWarp prst="textNoShape">
              <a:avLst/>
            </a:prstTxWarp>
          </a:bodyPr>
          <a:lstStyle/>
          <a:p>
            <a:pPr algn="ctr" defTabSz="964470">
              <a:lnSpc>
                <a:spcPct val="85000"/>
              </a:lnSpc>
              <a:defRPr/>
            </a:pPr>
            <a:endParaRPr lang="en-US" sz="2500" b="1" i="1" dirty="0">
              <a:effectLst>
                <a:outerShdw blurRad="38100" dist="38100" dir="2700000" algn="tl">
                  <a:srgbClr val="FFFFFF"/>
                </a:outerShdw>
              </a:effectLst>
              <a:latin typeface="Book Antiqua" charset="0"/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8840788" y="6642100"/>
            <a:ext cx="223837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48" tIns="41025" rIns="82048" bIns="41025">
            <a:prstTxWarp prst="textNoShape">
              <a:avLst/>
            </a:prstTxWarp>
            <a:spAutoFit/>
          </a:bodyPr>
          <a:lstStyle/>
          <a:p>
            <a:fld id="{67E2B918-B40B-654B-BF58-D8E55EBD4A35}" type="slidenum">
              <a:rPr lang="en-US" sz="900">
                <a:latin typeface="Times New Roman" charset="0"/>
              </a:rPr>
              <a:pPr/>
              <a:t>6</a:t>
            </a:fld>
            <a:endParaRPr lang="en-US" sz="900">
              <a:latin typeface="Times New Roman" charset="0"/>
            </a:endParaRPr>
          </a:p>
        </p:txBody>
      </p:sp>
      <p:pic>
        <p:nvPicPr>
          <p:cNvPr id="20485" name="Picture 14"/>
          <p:cNvPicPr>
            <a:picLocks noChangeAspect="1" noChangeArrowheads="1"/>
          </p:cNvPicPr>
          <p:nvPr/>
        </p:nvPicPr>
        <p:blipFill>
          <a:blip r:embed="rId3"/>
          <a:srcRect l="8427" t="10733" r="3030" b="8965"/>
          <a:stretch>
            <a:fillRect/>
          </a:stretch>
        </p:blipFill>
        <p:spPr bwMode="auto">
          <a:xfrm>
            <a:off x="69850" y="820738"/>
            <a:ext cx="9144000" cy="603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 rot="16200000">
            <a:off x="27197" y="2413000"/>
            <a:ext cx="462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 Narrow"/>
                <a:cs typeface="Arial Narrow"/>
              </a:rPr>
              <a:t>(K$)</a:t>
            </a:r>
            <a:endParaRPr lang="en-US" sz="1400" dirty="0">
              <a:latin typeface="Arial Narrow"/>
              <a:cs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81749" y="1299634"/>
            <a:ext cx="478781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BES </a:t>
            </a:r>
            <a:r>
              <a:rPr lang="en-US" b="1" u="sng" dirty="0" smtClean="0"/>
              <a:t>FY2013</a:t>
            </a:r>
            <a:endParaRPr lang="en-US" b="1" u="sng" dirty="0" smtClean="0"/>
          </a:p>
          <a:p>
            <a:r>
              <a:rPr lang="en-US" sz="1600" dirty="0" smtClean="0"/>
              <a:t>Materials Sciences &amp; Eng                 $</a:t>
            </a:r>
            <a:r>
              <a:rPr lang="en-US" sz="1600" dirty="0" smtClean="0"/>
              <a:t>347M (22%)</a:t>
            </a:r>
            <a:endParaRPr lang="en-US" sz="1600" dirty="0" smtClean="0"/>
          </a:p>
          <a:p>
            <a:r>
              <a:rPr lang="en-US" sz="1600" dirty="0" err="1" smtClean="0"/>
              <a:t>Chem</a:t>
            </a:r>
            <a:r>
              <a:rPr lang="en-US" sz="1600" dirty="0" smtClean="0"/>
              <a:t>, Geo &amp; Energy Bio Sciences  </a:t>
            </a:r>
            <a:r>
              <a:rPr lang="en-US" sz="1600" dirty="0" smtClean="0"/>
              <a:t>$</a:t>
            </a:r>
            <a:r>
              <a:rPr lang="en-US" sz="1600" dirty="0" smtClean="0"/>
              <a:t>308</a:t>
            </a:r>
            <a:r>
              <a:rPr lang="en-US" sz="1600" dirty="0" smtClean="0"/>
              <a:t>M (20%)</a:t>
            </a:r>
            <a:endParaRPr lang="en-US" sz="1600" dirty="0" smtClean="0"/>
          </a:p>
          <a:p>
            <a:r>
              <a:rPr lang="en-US" sz="1600" dirty="0" smtClean="0">
                <a:solidFill>
                  <a:srgbClr val="FF0000"/>
                </a:solidFill>
              </a:rPr>
              <a:t>Scientific User Facilities                    </a:t>
            </a:r>
            <a:r>
              <a:rPr lang="en-US" sz="1600" dirty="0" smtClean="0">
                <a:solidFill>
                  <a:srgbClr val="FF0000"/>
                </a:solidFill>
              </a:rPr>
              <a:t>$</a:t>
            </a:r>
            <a:r>
              <a:rPr lang="en-US" sz="1600" dirty="0" smtClean="0">
                <a:solidFill>
                  <a:srgbClr val="FF0000"/>
                </a:solidFill>
              </a:rPr>
              <a:t>849</a:t>
            </a:r>
            <a:r>
              <a:rPr lang="en-US" sz="1600" dirty="0" smtClean="0">
                <a:solidFill>
                  <a:srgbClr val="FF0000"/>
                </a:solidFill>
              </a:rPr>
              <a:t>M (55%)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1600" dirty="0" smtClean="0"/>
              <a:t>Construction                                      </a:t>
            </a:r>
            <a:r>
              <a:rPr lang="en-US" sz="1600" dirty="0" smtClean="0"/>
              <a:t>$</a:t>
            </a:r>
            <a:r>
              <a:rPr lang="en-US" sz="1600" dirty="0"/>
              <a:t> </a:t>
            </a:r>
            <a:r>
              <a:rPr lang="en-US" sz="1600" dirty="0" smtClean="0"/>
              <a:t>47</a:t>
            </a:r>
            <a:r>
              <a:rPr lang="en-US" sz="1600" dirty="0" smtClean="0"/>
              <a:t>M  ( 3%)</a:t>
            </a:r>
          </a:p>
          <a:p>
            <a:r>
              <a:rPr lang="en-US" sz="1600" dirty="0" smtClean="0"/>
              <a:t>Total	                                         $1551M	</a:t>
            </a:r>
            <a:endParaRPr lang="en-US" sz="1600" dirty="0" smtClean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/>
        </p:nvGraphicFramePr>
        <p:xfrm>
          <a:off x="3641834" y="1135117"/>
          <a:ext cx="5502166" cy="4130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7" name="Group 57"/>
          <p:cNvGrpSpPr/>
          <p:nvPr/>
        </p:nvGrpSpPr>
        <p:grpSpPr>
          <a:xfrm>
            <a:off x="3607328" y="1068904"/>
            <a:ext cx="5536672" cy="3496138"/>
            <a:chOff x="3778572" y="1208965"/>
            <a:chExt cx="6265365" cy="4021483"/>
          </a:xfrm>
        </p:grpSpPr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023169" y="3447404"/>
              <a:ext cx="1408346" cy="1008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8" tIns="45693" rIns="91388" bIns="45693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bg1"/>
                  </a:solidFill>
                  <a:latin typeface="Arial Narrow" pitchFamily="34" charset="0"/>
                </a:rPr>
                <a:t>Facilities </a:t>
              </a:r>
            </a:p>
            <a:p>
              <a:pPr algn="ctr"/>
              <a:r>
                <a:rPr lang="en-US" sz="1800" dirty="0" smtClean="0">
                  <a:solidFill>
                    <a:schemeClr val="bg1"/>
                  </a:solidFill>
                  <a:latin typeface="Arial Narrow" pitchFamily="34" charset="0"/>
                </a:rPr>
                <a:t>Ops 743</a:t>
              </a:r>
              <a:endParaRPr lang="en-US" sz="1800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9" name="Text Box 15"/>
            <p:cNvSpPr txBox="1">
              <a:spLocks noChangeArrowheads="1"/>
            </p:cNvSpPr>
            <p:nvPr/>
          </p:nvSpPr>
          <p:spPr bwMode="auto">
            <a:xfrm>
              <a:off x="4623705" y="4229532"/>
              <a:ext cx="1326300" cy="653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78" tIns="45688" rIns="91378" bIns="45688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>
                  <a:latin typeface="Arial Narrow" pitchFamily="34" charset="0"/>
                </a:rPr>
                <a:t>MSE </a:t>
              </a:r>
            </a:p>
            <a:p>
              <a:pPr algn="ctr"/>
              <a:r>
                <a:rPr lang="en-US" sz="1600" dirty="0">
                  <a:latin typeface="Arial Narrow" pitchFamily="34" charset="0"/>
                </a:rPr>
                <a:t>Research</a:t>
              </a:r>
            </a:p>
          </p:txBody>
        </p:sp>
        <p:sp>
          <p:nvSpPr>
            <p:cNvPr id="10" name="Text Box 23"/>
            <p:cNvSpPr txBox="1">
              <a:spLocks noChangeArrowheads="1"/>
            </p:cNvSpPr>
            <p:nvPr/>
          </p:nvSpPr>
          <p:spPr bwMode="auto">
            <a:xfrm>
              <a:off x="4779150" y="4824445"/>
              <a:ext cx="1010673" cy="40600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square" lIns="91378" tIns="45688" rIns="91378" bIns="45688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hangingPunct="0">
                <a:buFont typeface="Wingdings" pitchFamily="2" charset="2"/>
                <a:buNone/>
              </a:pPr>
              <a:r>
                <a:rPr lang="en-US" sz="1600" dirty="0" smtClean="0">
                  <a:latin typeface="Arial Narrow" pitchFamily="34" charset="0"/>
                </a:rPr>
                <a:t>266</a:t>
              </a:r>
              <a:endParaRPr lang="en-US" sz="1600" dirty="0">
                <a:latin typeface="Arial Narrow" pitchFamily="34" charset="0"/>
              </a:endParaRPr>
            </a:p>
          </p:txBody>
        </p:sp>
        <p:sp>
          <p:nvSpPr>
            <p:cNvPr id="11" name="Text Box 16"/>
            <p:cNvSpPr txBox="1">
              <a:spLocks noChangeArrowheads="1"/>
            </p:cNvSpPr>
            <p:nvPr/>
          </p:nvSpPr>
          <p:spPr bwMode="auto">
            <a:xfrm>
              <a:off x="3778572" y="3274247"/>
              <a:ext cx="1369059" cy="932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78" tIns="45688" rIns="91378" bIns="45688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 Narrow" pitchFamily="34" charset="0"/>
                </a:rPr>
                <a:t>CSGB 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 Narrow" pitchFamily="34" charset="0"/>
                </a:rPr>
                <a:t>Research</a:t>
              </a:r>
            </a:p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Arial Narrow" pitchFamily="34" charset="0"/>
                </a:rPr>
                <a:t>236</a:t>
              </a:r>
              <a:endParaRPr lang="en-US" sz="1600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12" name="Text Box 83"/>
            <p:cNvSpPr txBox="1">
              <a:spLocks noChangeArrowheads="1"/>
            </p:cNvSpPr>
            <p:nvPr/>
          </p:nvSpPr>
          <p:spPr bwMode="auto">
            <a:xfrm>
              <a:off x="8642830" y="3807951"/>
              <a:ext cx="1205677" cy="932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8" tIns="45693" rIns="91388" bIns="45693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>
                  <a:latin typeface="Arial Narrow" pitchFamily="34" charset="0"/>
                </a:rPr>
                <a:t>Light Sources</a:t>
              </a:r>
            </a:p>
            <a:p>
              <a:pPr algn="ctr"/>
              <a:r>
                <a:rPr lang="en-US" sz="1600" dirty="0" smtClean="0">
                  <a:latin typeface="Arial Narrow" pitchFamily="34" charset="0"/>
                </a:rPr>
                <a:t>396</a:t>
              </a:r>
              <a:endParaRPr lang="en-US" sz="1600" dirty="0">
                <a:latin typeface="Arial Narrow" pitchFamily="34" charset="0"/>
              </a:endParaRPr>
            </a:p>
          </p:txBody>
        </p:sp>
        <p:sp>
          <p:nvSpPr>
            <p:cNvPr id="13" name="Text Box 84"/>
            <p:cNvSpPr txBox="1">
              <a:spLocks noChangeArrowheads="1"/>
            </p:cNvSpPr>
            <p:nvPr/>
          </p:nvSpPr>
          <p:spPr bwMode="auto">
            <a:xfrm>
              <a:off x="8632907" y="2635989"/>
              <a:ext cx="1411030" cy="932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8" tIns="45693" rIns="91388" bIns="45693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>
                  <a:latin typeface="Arial Narrow" pitchFamily="34" charset="0"/>
                </a:rPr>
                <a:t>Neutron Sources</a:t>
              </a:r>
            </a:p>
            <a:p>
              <a:pPr algn="ctr"/>
              <a:r>
                <a:rPr lang="en-US" sz="1600" dirty="0" smtClean="0">
                  <a:latin typeface="Arial Narrow" pitchFamily="34" charset="0"/>
                </a:rPr>
                <a:t>246</a:t>
              </a:r>
              <a:endParaRPr lang="en-US" sz="1600" dirty="0">
                <a:latin typeface="Arial Narrow" pitchFamily="34" charset="0"/>
              </a:endParaRPr>
            </a:p>
          </p:txBody>
        </p:sp>
        <p:sp>
          <p:nvSpPr>
            <p:cNvPr id="14" name="Text Box 85"/>
            <p:cNvSpPr txBox="1">
              <a:spLocks noChangeArrowheads="1"/>
            </p:cNvSpPr>
            <p:nvPr/>
          </p:nvSpPr>
          <p:spPr bwMode="auto">
            <a:xfrm>
              <a:off x="7902587" y="2168805"/>
              <a:ext cx="1940148" cy="3844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8" tIns="45693" rIns="91388" bIns="45693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 smtClean="0">
                  <a:latin typeface="Arial Narrow" pitchFamily="34" charset="0"/>
                </a:rPr>
                <a:t>Nano NSRCs </a:t>
              </a:r>
              <a:r>
                <a:rPr lang="en-US" sz="1600" dirty="0" smtClean="0">
                  <a:latin typeface="Arial Narrow" pitchFamily="34" charset="0"/>
                </a:rPr>
                <a:t>100</a:t>
              </a:r>
              <a:endParaRPr lang="en-US" sz="1600" dirty="0">
                <a:latin typeface="Arial Narrow" pitchFamily="34" charset="0"/>
              </a:endParaRPr>
            </a:p>
          </p:txBody>
        </p:sp>
        <p:sp>
          <p:nvSpPr>
            <p:cNvPr id="15" name="Text Box 17"/>
            <p:cNvSpPr txBox="1">
              <a:spLocks noChangeArrowheads="1"/>
            </p:cNvSpPr>
            <p:nvPr/>
          </p:nvSpPr>
          <p:spPr bwMode="auto">
            <a:xfrm>
              <a:off x="4192269" y="2451012"/>
              <a:ext cx="892022" cy="656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78" tIns="45688" rIns="91378" bIns="45688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 smtClean="0">
                  <a:latin typeface="Arial Narrow" pitchFamily="34" charset="0"/>
                </a:rPr>
                <a:t>EFRCs + Hubs</a:t>
              </a:r>
              <a:endParaRPr lang="en-US" sz="1600" dirty="0">
                <a:latin typeface="Arial Narrow" pitchFamily="34" charset="0"/>
              </a:endParaRPr>
            </a:p>
            <a:p>
              <a:pPr algn="ctr"/>
              <a:r>
                <a:rPr lang="en-US" sz="1600" dirty="0" smtClean="0">
                  <a:latin typeface="Arial Narrow" pitchFamily="34" charset="0"/>
                </a:rPr>
                <a:t>148</a:t>
              </a:r>
              <a:endParaRPr lang="en-US" sz="1600" dirty="0">
                <a:latin typeface="Arial Narrow" pitchFamily="34" charset="0"/>
              </a:endParaRPr>
            </a:p>
          </p:txBody>
        </p:sp>
        <p:sp>
          <p:nvSpPr>
            <p:cNvPr id="16" name="Text Box 18"/>
            <p:cNvSpPr txBox="1">
              <a:spLocks noChangeArrowheads="1"/>
            </p:cNvSpPr>
            <p:nvPr/>
          </p:nvSpPr>
          <p:spPr bwMode="auto">
            <a:xfrm>
              <a:off x="5059524" y="1208965"/>
              <a:ext cx="1526498" cy="4688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78" tIns="45688" rIns="91378" bIns="45688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 smtClean="0">
                  <a:latin typeface="Arial Narrow" pitchFamily="34" charset="0"/>
                </a:rPr>
                <a:t>SBIR/STTR </a:t>
              </a:r>
              <a:r>
                <a:rPr lang="en-US" sz="1600" dirty="0">
                  <a:latin typeface="Arial Narrow" pitchFamily="34" charset="0"/>
                </a:rPr>
                <a:t>&amp; </a:t>
              </a:r>
              <a:r>
                <a:rPr lang="en-US" sz="1600" dirty="0" smtClean="0">
                  <a:latin typeface="Arial Narrow" pitchFamily="34" charset="0"/>
                </a:rPr>
                <a:t>GPP </a:t>
              </a:r>
            </a:p>
            <a:p>
              <a:pPr algn="ctr"/>
              <a:r>
                <a:rPr lang="en-US" sz="1600" dirty="0" smtClean="0">
                  <a:latin typeface="Arial Narrow" pitchFamily="34" charset="0"/>
                </a:rPr>
                <a:t>50  </a:t>
              </a:r>
              <a:endParaRPr lang="en-US" sz="1600" dirty="0">
                <a:latin typeface="Arial Narrow" pitchFamily="34" charset="0"/>
              </a:endParaRPr>
            </a:p>
            <a:p>
              <a:pPr algn="ctr"/>
              <a:endParaRPr lang="en-US" sz="1600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3834810" y="1443405"/>
              <a:ext cx="1256582" cy="587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08" tIns="45704" rIns="91408" bIns="45704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en-US" sz="1600" dirty="0">
                  <a:latin typeface="Arial Narrow" pitchFamily="34" charset="0"/>
                </a:rPr>
                <a:t>SUF Research</a:t>
              </a:r>
            </a:p>
            <a:p>
              <a:pPr algn="ctr" eaLnBrk="0" hangingPunct="0"/>
              <a:r>
                <a:rPr lang="en-US" sz="1600" dirty="0" smtClean="0">
                  <a:latin typeface="Arial Narrow" pitchFamily="34" charset="0"/>
                </a:rPr>
                <a:t>27</a:t>
              </a:r>
              <a:endParaRPr lang="en-US" sz="1600" dirty="0">
                <a:latin typeface="Arial Narrow" pitchFamily="34" charset="0"/>
              </a:endParaRPr>
            </a:p>
          </p:txBody>
        </p:sp>
        <p:sp>
          <p:nvSpPr>
            <p:cNvPr id="18" name="Text Box 80"/>
            <p:cNvSpPr txBox="1">
              <a:spLocks noChangeArrowheads="1"/>
            </p:cNvSpPr>
            <p:nvPr/>
          </p:nvSpPr>
          <p:spPr bwMode="auto">
            <a:xfrm>
              <a:off x="4913058" y="1913511"/>
              <a:ext cx="888644" cy="895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8" tIns="45693" rIns="91388" bIns="45693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 smtClean="0">
                  <a:latin typeface="Arial Narrow" pitchFamily="34" charset="0"/>
                </a:rPr>
                <a:t>Const, OPC, MIE</a:t>
              </a:r>
              <a:endParaRPr lang="en-US" sz="1600" dirty="0">
                <a:latin typeface="Arial Narrow" pitchFamily="34" charset="0"/>
              </a:endParaRPr>
            </a:p>
          </p:txBody>
        </p:sp>
      </p:grpSp>
      <p:sp>
        <p:nvSpPr>
          <p:cNvPr id="19" name="Text Box 23"/>
          <p:cNvSpPr txBox="1">
            <a:spLocks noChangeArrowheads="1"/>
          </p:cNvSpPr>
          <p:nvPr/>
        </p:nvSpPr>
        <p:spPr bwMode="auto">
          <a:xfrm>
            <a:off x="4818615" y="2438601"/>
            <a:ext cx="707598" cy="33922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81985" tIns="40991" rIns="81985" bIns="40991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buFont typeface="Wingdings" pitchFamily="2" charset="2"/>
              <a:buNone/>
            </a:pPr>
            <a:r>
              <a:rPr lang="en-US" sz="1600" dirty="0" smtClean="0">
                <a:latin typeface="Arial Narrow" pitchFamily="34" charset="0"/>
              </a:rPr>
              <a:t>126</a:t>
            </a:r>
            <a:endParaRPr lang="en-US" sz="1600" dirty="0">
              <a:latin typeface="Arial Narrow" pitchFamily="34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7494402" y="1033064"/>
            <a:ext cx="1649598" cy="714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012" tIns="41005" rIns="82012" bIns="41005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/>
            <a:endParaRPr lang="en-US" sz="1300" dirty="0"/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0" y="155009"/>
            <a:ext cx="9144000" cy="614922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  <p:txBody>
          <a:bodyPr lIns="90726" tIns="45368" rIns="90726" bIns="45368"/>
          <a:lstStyle/>
          <a:p>
            <a:pPr algn="ctr" defTabSz="907793">
              <a:defRPr/>
            </a:pPr>
            <a:r>
              <a:rPr lang="en-US" sz="2800" b="1" i="1" dirty="0">
                <a:solidFill>
                  <a:srgbClr val="0071BC"/>
                </a:solidFill>
                <a:latin typeface="Arial" pitchFamily="34" charset="0"/>
                <a:cs typeface="Arial" pitchFamily="34" charset="0"/>
              </a:rPr>
              <a:t>FY </a:t>
            </a:r>
            <a:r>
              <a:rPr lang="en-US" sz="2800" b="1" i="1" dirty="0" smtClean="0">
                <a:solidFill>
                  <a:srgbClr val="0071BC"/>
                </a:solidFill>
                <a:latin typeface="Arial" pitchFamily="34" charset="0"/>
                <a:cs typeface="Arial" pitchFamily="34" charset="0"/>
              </a:rPr>
              <a:t>2013 </a:t>
            </a:r>
            <a:r>
              <a:rPr lang="en-US" sz="2800" b="1" i="1" dirty="0">
                <a:solidFill>
                  <a:srgbClr val="0071BC"/>
                </a:solidFill>
                <a:latin typeface="Arial" pitchFamily="34" charset="0"/>
                <a:cs typeface="Arial" pitchFamily="34" charset="0"/>
              </a:rPr>
              <a:t>BES </a:t>
            </a:r>
            <a:r>
              <a:rPr lang="en-US" sz="2800" b="1" i="1" dirty="0" smtClean="0">
                <a:solidFill>
                  <a:srgbClr val="0071BC"/>
                </a:solidFill>
                <a:latin typeface="Arial" pitchFamily="34" charset="0"/>
                <a:cs typeface="Arial" pitchFamily="34" charset="0"/>
              </a:rPr>
              <a:t>Budget Appropriation</a:t>
            </a:r>
            <a:endParaRPr lang="en-US" sz="2800" b="1" i="1" dirty="0">
              <a:solidFill>
                <a:srgbClr val="0071B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7119295" y="810953"/>
            <a:ext cx="2024705" cy="825019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 lIns="73240" tIns="73240" rIns="73240" bIns="73240">
            <a:spAutoFit/>
          </a:bodyPr>
          <a:lstStyle/>
          <a:p>
            <a:pPr algn="ctr" defTabSz="732664"/>
            <a:r>
              <a:rPr lang="en-US" sz="1600" dirty="0" smtClean="0">
                <a:solidFill>
                  <a:srgbClr val="000000"/>
                </a:solidFill>
              </a:rPr>
              <a:t>FY 2013 </a:t>
            </a:r>
            <a:r>
              <a:rPr lang="en-US" sz="1600" dirty="0" err="1" smtClean="0">
                <a:solidFill>
                  <a:srgbClr val="000000"/>
                </a:solidFill>
              </a:rPr>
              <a:t>Approp</a:t>
            </a:r>
            <a:r>
              <a:rPr lang="en-US" sz="1600" dirty="0" smtClean="0">
                <a:solidFill>
                  <a:srgbClr val="000000"/>
                </a:solidFill>
              </a:rPr>
              <a:t>:</a:t>
            </a:r>
            <a:endParaRPr lang="en-US" sz="1600" dirty="0">
              <a:solidFill>
                <a:srgbClr val="000000"/>
              </a:solidFill>
            </a:endParaRPr>
          </a:p>
          <a:p>
            <a:pPr algn="ctr" defTabSz="732664"/>
            <a:r>
              <a:rPr lang="en-US" sz="1600" dirty="0">
                <a:solidFill>
                  <a:srgbClr val="000000"/>
                </a:solidFill>
              </a:rPr>
              <a:t>$ </a:t>
            </a:r>
            <a:r>
              <a:rPr lang="en-US" sz="1600" dirty="0" smtClean="0">
                <a:solidFill>
                  <a:srgbClr val="000000"/>
                </a:solidFill>
              </a:rPr>
              <a:t>1,596M </a:t>
            </a:r>
          </a:p>
          <a:p>
            <a:pPr algn="ctr" defTabSz="732664"/>
            <a:r>
              <a:rPr lang="en-US" sz="1200" dirty="0" smtClean="0">
                <a:solidFill>
                  <a:srgbClr val="000000"/>
                </a:solidFill>
              </a:rPr>
              <a:t>(- $92M from FY 2012)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0" y="834488"/>
            <a:ext cx="3736428" cy="3954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450" tIns="40721" rIns="81450" bIns="40721">
            <a:spAutoFit/>
          </a:bodyPr>
          <a:lstStyle/>
          <a:p>
            <a:pPr marL="120196" indent="-120196" eaLnBrk="0" hangingPunct="0">
              <a:buFont typeface="Wingdings" pitchFamily="2" charset="2"/>
              <a:buChar char="§"/>
            </a:pPr>
            <a:r>
              <a:rPr lang="en-US" sz="2000" dirty="0">
                <a:solidFill>
                  <a:srgbClr val="FF0303"/>
                </a:solidFill>
                <a:cs typeface="Times New Roman" pitchFamily="18" charset="0"/>
              </a:rPr>
              <a:t>Research programs</a:t>
            </a:r>
          </a:p>
          <a:p>
            <a:pPr marL="460966" lvl="1" indent="-183814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1800" dirty="0">
                <a:solidFill>
                  <a:srgbClr val="0000CC"/>
                </a:solidFill>
                <a:latin typeface="Arial Narrow" pitchFamily="34" charset="0"/>
                <a:cs typeface="Times New Roman" pitchFamily="18" charset="0"/>
              </a:rPr>
              <a:t>Energy Innovation </a:t>
            </a:r>
            <a:r>
              <a:rPr lang="en-US" sz="1800" dirty="0" smtClean="0">
                <a:solidFill>
                  <a:srgbClr val="0000CC"/>
                </a:solidFill>
                <a:latin typeface="Arial Narrow" pitchFamily="34" charset="0"/>
                <a:cs typeface="Times New Roman" pitchFamily="18" charset="0"/>
              </a:rPr>
              <a:t>Hubs (+$4.8M)</a:t>
            </a:r>
            <a:endParaRPr lang="en-US" sz="1800" dirty="0">
              <a:solidFill>
                <a:srgbClr val="0000CC"/>
              </a:solidFill>
              <a:latin typeface="Arial Narrow" pitchFamily="34" charset="0"/>
              <a:cs typeface="Times New Roman" pitchFamily="18" charset="0"/>
            </a:endParaRPr>
          </a:p>
          <a:p>
            <a:pPr marL="460966" lvl="1" indent="-183814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0000CC"/>
                </a:solidFill>
                <a:latin typeface="Arial Narrow" pitchFamily="34" charset="0"/>
                <a:cs typeface="Times New Roman" pitchFamily="18" charset="0"/>
              </a:rPr>
              <a:t>Energy </a:t>
            </a:r>
            <a:r>
              <a:rPr lang="en-US" sz="1800" dirty="0">
                <a:solidFill>
                  <a:srgbClr val="0000CC"/>
                </a:solidFill>
                <a:latin typeface="Arial Narrow" pitchFamily="34" charset="0"/>
                <a:cs typeface="Times New Roman" pitchFamily="18" charset="0"/>
              </a:rPr>
              <a:t>Frontier Research </a:t>
            </a:r>
            <a:r>
              <a:rPr lang="en-US" sz="1800" dirty="0" smtClean="0">
                <a:solidFill>
                  <a:srgbClr val="0000CC"/>
                </a:solidFill>
                <a:latin typeface="Arial Narrow" pitchFamily="34" charset="0"/>
                <a:cs typeface="Times New Roman" pitchFamily="18" charset="0"/>
              </a:rPr>
              <a:t>Centers</a:t>
            </a:r>
            <a:endParaRPr lang="en-US" sz="1800" dirty="0">
              <a:solidFill>
                <a:srgbClr val="0000CC"/>
              </a:solidFill>
              <a:latin typeface="Arial Narrow" pitchFamily="34" charset="0"/>
              <a:cs typeface="Times New Roman" pitchFamily="18" charset="0"/>
            </a:endParaRPr>
          </a:p>
          <a:p>
            <a:pPr marL="460966" lvl="1" indent="-183814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0000CC"/>
                </a:solidFill>
                <a:latin typeface="Arial Narrow" pitchFamily="34" charset="0"/>
                <a:cs typeface="Times New Roman" pitchFamily="18" charset="0"/>
              </a:rPr>
              <a:t>Core Research </a:t>
            </a:r>
            <a:r>
              <a:rPr lang="en-US" sz="1800" dirty="0" smtClean="0">
                <a:solidFill>
                  <a:srgbClr val="0000FF"/>
                </a:solidFill>
                <a:latin typeface="Arial Narrow" pitchFamily="34" charset="0"/>
                <a:cs typeface="Times New Roman" pitchFamily="18" charset="0"/>
              </a:rPr>
              <a:t>(- $5.5M)</a:t>
            </a:r>
          </a:p>
          <a:p>
            <a:pPr marL="460966" lvl="1" indent="-183814" eaLnBrk="0" hangingPunct="0">
              <a:spcBef>
                <a:spcPct val="20000"/>
              </a:spcBef>
            </a:pPr>
            <a:endParaRPr lang="en-US" sz="1400" dirty="0">
              <a:solidFill>
                <a:srgbClr val="0000CC"/>
              </a:solidFill>
              <a:cs typeface="Times New Roman" pitchFamily="18" charset="0"/>
            </a:endParaRPr>
          </a:p>
          <a:p>
            <a:pPr marL="120196" indent="-120196" eaLnBrk="0" hangingPunct="0">
              <a:buFont typeface="Wingdings" pitchFamily="2" charset="2"/>
              <a:buChar char="§"/>
            </a:pPr>
            <a:r>
              <a:rPr lang="en-US" sz="2000" dirty="0">
                <a:solidFill>
                  <a:srgbClr val="FF0303"/>
                </a:solidFill>
                <a:cs typeface="Times New Roman" pitchFamily="18" charset="0"/>
              </a:rPr>
              <a:t>Scientific user </a:t>
            </a:r>
            <a:r>
              <a:rPr lang="en-US" sz="2000" dirty="0" smtClean="0">
                <a:solidFill>
                  <a:srgbClr val="FF0303"/>
                </a:solidFill>
                <a:cs typeface="Times New Roman" pitchFamily="18" charset="0"/>
              </a:rPr>
              <a:t>facilities</a:t>
            </a:r>
            <a:endParaRPr lang="en-US" sz="900" dirty="0">
              <a:solidFill>
                <a:srgbClr val="0000CC"/>
              </a:solidFill>
              <a:cs typeface="Times New Roman" pitchFamily="18" charset="0"/>
            </a:endParaRPr>
          </a:p>
          <a:p>
            <a:pPr marL="520700" lvl="2" indent="-174625" eaLnBrk="0" hangingPunct="0"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0000CC"/>
                </a:solidFill>
                <a:latin typeface="Arial Narrow" pitchFamily="34" charset="0"/>
                <a:cs typeface="Times New Roman" pitchFamily="18" charset="0"/>
              </a:rPr>
              <a:t>Synchrotron light sources (-$6.8M)</a:t>
            </a:r>
          </a:p>
          <a:p>
            <a:pPr marL="520700" lvl="2" indent="-174625" eaLnBrk="0" hangingPunct="0"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0000CC"/>
                </a:solidFill>
                <a:latin typeface="Arial Narrow" pitchFamily="34" charset="0"/>
                <a:cs typeface="Times New Roman" pitchFamily="18" charset="0"/>
              </a:rPr>
              <a:t>Neutron scattering facilities (-$3M)</a:t>
            </a:r>
          </a:p>
          <a:p>
            <a:pPr marL="520700" lvl="2" indent="-174625" eaLnBrk="0" hangingPunct="0">
              <a:buFont typeface="Wingdings" pitchFamily="2" charset="2"/>
              <a:buChar char="§"/>
            </a:pPr>
            <a:r>
              <a:rPr lang="en-US" sz="1800" dirty="0" err="1" smtClean="0">
                <a:solidFill>
                  <a:srgbClr val="0000CC"/>
                </a:solidFill>
                <a:latin typeface="Arial Narrow" pitchFamily="34" charset="0"/>
                <a:cs typeface="Times New Roman" pitchFamily="18" charset="0"/>
              </a:rPr>
              <a:t>Nanoscale</a:t>
            </a:r>
            <a:r>
              <a:rPr lang="en-US" sz="1800" dirty="0" smtClean="0">
                <a:solidFill>
                  <a:srgbClr val="0000CC"/>
                </a:solidFill>
                <a:latin typeface="Arial Narrow" pitchFamily="34" charset="0"/>
                <a:cs typeface="Times New Roman" pitchFamily="18" charset="0"/>
              </a:rPr>
              <a:t> Science Research Centers (-$2.3M)</a:t>
            </a:r>
          </a:p>
          <a:p>
            <a:pPr marL="520700" lvl="2" indent="-174625" eaLnBrk="0" hangingPunct="0"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0000CC"/>
                </a:solidFill>
                <a:latin typeface="Arial Narrow" pitchFamily="34" charset="0"/>
                <a:cs typeface="Times New Roman" pitchFamily="18" charset="0"/>
              </a:rPr>
              <a:t>NSLS-II early ops (+$22M)</a:t>
            </a:r>
          </a:p>
          <a:p>
            <a:pPr marL="120196" indent="-120196" eaLnBrk="0" hangingPunct="0">
              <a:buFont typeface="Wingdings" pitchFamily="2" charset="2"/>
              <a:buChar char="§"/>
            </a:pPr>
            <a:endParaRPr lang="fr-FR" sz="1600" dirty="0">
              <a:solidFill>
                <a:srgbClr val="0000CC"/>
              </a:solidFill>
            </a:endParaRPr>
          </a:p>
          <a:p>
            <a:pPr marL="460966" lvl="1" indent="-183814" eaLnBrk="0" hangingPunct="0">
              <a:buFont typeface="Wingdings" pitchFamily="2" charset="2"/>
              <a:buChar char="§"/>
            </a:pP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6143297"/>
            <a:ext cx="2430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 Narrow" pitchFamily="34" charset="0"/>
              </a:rPr>
              <a:t>*Includes $22.5M of prior year carryover</a:t>
            </a:r>
            <a:endParaRPr lang="en-US" sz="1200" dirty="0">
              <a:latin typeface="Arial Narrow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4426239"/>
            <a:ext cx="8077200" cy="2259936"/>
          </a:xfrm>
          <a:prstGeom prst="rect">
            <a:avLst/>
          </a:prstGeom>
        </p:spPr>
        <p:txBody>
          <a:bodyPr wrap="square" lIns="81625" tIns="40810" rIns="81625" bIns="40810">
            <a:spAutoFit/>
          </a:bodyPr>
          <a:lstStyle/>
          <a:p>
            <a:pPr marL="120196" indent="-120196" eaLnBrk="0" hangingPunct="0"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FF0303"/>
                </a:solidFill>
                <a:cs typeface="Times New Roman" pitchFamily="18" charset="0"/>
              </a:rPr>
              <a:t>Construction and instrumentation</a:t>
            </a:r>
          </a:p>
          <a:p>
            <a:pPr marL="460966" lvl="1" indent="-183814" eaLnBrk="0" hangingPunct="0"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0000CC"/>
                </a:solidFill>
                <a:latin typeface="Arial Narrow"/>
                <a:cs typeface="Arial Narrow"/>
              </a:rPr>
              <a:t>National Synchrotron Light Source-II (-$87.5M)  and NEXT instrumentation</a:t>
            </a:r>
          </a:p>
          <a:p>
            <a:pPr marL="460966" lvl="1" indent="-183814" eaLnBrk="0" hangingPunct="0">
              <a:spcBef>
                <a:spcPct val="15000"/>
              </a:spcBef>
              <a:buFont typeface="Wingdings" pitchFamily="2" charset="2"/>
              <a:buChar char="§"/>
            </a:pPr>
            <a:r>
              <a:rPr lang="fr-FR" sz="1800" dirty="0" smtClean="0">
                <a:solidFill>
                  <a:srgbClr val="0000CC"/>
                </a:solidFill>
                <a:latin typeface="Arial Narrow"/>
                <a:cs typeface="Arial Narrow"/>
              </a:rPr>
              <a:t>Spallation Neutron Source instruments (-$11.5M)</a:t>
            </a:r>
          </a:p>
          <a:p>
            <a:pPr marL="460966" lvl="1" indent="-183814" eaLnBrk="0" hangingPunct="0">
              <a:spcBef>
                <a:spcPct val="15000"/>
              </a:spcBef>
              <a:buFont typeface="Wingdings" pitchFamily="2" charset="2"/>
              <a:buChar char="§"/>
            </a:pPr>
            <a:r>
              <a:rPr lang="fr-FR" sz="1800" dirty="0" smtClean="0">
                <a:solidFill>
                  <a:srgbClr val="0000CC"/>
                </a:solidFill>
                <a:latin typeface="Arial Narrow"/>
                <a:cs typeface="Arial Narrow"/>
              </a:rPr>
              <a:t>Advanced Photon Source upgrade</a:t>
            </a:r>
          </a:p>
          <a:p>
            <a:pPr marL="460966" lvl="1" indent="-183814" eaLnBrk="0" hangingPunct="0">
              <a:spcBef>
                <a:spcPct val="15000"/>
              </a:spcBef>
              <a:buFont typeface="Wingdings" pitchFamily="2" charset="2"/>
              <a:buChar char="§"/>
            </a:pPr>
            <a:r>
              <a:rPr lang="fr-FR" sz="1800" dirty="0" err="1" smtClean="0">
                <a:solidFill>
                  <a:srgbClr val="0000CC"/>
                </a:solidFill>
                <a:latin typeface="Arial Narrow"/>
                <a:cs typeface="Arial Narrow"/>
              </a:rPr>
              <a:t>Linac</a:t>
            </a:r>
            <a:r>
              <a:rPr lang="fr-FR" sz="1800" dirty="0" smtClean="0">
                <a:solidFill>
                  <a:srgbClr val="0000CC"/>
                </a:solidFill>
                <a:latin typeface="Arial Narrow"/>
                <a:cs typeface="Arial Narrow"/>
              </a:rPr>
              <a:t> </a:t>
            </a:r>
            <a:r>
              <a:rPr lang="fr-FR" sz="1800" dirty="0" err="1" smtClean="0">
                <a:solidFill>
                  <a:srgbClr val="0000CC"/>
                </a:solidFill>
                <a:latin typeface="Arial Narrow"/>
                <a:cs typeface="Arial Narrow"/>
              </a:rPr>
              <a:t>Coherent</a:t>
            </a:r>
            <a:r>
              <a:rPr lang="fr-FR" sz="1800" dirty="0" smtClean="0">
                <a:solidFill>
                  <a:srgbClr val="0000CC"/>
                </a:solidFill>
                <a:latin typeface="Arial Narrow"/>
                <a:cs typeface="Arial Narrow"/>
              </a:rPr>
              <a:t> Light Source-II (+$15M*)</a:t>
            </a:r>
          </a:p>
          <a:p>
            <a:pPr marL="460966" lvl="1" indent="-183814" eaLnBrk="0" hangingPunct="0">
              <a:spcBef>
                <a:spcPct val="15000"/>
              </a:spcBef>
            </a:pPr>
            <a:endParaRPr lang="fr-FR" sz="1800" dirty="0" smtClean="0">
              <a:solidFill>
                <a:srgbClr val="0000CC"/>
              </a:solidFill>
              <a:latin typeface="Arial Narrow"/>
              <a:cs typeface="Arial Narrow"/>
            </a:endParaRPr>
          </a:p>
          <a:p>
            <a:pPr marL="460966" lvl="1" indent="-183814" eaLnBrk="0" hangingPunct="0">
              <a:spcBef>
                <a:spcPct val="15000"/>
              </a:spcBef>
            </a:pPr>
            <a:r>
              <a:rPr lang="fr-FR" sz="1800" dirty="0" smtClean="0">
                <a:solidFill>
                  <a:srgbClr val="0000CC"/>
                </a:solidFill>
                <a:latin typeface="Arial Narrow"/>
                <a:cs typeface="Arial Narrow"/>
              </a:rPr>
              <a:t>	</a:t>
            </a:r>
            <a:endParaRPr lang="en-US" sz="18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547643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6839FF-D04B-BE4D-A9AB-63DA0DC649A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2484788"/>
              </p:ext>
            </p:extLst>
          </p:nvPr>
        </p:nvGraphicFramePr>
        <p:xfrm>
          <a:off x="116046" y="973666"/>
          <a:ext cx="8962707" cy="5248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92579" y="6070447"/>
            <a:ext cx="8951421" cy="52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089" tIns="45543" rIns="91089" bIns="45543">
            <a:spAutoFit/>
          </a:bodyPr>
          <a:lstStyle/>
          <a:p>
            <a:r>
              <a:rPr lang="en-US" sz="1400" u="none" dirty="0">
                <a:latin typeface="Arial" pitchFamily="34" charset="0"/>
                <a:cs typeface="Arial" pitchFamily="34" charset="0"/>
              </a:rPr>
              <a:t>More than 300 companies from various sectors of the manufacturing, chemical, and pharmaceutical industries conducted research at BES scientific user facilities.  Over 30 companies were Fortune 500 companies.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 rot="10800000" flipV="1">
            <a:off x="194732" y="173941"/>
            <a:ext cx="8805335" cy="461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089" tIns="45543" rIns="91089" bIns="45543">
            <a:spAutoFit/>
          </a:bodyPr>
          <a:lstStyle/>
          <a:p>
            <a:pPr algn="ctr" defTabSz="910767" fontAlgn="auto">
              <a:spcBef>
                <a:spcPts val="0"/>
              </a:spcBef>
              <a:spcAft>
                <a:spcPts val="0"/>
              </a:spcAft>
            </a:pPr>
            <a:r>
              <a:rPr lang="en-US" b="1" i="1" u="none" kern="0" dirty="0">
                <a:solidFill>
                  <a:srgbClr val="0071BC"/>
                </a:solidFill>
                <a:latin typeface="+mj-lt"/>
                <a:cs typeface="Arial" pitchFamily="34" charset="0"/>
              </a:rPr>
              <a:t>BES </a:t>
            </a:r>
            <a:r>
              <a:rPr lang="en-US" b="1" i="1" dirty="0">
                <a:solidFill>
                  <a:srgbClr val="0071BC"/>
                </a:solidFill>
                <a:latin typeface="+mj-lt"/>
              </a:rPr>
              <a:t>User Facilities Hosted Over 15,000 Users in FY 2012</a:t>
            </a:r>
          </a:p>
        </p:txBody>
      </p:sp>
    </p:spTree>
    <p:extLst>
      <p:ext uri="{BB962C8B-B14F-4D97-AF65-F5344CB8AC3E}">
        <p14:creationId xmlns:p14="http://schemas.microsoft.com/office/powerpoint/2010/main" val="1424643000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174711"/>
              </p:ext>
            </p:extLst>
          </p:nvPr>
        </p:nvGraphicFramePr>
        <p:xfrm>
          <a:off x="220421" y="733166"/>
          <a:ext cx="8731243" cy="6038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-42805" y="230175"/>
            <a:ext cx="9186809" cy="38779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 smtClean="0">
                <a:solidFill>
                  <a:srgbClr val="006600"/>
                </a:solidFill>
              </a:rPr>
              <a:t>Users by Facility at the Light Sources</a:t>
            </a:r>
            <a:endParaRPr lang="en-US" dirty="0">
              <a:solidFill>
                <a:srgbClr val="006600"/>
              </a:solidFill>
            </a:endParaRPr>
          </a:p>
        </p:txBody>
      </p:sp>
      <p:grpSp>
        <p:nvGrpSpPr>
          <p:cNvPr id="2" name="Group 430"/>
          <p:cNvGrpSpPr>
            <a:grpSpLocks/>
          </p:cNvGrpSpPr>
          <p:nvPr/>
        </p:nvGrpSpPr>
        <p:grpSpPr bwMode="auto">
          <a:xfrm>
            <a:off x="2967332" y="812529"/>
            <a:ext cx="2128491" cy="1325469"/>
            <a:chOff x="1233" y="916"/>
            <a:chExt cx="1537" cy="1009"/>
          </a:xfrm>
        </p:grpSpPr>
        <p:pic>
          <p:nvPicPr>
            <p:cNvPr id="21529" name="Picture 43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33" y="920"/>
              <a:ext cx="1537" cy="1005"/>
            </a:xfrm>
            <a:prstGeom prst="rect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1530" name="Text Box 432"/>
            <p:cNvSpPr txBox="1">
              <a:spLocks noChangeArrowheads="1"/>
            </p:cNvSpPr>
            <p:nvPr/>
          </p:nvSpPr>
          <p:spPr bwMode="auto">
            <a:xfrm>
              <a:off x="1240" y="916"/>
              <a:ext cx="840" cy="281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b="1" u="none" dirty="0">
                  <a:solidFill>
                    <a:schemeClr val="bg1"/>
                  </a:solidFill>
                  <a:latin typeface="Arial Narrow" pitchFamily="34" charset="0"/>
                </a:rPr>
                <a:t>NSLS 1982</a:t>
              </a:r>
            </a:p>
          </p:txBody>
        </p:sp>
      </p:grpSp>
      <p:grpSp>
        <p:nvGrpSpPr>
          <p:cNvPr id="3" name="Group 5"/>
          <p:cNvGrpSpPr/>
          <p:nvPr/>
        </p:nvGrpSpPr>
        <p:grpSpPr>
          <a:xfrm>
            <a:off x="1038548" y="737357"/>
            <a:ext cx="1826024" cy="1339228"/>
            <a:chOff x="1038548" y="861182"/>
            <a:chExt cx="1826024" cy="1339228"/>
          </a:xfrm>
        </p:grpSpPr>
        <p:pic>
          <p:nvPicPr>
            <p:cNvPr id="21516" name="Picture 434" descr="spear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10567" y="947953"/>
              <a:ext cx="1727088" cy="1252457"/>
            </a:xfrm>
            <a:prstGeom prst="rect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1517" name="Text Box 435"/>
            <p:cNvSpPr txBox="1">
              <a:spLocks noChangeArrowheads="1"/>
            </p:cNvSpPr>
            <p:nvPr/>
          </p:nvSpPr>
          <p:spPr bwMode="auto">
            <a:xfrm>
              <a:off x="1038548" y="861182"/>
              <a:ext cx="1826024" cy="369273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lIns="91382" tIns="45691" rIns="91382" bIns="45691">
              <a:spAutoFit/>
            </a:bodyPr>
            <a:lstStyle/>
            <a:p>
              <a:r>
                <a:rPr lang="en-US" b="1" u="none" dirty="0">
                  <a:solidFill>
                    <a:schemeClr val="bg1"/>
                  </a:solidFill>
                  <a:latin typeface="Arial Narrow" pitchFamily="34" charset="0"/>
                </a:rPr>
                <a:t>SSRL 1974 &amp; 2004</a:t>
              </a:r>
            </a:p>
          </p:txBody>
        </p:sp>
      </p:grpSp>
      <p:grpSp>
        <p:nvGrpSpPr>
          <p:cNvPr id="4" name="Group 454"/>
          <p:cNvGrpSpPr>
            <a:grpSpLocks/>
          </p:cNvGrpSpPr>
          <p:nvPr/>
        </p:nvGrpSpPr>
        <p:grpSpPr bwMode="auto">
          <a:xfrm>
            <a:off x="5188691" y="827181"/>
            <a:ext cx="1966128" cy="1310517"/>
            <a:chOff x="2923" y="738"/>
            <a:chExt cx="1336" cy="884"/>
          </a:xfrm>
        </p:grpSpPr>
        <p:pic>
          <p:nvPicPr>
            <p:cNvPr id="21525" name="Picture 5" descr="DSC_0271"/>
            <p:cNvPicPr>
              <a:picLocks noChangeAspect="1" noChangeArrowheads="1"/>
            </p:cNvPicPr>
            <p:nvPr/>
          </p:nvPicPr>
          <p:blipFill>
            <a:blip r:embed="rId6" cstate="print">
              <a:lum bright="20000" contrast="40000"/>
            </a:blip>
            <a:srcRect/>
            <a:stretch>
              <a:fillRect/>
            </a:stretch>
          </p:blipFill>
          <p:spPr bwMode="auto">
            <a:xfrm>
              <a:off x="2939" y="738"/>
              <a:ext cx="1320" cy="884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1526" name="Text Box 444"/>
            <p:cNvSpPr txBox="1">
              <a:spLocks noChangeArrowheads="1"/>
            </p:cNvSpPr>
            <p:nvPr/>
          </p:nvSpPr>
          <p:spPr bwMode="auto">
            <a:xfrm>
              <a:off x="2923" y="738"/>
              <a:ext cx="783" cy="249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b="1" u="none" dirty="0">
                  <a:solidFill>
                    <a:schemeClr val="bg1"/>
                  </a:solidFill>
                  <a:latin typeface="Arial Narrow" pitchFamily="34" charset="0"/>
                </a:rPr>
                <a:t>LCLS 2009</a:t>
              </a:r>
            </a:p>
          </p:txBody>
        </p:sp>
      </p:grpSp>
      <p:grpSp>
        <p:nvGrpSpPr>
          <p:cNvPr id="5" name="Group 453"/>
          <p:cNvGrpSpPr>
            <a:grpSpLocks/>
          </p:cNvGrpSpPr>
          <p:nvPr/>
        </p:nvGrpSpPr>
        <p:grpSpPr bwMode="auto">
          <a:xfrm>
            <a:off x="1276651" y="2076585"/>
            <a:ext cx="1934292" cy="1209836"/>
            <a:chOff x="-49" y="1936"/>
            <a:chExt cx="1310" cy="940"/>
          </a:xfrm>
          <a:noFill/>
        </p:grpSpPr>
        <p:pic>
          <p:nvPicPr>
            <p:cNvPr id="21531" name="Picture 425" descr="XBD9904-0069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-49" y="1936"/>
              <a:ext cx="1310" cy="940"/>
            </a:xfrm>
            <a:prstGeom prst="rect">
              <a:avLst/>
            </a:prstGeom>
            <a:grpFill/>
            <a:ln w="1905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1532" name="Text Box 426"/>
            <p:cNvSpPr txBox="1">
              <a:spLocks noChangeArrowheads="1"/>
            </p:cNvSpPr>
            <p:nvPr/>
          </p:nvSpPr>
          <p:spPr bwMode="auto">
            <a:xfrm>
              <a:off x="-49" y="1984"/>
              <a:ext cx="730" cy="291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b="1" u="none" dirty="0">
                  <a:solidFill>
                    <a:schemeClr val="bg1"/>
                  </a:solidFill>
                  <a:latin typeface="Arial Narrow" pitchFamily="34" charset="0"/>
                </a:rPr>
                <a:t>ALS 1993</a:t>
              </a:r>
            </a:p>
          </p:txBody>
        </p:sp>
      </p:grpSp>
      <p:grpSp>
        <p:nvGrpSpPr>
          <p:cNvPr id="6" name="Group 427"/>
          <p:cNvGrpSpPr>
            <a:grpSpLocks/>
          </p:cNvGrpSpPr>
          <p:nvPr/>
        </p:nvGrpSpPr>
        <p:grpSpPr bwMode="auto">
          <a:xfrm>
            <a:off x="3332339" y="2078913"/>
            <a:ext cx="1879898" cy="1205180"/>
            <a:chOff x="1872" y="1964"/>
            <a:chExt cx="1306" cy="930"/>
          </a:xfrm>
          <a:noFill/>
        </p:grpSpPr>
        <p:pic>
          <p:nvPicPr>
            <p:cNvPr id="21527" name="Picture 42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872" y="1964"/>
              <a:ext cx="1306" cy="930"/>
            </a:xfrm>
            <a:prstGeom prst="rect">
              <a:avLst/>
            </a:prstGeom>
            <a:grpFill/>
            <a:ln w="22225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1528" name="Text Box 429"/>
            <p:cNvSpPr txBox="1">
              <a:spLocks noChangeArrowheads="1"/>
            </p:cNvSpPr>
            <p:nvPr/>
          </p:nvSpPr>
          <p:spPr bwMode="auto">
            <a:xfrm>
              <a:off x="1877" y="1987"/>
              <a:ext cx="728" cy="285"/>
            </a:xfrm>
            <a:prstGeom prst="rect">
              <a:avLst/>
            </a:prstGeom>
            <a:grp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b="1" u="none" dirty="0">
                  <a:solidFill>
                    <a:schemeClr val="bg1"/>
                  </a:solidFill>
                  <a:latin typeface="Arial Narrow" pitchFamily="34" charset="0"/>
                </a:rPr>
                <a:t>APS 1996</a:t>
              </a:r>
            </a:p>
          </p:txBody>
        </p:sp>
      </p:grpSp>
      <p:sp>
        <p:nvSpPr>
          <p:cNvPr id="20" name="Slide Number Placeholder 15"/>
          <p:cNvSpPr>
            <a:spLocks noGrp="1"/>
          </p:cNvSpPr>
          <p:nvPr>
            <p:ph type="sldNum" sz="quarter" idx="4294967295"/>
          </p:nvPr>
        </p:nvSpPr>
        <p:spPr>
          <a:xfrm>
            <a:off x="8413750" y="6351588"/>
            <a:ext cx="381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EA275D-5A49-48A8-817D-44C3EA0A3A2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0" y="6290733"/>
            <a:ext cx="9186809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2400" dirty="0" smtClean="0"/>
              <a:t>Synchrotron Light Sources Serve &gt;11,000 Users/Year</a:t>
            </a:r>
          </a:p>
        </p:txBody>
      </p:sp>
    </p:spTree>
    <p:extLst>
      <p:ext uri="{BB962C8B-B14F-4D97-AF65-F5344CB8AC3E}">
        <p14:creationId xmlns:p14="http://schemas.microsoft.com/office/powerpoint/2010/main" val="276873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NL-1">
  <a:themeElements>
    <a:clrScheme name="">
      <a:dk1>
        <a:srgbClr val="131313"/>
      </a:dk1>
      <a:lt1>
        <a:srgbClr val="FFFFFF"/>
      </a:lt1>
      <a:dk2>
        <a:srgbClr val="0071BC"/>
      </a:dk2>
      <a:lt2>
        <a:srgbClr val="808080"/>
      </a:lt2>
      <a:accent1>
        <a:srgbClr val="00A650"/>
      </a:accent1>
      <a:accent2>
        <a:srgbClr val="004080"/>
      </a:accent2>
      <a:accent3>
        <a:srgbClr val="FFFFFF"/>
      </a:accent3>
      <a:accent4>
        <a:srgbClr val="0E0E0E"/>
      </a:accent4>
      <a:accent5>
        <a:srgbClr val="AAD0B3"/>
      </a:accent5>
      <a:accent6>
        <a:srgbClr val="003973"/>
      </a:accent6>
      <a:hlink>
        <a:srgbClr val="00ADEF"/>
      </a:hlink>
      <a:folHlink>
        <a:srgbClr val="693163"/>
      </a:folHlink>
    </a:clrScheme>
    <a:fontScheme name="ANL-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92" charset="0"/>
            <a:ea typeface="ＭＳ Ｐゴシック" pitchFamily="92" charset="-128"/>
            <a:cs typeface="ＭＳ Ｐゴシック" pitchFamily="9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92" charset="0"/>
            <a:ea typeface="ＭＳ Ｐゴシック" pitchFamily="92" charset="-128"/>
            <a:cs typeface="ＭＳ Ｐゴシック" pitchFamily="92" charset="-128"/>
          </a:defRPr>
        </a:defPPr>
      </a:lstStyle>
    </a:lnDef>
  </a:objectDefaults>
  <a:extraClrSchemeLst>
    <a:extraClrScheme>
      <a:clrScheme name="ANL-1 1">
        <a:dk1>
          <a:srgbClr val="131313"/>
        </a:dk1>
        <a:lt1>
          <a:srgbClr val="FFFFFF"/>
        </a:lt1>
        <a:dk2>
          <a:srgbClr val="0071BC"/>
        </a:dk2>
        <a:lt2>
          <a:srgbClr val="808080"/>
        </a:lt2>
        <a:accent1>
          <a:srgbClr val="00A650"/>
        </a:accent1>
        <a:accent2>
          <a:srgbClr val="FFC20E"/>
        </a:accent2>
        <a:accent3>
          <a:srgbClr val="FFFFFF"/>
        </a:accent3>
        <a:accent4>
          <a:srgbClr val="0E0E0E"/>
        </a:accent4>
        <a:accent5>
          <a:srgbClr val="AAD0B3"/>
        </a:accent5>
        <a:accent6>
          <a:srgbClr val="E7B00C"/>
        </a:accent6>
        <a:hlink>
          <a:srgbClr val="00ADEF"/>
        </a:hlink>
        <a:folHlink>
          <a:srgbClr val="69316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ANL-1</Template>
  <TotalTime>24741</TotalTime>
  <Words>3326</Words>
  <Application>Microsoft Macintosh PowerPoint</Application>
  <PresentationFormat>On-screen Show (4:3)</PresentationFormat>
  <Paragraphs>499</Paragraphs>
  <Slides>40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ANL-1</vt:lpstr>
      <vt:lpstr>Proposal Writing: Hints for maximizing  your chances for getting beam time General background on how DOE user facilities function and evolve –</vt:lpstr>
      <vt:lpstr>X-ray and Neutron Sources (mostly DOE)</vt:lpstr>
      <vt:lpstr>X-ray and Neutron Sources Available Worldwide</vt:lpstr>
      <vt:lpstr>BES Scientific User Facilities </vt:lpstr>
      <vt:lpstr>PowerPoint Presentation</vt:lpstr>
      <vt:lpstr>PowerPoint Presentation</vt:lpstr>
      <vt:lpstr>PowerPoint Presentation</vt:lpstr>
      <vt:lpstr>PowerPoint Presentation</vt:lpstr>
      <vt:lpstr>Users by Facility at the Light Sources</vt:lpstr>
      <vt:lpstr>Users by Discipline at the Light Sources</vt:lpstr>
      <vt:lpstr>Neutron User Community and Research Growing </vt:lpstr>
      <vt:lpstr>ORNL Home to many User Facilities (acronym required)</vt:lpstr>
      <vt:lpstr>Basics of the facility proposal systems</vt:lpstr>
      <vt:lpstr>Amount of general user time available</vt:lpstr>
      <vt:lpstr>Upcoming Proposal Deadlines: www.lightsources.org/deadlines</vt:lpstr>
      <vt:lpstr>Users Get Started with  Assistance of the Instrument Scientists</vt:lpstr>
      <vt:lpstr>Instrument Scientists Assist First-time and Returning Users</vt:lpstr>
      <vt:lpstr>Submitting a proposal</vt:lpstr>
      <vt:lpstr>Different types of proposals allow facility flexibility </vt:lpstr>
      <vt:lpstr>Different types of proposals allow facility flexibility – cont.</vt:lpstr>
      <vt:lpstr>Proposal forms at SNS and APS</vt:lpstr>
      <vt:lpstr>Questions asked</vt:lpstr>
      <vt:lpstr>General Information</vt:lpstr>
      <vt:lpstr>Proposal: General information</vt:lpstr>
      <vt:lpstr>Proposal: Experimenters page</vt:lpstr>
      <vt:lpstr>Experiment Description</vt:lpstr>
      <vt:lpstr>Experimental Details</vt:lpstr>
      <vt:lpstr>Beamtime Request</vt:lpstr>
      <vt:lpstr>Ratings for APS Proposals</vt:lpstr>
      <vt:lpstr>Pick appropriate panel </vt:lpstr>
      <vt:lpstr>ALS provides cutoff scores – Helps you know what to expect </vt:lpstr>
      <vt:lpstr>Tips</vt:lpstr>
      <vt:lpstr>Several common pitfalls</vt:lpstr>
      <vt:lpstr>After submission</vt:lpstr>
      <vt:lpstr>Join SNS HFIR User Group (SHUG)</vt:lpstr>
      <vt:lpstr> ORNL’s Neutron Scattering Facilities  HFIR and SNS </vt:lpstr>
      <vt:lpstr>Seek EPSCoR Grants </vt:lpstr>
      <vt:lpstr>Office of Science Early Career Research Program (for your future consideration – very good for tenure)</vt:lpstr>
      <vt:lpstr>Scientific User Facilities – (mostly from Pat Dehmer presentation)</vt:lpstr>
      <vt:lpstr>Next Generation Light Source is being Debated BESAC = Basic Energy Sciences Advisory Committee</vt:lpstr>
    </vt:vector>
  </TitlesOfParts>
  <Manager/>
  <Company>APS, ANL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David J. Keavney</dc:creator>
  <cp:keywords/>
  <dc:description/>
  <cp:lastModifiedBy>John B</cp:lastModifiedBy>
  <cp:revision>278</cp:revision>
  <cp:lastPrinted>2008-10-09T13:09:46Z</cp:lastPrinted>
  <dcterms:created xsi:type="dcterms:W3CDTF">2010-06-25T12:47:53Z</dcterms:created>
  <dcterms:modified xsi:type="dcterms:W3CDTF">2014-06-22T19:51:37Z</dcterms:modified>
  <cp:category/>
</cp:coreProperties>
</file>