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9" r:id="rId1"/>
  </p:sldMasterIdLst>
  <p:notesMasterIdLst>
    <p:notesMasterId r:id="rId34"/>
  </p:notesMasterIdLst>
  <p:handoutMasterIdLst>
    <p:handoutMasterId r:id="rId35"/>
  </p:handoutMasterIdLst>
  <p:sldIdLst>
    <p:sldId id="264" r:id="rId2"/>
    <p:sldId id="490" r:id="rId3"/>
    <p:sldId id="530" r:id="rId4"/>
    <p:sldId id="529" r:id="rId5"/>
    <p:sldId id="518" r:id="rId6"/>
    <p:sldId id="517" r:id="rId7"/>
    <p:sldId id="508" r:id="rId8"/>
    <p:sldId id="474" r:id="rId9"/>
    <p:sldId id="520" r:id="rId10"/>
    <p:sldId id="521" r:id="rId11"/>
    <p:sldId id="481" r:id="rId12"/>
    <p:sldId id="527" r:id="rId13"/>
    <p:sldId id="526" r:id="rId14"/>
    <p:sldId id="511" r:id="rId15"/>
    <p:sldId id="499" r:id="rId16"/>
    <p:sldId id="493" r:id="rId17"/>
    <p:sldId id="494" r:id="rId18"/>
    <p:sldId id="495" r:id="rId19"/>
    <p:sldId id="498" r:id="rId20"/>
    <p:sldId id="514" r:id="rId21"/>
    <p:sldId id="497" r:id="rId22"/>
    <p:sldId id="492" r:id="rId23"/>
    <p:sldId id="528" r:id="rId24"/>
    <p:sldId id="479" r:id="rId25"/>
    <p:sldId id="504" r:id="rId26"/>
    <p:sldId id="522" r:id="rId27"/>
    <p:sldId id="531" r:id="rId28"/>
    <p:sldId id="523" r:id="rId29"/>
    <p:sldId id="524" r:id="rId30"/>
    <p:sldId id="519" r:id="rId31"/>
    <p:sldId id="525" r:id="rId32"/>
    <p:sldId id="532" r:id="rId33"/>
  </p:sldIdLst>
  <p:sldSz cx="9144000" cy="6858000" type="screen4x3"/>
  <p:notesSz cx="7010400" cy="92964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1pPr>
    <a:lvl2pPr marL="4572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2pPr>
    <a:lvl3pPr marL="9144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128"/>
        <a:cs typeface="ＭＳ Ｐゴシック" charset="-128"/>
      </a:defRPr>
    </a:lvl5pPr>
    <a:lvl6pPr marL="2286000" algn="l" defTabSz="457200" rtl="0" eaLnBrk="1" latinLnBrk="0" hangingPunct="1">
      <a:defRPr sz="2400" kern="1200">
        <a:solidFill>
          <a:schemeClr val="tx1"/>
        </a:solidFill>
        <a:latin typeface="Arial" charset="0"/>
        <a:ea typeface="ＭＳ Ｐゴシック" charset="-128"/>
        <a:cs typeface="ＭＳ Ｐゴシック" charset="-128"/>
      </a:defRPr>
    </a:lvl6pPr>
    <a:lvl7pPr marL="2743200" algn="l" defTabSz="457200" rtl="0" eaLnBrk="1" latinLnBrk="0" hangingPunct="1">
      <a:defRPr sz="2400" kern="1200">
        <a:solidFill>
          <a:schemeClr val="tx1"/>
        </a:solidFill>
        <a:latin typeface="Arial" charset="0"/>
        <a:ea typeface="ＭＳ Ｐゴシック" charset="-128"/>
        <a:cs typeface="ＭＳ Ｐゴシック" charset="-128"/>
      </a:defRPr>
    </a:lvl7pPr>
    <a:lvl8pPr marL="3200400" algn="l" defTabSz="457200" rtl="0" eaLnBrk="1" latinLnBrk="0" hangingPunct="1">
      <a:defRPr sz="2400" kern="1200">
        <a:solidFill>
          <a:schemeClr val="tx1"/>
        </a:solidFill>
        <a:latin typeface="Arial" charset="0"/>
        <a:ea typeface="ＭＳ Ｐゴシック" charset="-128"/>
        <a:cs typeface="ＭＳ Ｐゴシック" charset="-128"/>
      </a:defRPr>
    </a:lvl8pPr>
    <a:lvl9pPr marL="3657600" algn="l" defTabSz="457200" rtl="0" eaLnBrk="1" latinLnBrk="0" hangingPunct="1">
      <a:defRPr sz="2400" kern="1200">
        <a:solidFill>
          <a:schemeClr val="tx1"/>
        </a:solidFill>
        <a:latin typeface="Arial" charset="0"/>
        <a:ea typeface="ＭＳ Ｐゴシック" charset="-128"/>
        <a:cs typeface="ＭＳ Ｐゴシック" charset="-128"/>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71BC"/>
    <a:srgbClr val="FF66FF"/>
    <a:srgbClr val="0000FF"/>
    <a:srgbClr val="FF0000"/>
    <a:srgbClr val="CCCCCC"/>
    <a:srgbClr val="FF0080"/>
    <a:srgbClr val="800000"/>
    <a:srgbClr val="6666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835" autoAdjust="0"/>
    <p:restoredTop sz="98999" autoAdjust="0"/>
  </p:normalViewPr>
  <p:slideViewPr>
    <p:cSldViewPr snapToGrid="0" showGuides="1">
      <p:cViewPr>
        <p:scale>
          <a:sx n="150" d="100"/>
          <a:sy n="150" d="100"/>
        </p:scale>
        <p:origin x="2034" y="1950"/>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150" d="100"/>
        <a:sy n="150" d="100"/>
      </p:scale>
      <p:origin x="0" y="984"/>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ornl\nscd\groups\NSSD\User_Office_Group\Presentations\User%20Projection.021209.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autoTitleDeleted val="1"/>
    <c:plotArea>
      <c:layout>
        <c:manualLayout>
          <c:layoutTarget val="inner"/>
          <c:xMode val="edge"/>
          <c:yMode val="edge"/>
          <c:x val="0.11032980106458699"/>
          <c:y val="2.7174702477259005E-2"/>
          <c:w val="0.67394731032453226"/>
          <c:h val="0.7550280444396531"/>
        </c:manualLayout>
      </c:layout>
      <c:areaChart>
        <c:grouping val="stacked"/>
        <c:ser>
          <c:idx val="1"/>
          <c:order val="0"/>
          <c:tx>
            <c:strRef>
              <c:f>'Compilation Research Areas'!$A$14</c:f>
              <c:strCache>
                <c:ptCount val="1"/>
                <c:pt idx="0">
                  <c:v>Applied</c:v>
                </c:pt>
              </c:strCache>
            </c:strRef>
          </c:tx>
          <c:spPr>
            <a:solidFill>
              <a:schemeClr val="accent4">
                <a:lumMod val="75000"/>
              </a:schemeClr>
            </a:solidFill>
            <a:ln w="25400">
              <a:noFill/>
            </a:ln>
          </c:spPr>
          <c:cat>
            <c:multiLvlStrRef>
              <c:f>'Compilation Research Areas'!$B$11:$K$13</c:f>
              <c:multiLvlStrCache>
                <c:ptCount val="10"/>
                <c:lvl>
                  <c:pt idx="0">
                    <c:v>2007</c:v>
                  </c:pt>
                  <c:pt idx="1">
                    <c:v>2008</c:v>
                  </c:pt>
                  <c:pt idx="2">
                    <c:v>2009</c:v>
                  </c:pt>
                  <c:pt idx="3">
                    <c:v>2010</c:v>
                  </c:pt>
                  <c:pt idx="4">
                    <c:v>2011</c:v>
                  </c:pt>
                  <c:pt idx="5">
                    <c:v>2012</c:v>
                  </c:pt>
                  <c:pt idx="6">
                    <c:v>2013</c:v>
                  </c:pt>
                  <c:pt idx="7">
                    <c:v>2014</c:v>
                  </c:pt>
                  <c:pt idx="8">
                    <c:v>2015</c:v>
                  </c:pt>
                  <c:pt idx="9">
                    <c:v>2016</c:v>
                  </c:pt>
                </c:lvl>
                <c:lvl>
                  <c:pt idx="0">
                    <c:v>Actual</c:v>
                  </c:pt>
                  <c:pt idx="2">
                    <c:v>Planned</c:v>
                  </c:pt>
                </c:lvl>
                <c:lvl>
                  <c:pt idx="0">
                    <c:v>Fiscal Year</c:v>
                  </c:pt>
                </c:lvl>
              </c:multiLvlStrCache>
            </c:multiLvlStrRef>
          </c:cat>
          <c:val>
            <c:numRef>
              <c:f>'Compilation Research Areas'!$B$14:$K$14</c:f>
              <c:numCache>
                <c:formatCode>0</c:formatCode>
                <c:ptCount val="10"/>
                <c:pt idx="0">
                  <c:v>20.93</c:v>
                </c:pt>
                <c:pt idx="1">
                  <c:v>18.86</c:v>
                </c:pt>
                <c:pt idx="2">
                  <c:v>16.5</c:v>
                </c:pt>
                <c:pt idx="3">
                  <c:v>29.25</c:v>
                </c:pt>
                <c:pt idx="4">
                  <c:v>45.208333333333506</c:v>
                </c:pt>
                <c:pt idx="5">
                  <c:v>48.75</c:v>
                </c:pt>
                <c:pt idx="6">
                  <c:v>69.374999999999986</c:v>
                </c:pt>
                <c:pt idx="7">
                  <c:v>69.374999999999986</c:v>
                </c:pt>
                <c:pt idx="8">
                  <c:v>69.374999999999986</c:v>
                </c:pt>
                <c:pt idx="9">
                  <c:v>69.374999999999986</c:v>
                </c:pt>
              </c:numCache>
            </c:numRef>
          </c:val>
        </c:ser>
        <c:ser>
          <c:idx val="2"/>
          <c:order val="1"/>
          <c:tx>
            <c:strRef>
              <c:f>'Compilation Research Areas'!$A$15</c:f>
              <c:strCache>
                <c:ptCount val="1"/>
                <c:pt idx="0">
                  <c:v>Chemical</c:v>
                </c:pt>
              </c:strCache>
            </c:strRef>
          </c:tx>
          <c:spPr>
            <a:solidFill>
              <a:srgbClr val="7030A0"/>
            </a:solidFill>
            <a:ln w="25400">
              <a:noFill/>
            </a:ln>
          </c:spPr>
          <c:cat>
            <c:multiLvlStrRef>
              <c:f>'Compilation Research Areas'!$B$11:$K$13</c:f>
              <c:multiLvlStrCache>
                <c:ptCount val="10"/>
                <c:lvl>
                  <c:pt idx="0">
                    <c:v>2007</c:v>
                  </c:pt>
                  <c:pt idx="1">
                    <c:v>2008</c:v>
                  </c:pt>
                  <c:pt idx="2">
                    <c:v>2009</c:v>
                  </c:pt>
                  <c:pt idx="3">
                    <c:v>2010</c:v>
                  </c:pt>
                  <c:pt idx="4">
                    <c:v>2011</c:v>
                  </c:pt>
                  <c:pt idx="5">
                    <c:v>2012</c:v>
                  </c:pt>
                  <c:pt idx="6">
                    <c:v>2013</c:v>
                  </c:pt>
                  <c:pt idx="7">
                    <c:v>2014</c:v>
                  </c:pt>
                  <c:pt idx="8">
                    <c:v>2015</c:v>
                  </c:pt>
                  <c:pt idx="9">
                    <c:v>2016</c:v>
                  </c:pt>
                </c:lvl>
                <c:lvl>
                  <c:pt idx="0">
                    <c:v>Actual</c:v>
                  </c:pt>
                  <c:pt idx="2">
                    <c:v>Planned</c:v>
                  </c:pt>
                </c:lvl>
                <c:lvl>
                  <c:pt idx="0">
                    <c:v>Fiscal Year</c:v>
                  </c:pt>
                </c:lvl>
              </c:multiLvlStrCache>
            </c:multiLvlStrRef>
          </c:cat>
          <c:val>
            <c:numRef>
              <c:f>'Compilation Research Areas'!$B$15:$K$15</c:f>
              <c:numCache>
                <c:formatCode>0</c:formatCode>
                <c:ptCount val="10"/>
                <c:pt idx="0">
                  <c:v>4.55</c:v>
                </c:pt>
                <c:pt idx="1">
                  <c:v>96.76</c:v>
                </c:pt>
                <c:pt idx="2">
                  <c:v>52.844687499999523</c:v>
                </c:pt>
                <c:pt idx="3">
                  <c:v>171.56071428571431</c:v>
                </c:pt>
                <c:pt idx="4">
                  <c:v>209.74151785714278</c:v>
                </c:pt>
                <c:pt idx="5">
                  <c:v>246.08705357142858</c:v>
                </c:pt>
                <c:pt idx="6">
                  <c:v>315.93080357142861</c:v>
                </c:pt>
                <c:pt idx="7">
                  <c:v>374.52455357142861</c:v>
                </c:pt>
                <c:pt idx="8">
                  <c:v>407.33705357142861</c:v>
                </c:pt>
                <c:pt idx="9">
                  <c:v>407.33705357142861</c:v>
                </c:pt>
              </c:numCache>
            </c:numRef>
          </c:val>
        </c:ser>
        <c:ser>
          <c:idx val="3"/>
          <c:order val="2"/>
          <c:tx>
            <c:strRef>
              <c:f>'Compilation Research Areas'!$A$16</c:f>
              <c:strCache>
                <c:ptCount val="1"/>
                <c:pt idx="0">
                  <c:v>Geo and Molecular/Environ</c:v>
                </c:pt>
              </c:strCache>
            </c:strRef>
          </c:tx>
          <c:spPr>
            <a:solidFill>
              <a:srgbClr val="ECEC00"/>
            </a:solidFill>
            <a:ln w="25400">
              <a:noFill/>
            </a:ln>
          </c:spPr>
          <c:cat>
            <c:multiLvlStrRef>
              <c:f>'Compilation Research Areas'!$B$11:$K$13</c:f>
              <c:multiLvlStrCache>
                <c:ptCount val="10"/>
                <c:lvl>
                  <c:pt idx="0">
                    <c:v>2007</c:v>
                  </c:pt>
                  <c:pt idx="1">
                    <c:v>2008</c:v>
                  </c:pt>
                  <c:pt idx="2">
                    <c:v>2009</c:v>
                  </c:pt>
                  <c:pt idx="3">
                    <c:v>2010</c:v>
                  </c:pt>
                  <c:pt idx="4">
                    <c:v>2011</c:v>
                  </c:pt>
                  <c:pt idx="5">
                    <c:v>2012</c:v>
                  </c:pt>
                  <c:pt idx="6">
                    <c:v>2013</c:v>
                  </c:pt>
                  <c:pt idx="7">
                    <c:v>2014</c:v>
                  </c:pt>
                  <c:pt idx="8">
                    <c:v>2015</c:v>
                  </c:pt>
                  <c:pt idx="9">
                    <c:v>2016</c:v>
                  </c:pt>
                </c:lvl>
                <c:lvl>
                  <c:pt idx="0">
                    <c:v>Actual</c:v>
                  </c:pt>
                  <c:pt idx="2">
                    <c:v>Planned</c:v>
                  </c:pt>
                </c:lvl>
                <c:lvl>
                  <c:pt idx="0">
                    <c:v>Fiscal Year</c:v>
                  </c:pt>
                </c:lvl>
              </c:multiLvlStrCache>
            </c:multiLvlStrRef>
          </c:cat>
          <c:val>
            <c:numRef>
              <c:f>'Compilation Research Areas'!$B$16:$K$16</c:f>
              <c:numCache>
                <c:formatCode>0</c:formatCode>
                <c:ptCount val="10"/>
                <c:pt idx="0">
                  <c:v>0.91</c:v>
                </c:pt>
                <c:pt idx="1">
                  <c:v>12.3</c:v>
                </c:pt>
                <c:pt idx="2">
                  <c:v>36.413437499999937</c:v>
                </c:pt>
                <c:pt idx="3">
                  <c:v>82.774999999999991</c:v>
                </c:pt>
                <c:pt idx="4">
                  <c:v>111.93645833333329</c:v>
                </c:pt>
                <c:pt idx="5">
                  <c:v>142.82812500000074</c:v>
                </c:pt>
                <c:pt idx="6">
                  <c:v>200.578125</c:v>
                </c:pt>
                <c:pt idx="7">
                  <c:v>200.578125</c:v>
                </c:pt>
                <c:pt idx="8">
                  <c:v>200.578125</c:v>
                </c:pt>
                <c:pt idx="9">
                  <c:v>200.578125</c:v>
                </c:pt>
              </c:numCache>
            </c:numRef>
          </c:val>
        </c:ser>
        <c:ser>
          <c:idx val="4"/>
          <c:order val="3"/>
          <c:tx>
            <c:strRef>
              <c:f>'Compilation Research Areas'!$A$17</c:f>
              <c:strCache>
                <c:ptCount val="1"/>
                <c:pt idx="0">
                  <c:v>Life</c:v>
                </c:pt>
              </c:strCache>
            </c:strRef>
          </c:tx>
          <c:spPr>
            <a:solidFill>
              <a:srgbClr val="00B050"/>
            </a:solidFill>
            <a:ln w="25400">
              <a:noFill/>
            </a:ln>
          </c:spPr>
          <c:cat>
            <c:multiLvlStrRef>
              <c:f>'Compilation Research Areas'!$B$11:$K$13</c:f>
              <c:multiLvlStrCache>
                <c:ptCount val="10"/>
                <c:lvl>
                  <c:pt idx="0">
                    <c:v>2007</c:v>
                  </c:pt>
                  <c:pt idx="1">
                    <c:v>2008</c:v>
                  </c:pt>
                  <c:pt idx="2">
                    <c:v>2009</c:v>
                  </c:pt>
                  <c:pt idx="3">
                    <c:v>2010</c:v>
                  </c:pt>
                  <c:pt idx="4">
                    <c:v>2011</c:v>
                  </c:pt>
                  <c:pt idx="5">
                    <c:v>2012</c:v>
                  </c:pt>
                  <c:pt idx="6">
                    <c:v>2013</c:v>
                  </c:pt>
                  <c:pt idx="7">
                    <c:v>2014</c:v>
                  </c:pt>
                  <c:pt idx="8">
                    <c:v>2015</c:v>
                  </c:pt>
                  <c:pt idx="9">
                    <c:v>2016</c:v>
                  </c:pt>
                </c:lvl>
                <c:lvl>
                  <c:pt idx="0">
                    <c:v>Actual</c:v>
                  </c:pt>
                  <c:pt idx="2">
                    <c:v>Planned</c:v>
                  </c:pt>
                </c:lvl>
                <c:lvl>
                  <c:pt idx="0">
                    <c:v>Fiscal Year</c:v>
                  </c:pt>
                </c:lvl>
              </c:multiLvlStrCache>
            </c:multiLvlStrRef>
          </c:cat>
          <c:val>
            <c:numRef>
              <c:f>'Compilation Research Areas'!$B$17:$K$17</c:f>
              <c:numCache>
                <c:formatCode>0</c:formatCode>
                <c:ptCount val="10"/>
                <c:pt idx="0">
                  <c:v>6.37</c:v>
                </c:pt>
                <c:pt idx="1">
                  <c:v>57.4</c:v>
                </c:pt>
                <c:pt idx="2">
                  <c:v>88.567187500000017</c:v>
                </c:pt>
                <c:pt idx="3">
                  <c:v>153.41071428571431</c:v>
                </c:pt>
                <c:pt idx="4">
                  <c:v>157.83526785714281</c:v>
                </c:pt>
                <c:pt idx="5">
                  <c:v>169.49330357142858</c:v>
                </c:pt>
                <c:pt idx="6">
                  <c:v>254.71205357142767</c:v>
                </c:pt>
                <c:pt idx="7">
                  <c:v>287.52455357142861</c:v>
                </c:pt>
                <c:pt idx="8">
                  <c:v>287.52455357142861</c:v>
                </c:pt>
                <c:pt idx="9">
                  <c:v>287.52455357142861</c:v>
                </c:pt>
              </c:numCache>
            </c:numRef>
          </c:val>
        </c:ser>
        <c:ser>
          <c:idx val="5"/>
          <c:order val="4"/>
          <c:tx>
            <c:strRef>
              <c:f>'Compilation Research Areas'!$A$18</c:f>
              <c:strCache>
                <c:ptCount val="1"/>
                <c:pt idx="0">
                  <c:v>Materials</c:v>
                </c:pt>
              </c:strCache>
            </c:strRef>
          </c:tx>
          <c:spPr>
            <a:solidFill>
              <a:srgbClr val="0070C0"/>
            </a:solidFill>
            <a:ln w="25400">
              <a:noFill/>
            </a:ln>
          </c:spPr>
          <c:cat>
            <c:multiLvlStrRef>
              <c:f>'Compilation Research Areas'!$B$11:$K$13</c:f>
              <c:multiLvlStrCache>
                <c:ptCount val="10"/>
                <c:lvl>
                  <c:pt idx="0">
                    <c:v>2007</c:v>
                  </c:pt>
                  <c:pt idx="1">
                    <c:v>2008</c:v>
                  </c:pt>
                  <c:pt idx="2">
                    <c:v>2009</c:v>
                  </c:pt>
                  <c:pt idx="3">
                    <c:v>2010</c:v>
                  </c:pt>
                  <c:pt idx="4">
                    <c:v>2011</c:v>
                  </c:pt>
                  <c:pt idx="5">
                    <c:v>2012</c:v>
                  </c:pt>
                  <c:pt idx="6">
                    <c:v>2013</c:v>
                  </c:pt>
                  <c:pt idx="7">
                    <c:v>2014</c:v>
                  </c:pt>
                  <c:pt idx="8">
                    <c:v>2015</c:v>
                  </c:pt>
                  <c:pt idx="9">
                    <c:v>2016</c:v>
                  </c:pt>
                </c:lvl>
                <c:lvl>
                  <c:pt idx="0">
                    <c:v>Actual</c:v>
                  </c:pt>
                  <c:pt idx="2">
                    <c:v>Planned</c:v>
                  </c:pt>
                </c:lvl>
                <c:lvl>
                  <c:pt idx="0">
                    <c:v>Fiscal Year</c:v>
                  </c:pt>
                </c:lvl>
              </c:multiLvlStrCache>
            </c:multiLvlStrRef>
          </c:cat>
          <c:val>
            <c:numRef>
              <c:f>'Compilation Research Areas'!$B$18:$K$18</c:f>
              <c:numCache>
                <c:formatCode>0</c:formatCode>
                <c:ptCount val="10"/>
                <c:pt idx="0">
                  <c:v>9.1</c:v>
                </c:pt>
                <c:pt idx="1">
                  <c:v>53.3</c:v>
                </c:pt>
                <c:pt idx="2">
                  <c:v>221.50874999999999</c:v>
                </c:pt>
                <c:pt idx="3">
                  <c:v>428.53244047619017</c:v>
                </c:pt>
                <c:pt idx="4">
                  <c:v>489.80773809523799</c:v>
                </c:pt>
                <c:pt idx="5">
                  <c:v>551.41071428571286</c:v>
                </c:pt>
                <c:pt idx="6">
                  <c:v>788.53124999999739</c:v>
                </c:pt>
                <c:pt idx="7">
                  <c:v>824.859375</c:v>
                </c:pt>
                <c:pt idx="8">
                  <c:v>849.46875</c:v>
                </c:pt>
                <c:pt idx="9">
                  <c:v>849.46875</c:v>
                </c:pt>
              </c:numCache>
            </c:numRef>
          </c:val>
        </c:ser>
        <c:ser>
          <c:idx val="6"/>
          <c:order val="5"/>
          <c:tx>
            <c:strRef>
              <c:f>'Compilation Research Areas'!$A$19</c:f>
              <c:strCache>
                <c:ptCount val="1"/>
                <c:pt idx="0">
                  <c:v>Physical</c:v>
                </c:pt>
              </c:strCache>
            </c:strRef>
          </c:tx>
          <c:spPr>
            <a:solidFill>
              <a:srgbClr val="C00000"/>
            </a:solidFill>
            <a:ln w="25400">
              <a:noFill/>
            </a:ln>
          </c:spPr>
          <c:cat>
            <c:multiLvlStrRef>
              <c:f>'Compilation Research Areas'!$B$11:$K$13</c:f>
              <c:multiLvlStrCache>
                <c:ptCount val="10"/>
                <c:lvl>
                  <c:pt idx="0">
                    <c:v>2007</c:v>
                  </c:pt>
                  <c:pt idx="1">
                    <c:v>2008</c:v>
                  </c:pt>
                  <c:pt idx="2">
                    <c:v>2009</c:v>
                  </c:pt>
                  <c:pt idx="3">
                    <c:v>2010</c:v>
                  </c:pt>
                  <c:pt idx="4">
                    <c:v>2011</c:v>
                  </c:pt>
                  <c:pt idx="5">
                    <c:v>2012</c:v>
                  </c:pt>
                  <c:pt idx="6">
                    <c:v>2013</c:v>
                  </c:pt>
                  <c:pt idx="7">
                    <c:v>2014</c:v>
                  </c:pt>
                  <c:pt idx="8">
                    <c:v>2015</c:v>
                  </c:pt>
                  <c:pt idx="9">
                    <c:v>2016</c:v>
                  </c:pt>
                </c:lvl>
                <c:lvl>
                  <c:pt idx="0">
                    <c:v>Actual</c:v>
                  </c:pt>
                  <c:pt idx="2">
                    <c:v>Planned</c:v>
                  </c:pt>
                </c:lvl>
                <c:lvl>
                  <c:pt idx="0">
                    <c:v>Fiscal Year</c:v>
                  </c:pt>
                </c:lvl>
              </c:multiLvlStrCache>
            </c:multiLvlStrRef>
          </c:cat>
          <c:val>
            <c:numRef>
              <c:f>'Compilation Research Areas'!$B$19:$K$19</c:f>
              <c:numCache>
                <c:formatCode>0</c:formatCode>
                <c:ptCount val="10"/>
                <c:pt idx="0">
                  <c:v>53.690000000000012</c:v>
                </c:pt>
                <c:pt idx="1">
                  <c:v>186.14</c:v>
                </c:pt>
                <c:pt idx="2">
                  <c:v>136.32320501207741</c:v>
                </c:pt>
                <c:pt idx="3">
                  <c:v>276.19539768806067</c:v>
                </c:pt>
                <c:pt idx="4">
                  <c:v>287.43916709799686</c:v>
                </c:pt>
                <c:pt idx="5">
                  <c:v>311.31279114906914</c:v>
                </c:pt>
                <c:pt idx="6">
                  <c:v>461.16294642857139</c:v>
                </c:pt>
                <c:pt idx="7">
                  <c:v>499.83482142857139</c:v>
                </c:pt>
                <c:pt idx="8">
                  <c:v>557.25669642857144</c:v>
                </c:pt>
                <c:pt idx="9">
                  <c:v>557.25669642857144</c:v>
                </c:pt>
              </c:numCache>
            </c:numRef>
          </c:val>
        </c:ser>
        <c:axId val="92742400"/>
        <c:axId val="92743936"/>
      </c:areaChart>
      <c:catAx>
        <c:axId val="92742400"/>
        <c:scaling>
          <c:orientation val="minMax"/>
        </c:scaling>
        <c:axPos val="b"/>
        <c:numFmt formatCode="General" sourceLinked="1"/>
        <c:minorTickMark val="in"/>
        <c:tickLblPos val="nextTo"/>
        <c:txPr>
          <a:bodyPr/>
          <a:lstStyle/>
          <a:p>
            <a:pPr>
              <a:defRPr b="1"/>
            </a:pPr>
            <a:endParaRPr lang="en-US"/>
          </a:p>
        </c:txPr>
        <c:crossAx val="92743936"/>
        <c:crosses val="autoZero"/>
        <c:lblAlgn val="ctr"/>
        <c:lblOffset val="100"/>
      </c:catAx>
      <c:valAx>
        <c:axId val="92743936"/>
        <c:scaling>
          <c:orientation val="minMax"/>
        </c:scaling>
        <c:axPos val="l"/>
        <c:majorGridlines/>
        <c:title>
          <c:tx>
            <c:rich>
              <a:bodyPr rot="-5400000" vert="horz"/>
              <a:lstStyle/>
              <a:p>
                <a:pPr>
                  <a:defRPr sz="1400" b="1"/>
                </a:pPr>
                <a:r>
                  <a:rPr lang="en-US" sz="1400" b="1"/>
                  <a:t>Number of Unique Users</a:t>
                </a:r>
              </a:p>
            </c:rich>
          </c:tx>
        </c:title>
        <c:numFmt formatCode="0" sourceLinked="1"/>
        <c:majorTickMark val="none"/>
        <c:tickLblPos val="nextTo"/>
        <c:txPr>
          <a:bodyPr/>
          <a:lstStyle/>
          <a:p>
            <a:pPr>
              <a:defRPr b="1"/>
            </a:pPr>
            <a:endParaRPr lang="en-US"/>
          </a:p>
        </c:txPr>
        <c:crossAx val="92742400"/>
        <c:crosses val="autoZero"/>
        <c:crossBetween val="midCat"/>
      </c:valAx>
      <c:spPr>
        <a:ln>
          <a:solidFill>
            <a:sysClr val="window" lastClr="FFFFFF">
              <a:lumMod val="65000"/>
            </a:sysClr>
          </a:solidFill>
        </a:ln>
      </c:spPr>
    </c:plotArea>
    <c:legend>
      <c:legendPos val="r"/>
      <c:layout>
        <c:manualLayout>
          <c:xMode val="edge"/>
          <c:yMode val="edge"/>
          <c:x val="0.76907791131372016"/>
          <c:y val="0.273101966706216"/>
          <c:w val="0.23092207133581599"/>
          <c:h val="0.39873584295113795"/>
        </c:manualLayout>
      </c:layout>
      <c:txPr>
        <a:bodyPr/>
        <a:lstStyle/>
        <a:p>
          <a:pPr>
            <a:defRPr b="1"/>
          </a:pPr>
          <a:endParaRPr lang="en-US"/>
        </a:p>
      </c:txPr>
    </c:legend>
    <c:plotVisOnly val="1"/>
    <c:dispBlanksAs val="zero"/>
  </c:chart>
  <c:spPr>
    <a:ln>
      <a:noFill/>
    </a:ln>
    <a:scene3d>
      <a:camera prst="orthographicFront"/>
      <a:lightRig rig="threePt" dir="t"/>
    </a:scene3d>
    <a:sp3d>
      <a:bevelT w="139700" prst="cross"/>
    </a:sp3d>
  </c:spPr>
  <c:txPr>
    <a:bodyPr/>
    <a:lstStyle/>
    <a:p>
      <a:pPr>
        <a:defRPr sz="1200">
          <a:latin typeface="Arial" pitchFamily="34" charset="0"/>
          <a:cs typeface="Arial" pitchFamily="34" charset="0"/>
        </a:defRPr>
      </a:pPr>
      <a:endParaRPr lang="en-US"/>
    </a:p>
  </c:txPr>
  <c:externalData r:id="rId1"/>
  <c:userShapes r:id="rId2"/>
</c:chartSpace>
</file>

<file path=ppt/drawings/drawing1.xml><?xml version="1.0" encoding="utf-8"?>
<c:userShapes xmlns:c="http://schemas.openxmlformats.org/drawingml/2006/chart">
  <cdr:relSizeAnchor xmlns:cdr="http://schemas.openxmlformats.org/drawingml/2006/chartDrawing">
    <cdr:from>
      <cdr:x>0</cdr:x>
      <cdr:y>0</cdr:y>
    </cdr:from>
    <cdr:to>
      <cdr:x>0.00026</cdr:x>
      <cdr:y>0.1687</cdr:y>
    </cdr:to>
    <cdr:sp macro="" textlink="">
      <cdr:nvSpPr>
        <cdr:cNvPr id="4" name="Straight Connector 3"/>
        <cdr:cNvSpPr/>
      </cdr:nvSpPr>
      <cdr:spPr>
        <a:xfrm xmlns:a="http://schemas.openxmlformats.org/drawingml/2006/main" rot="5400000">
          <a:off x="-416048" y="416048"/>
          <a:ext cx="833964" cy="1867"/>
        </a:xfrm>
        <a:prstGeom xmlns:a="http://schemas.openxmlformats.org/drawingml/2006/main" prst="line">
          <a:avLst/>
        </a:prstGeom>
        <a:noFill xmlns:a="http://schemas.openxmlformats.org/drawingml/2006/main"/>
        <a:ln xmlns:a="http://schemas.openxmlformats.org/drawingml/2006/main" w="9525" cap="flat" cmpd="sng" algn="ctr">
          <a:noFill/>
          <a:prstDash val="solid"/>
        </a:ln>
        <a:effectLst xmlns:a="http://schemas.openxmlformats.org/drawingml/2006/mai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txBody>
        <a:bodyPr xmlns:a="http://schemas.openxmlformats.org/drawingml/2006/main"/>
        <a:lstStyle xmlns:a="http://schemas.openxmlformats.org/drawingml/2006/main"/>
        <a:p xmlns:a="http://schemas.openxmlformats.org/drawingml/2006/main">
          <a:endParaRPr lang="en-US"/>
        </a:p>
      </cdr:txBody>
    </cdr:sp>
  </cdr:relSizeAnchor>
  <cdr:relSizeAnchor xmlns:cdr="http://schemas.openxmlformats.org/drawingml/2006/chartDrawing">
    <cdr:from>
      <cdr:x>0.79825</cdr:x>
      <cdr:y>0.20548</cdr:y>
    </cdr:from>
    <cdr:to>
      <cdr:x>0.98923</cdr:x>
      <cdr:y>0.25173</cdr:y>
    </cdr:to>
    <cdr:sp macro="" textlink="">
      <cdr:nvSpPr>
        <cdr:cNvPr id="5" name="TextBox 4"/>
        <cdr:cNvSpPr txBox="1"/>
      </cdr:nvSpPr>
      <cdr:spPr>
        <a:xfrm xmlns:a="http://schemas.openxmlformats.org/drawingml/2006/main">
          <a:off x="6934200" y="1143000"/>
          <a:ext cx="1659007" cy="257270"/>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r>
            <a:rPr lang="en-US" sz="1400" b="1" dirty="0" smtClean="0">
              <a:latin typeface="Arial" pitchFamily="34" charset="0"/>
              <a:cs typeface="Arial" pitchFamily="34" charset="0"/>
            </a:rPr>
            <a:t>Research Area</a:t>
          </a:r>
          <a:endParaRPr lang="en-US" sz="1400" b="1" dirty="0">
            <a:latin typeface="Arial"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3795" name="Rectangle 3"/>
          <p:cNvSpPr>
            <a:spLocks noGrp="1" noChangeArrowheads="1"/>
          </p:cNvSpPr>
          <p:nvPr>
            <p:ph type="dt" sz="quarter" idx="1"/>
          </p:nvPr>
        </p:nvSpPr>
        <p:spPr bwMode="auto">
          <a:xfrm>
            <a:off x="3962400" y="0"/>
            <a:ext cx="3048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3796" name="Rectangle 4"/>
          <p:cNvSpPr>
            <a:spLocks noGrp="1" noChangeArrowheads="1"/>
          </p:cNvSpPr>
          <p:nvPr>
            <p:ph type="ftr" sz="quarter" idx="2"/>
          </p:nvPr>
        </p:nvSpPr>
        <p:spPr bwMode="auto">
          <a:xfrm>
            <a:off x="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3797" name="Rectangle 5"/>
          <p:cNvSpPr>
            <a:spLocks noGrp="1" noChangeArrowheads="1"/>
          </p:cNvSpPr>
          <p:nvPr>
            <p:ph type="sldNum" sz="quarter" idx="3"/>
          </p:nvPr>
        </p:nvSpPr>
        <p:spPr bwMode="auto">
          <a:xfrm>
            <a:off x="3962400" y="8839200"/>
            <a:ext cx="3048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A928847-5DD8-1C48-91F1-2D47A973E334}"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6147" name="Rectangle 3"/>
          <p:cNvSpPr>
            <a:spLocks noGrp="1" noChangeArrowheads="1"/>
          </p:cNvSpPr>
          <p:nvPr>
            <p:ph type="dt" idx="1"/>
          </p:nvPr>
        </p:nvSpPr>
        <p:spPr bwMode="auto">
          <a:xfrm>
            <a:off x="3971925" y="0"/>
            <a:ext cx="3038475" cy="465138"/>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6149" name="Rectangle 5"/>
          <p:cNvSpPr>
            <a:spLocks noGrp="1" noChangeArrowheads="1"/>
          </p:cNvSpPr>
          <p:nvPr>
            <p:ph type="body" sz="quarter" idx="3"/>
          </p:nvPr>
        </p:nvSpPr>
        <p:spPr bwMode="auto">
          <a:xfrm>
            <a:off x="935038" y="4416425"/>
            <a:ext cx="5140325" cy="4183063"/>
          </a:xfrm>
          <a:prstGeom prst="rect">
            <a:avLst/>
          </a:prstGeom>
          <a:noFill/>
          <a:ln w="9525">
            <a:noFill/>
            <a:miter lim="800000"/>
            <a:headEnd/>
            <a:tailEnd/>
          </a:ln>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6151"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4402EC38-AB59-8E4C-B4F5-CF16DC23D5A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92" charset="0"/>
        <a:ea typeface="ＭＳ Ｐゴシック" pitchFamily="92" charset="-128"/>
        <a:cs typeface="ＭＳ Ｐゴシック" pitchFamily="92" charset="-128"/>
      </a:defRPr>
    </a:lvl1pPr>
    <a:lvl2pPr marL="457200" algn="l" rtl="0" eaLnBrk="0" fontAlgn="base" hangingPunct="0">
      <a:spcBef>
        <a:spcPct val="30000"/>
      </a:spcBef>
      <a:spcAft>
        <a:spcPct val="0"/>
      </a:spcAft>
      <a:defRPr sz="1200" kern="1200">
        <a:solidFill>
          <a:schemeClr val="tx1"/>
        </a:solidFill>
        <a:latin typeface="Arial" pitchFamily="92" charset="0"/>
        <a:ea typeface="ＭＳ Ｐゴシック" pitchFamily="92" charset="-128"/>
        <a:cs typeface="+mn-cs"/>
      </a:defRPr>
    </a:lvl2pPr>
    <a:lvl3pPr marL="914400" algn="l" rtl="0" eaLnBrk="0" fontAlgn="base" hangingPunct="0">
      <a:spcBef>
        <a:spcPct val="30000"/>
      </a:spcBef>
      <a:spcAft>
        <a:spcPct val="0"/>
      </a:spcAft>
      <a:defRPr sz="1200" kern="1200">
        <a:solidFill>
          <a:schemeClr val="tx1"/>
        </a:solidFill>
        <a:latin typeface="Arial" pitchFamily="92" charset="0"/>
        <a:ea typeface="ＭＳ Ｐゴシック" pitchFamily="92" charset="-128"/>
        <a:cs typeface="+mn-cs"/>
      </a:defRPr>
    </a:lvl3pPr>
    <a:lvl4pPr marL="1371600" algn="l" rtl="0" eaLnBrk="0" fontAlgn="base" hangingPunct="0">
      <a:spcBef>
        <a:spcPct val="30000"/>
      </a:spcBef>
      <a:spcAft>
        <a:spcPct val="0"/>
      </a:spcAft>
      <a:defRPr sz="1200" kern="1200">
        <a:solidFill>
          <a:schemeClr val="tx1"/>
        </a:solidFill>
        <a:latin typeface="Arial" pitchFamily="92" charset="0"/>
        <a:ea typeface="ＭＳ Ｐゴシック" pitchFamily="92" charset="-128"/>
        <a:cs typeface="+mn-cs"/>
      </a:defRPr>
    </a:lvl4pPr>
    <a:lvl5pPr marL="1828800" algn="l" rtl="0" eaLnBrk="0" fontAlgn="base" hangingPunct="0">
      <a:spcBef>
        <a:spcPct val="30000"/>
      </a:spcBef>
      <a:spcAft>
        <a:spcPct val="0"/>
      </a:spcAft>
      <a:defRPr sz="1200" kern="1200">
        <a:solidFill>
          <a:schemeClr val="tx1"/>
        </a:solidFill>
        <a:latin typeface="Arial" pitchFamily="92" charset="0"/>
        <a:ea typeface="ＭＳ Ｐゴシック" pitchFamily="9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p>
            <a:fld id="{7F810E5C-FE23-6449-B759-7B3C57476F95}" type="slidenum">
              <a:rPr lang="en-US"/>
              <a:pPr/>
              <a:t>1</a:t>
            </a:fld>
            <a:endParaRPr 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1026"/>
          <p:cNvSpPr>
            <a:spLocks noGrp="1" noRot="1" noChangeAspect="1" noChangeArrowheads="1" noTextEdit="1"/>
          </p:cNvSpPr>
          <p:nvPr>
            <p:ph type="sldImg"/>
          </p:nvPr>
        </p:nvSpPr>
        <p:spPr>
          <a:xfrm>
            <a:off x="1168400" y="685800"/>
            <a:ext cx="4673600" cy="3505200"/>
          </a:xfrm>
          <a:ln/>
        </p:spPr>
      </p:sp>
      <p:sp>
        <p:nvSpPr>
          <p:cNvPr id="56323" name="Rectangle 1027"/>
          <p:cNvSpPr>
            <a:spLocks noGrp="1" noChangeArrowheads="1"/>
          </p:cNvSpPr>
          <p:nvPr>
            <p:ph type="body" idx="1"/>
          </p:nvPr>
        </p:nvSpPr>
        <p:spPr>
          <a:xfrm>
            <a:off x="914400" y="4419600"/>
            <a:ext cx="5181600" cy="4191000"/>
          </a:xfrm>
          <a:noFill/>
          <a:ln/>
        </p:spPr>
        <p:txBody>
          <a:bodyPr lIns="91431" tIns="45716" rIns="91431" bIns="45716"/>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1026"/>
          <p:cNvSpPr>
            <a:spLocks noGrp="1" noRot="1" noChangeAspect="1" noChangeArrowheads="1" noTextEdit="1"/>
          </p:cNvSpPr>
          <p:nvPr>
            <p:ph type="sldImg"/>
          </p:nvPr>
        </p:nvSpPr>
        <p:spPr>
          <a:xfrm>
            <a:off x="1168400" y="685800"/>
            <a:ext cx="4673600" cy="3505200"/>
          </a:xfrm>
          <a:ln/>
        </p:spPr>
      </p:sp>
      <p:sp>
        <p:nvSpPr>
          <p:cNvPr id="58371" name="Rectangle 1027"/>
          <p:cNvSpPr>
            <a:spLocks noGrp="1" noChangeArrowheads="1"/>
          </p:cNvSpPr>
          <p:nvPr>
            <p:ph type="body" idx="1"/>
          </p:nvPr>
        </p:nvSpPr>
        <p:spPr>
          <a:xfrm>
            <a:off x="914400" y="4419600"/>
            <a:ext cx="5181600" cy="4191000"/>
          </a:xfrm>
          <a:noFill/>
          <a:ln/>
        </p:spPr>
        <p:txBody>
          <a:bodyPr lIns="91431" tIns="45716" rIns="91431" bIns="45716"/>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p>
            <a:fld id="{6CB577F4-5AC5-B74B-9F3C-667B84BF35BA}" type="slidenum">
              <a:rPr lang="en-US"/>
              <a:pPr/>
              <a:t>32</a:t>
            </a:fld>
            <a:endParaRPr lang="en-US"/>
          </a:p>
        </p:txBody>
      </p:sp>
      <p:sp>
        <p:nvSpPr>
          <p:cNvPr id="60419" name="Rectangle 2"/>
          <p:cNvSpPr>
            <a:spLocks noGrp="1" noRot="1" noChangeAspect="1" noChangeArrowheads="1" noTextEdit="1"/>
          </p:cNvSpPr>
          <p:nvPr>
            <p:ph type="sldImg"/>
          </p:nvPr>
        </p:nvSpPr>
        <p:spPr>
          <a:xfrm>
            <a:off x="1189038" y="693738"/>
            <a:ext cx="4630737" cy="3473450"/>
          </a:xfrm>
          <a:ln/>
        </p:spPr>
      </p:sp>
      <p:sp>
        <p:nvSpPr>
          <p:cNvPr id="60420" name="Rectangle 3"/>
          <p:cNvSpPr>
            <a:spLocks noGrp="1" noChangeArrowheads="1"/>
          </p:cNvSpPr>
          <p:nvPr>
            <p:ph type="body" idx="1"/>
          </p:nvPr>
        </p:nvSpPr>
        <p:spPr>
          <a:xfrm>
            <a:off x="923925" y="4397375"/>
            <a:ext cx="5162550" cy="4165600"/>
          </a:xfrm>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p:spPr>
        <p:txBody>
          <a:bodyPr/>
          <a:lstStyle/>
          <a:p>
            <a:fld id="{C22E74F0-AE9B-AC4D-8102-B2893D2B6F47}" type="slidenum">
              <a:rPr lang="en-US"/>
              <a:pPr/>
              <a:t>4</a:t>
            </a:fld>
            <a:endParaRPr 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1026"/>
          <p:cNvSpPr>
            <a:spLocks noGrp="1" noRot="1" noChangeAspect="1" noChangeArrowheads="1" noTextEdit="1"/>
          </p:cNvSpPr>
          <p:nvPr>
            <p:ph type="sldImg"/>
          </p:nvPr>
        </p:nvSpPr>
        <p:spPr>
          <a:xfrm>
            <a:off x="1168400" y="685800"/>
            <a:ext cx="4673600" cy="3505200"/>
          </a:xfrm>
          <a:ln/>
        </p:spPr>
      </p:sp>
      <p:sp>
        <p:nvSpPr>
          <p:cNvPr id="25603" name="Rectangle 1027"/>
          <p:cNvSpPr>
            <a:spLocks noGrp="1" noChangeArrowheads="1"/>
          </p:cNvSpPr>
          <p:nvPr>
            <p:ph type="body" idx="1"/>
          </p:nvPr>
        </p:nvSpPr>
        <p:spPr>
          <a:xfrm>
            <a:off x="914400" y="4419600"/>
            <a:ext cx="5181600" cy="4191000"/>
          </a:xfrm>
          <a:noFill/>
          <a:ln/>
        </p:spPr>
        <p:txBody>
          <a:bodyPr lIns="91431" tIns="45716" rIns="91431" bIns="45716"/>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0AFA4E38-E9FD-6B40-9E34-5C03E44F2A74}" type="slidenum">
              <a:rPr lang="en-US"/>
              <a:pPr/>
              <a:t>7</a:t>
            </a:fld>
            <a:endParaRPr lang="en-US"/>
          </a:p>
        </p:txBody>
      </p:sp>
      <p:sp>
        <p:nvSpPr>
          <p:cNvPr id="28675" name="Rectangle 2"/>
          <p:cNvSpPr>
            <a:spLocks noGrp="1" noRot="1" noChangeAspect="1" noChangeArrowheads="1"/>
          </p:cNvSpPr>
          <p:nvPr>
            <p:ph type="sldImg"/>
          </p:nvPr>
        </p:nvSpPr>
        <p:spPr>
          <a:solidFill>
            <a:srgbClr val="FFFFFF"/>
          </a:solidFill>
          <a:ln/>
        </p:spPr>
      </p:sp>
      <p:sp>
        <p:nvSpPr>
          <p:cNvPr id="28676"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1026"/>
          <p:cNvSpPr>
            <a:spLocks noGrp="1" noRot="1" noChangeAspect="1" noChangeArrowheads="1" noTextEdit="1"/>
          </p:cNvSpPr>
          <p:nvPr>
            <p:ph type="sldImg"/>
          </p:nvPr>
        </p:nvSpPr>
        <p:spPr>
          <a:xfrm>
            <a:off x="1168400" y="685800"/>
            <a:ext cx="4673600" cy="3505200"/>
          </a:xfrm>
          <a:ln/>
        </p:spPr>
      </p:sp>
      <p:sp>
        <p:nvSpPr>
          <p:cNvPr id="31747" name="Rectangle 1027"/>
          <p:cNvSpPr>
            <a:spLocks noGrp="1" noChangeArrowheads="1"/>
          </p:cNvSpPr>
          <p:nvPr>
            <p:ph type="body" idx="1"/>
          </p:nvPr>
        </p:nvSpPr>
        <p:spPr>
          <a:xfrm>
            <a:off x="914400" y="4419600"/>
            <a:ext cx="5181600" cy="4191000"/>
          </a:xfrm>
          <a:noFill/>
          <a:ln/>
        </p:spPr>
        <p:txBody>
          <a:bodyPr lIns="91431" tIns="45716" rIns="91431" bIns="45716"/>
          <a:lstStyle/>
          <a:p>
            <a:pPr eaLnBrk="1" hangingPunct="1"/>
            <a:endParaRPr lang="en-US" dirty="0">
              <a:latin typeface="Arial" charset="0"/>
              <a:ea typeface="ＭＳ Ｐゴシック" charset="-128"/>
              <a:cs typeface="ＭＳ Ｐゴシック"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26"/>
          <p:cNvSpPr>
            <a:spLocks noGrp="1" noRot="1" noChangeAspect="1" noChangeArrowheads="1" noTextEdit="1"/>
          </p:cNvSpPr>
          <p:nvPr>
            <p:ph type="sldImg"/>
          </p:nvPr>
        </p:nvSpPr>
        <p:spPr>
          <a:xfrm>
            <a:off x="1168400" y="685800"/>
            <a:ext cx="4673600" cy="3505200"/>
          </a:xfrm>
          <a:ln/>
        </p:spPr>
      </p:sp>
      <p:sp>
        <p:nvSpPr>
          <p:cNvPr id="50179" name="Rectangle 1027"/>
          <p:cNvSpPr>
            <a:spLocks noGrp="1" noChangeArrowheads="1"/>
          </p:cNvSpPr>
          <p:nvPr>
            <p:ph type="body" idx="1"/>
          </p:nvPr>
        </p:nvSpPr>
        <p:spPr>
          <a:xfrm>
            <a:off x="914400" y="4419600"/>
            <a:ext cx="5181600" cy="4191000"/>
          </a:xfrm>
          <a:noFill/>
          <a:ln/>
        </p:spPr>
        <p:txBody>
          <a:bodyPr lIns="91431" tIns="45716" rIns="91431" bIns="45716"/>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812C3742-78C3-3442-B5F4-825775CA8D87}" type="slidenum">
              <a:rPr lang="en-US"/>
              <a:pPr/>
              <a:t>27</a:t>
            </a:fld>
            <a:endParaRPr 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endParaRPr lang="en-US">
              <a:latin typeface="Arial" charset="0"/>
              <a:ea typeface="ＭＳ Ｐゴシック" charset="-128"/>
              <a:cs typeface="ＭＳ Ｐゴシック"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26"/>
          <p:cNvSpPr>
            <a:spLocks noGrp="1" noRot="1" noChangeAspect="1" noChangeArrowheads="1" noTextEdit="1"/>
          </p:cNvSpPr>
          <p:nvPr>
            <p:ph type="sldImg"/>
          </p:nvPr>
        </p:nvSpPr>
        <p:spPr>
          <a:xfrm>
            <a:off x="1168400" y="685800"/>
            <a:ext cx="4673600" cy="3505200"/>
          </a:xfrm>
          <a:ln/>
        </p:spPr>
      </p:sp>
      <p:sp>
        <p:nvSpPr>
          <p:cNvPr id="52227" name="Rectangle 1027"/>
          <p:cNvSpPr>
            <a:spLocks noGrp="1" noChangeArrowheads="1"/>
          </p:cNvSpPr>
          <p:nvPr>
            <p:ph type="body" idx="1"/>
          </p:nvPr>
        </p:nvSpPr>
        <p:spPr>
          <a:xfrm>
            <a:off x="914400" y="4419600"/>
            <a:ext cx="5181600" cy="4191000"/>
          </a:xfrm>
          <a:noFill/>
          <a:ln/>
        </p:spPr>
        <p:txBody>
          <a:bodyPr lIns="91431" tIns="45716" rIns="91431" bIns="45716"/>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1026"/>
          <p:cNvSpPr>
            <a:spLocks noGrp="1" noRot="1" noChangeAspect="1" noChangeArrowheads="1" noTextEdit="1"/>
          </p:cNvSpPr>
          <p:nvPr>
            <p:ph type="sldImg"/>
          </p:nvPr>
        </p:nvSpPr>
        <p:spPr>
          <a:xfrm>
            <a:off x="1168400" y="685800"/>
            <a:ext cx="4673600" cy="3505200"/>
          </a:xfrm>
          <a:ln/>
        </p:spPr>
      </p:sp>
      <p:sp>
        <p:nvSpPr>
          <p:cNvPr id="54275" name="Rectangle 1027"/>
          <p:cNvSpPr>
            <a:spLocks noGrp="1" noChangeArrowheads="1"/>
          </p:cNvSpPr>
          <p:nvPr>
            <p:ph type="body" idx="1"/>
          </p:nvPr>
        </p:nvSpPr>
        <p:spPr>
          <a:xfrm>
            <a:off x="914400" y="4419600"/>
            <a:ext cx="5181600" cy="4191000"/>
          </a:xfrm>
          <a:noFill/>
          <a:ln/>
        </p:spPr>
        <p:txBody>
          <a:bodyPr lIns="91431" tIns="45716" rIns="91431" bIns="45716"/>
          <a:lstStyle/>
          <a:p>
            <a:pPr eaLnBrk="1" hangingPunct="1"/>
            <a:endParaRPr lang="en-US">
              <a:latin typeface="Arial" charset="0"/>
              <a:ea typeface="ＭＳ Ｐゴシック" charset="-128"/>
              <a:cs typeface="ＭＳ Ｐゴシック"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034" descr="template graphic_090l"/>
          <p:cNvPicPr>
            <a:picLocks noChangeAspect="1" noChangeArrowheads="1"/>
          </p:cNvPicPr>
          <p:nvPr userDrawn="1"/>
        </p:nvPicPr>
        <p:blipFill>
          <a:blip r:embed="rId2"/>
          <a:srcRect/>
          <a:stretch>
            <a:fillRect/>
          </a:stretch>
        </p:blipFill>
        <p:spPr bwMode="auto">
          <a:xfrm>
            <a:off x="222250" y="1773238"/>
            <a:ext cx="3846513" cy="3786187"/>
          </a:xfrm>
          <a:prstGeom prst="rect">
            <a:avLst/>
          </a:prstGeom>
          <a:noFill/>
          <a:ln w="9525">
            <a:noFill/>
            <a:miter lim="800000"/>
            <a:headEnd/>
            <a:tailEnd/>
          </a:ln>
        </p:spPr>
      </p:pic>
      <p:sp>
        <p:nvSpPr>
          <p:cNvPr id="4100" name="Rectangle 4"/>
          <p:cNvSpPr>
            <a:spLocks noGrp="1" noChangeArrowheads="1"/>
          </p:cNvSpPr>
          <p:nvPr>
            <p:ph type="ctrTitle" sz="quarter"/>
          </p:nvPr>
        </p:nvSpPr>
        <p:spPr>
          <a:xfrm>
            <a:off x="2598738" y="701675"/>
            <a:ext cx="5349875" cy="449263"/>
          </a:xfrm>
          <a:ln w="12700"/>
        </p:spPr>
        <p:txBody>
          <a:bodyPr tIns="45720"/>
          <a:lstStyle>
            <a:lvl1pPr>
              <a:defRPr sz="2600"/>
            </a:lvl1pPr>
          </a:lstStyle>
          <a:p>
            <a:r>
              <a:rPr lang="en-US"/>
              <a:t>Click to edit Master title style</a:t>
            </a:r>
          </a:p>
        </p:txBody>
      </p:sp>
      <p:sp>
        <p:nvSpPr>
          <p:cNvPr id="4101" name="Rectangle 5"/>
          <p:cNvSpPr>
            <a:spLocks noGrp="1" noChangeArrowheads="1"/>
          </p:cNvSpPr>
          <p:nvPr>
            <p:ph type="subTitle" sz="quarter" idx="1"/>
          </p:nvPr>
        </p:nvSpPr>
        <p:spPr>
          <a:xfrm>
            <a:off x="2609850" y="4138613"/>
            <a:ext cx="4506913" cy="390525"/>
          </a:xfrm>
          <a:ln w="12700"/>
        </p:spPr>
        <p:txBody>
          <a:bodyPr/>
          <a:lstStyle>
            <a:lvl1pPr marL="0" indent="0">
              <a:lnSpc>
                <a:spcPct val="90000"/>
              </a:lnSpc>
              <a:spcBef>
                <a:spcPct val="0"/>
              </a:spcBef>
              <a:spcAft>
                <a:spcPct val="50000"/>
              </a:spcAft>
              <a:buFont typeface="Wingdings" pitchFamily="92" charset="2"/>
              <a:buNone/>
              <a:defRPr sz="1400" i="1"/>
            </a:lvl1pPr>
          </a:lstStyle>
          <a:p>
            <a:r>
              <a:rPr lang="en-US"/>
              <a:t>Click to edit Master subtitle style</a:t>
            </a:r>
          </a:p>
        </p:txBody>
      </p:sp>
    </p:spTree>
  </p:cSld>
  <p:clrMapOvr>
    <a:masterClrMapping/>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5A092AA9-5A2B-9149-9DE7-394B25CCE76A}" type="slidenum">
              <a:rPr lang="en-US"/>
              <a:pPr>
                <a:defRPr/>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07138" y="330200"/>
            <a:ext cx="1987550" cy="2778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39725" y="330200"/>
            <a:ext cx="5815013" cy="2778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3DB7B460-DED8-2B48-A8DE-3B517B74A7D8}" type="slidenum">
              <a:rPr lang="en-US"/>
              <a:pPr>
                <a:defRPr/>
              </a:pPr>
              <a:t>‹#›</a:t>
            </a:fld>
            <a:endParaRPr lang="en-US"/>
          </a:p>
        </p:txBody>
      </p:sp>
    </p:spTree>
  </p:cSld>
  <p:clrMapOvr>
    <a:masterClrMapping/>
  </p:clrMapOvr>
  <p:transition>
    <p:dissolv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489" y="274544"/>
            <a:ext cx="8229023" cy="356508"/>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489" y="1599640"/>
            <a:ext cx="4045238" cy="169892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1273" y="1599640"/>
            <a:ext cx="4045239" cy="169892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1273" y="3930463"/>
            <a:ext cx="4045239" cy="1698927"/>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7"/>
          <p:cNvSpPr>
            <a:spLocks noGrp="1" noChangeArrowheads="1"/>
          </p:cNvSpPr>
          <p:nvPr>
            <p:ph type="sldNum" sz="quarter" idx="10"/>
          </p:nvPr>
        </p:nvSpPr>
        <p:spPr>
          <a:ln/>
        </p:spPr>
        <p:txBody>
          <a:bodyPr/>
          <a:lstStyle>
            <a:lvl1pPr>
              <a:defRPr/>
            </a:lvl1pPr>
          </a:lstStyle>
          <a:p>
            <a:pPr>
              <a:defRPr/>
            </a:pPr>
            <a:fld id="{7A99A977-61AD-C046-8175-98F1105BC232}" type="slidenum">
              <a:rPr lang="en-US"/>
              <a:pPr>
                <a:defRPr/>
              </a:pPr>
              <a:t>‹#›</a:t>
            </a:fld>
            <a:endParaRPr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16C6425F-A2D1-364C-8E15-251849B23365}" type="slidenum">
              <a:rPr lang="en-US"/>
              <a:pPr>
                <a:defRPr/>
              </a:pPr>
              <a:t>‹#›</a:t>
            </a:fld>
            <a:endParaRPr lang="en-US"/>
          </a:p>
        </p:txBody>
      </p:sp>
    </p:spTree>
  </p:cSld>
  <p:clrMapOvr>
    <a:masterClrMapping/>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1400175"/>
            <a:ext cx="3890963" cy="170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389438" y="1400175"/>
            <a:ext cx="3892550" cy="1708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7"/>
          <p:cNvSpPr>
            <a:spLocks noGrp="1" noChangeArrowheads="1"/>
          </p:cNvSpPr>
          <p:nvPr>
            <p:ph type="sldNum" sz="quarter" idx="10"/>
          </p:nvPr>
        </p:nvSpPr>
        <p:spPr>
          <a:ln/>
        </p:spPr>
        <p:txBody>
          <a:bodyPr/>
          <a:lstStyle>
            <a:lvl1pPr>
              <a:defRPr/>
            </a:lvl1pPr>
          </a:lstStyle>
          <a:p>
            <a:pPr>
              <a:defRPr/>
            </a:pPr>
            <a:fld id="{F915D960-85BB-2540-AF1B-84B77D76873F}" type="slidenum">
              <a:rPr lang="en-US"/>
              <a:pPr>
                <a:defRPr/>
              </a:pPr>
              <a:t>‹#›</a:t>
            </a:fld>
            <a:endParaRPr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7"/>
          <p:cNvSpPr>
            <a:spLocks noGrp="1" noChangeArrowheads="1"/>
          </p:cNvSpPr>
          <p:nvPr>
            <p:ph type="sldNum" sz="quarter" idx="10"/>
          </p:nvPr>
        </p:nvSpPr>
        <p:spPr>
          <a:ln/>
        </p:spPr>
        <p:txBody>
          <a:bodyPr/>
          <a:lstStyle>
            <a:lvl1pPr>
              <a:defRPr/>
            </a:lvl1pPr>
          </a:lstStyle>
          <a:p>
            <a:pPr>
              <a:defRPr/>
            </a:pPr>
            <a:fld id="{22C08CB7-2DE2-EE42-AE44-EEFF3BF2B6CE}" type="slidenum">
              <a:rPr lang="en-US"/>
              <a:pPr>
                <a:defRPr/>
              </a:pPr>
              <a:t>‹#›</a:t>
            </a:fld>
            <a:endParaRPr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7"/>
          <p:cNvSpPr>
            <a:spLocks noGrp="1" noChangeArrowheads="1"/>
          </p:cNvSpPr>
          <p:nvPr>
            <p:ph type="sldNum" sz="quarter" idx="10"/>
          </p:nvPr>
        </p:nvSpPr>
        <p:spPr>
          <a:ln/>
        </p:spPr>
        <p:txBody>
          <a:bodyPr/>
          <a:lstStyle>
            <a:lvl1pPr>
              <a:defRPr/>
            </a:lvl1pPr>
          </a:lstStyle>
          <a:p>
            <a:pPr>
              <a:defRPr/>
            </a:pPr>
            <a:fld id="{6289D779-9569-CA4E-B78F-D675440156E3}" type="slidenum">
              <a:rPr lang="en-US"/>
              <a:pPr>
                <a:defRPr/>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E76839FF-D04B-BE4D-A9AB-63DA0DC649A0}" type="slidenum">
              <a:rPr lang="en-US"/>
              <a:pPr>
                <a:defRPr/>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1DB281B9-C485-1947-A571-DCB8953B1FCD}" type="slidenum">
              <a:rPr lang="en-US"/>
              <a:pPr>
                <a:defRPr/>
              </a:pPr>
              <a:t>‹#›</a:t>
            </a:fld>
            <a:endParaRPr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6B508235-76E2-6B4E-B4E4-A6F53F3BF794}" type="slidenum">
              <a:rPr lang="en-US"/>
              <a:pPr>
                <a:defRPr/>
              </a:pPr>
              <a:t>‹#›</a:t>
            </a:fld>
            <a:endParaRPr lang="en-US"/>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6"/>
          <p:cNvSpPr>
            <a:spLocks noGrp="1" noChangeArrowheads="1"/>
          </p:cNvSpPr>
          <p:nvPr>
            <p:ph type="body" idx="1"/>
          </p:nvPr>
        </p:nvSpPr>
        <p:spPr bwMode="auto">
          <a:xfrm>
            <a:off x="346075" y="1400175"/>
            <a:ext cx="7935913" cy="17081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079" name="Rectangle 7"/>
          <p:cNvSpPr>
            <a:spLocks noGrp="1" noChangeArrowheads="1"/>
          </p:cNvSpPr>
          <p:nvPr>
            <p:ph type="sldNum" sz="quarter" idx="4"/>
          </p:nvPr>
        </p:nvSpPr>
        <p:spPr bwMode="auto">
          <a:xfrm>
            <a:off x="8609013" y="6465888"/>
            <a:ext cx="357187" cy="3444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1">
                <a:solidFill>
                  <a:schemeClr val="bg1"/>
                </a:solidFill>
              </a:defRPr>
            </a:lvl1pPr>
          </a:lstStyle>
          <a:p>
            <a:pPr>
              <a:defRPr/>
            </a:pPr>
            <a:fld id="{80E5CA10-2E2F-634E-B4A4-1A3B9F587566}" type="slidenum">
              <a:rPr lang="en-US"/>
              <a:pPr>
                <a:defRPr/>
              </a:pPr>
              <a:t>‹#›</a:t>
            </a:fld>
            <a:endParaRPr lang="en-US"/>
          </a:p>
        </p:txBody>
      </p:sp>
      <p:sp>
        <p:nvSpPr>
          <p:cNvPr id="1028" name="Rectangle 8"/>
          <p:cNvSpPr>
            <a:spLocks noGrp="1" noChangeArrowheads="1"/>
          </p:cNvSpPr>
          <p:nvPr>
            <p:ph type="title"/>
          </p:nvPr>
        </p:nvSpPr>
        <p:spPr bwMode="auto">
          <a:xfrm>
            <a:off x="339725" y="330200"/>
            <a:ext cx="7954963" cy="347663"/>
          </a:xfrm>
          <a:prstGeom prst="rect">
            <a:avLst/>
          </a:prstGeom>
          <a:noFill/>
          <a:ln w="9525">
            <a:noFill/>
            <a:miter lim="800000"/>
            <a:headEnd/>
            <a:tailEnd/>
          </a:ln>
        </p:spPr>
        <p:txBody>
          <a:bodyPr vert="horz" wrap="square" lIns="91440" tIns="0" rIns="91440" bIns="45720" numCol="1" anchor="t" anchorCtr="0" compatLnSpc="1">
            <a:prstTxWarp prst="textNoShape">
              <a:avLst/>
            </a:prstTxWarp>
            <a:spAutoFit/>
          </a:bodyPr>
          <a:lstStyle/>
          <a:p>
            <a:pPr lvl="0"/>
            <a:r>
              <a:rPr lang="en-US"/>
              <a:t>Click to edit Master title style</a:t>
            </a:r>
          </a:p>
        </p:txBody>
      </p:sp>
      <p:sp>
        <p:nvSpPr>
          <p:cNvPr id="3100" name="Line 28"/>
          <p:cNvSpPr>
            <a:spLocks noChangeShapeType="1"/>
          </p:cNvSpPr>
          <p:nvPr userDrawn="1"/>
        </p:nvSpPr>
        <p:spPr bwMode="auto">
          <a:xfrm>
            <a:off x="227013" y="736600"/>
            <a:ext cx="8642350" cy="0"/>
          </a:xfrm>
          <a:prstGeom prst="line">
            <a:avLst/>
          </a:prstGeom>
          <a:noFill/>
          <a:ln w="19050">
            <a:solidFill>
              <a:schemeClr val="tx1"/>
            </a:solidFill>
            <a:round/>
            <a:headEnd/>
            <a:tailEnd/>
          </a:ln>
          <a:effectLst/>
        </p:spPr>
        <p:txBody>
          <a:bodyPr wrap="none" anchor="ctr">
            <a:prstTxWarp prst="textNoShape">
              <a:avLst/>
            </a:prstTxWarp>
          </a:bodyPr>
          <a:lstStyle/>
          <a:p>
            <a:pPr>
              <a:defRPr/>
            </a:pPr>
            <a:endParaRPr lang="en-US">
              <a:latin typeface="Arial" pitchFamily="92" charset="0"/>
              <a:ea typeface="ＭＳ Ｐゴシック" pitchFamily="92" charset="-128"/>
              <a:cs typeface="ＭＳ Ｐゴシック" pitchFamily="92" charset="-128"/>
            </a:endParaRPr>
          </a:p>
        </p:txBody>
      </p:sp>
    </p:spTree>
  </p:cSld>
  <p:clrMap bg1="lt1" tx1="dk1" bg2="lt2" tx2="dk2" accent1="accent1" accent2="accent2" accent3="accent3" accent4="accent4" accent5="accent5" accent6="accent6" hlink="hlink" folHlink="folHlink"/>
  <p:sldLayoutIdLst>
    <p:sldLayoutId id="2147483698"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9" r:id="rId12"/>
  </p:sldLayoutIdLst>
  <p:transition>
    <p:dissolve/>
  </p:transition>
  <p:hf hdr="0" ftr="0" dt="0"/>
  <p:txStyles>
    <p:titleStyle>
      <a:lvl1pPr algn="l" rtl="0" eaLnBrk="0" fontAlgn="base" hangingPunct="0">
        <a:lnSpc>
          <a:spcPct val="90000"/>
        </a:lnSpc>
        <a:spcBef>
          <a:spcPct val="0"/>
        </a:spcBef>
        <a:spcAft>
          <a:spcPct val="0"/>
        </a:spcAft>
        <a:defRPr sz="2200" b="1" i="1">
          <a:solidFill>
            <a:srgbClr val="0071BC"/>
          </a:solidFill>
          <a:latin typeface="+mj-lt"/>
          <a:ea typeface="ＭＳ Ｐゴシック" charset="-128"/>
          <a:cs typeface="ＭＳ Ｐゴシック" charset="-128"/>
        </a:defRPr>
      </a:lvl1pPr>
      <a:lvl2pPr algn="l" rtl="0" eaLnBrk="0" fontAlgn="base" hangingPunct="0">
        <a:lnSpc>
          <a:spcPct val="90000"/>
        </a:lnSpc>
        <a:spcBef>
          <a:spcPct val="0"/>
        </a:spcBef>
        <a:spcAft>
          <a:spcPct val="0"/>
        </a:spcAft>
        <a:defRPr sz="2200" b="1" i="1">
          <a:solidFill>
            <a:srgbClr val="0071BC"/>
          </a:solidFill>
          <a:latin typeface="Arial" pitchFamily="92" charset="0"/>
          <a:ea typeface="ＭＳ Ｐゴシック" charset="-128"/>
          <a:cs typeface="ＭＳ Ｐゴシック" charset="-128"/>
        </a:defRPr>
      </a:lvl2pPr>
      <a:lvl3pPr algn="l" rtl="0" eaLnBrk="0" fontAlgn="base" hangingPunct="0">
        <a:lnSpc>
          <a:spcPct val="90000"/>
        </a:lnSpc>
        <a:spcBef>
          <a:spcPct val="0"/>
        </a:spcBef>
        <a:spcAft>
          <a:spcPct val="0"/>
        </a:spcAft>
        <a:defRPr sz="2200" b="1" i="1">
          <a:solidFill>
            <a:srgbClr val="0071BC"/>
          </a:solidFill>
          <a:latin typeface="Arial" pitchFamily="92" charset="0"/>
          <a:ea typeface="ＭＳ Ｐゴシック" charset="-128"/>
          <a:cs typeface="ＭＳ Ｐゴシック" charset="-128"/>
        </a:defRPr>
      </a:lvl3pPr>
      <a:lvl4pPr algn="l" rtl="0" eaLnBrk="0" fontAlgn="base" hangingPunct="0">
        <a:lnSpc>
          <a:spcPct val="90000"/>
        </a:lnSpc>
        <a:spcBef>
          <a:spcPct val="0"/>
        </a:spcBef>
        <a:spcAft>
          <a:spcPct val="0"/>
        </a:spcAft>
        <a:defRPr sz="2200" b="1" i="1">
          <a:solidFill>
            <a:srgbClr val="0071BC"/>
          </a:solidFill>
          <a:latin typeface="Arial" pitchFamily="92" charset="0"/>
          <a:ea typeface="ＭＳ Ｐゴシック" charset="-128"/>
          <a:cs typeface="ＭＳ Ｐゴシック" charset="-128"/>
        </a:defRPr>
      </a:lvl4pPr>
      <a:lvl5pPr algn="l" rtl="0" eaLnBrk="0" fontAlgn="base" hangingPunct="0">
        <a:lnSpc>
          <a:spcPct val="90000"/>
        </a:lnSpc>
        <a:spcBef>
          <a:spcPct val="0"/>
        </a:spcBef>
        <a:spcAft>
          <a:spcPct val="0"/>
        </a:spcAft>
        <a:defRPr sz="2200" b="1" i="1">
          <a:solidFill>
            <a:srgbClr val="0071BC"/>
          </a:solidFill>
          <a:latin typeface="Arial" pitchFamily="92" charset="0"/>
          <a:ea typeface="ＭＳ Ｐゴシック" charset="-128"/>
          <a:cs typeface="ＭＳ Ｐゴシック" charset="-128"/>
        </a:defRPr>
      </a:lvl5pPr>
      <a:lvl6pPr marL="457200" algn="l" rtl="0" eaLnBrk="0" fontAlgn="base" hangingPunct="0">
        <a:lnSpc>
          <a:spcPct val="90000"/>
        </a:lnSpc>
        <a:spcBef>
          <a:spcPct val="0"/>
        </a:spcBef>
        <a:spcAft>
          <a:spcPct val="0"/>
        </a:spcAft>
        <a:defRPr sz="2200" b="1" i="1">
          <a:solidFill>
            <a:srgbClr val="0071BC"/>
          </a:solidFill>
          <a:latin typeface="Arial" pitchFamily="92" charset="0"/>
        </a:defRPr>
      </a:lvl6pPr>
      <a:lvl7pPr marL="914400" algn="l" rtl="0" eaLnBrk="0" fontAlgn="base" hangingPunct="0">
        <a:lnSpc>
          <a:spcPct val="90000"/>
        </a:lnSpc>
        <a:spcBef>
          <a:spcPct val="0"/>
        </a:spcBef>
        <a:spcAft>
          <a:spcPct val="0"/>
        </a:spcAft>
        <a:defRPr sz="2200" b="1" i="1">
          <a:solidFill>
            <a:srgbClr val="0071BC"/>
          </a:solidFill>
          <a:latin typeface="Arial" pitchFamily="92" charset="0"/>
        </a:defRPr>
      </a:lvl7pPr>
      <a:lvl8pPr marL="1371600" algn="l" rtl="0" eaLnBrk="0" fontAlgn="base" hangingPunct="0">
        <a:lnSpc>
          <a:spcPct val="90000"/>
        </a:lnSpc>
        <a:spcBef>
          <a:spcPct val="0"/>
        </a:spcBef>
        <a:spcAft>
          <a:spcPct val="0"/>
        </a:spcAft>
        <a:defRPr sz="2200" b="1" i="1">
          <a:solidFill>
            <a:srgbClr val="0071BC"/>
          </a:solidFill>
          <a:latin typeface="Arial" pitchFamily="92" charset="0"/>
        </a:defRPr>
      </a:lvl8pPr>
      <a:lvl9pPr marL="1828800" algn="l" rtl="0" eaLnBrk="0" fontAlgn="base" hangingPunct="0">
        <a:lnSpc>
          <a:spcPct val="90000"/>
        </a:lnSpc>
        <a:spcBef>
          <a:spcPct val="0"/>
        </a:spcBef>
        <a:spcAft>
          <a:spcPct val="0"/>
        </a:spcAft>
        <a:defRPr sz="2200" b="1" i="1">
          <a:solidFill>
            <a:srgbClr val="0071BC"/>
          </a:solidFill>
          <a:latin typeface="Arial" pitchFamily="92" charset="0"/>
        </a:defRPr>
      </a:lvl9pPr>
    </p:titleStyle>
    <p:bodyStyle>
      <a:lvl1pPr marL="282575" indent="-282575" algn="l" rtl="0" eaLnBrk="0" fontAlgn="base" hangingPunct="0">
        <a:spcBef>
          <a:spcPct val="10000"/>
        </a:spcBef>
        <a:spcAft>
          <a:spcPct val="10000"/>
        </a:spcAft>
        <a:buClr>
          <a:schemeClr val="tx2"/>
        </a:buClr>
        <a:buFont typeface="Wingdings" charset="2"/>
        <a:buChar char="n"/>
        <a:defRPr>
          <a:solidFill>
            <a:schemeClr val="tx1"/>
          </a:solidFill>
          <a:latin typeface="+mn-lt"/>
          <a:ea typeface="ＭＳ Ｐゴシック" charset="-128"/>
          <a:cs typeface="ＭＳ Ｐゴシック" charset="-128"/>
        </a:defRPr>
      </a:lvl1pPr>
      <a:lvl2pPr marL="685800" indent="-288925" algn="l" rtl="0" eaLnBrk="0" fontAlgn="base" hangingPunct="0">
        <a:spcBef>
          <a:spcPct val="10000"/>
        </a:spcBef>
        <a:spcAft>
          <a:spcPct val="10000"/>
        </a:spcAft>
        <a:buClr>
          <a:schemeClr val="tx2"/>
        </a:buClr>
        <a:buChar char="–"/>
        <a:defRPr>
          <a:solidFill>
            <a:schemeClr val="tx1"/>
          </a:solidFill>
          <a:latin typeface="+mn-lt"/>
          <a:ea typeface="ＭＳ Ｐゴシック" pitchFamily="92" charset="-128"/>
        </a:defRPr>
      </a:lvl2pPr>
      <a:lvl3pPr marL="968375" indent="-168275" algn="l" rtl="0" eaLnBrk="0" fontAlgn="base" hangingPunct="0">
        <a:spcBef>
          <a:spcPct val="10000"/>
        </a:spcBef>
        <a:spcAft>
          <a:spcPct val="10000"/>
        </a:spcAft>
        <a:buClr>
          <a:schemeClr val="tx2"/>
        </a:buClr>
        <a:buFont typeface="Times" charset="0"/>
        <a:buChar char="•"/>
        <a:defRPr i="1">
          <a:solidFill>
            <a:schemeClr val="tx1"/>
          </a:solidFill>
          <a:latin typeface="+mn-lt"/>
          <a:ea typeface="ＭＳ Ｐゴシック" pitchFamily="92" charset="-128"/>
        </a:defRPr>
      </a:lvl3pPr>
      <a:lvl4pPr marL="1363663" indent="-280988" algn="l" rtl="0" eaLnBrk="0" fontAlgn="base" hangingPunct="0">
        <a:spcBef>
          <a:spcPct val="10000"/>
        </a:spcBef>
        <a:spcAft>
          <a:spcPct val="10000"/>
        </a:spcAft>
        <a:buClr>
          <a:schemeClr val="tx2"/>
        </a:buClr>
        <a:buFont typeface="Times" charset="0"/>
        <a:buChar char="–"/>
        <a:defRPr>
          <a:solidFill>
            <a:schemeClr val="tx1"/>
          </a:solidFill>
          <a:latin typeface="+mn-lt"/>
          <a:ea typeface="ＭＳ Ｐゴシック" pitchFamily="92" charset="-128"/>
        </a:defRPr>
      </a:lvl4pPr>
      <a:lvl5pPr marL="1652588" indent="-174625" algn="l" rtl="0" eaLnBrk="0" fontAlgn="base" hangingPunct="0">
        <a:spcBef>
          <a:spcPct val="10000"/>
        </a:spcBef>
        <a:spcAft>
          <a:spcPct val="10000"/>
        </a:spcAft>
        <a:buClr>
          <a:schemeClr val="tx2"/>
        </a:buClr>
        <a:buFont typeface="Times" charset="0"/>
        <a:buChar char="•"/>
        <a:defRPr i="1">
          <a:solidFill>
            <a:schemeClr val="tx1"/>
          </a:solidFill>
          <a:latin typeface="+mn-lt"/>
          <a:ea typeface="ＭＳ Ｐゴシック" pitchFamily="92" charset="-128"/>
        </a:defRPr>
      </a:lvl5pPr>
      <a:lvl6pPr marL="2109788" indent="-174625" algn="l" rtl="0" eaLnBrk="0" fontAlgn="base" hangingPunct="0">
        <a:spcBef>
          <a:spcPct val="10000"/>
        </a:spcBef>
        <a:spcAft>
          <a:spcPct val="10000"/>
        </a:spcAft>
        <a:buClr>
          <a:schemeClr val="tx2"/>
        </a:buClr>
        <a:buFont typeface="Times" pitchFamily="92" charset="0"/>
        <a:buChar char="•"/>
        <a:defRPr i="1">
          <a:solidFill>
            <a:schemeClr val="tx1"/>
          </a:solidFill>
          <a:latin typeface="+mn-lt"/>
          <a:ea typeface="ＭＳ Ｐゴシック" pitchFamily="92" charset="-128"/>
        </a:defRPr>
      </a:lvl6pPr>
      <a:lvl7pPr marL="2566988" indent="-174625" algn="l" rtl="0" eaLnBrk="0" fontAlgn="base" hangingPunct="0">
        <a:spcBef>
          <a:spcPct val="10000"/>
        </a:spcBef>
        <a:spcAft>
          <a:spcPct val="10000"/>
        </a:spcAft>
        <a:buClr>
          <a:schemeClr val="tx2"/>
        </a:buClr>
        <a:buFont typeface="Times" pitchFamily="92" charset="0"/>
        <a:buChar char="•"/>
        <a:defRPr i="1">
          <a:solidFill>
            <a:schemeClr val="tx1"/>
          </a:solidFill>
          <a:latin typeface="+mn-lt"/>
          <a:ea typeface="ＭＳ Ｐゴシック" pitchFamily="92" charset="-128"/>
        </a:defRPr>
      </a:lvl7pPr>
      <a:lvl8pPr marL="3024188" indent="-174625" algn="l" rtl="0" eaLnBrk="0" fontAlgn="base" hangingPunct="0">
        <a:spcBef>
          <a:spcPct val="10000"/>
        </a:spcBef>
        <a:spcAft>
          <a:spcPct val="10000"/>
        </a:spcAft>
        <a:buClr>
          <a:schemeClr val="tx2"/>
        </a:buClr>
        <a:buFont typeface="Times" pitchFamily="92" charset="0"/>
        <a:buChar char="•"/>
        <a:defRPr i="1">
          <a:solidFill>
            <a:schemeClr val="tx1"/>
          </a:solidFill>
          <a:latin typeface="+mn-lt"/>
          <a:ea typeface="ＭＳ Ｐゴシック" pitchFamily="92" charset="-128"/>
        </a:defRPr>
      </a:lvl8pPr>
      <a:lvl9pPr marL="3481388" indent="-174625" algn="l" rtl="0" eaLnBrk="0" fontAlgn="base" hangingPunct="0">
        <a:spcBef>
          <a:spcPct val="10000"/>
        </a:spcBef>
        <a:spcAft>
          <a:spcPct val="10000"/>
        </a:spcAft>
        <a:buClr>
          <a:schemeClr val="tx2"/>
        </a:buClr>
        <a:buFont typeface="Times" pitchFamily="92" charset="0"/>
        <a:buChar char="•"/>
        <a:defRPr i="1">
          <a:solidFill>
            <a:schemeClr val="tx1"/>
          </a:solidFill>
          <a:latin typeface="+mn-lt"/>
          <a:ea typeface="ＭＳ Ｐゴシック" pitchFamily="9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6.xml"/><Relationship Id="rId5" Type="http://schemas.openxmlformats.org/officeDocument/2006/relationships/image" Target="../media/image11.png"/><Relationship Id="rId4" Type="http://schemas.openxmlformats.org/officeDocument/2006/relationships/image" Target="../media/image1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www.nsf.gov/div/index.jsp?org=EPSC"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hyperlink" Target="http://orise.orau.gov/sep/index.htm" TargetMode="External"/><Relationship Id="rId4" Type="http://schemas.openxmlformats.org/officeDocument/2006/relationships/hyperlink" Target="http://www.sc.doe.gov/BES/EPSCoR/about.html"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hyperlink" Target="mailto:egami@utk.edu" TargetMode="External"/><Relationship Id="rId5" Type="http://schemas.openxmlformats.org/officeDocument/2006/relationships/hyperlink" Target="http://www.sc.doe.gov/BES/EPSCoR/about.html" TargetMode="External"/><Relationship Id="rId4" Type="http://schemas.openxmlformats.org/officeDocument/2006/relationships/hyperlink" Target="http://www.nsf.gov/div/index.jsp?org=EPSC"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4"/>
          <p:cNvSpPr>
            <a:spLocks noGrp="1" noChangeArrowheads="1"/>
          </p:cNvSpPr>
          <p:nvPr>
            <p:ph type="ctrTitle"/>
          </p:nvPr>
        </p:nvSpPr>
        <p:spPr>
          <a:xfrm>
            <a:off x="2789238" y="574675"/>
            <a:ext cx="5456237" cy="1444625"/>
          </a:xfrm>
          <a:ln w="9525"/>
        </p:spPr>
        <p:txBody>
          <a:bodyPr/>
          <a:lstStyle/>
          <a:p>
            <a:pPr algn="ctr">
              <a:lnSpc>
                <a:spcPct val="120000"/>
              </a:lnSpc>
            </a:pPr>
            <a:r>
              <a:rPr lang="en-US"/>
              <a:t>Proposal Writing:</a:t>
            </a:r>
            <a:br>
              <a:rPr lang="en-US"/>
            </a:br>
            <a:r>
              <a:rPr lang="en-US" sz="2400"/>
              <a:t>Hints for maximizing your chances for getting beam time</a:t>
            </a:r>
            <a:endParaRPr lang="en-US"/>
          </a:p>
        </p:txBody>
      </p:sp>
      <p:sp>
        <p:nvSpPr>
          <p:cNvPr id="16387" name="Rectangle 5"/>
          <p:cNvSpPr>
            <a:spLocks noGrp="1" noChangeArrowheads="1"/>
          </p:cNvSpPr>
          <p:nvPr>
            <p:ph type="subTitle" idx="1"/>
          </p:nvPr>
        </p:nvSpPr>
        <p:spPr>
          <a:xfrm>
            <a:off x="4156075" y="2608263"/>
            <a:ext cx="5230813" cy="2742290"/>
          </a:xfrm>
          <a:ln w="9525"/>
        </p:spPr>
        <p:txBody>
          <a:bodyPr/>
          <a:lstStyle/>
          <a:p>
            <a:pPr>
              <a:lnSpc>
                <a:spcPct val="120000"/>
              </a:lnSpc>
              <a:spcAft>
                <a:spcPct val="0"/>
              </a:spcAft>
              <a:buClrTx/>
              <a:buFontTx/>
              <a:buNone/>
            </a:pPr>
            <a:r>
              <a:rPr lang="en-US" sz="1800" b="1" dirty="0" smtClean="0"/>
              <a:t>John </a:t>
            </a:r>
            <a:r>
              <a:rPr lang="en-US" sz="1800" b="1" dirty="0" err="1"/>
              <a:t>Budai</a:t>
            </a:r>
            <a:endParaRPr lang="en-US" sz="1800" b="1" dirty="0"/>
          </a:p>
          <a:p>
            <a:pPr>
              <a:lnSpc>
                <a:spcPct val="120000"/>
              </a:lnSpc>
              <a:spcAft>
                <a:spcPct val="0"/>
              </a:spcAft>
              <a:buClrTx/>
              <a:buFontTx/>
              <a:buNone/>
            </a:pPr>
            <a:r>
              <a:rPr lang="en-US" sz="1800" b="1" dirty="0"/>
              <a:t>Materials Science and Technology Division</a:t>
            </a:r>
          </a:p>
          <a:p>
            <a:pPr>
              <a:lnSpc>
                <a:spcPct val="120000"/>
              </a:lnSpc>
              <a:spcAft>
                <a:spcPct val="0"/>
              </a:spcAft>
              <a:buClrTx/>
              <a:buFontTx/>
              <a:buNone/>
            </a:pPr>
            <a:r>
              <a:rPr lang="en-US" sz="1800" b="1" dirty="0"/>
              <a:t>Oak Ridge National </a:t>
            </a:r>
            <a:r>
              <a:rPr lang="en-US" sz="1800" b="1" dirty="0" smtClean="0"/>
              <a:t>Laboratory</a:t>
            </a:r>
          </a:p>
          <a:p>
            <a:pPr>
              <a:lnSpc>
                <a:spcPct val="120000"/>
              </a:lnSpc>
              <a:spcAft>
                <a:spcPct val="0"/>
              </a:spcAft>
              <a:buClrTx/>
              <a:buFontTx/>
              <a:buNone/>
            </a:pPr>
            <a:endParaRPr lang="en-US" sz="1800" b="1" dirty="0" smtClean="0"/>
          </a:p>
          <a:p>
            <a:pPr>
              <a:lnSpc>
                <a:spcPct val="120000"/>
              </a:lnSpc>
              <a:spcAft>
                <a:spcPct val="0"/>
              </a:spcAft>
              <a:buClrTx/>
            </a:pPr>
            <a:r>
              <a:rPr lang="en-US" sz="1800" b="1" dirty="0" smtClean="0"/>
              <a:t>Bryan </a:t>
            </a:r>
            <a:r>
              <a:rPr lang="en-US" sz="1800" b="1" dirty="0" err="1" smtClean="0"/>
              <a:t>Chakoumakos</a:t>
            </a:r>
            <a:endParaRPr lang="en-US" sz="1800" b="1" dirty="0" smtClean="0"/>
          </a:p>
          <a:p>
            <a:pPr>
              <a:lnSpc>
                <a:spcPct val="120000"/>
              </a:lnSpc>
              <a:spcAft>
                <a:spcPct val="0"/>
              </a:spcAft>
              <a:buClrTx/>
            </a:pPr>
            <a:r>
              <a:rPr lang="en-US" sz="1800" b="1" dirty="0" smtClean="0"/>
              <a:t>Neutron Scattering Sciences Division</a:t>
            </a:r>
          </a:p>
          <a:p>
            <a:pPr>
              <a:lnSpc>
                <a:spcPct val="120000"/>
              </a:lnSpc>
              <a:spcAft>
                <a:spcPct val="0"/>
              </a:spcAft>
              <a:buClrTx/>
            </a:pPr>
            <a:r>
              <a:rPr lang="en-US" sz="1800" b="1" dirty="0" smtClean="0"/>
              <a:t>Oak Ridge National Laboratory</a:t>
            </a:r>
          </a:p>
          <a:p>
            <a:pPr>
              <a:lnSpc>
                <a:spcPct val="120000"/>
              </a:lnSpc>
              <a:spcAft>
                <a:spcPct val="0"/>
              </a:spcAft>
              <a:buClrTx/>
              <a:buFontTx/>
              <a:buNone/>
            </a:pPr>
            <a:endParaRPr lang="en-US" sz="1800" b="1" dirty="0"/>
          </a:p>
        </p:txBody>
      </p:sp>
      <p:sp>
        <p:nvSpPr>
          <p:cNvPr id="16388" name="Text Box 9"/>
          <p:cNvSpPr txBox="1">
            <a:spLocks noChangeArrowheads="1"/>
          </p:cNvSpPr>
          <p:nvPr/>
        </p:nvSpPr>
        <p:spPr bwMode="auto">
          <a:xfrm>
            <a:off x="4143375" y="5330825"/>
            <a:ext cx="5422900" cy="606425"/>
          </a:xfrm>
          <a:prstGeom prst="rect">
            <a:avLst/>
          </a:prstGeom>
          <a:noFill/>
          <a:ln w="12700">
            <a:noFill/>
            <a:miter lim="800000"/>
            <a:headEnd/>
            <a:tailEnd/>
          </a:ln>
        </p:spPr>
        <p:txBody>
          <a:bodyPr anchor="ctr">
            <a:prstTxWarp prst="textNoShape">
              <a:avLst/>
            </a:prstTxWarp>
            <a:spAutoFit/>
          </a:bodyPr>
          <a:lstStyle/>
          <a:p>
            <a:pPr>
              <a:lnSpc>
                <a:spcPct val="70000"/>
              </a:lnSpc>
              <a:spcBef>
                <a:spcPct val="50000"/>
              </a:spcBef>
            </a:pPr>
            <a:r>
              <a:rPr lang="en-US" sz="1600" i="1"/>
              <a:t>Neutron X-ray Scattering School</a:t>
            </a:r>
          </a:p>
          <a:p>
            <a:pPr>
              <a:lnSpc>
                <a:spcPct val="90000"/>
              </a:lnSpc>
              <a:spcBef>
                <a:spcPct val="50000"/>
              </a:spcBef>
            </a:pPr>
            <a:r>
              <a:rPr lang="en-US" sz="1600" i="1"/>
              <a:t>June 25, 2010 </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1027"/>
          <p:cNvSpPr txBox="1">
            <a:spLocks/>
          </p:cNvSpPr>
          <p:nvPr/>
        </p:nvSpPr>
        <p:spPr bwMode="auto">
          <a:xfrm>
            <a:off x="228600" y="1143000"/>
            <a:ext cx="8001000" cy="5268913"/>
          </a:xfrm>
          <a:prstGeom prst="rect">
            <a:avLst/>
          </a:prstGeom>
          <a:noFill/>
          <a:ln w="9525">
            <a:noFill/>
            <a:miter lim="800000"/>
            <a:headEnd/>
            <a:tailEnd/>
          </a:ln>
        </p:spPr>
        <p:txBody>
          <a:bodyPr>
            <a:prstTxWarp prst="textNoShape">
              <a:avLst/>
            </a:prstTxWarp>
            <a:spAutoFit/>
          </a:bodyPr>
          <a:lstStyle/>
          <a:p>
            <a:pPr marL="230188" indent="-230188">
              <a:lnSpc>
                <a:spcPct val="90000"/>
              </a:lnSpc>
              <a:spcBef>
                <a:spcPts val="1400"/>
              </a:spcBef>
              <a:buClr>
                <a:srgbClr val="006C3A"/>
              </a:buClr>
              <a:buFont typeface="Arial" charset="0"/>
              <a:buChar char="•"/>
            </a:pPr>
            <a:endParaRPr lang="en-US" sz="2200" b="1">
              <a:latin typeface="Arial Narrow" charset="0"/>
              <a:ea typeface="Arial" charset="0"/>
              <a:cs typeface="Arial" charset="0"/>
            </a:endParaRPr>
          </a:p>
          <a:p>
            <a:pPr marL="230188" indent="-230188">
              <a:lnSpc>
                <a:spcPct val="90000"/>
              </a:lnSpc>
              <a:spcBef>
                <a:spcPts val="1400"/>
              </a:spcBef>
              <a:buClr>
                <a:srgbClr val="006C3A"/>
              </a:buClr>
              <a:buFont typeface="Arial" charset="0"/>
              <a:buChar char="•"/>
            </a:pPr>
            <a:r>
              <a:rPr lang="en-US" sz="2800" b="1">
                <a:latin typeface="Arial Narrow" charset="0"/>
                <a:ea typeface="Arial" charset="0"/>
                <a:cs typeface="Arial" charset="0"/>
              </a:rPr>
              <a:t>Provide technical advice, guidance, and assistance</a:t>
            </a:r>
          </a:p>
          <a:p>
            <a:pPr marL="625475" lvl="1" indent="-279400">
              <a:lnSpc>
                <a:spcPct val="90000"/>
              </a:lnSpc>
              <a:spcBef>
                <a:spcPts val="1200"/>
              </a:spcBef>
              <a:buClr>
                <a:srgbClr val="006C3A"/>
              </a:buClr>
              <a:buFont typeface="Arial" charset="0"/>
              <a:buChar char="–"/>
            </a:pPr>
            <a:r>
              <a:rPr lang="en-US" sz="2200" b="1">
                <a:latin typeface="Arial Narrow" charset="0"/>
                <a:ea typeface="Arial" charset="0"/>
                <a:cs typeface="Arial" charset="0"/>
              </a:rPr>
              <a:t>Instrument options</a:t>
            </a:r>
          </a:p>
          <a:p>
            <a:pPr marL="625475" lvl="1" indent="-279400">
              <a:lnSpc>
                <a:spcPct val="90000"/>
              </a:lnSpc>
              <a:spcBef>
                <a:spcPts val="1200"/>
              </a:spcBef>
              <a:buClr>
                <a:srgbClr val="006C3A"/>
              </a:buClr>
              <a:buFont typeface="Arial" charset="0"/>
              <a:buChar char="–"/>
            </a:pPr>
            <a:r>
              <a:rPr lang="en-US" sz="2200" b="1">
                <a:latin typeface="Arial Narrow" charset="0"/>
                <a:ea typeface="Arial" charset="0"/>
                <a:cs typeface="Arial" charset="0"/>
              </a:rPr>
              <a:t>Sample and experiment preparation</a:t>
            </a:r>
          </a:p>
          <a:p>
            <a:pPr marL="625475" lvl="1" indent="-279400">
              <a:lnSpc>
                <a:spcPct val="90000"/>
              </a:lnSpc>
              <a:spcBef>
                <a:spcPts val="1200"/>
              </a:spcBef>
              <a:buClr>
                <a:srgbClr val="006C3A"/>
              </a:buClr>
              <a:buFont typeface="Arial" charset="0"/>
              <a:buChar char="–"/>
            </a:pPr>
            <a:r>
              <a:rPr lang="en-US" sz="2200" b="1">
                <a:latin typeface="Arial Narrow" charset="0"/>
                <a:ea typeface="Arial" charset="0"/>
                <a:cs typeface="Arial" charset="0"/>
              </a:rPr>
              <a:t>Number of experiment days</a:t>
            </a:r>
          </a:p>
          <a:p>
            <a:pPr marL="625475" lvl="1" indent="-279400">
              <a:lnSpc>
                <a:spcPct val="90000"/>
              </a:lnSpc>
              <a:spcBef>
                <a:spcPts val="1200"/>
              </a:spcBef>
              <a:buClr>
                <a:srgbClr val="006C3A"/>
              </a:buClr>
              <a:buFont typeface="Arial" charset="0"/>
              <a:buChar char="–"/>
            </a:pPr>
            <a:r>
              <a:rPr lang="en-US" sz="2200" b="1">
                <a:latin typeface="Arial Narrow" charset="0"/>
                <a:ea typeface="Arial" charset="0"/>
                <a:cs typeface="Arial" charset="0"/>
              </a:rPr>
              <a:t>Logistics (scheduling, transporting and storing samples)</a:t>
            </a:r>
          </a:p>
          <a:p>
            <a:pPr marL="625475" lvl="1" indent="-279400">
              <a:lnSpc>
                <a:spcPct val="90000"/>
              </a:lnSpc>
              <a:spcBef>
                <a:spcPts val="1200"/>
              </a:spcBef>
              <a:buClr>
                <a:srgbClr val="006C3A"/>
              </a:buClr>
              <a:buFont typeface="Arial" charset="0"/>
              <a:buChar char="–"/>
            </a:pPr>
            <a:r>
              <a:rPr lang="en-US" sz="2200" b="1">
                <a:latin typeface="Arial Narrow" charset="0"/>
                <a:ea typeface="Arial" charset="0"/>
                <a:cs typeface="Arial" charset="0"/>
              </a:rPr>
              <a:t>Proposal preparation tips and assistance</a:t>
            </a:r>
          </a:p>
          <a:p>
            <a:pPr marL="625475" lvl="1" indent="-279400">
              <a:lnSpc>
                <a:spcPct val="90000"/>
              </a:lnSpc>
              <a:spcBef>
                <a:spcPts val="1200"/>
              </a:spcBef>
              <a:buClr>
                <a:srgbClr val="006C3A"/>
              </a:buClr>
              <a:buFont typeface="Arial" charset="0"/>
              <a:buChar char="–"/>
            </a:pPr>
            <a:r>
              <a:rPr lang="en-US" sz="2200" b="1">
                <a:latin typeface="Arial Narrow" charset="0"/>
                <a:ea typeface="Arial" charset="0"/>
                <a:cs typeface="Arial" charset="0"/>
              </a:rPr>
              <a:t>Experiment team members</a:t>
            </a:r>
          </a:p>
          <a:p>
            <a:pPr marL="625475" lvl="1" indent="-279400">
              <a:lnSpc>
                <a:spcPct val="90000"/>
              </a:lnSpc>
              <a:spcBef>
                <a:spcPts val="1200"/>
              </a:spcBef>
              <a:buClr>
                <a:srgbClr val="006C3A"/>
              </a:buClr>
              <a:buFont typeface="Arial" charset="0"/>
              <a:buChar char="–"/>
            </a:pPr>
            <a:r>
              <a:rPr lang="en-US" sz="2200" b="1">
                <a:latin typeface="Arial Narrow" charset="0"/>
                <a:ea typeface="Arial" charset="0"/>
                <a:cs typeface="Arial" charset="0"/>
              </a:rPr>
              <a:t>Data analysis</a:t>
            </a:r>
          </a:p>
          <a:p>
            <a:pPr marL="625475" lvl="1" indent="-279400">
              <a:lnSpc>
                <a:spcPct val="90000"/>
              </a:lnSpc>
              <a:spcBef>
                <a:spcPts val="1200"/>
              </a:spcBef>
              <a:buClr>
                <a:srgbClr val="006C3A"/>
              </a:buClr>
              <a:buFont typeface="Arial" charset="0"/>
              <a:buChar char="–"/>
            </a:pPr>
            <a:r>
              <a:rPr lang="en-US" sz="2200" b="1">
                <a:latin typeface="Arial Narrow" charset="0"/>
                <a:ea typeface="Arial" charset="0"/>
                <a:cs typeface="Arial" charset="0"/>
              </a:rPr>
              <a:t>Publication considerations</a:t>
            </a:r>
          </a:p>
          <a:p>
            <a:pPr marL="230188" indent="-230188">
              <a:lnSpc>
                <a:spcPct val="90000"/>
              </a:lnSpc>
              <a:spcBef>
                <a:spcPts val="1400"/>
              </a:spcBef>
              <a:buClr>
                <a:srgbClr val="006C3A"/>
              </a:buClr>
              <a:buFont typeface="Arial" charset="0"/>
              <a:buChar char="•"/>
            </a:pPr>
            <a:endParaRPr lang="en-US" sz="2200" b="1">
              <a:latin typeface="Arial Narrow" charset="0"/>
              <a:ea typeface="Arial" charset="0"/>
              <a:cs typeface="Arial" charset="0"/>
            </a:endParaRPr>
          </a:p>
        </p:txBody>
      </p:sp>
      <p:sp>
        <p:nvSpPr>
          <p:cNvPr id="32771" name="Title 1"/>
          <p:cNvSpPr>
            <a:spLocks noGrp="1"/>
          </p:cNvSpPr>
          <p:nvPr>
            <p:ph type="ctrTitle" idx="4294967295"/>
          </p:nvPr>
        </p:nvSpPr>
        <p:spPr>
          <a:xfrm>
            <a:off x="228600" y="304800"/>
            <a:ext cx="8382000" cy="877888"/>
          </a:xfrm>
        </p:spPr>
        <p:txBody>
          <a:bodyPr tIns="45720"/>
          <a:lstStyle/>
          <a:p>
            <a:r>
              <a:rPr lang="en-US"/>
              <a:t>Instrument Scientists Assist First-time and Returning Users</a:t>
            </a:r>
          </a:p>
        </p:txBody>
      </p:sp>
    </p:spTree>
  </p:cSld>
  <p:clrMapOvr>
    <a:masterClrMapping/>
  </p:clrMapOvr>
  <p:transition>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p:cNvPicPr>
            <a:picLocks noChangeAspect="1"/>
          </p:cNvPicPr>
          <p:nvPr/>
        </p:nvPicPr>
        <p:blipFill>
          <a:blip r:embed="rId2"/>
          <a:stretch>
            <a:fillRect/>
          </a:stretch>
        </p:blipFill>
        <p:spPr>
          <a:xfrm>
            <a:off x="5269268" y="838199"/>
            <a:ext cx="3644388" cy="3318932"/>
          </a:xfrm>
          <a:prstGeom prst="rect">
            <a:avLst/>
          </a:prstGeom>
        </p:spPr>
      </p:pic>
      <p:sp>
        <p:nvSpPr>
          <p:cNvPr id="33794" name="Slide Number Placeholder 2"/>
          <p:cNvSpPr>
            <a:spLocks noGrp="1"/>
          </p:cNvSpPr>
          <p:nvPr>
            <p:ph type="sldNum" sz="quarter" idx="10"/>
          </p:nvPr>
        </p:nvSpPr>
        <p:spPr>
          <a:noFill/>
        </p:spPr>
        <p:txBody>
          <a:bodyPr/>
          <a:lstStyle/>
          <a:p>
            <a:fld id="{F26340E0-E8A1-8447-B79B-1C3F7CFB20AC}" type="slidenum">
              <a:rPr lang="en-US"/>
              <a:pPr/>
              <a:t>11</a:t>
            </a:fld>
            <a:endParaRPr lang="en-US"/>
          </a:p>
        </p:txBody>
      </p:sp>
      <p:sp>
        <p:nvSpPr>
          <p:cNvPr id="33795" name="Rectangle 3"/>
          <p:cNvSpPr>
            <a:spLocks noGrp="1" noChangeArrowheads="1"/>
          </p:cNvSpPr>
          <p:nvPr>
            <p:ph type="title"/>
          </p:nvPr>
        </p:nvSpPr>
        <p:spPr/>
        <p:txBody>
          <a:bodyPr/>
          <a:lstStyle/>
          <a:p>
            <a:r>
              <a:rPr lang="en-US"/>
              <a:t>Submitting a proposal</a:t>
            </a:r>
          </a:p>
        </p:txBody>
      </p:sp>
      <p:sp>
        <p:nvSpPr>
          <p:cNvPr id="33797" name="Text Box 6"/>
          <p:cNvSpPr txBox="1">
            <a:spLocks noChangeArrowheads="1"/>
          </p:cNvSpPr>
          <p:nvPr/>
        </p:nvSpPr>
        <p:spPr bwMode="auto">
          <a:xfrm>
            <a:off x="4529668" y="1826679"/>
            <a:ext cx="793750" cy="457200"/>
          </a:xfrm>
          <a:prstGeom prst="rect">
            <a:avLst/>
          </a:prstGeom>
          <a:noFill/>
          <a:ln w="9525">
            <a:noFill/>
            <a:miter lim="800000"/>
            <a:headEnd/>
            <a:tailEnd/>
          </a:ln>
        </p:spPr>
        <p:txBody>
          <a:bodyPr wrap="none">
            <a:prstTxWarp prst="textNoShape">
              <a:avLst/>
            </a:prstTxWarp>
            <a:spAutoFit/>
          </a:bodyPr>
          <a:lstStyle/>
          <a:p>
            <a:r>
              <a:rPr lang="en-US" dirty="0"/>
              <a:t>APS</a:t>
            </a:r>
          </a:p>
        </p:txBody>
      </p:sp>
      <p:pic>
        <p:nvPicPr>
          <p:cNvPr id="33798" name="Picture 8" descr="www"/>
          <p:cNvPicPr>
            <a:picLocks noChangeAspect="1" noChangeArrowheads="1"/>
          </p:cNvPicPr>
          <p:nvPr/>
        </p:nvPicPr>
        <p:blipFill>
          <a:blip r:embed="rId3"/>
          <a:srcRect b="12255"/>
          <a:stretch>
            <a:fillRect/>
          </a:stretch>
        </p:blipFill>
        <p:spPr bwMode="auto">
          <a:xfrm>
            <a:off x="1062032" y="819973"/>
            <a:ext cx="3244850" cy="2609027"/>
          </a:xfrm>
          <a:prstGeom prst="rect">
            <a:avLst/>
          </a:prstGeom>
          <a:noFill/>
          <a:ln w="9525">
            <a:noFill/>
            <a:miter lim="800000"/>
            <a:headEnd/>
            <a:tailEnd/>
          </a:ln>
        </p:spPr>
      </p:pic>
      <p:sp>
        <p:nvSpPr>
          <p:cNvPr id="33800" name="Oval 10"/>
          <p:cNvSpPr>
            <a:spLocks noChangeArrowheads="1"/>
          </p:cNvSpPr>
          <p:nvPr/>
        </p:nvSpPr>
        <p:spPr bwMode="auto">
          <a:xfrm>
            <a:off x="3369727" y="1299399"/>
            <a:ext cx="1041400" cy="490538"/>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33801" name="Text Box 11"/>
          <p:cNvSpPr txBox="1">
            <a:spLocks noChangeArrowheads="1"/>
          </p:cNvSpPr>
          <p:nvPr/>
        </p:nvSpPr>
        <p:spPr bwMode="auto">
          <a:xfrm>
            <a:off x="3774017" y="240243"/>
            <a:ext cx="4861984" cy="457200"/>
          </a:xfrm>
          <a:prstGeom prst="rect">
            <a:avLst/>
          </a:prstGeom>
          <a:noFill/>
          <a:ln w="9525">
            <a:noFill/>
            <a:miter lim="800000"/>
            <a:headEnd/>
            <a:tailEnd/>
          </a:ln>
        </p:spPr>
        <p:txBody>
          <a:bodyPr wrap="square">
            <a:prstTxWarp prst="textNoShape">
              <a:avLst/>
            </a:prstTxWarp>
            <a:spAutoFit/>
          </a:bodyPr>
          <a:lstStyle/>
          <a:p>
            <a:pPr>
              <a:spcBef>
                <a:spcPct val="50000"/>
              </a:spcBef>
            </a:pPr>
            <a:r>
              <a:rPr lang="en-US" dirty="0" smtClean="0"/>
              <a:t>Facilities </a:t>
            </a:r>
            <a:r>
              <a:rPr lang="en-US" dirty="0"/>
              <a:t>have link on home page</a:t>
            </a:r>
          </a:p>
        </p:txBody>
      </p:sp>
      <p:sp>
        <p:nvSpPr>
          <p:cNvPr id="33802" name="Oval 12"/>
          <p:cNvSpPr>
            <a:spLocks noChangeArrowheads="1"/>
          </p:cNvSpPr>
          <p:nvPr/>
        </p:nvSpPr>
        <p:spPr bwMode="auto">
          <a:xfrm>
            <a:off x="8238067" y="2184400"/>
            <a:ext cx="642938" cy="566738"/>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pic>
        <p:nvPicPr>
          <p:cNvPr id="33803" name="Picture 13" descr="www"/>
          <p:cNvPicPr>
            <a:picLocks noChangeAspect="1" noChangeArrowheads="1"/>
          </p:cNvPicPr>
          <p:nvPr/>
        </p:nvPicPr>
        <p:blipFill>
          <a:blip r:embed="rId4"/>
          <a:srcRect b="3084"/>
          <a:stretch>
            <a:fillRect/>
          </a:stretch>
        </p:blipFill>
        <p:spPr bwMode="auto">
          <a:xfrm>
            <a:off x="397404" y="3637492"/>
            <a:ext cx="3400425" cy="2867879"/>
          </a:xfrm>
          <a:prstGeom prst="rect">
            <a:avLst/>
          </a:prstGeom>
          <a:noFill/>
          <a:ln w="9525">
            <a:noFill/>
            <a:miter lim="800000"/>
            <a:headEnd/>
            <a:tailEnd/>
          </a:ln>
        </p:spPr>
      </p:pic>
      <p:sp>
        <p:nvSpPr>
          <p:cNvPr id="33804" name="Oval 14"/>
          <p:cNvSpPr>
            <a:spLocks noChangeArrowheads="1"/>
          </p:cNvSpPr>
          <p:nvPr/>
        </p:nvSpPr>
        <p:spPr bwMode="auto">
          <a:xfrm>
            <a:off x="2453216" y="5165197"/>
            <a:ext cx="1365250" cy="703262"/>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33805" name="Text Box 15"/>
          <p:cNvSpPr txBox="1">
            <a:spLocks noChangeArrowheads="1"/>
          </p:cNvSpPr>
          <p:nvPr/>
        </p:nvSpPr>
        <p:spPr bwMode="auto">
          <a:xfrm>
            <a:off x="3694112" y="4461933"/>
            <a:ext cx="877888" cy="457200"/>
          </a:xfrm>
          <a:prstGeom prst="rect">
            <a:avLst/>
          </a:prstGeom>
          <a:noFill/>
          <a:ln w="9525">
            <a:noFill/>
            <a:miter lim="800000"/>
            <a:headEnd/>
            <a:tailEnd/>
          </a:ln>
        </p:spPr>
        <p:txBody>
          <a:bodyPr wrap="none">
            <a:prstTxWarp prst="textNoShape">
              <a:avLst/>
            </a:prstTxWarp>
            <a:spAutoFit/>
          </a:bodyPr>
          <a:lstStyle/>
          <a:p>
            <a:r>
              <a:rPr lang="en-US" dirty="0"/>
              <a:t>NIST</a:t>
            </a:r>
          </a:p>
        </p:txBody>
      </p:sp>
      <p:pic>
        <p:nvPicPr>
          <p:cNvPr id="16" name="Picture 15"/>
          <p:cNvPicPr>
            <a:picLocks noChangeAspect="1"/>
          </p:cNvPicPr>
          <p:nvPr/>
        </p:nvPicPr>
        <p:blipFill>
          <a:blip r:embed="rId5"/>
          <a:stretch>
            <a:fillRect/>
          </a:stretch>
        </p:blipFill>
        <p:spPr>
          <a:xfrm>
            <a:off x="4572000" y="3572933"/>
            <a:ext cx="3395134" cy="3047943"/>
          </a:xfrm>
          <a:prstGeom prst="rect">
            <a:avLst/>
          </a:prstGeom>
        </p:spPr>
      </p:pic>
      <p:sp>
        <p:nvSpPr>
          <p:cNvPr id="33796" name="Text Box 5"/>
          <p:cNvSpPr txBox="1">
            <a:spLocks noChangeArrowheads="1"/>
          </p:cNvSpPr>
          <p:nvPr/>
        </p:nvSpPr>
        <p:spPr bwMode="auto">
          <a:xfrm>
            <a:off x="194733" y="1585385"/>
            <a:ext cx="981075" cy="457200"/>
          </a:xfrm>
          <a:prstGeom prst="rect">
            <a:avLst/>
          </a:prstGeom>
          <a:noFill/>
          <a:ln w="9525">
            <a:noFill/>
            <a:miter lim="800000"/>
            <a:headEnd/>
            <a:tailEnd/>
          </a:ln>
        </p:spPr>
        <p:txBody>
          <a:bodyPr wrap="none">
            <a:prstTxWarp prst="textNoShape">
              <a:avLst/>
            </a:prstTxWarp>
            <a:spAutoFit/>
          </a:bodyPr>
          <a:lstStyle/>
          <a:p>
            <a:r>
              <a:rPr lang="en-US" dirty="0"/>
              <a:t>NSLS</a:t>
            </a:r>
          </a:p>
        </p:txBody>
      </p:sp>
      <p:sp>
        <p:nvSpPr>
          <p:cNvPr id="17" name="Oval 12"/>
          <p:cNvSpPr>
            <a:spLocks noChangeArrowheads="1"/>
          </p:cNvSpPr>
          <p:nvPr/>
        </p:nvSpPr>
        <p:spPr bwMode="auto">
          <a:xfrm>
            <a:off x="6248401" y="4986867"/>
            <a:ext cx="642938" cy="566738"/>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18" name="Text Box 15"/>
          <p:cNvSpPr txBox="1">
            <a:spLocks noChangeArrowheads="1"/>
          </p:cNvSpPr>
          <p:nvPr/>
        </p:nvSpPr>
        <p:spPr bwMode="auto">
          <a:xfrm>
            <a:off x="7944379" y="4631267"/>
            <a:ext cx="902711" cy="830997"/>
          </a:xfrm>
          <a:prstGeom prst="rect">
            <a:avLst/>
          </a:prstGeom>
          <a:noFill/>
          <a:ln w="9525">
            <a:noFill/>
            <a:miter lim="800000"/>
            <a:headEnd/>
            <a:tailEnd/>
          </a:ln>
        </p:spPr>
        <p:txBody>
          <a:bodyPr wrap="none">
            <a:prstTxWarp prst="textNoShape">
              <a:avLst/>
            </a:prstTxWarp>
            <a:spAutoFit/>
          </a:bodyPr>
          <a:lstStyle/>
          <a:p>
            <a:r>
              <a:rPr lang="en-US" dirty="0" smtClean="0"/>
              <a:t>SNS</a:t>
            </a:r>
          </a:p>
          <a:p>
            <a:r>
              <a:rPr lang="en-US" dirty="0" smtClean="0"/>
              <a:t>HFIR</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a:xfrm>
            <a:off x="339725" y="330200"/>
            <a:ext cx="8339138" cy="356508"/>
          </a:xfrm>
        </p:spPr>
        <p:txBody>
          <a:bodyPr/>
          <a:lstStyle/>
          <a:p>
            <a:r>
              <a:rPr lang="en-US" dirty="0" smtClean="0"/>
              <a:t>Different types of proposals allow facility flexibility </a:t>
            </a:r>
          </a:p>
        </p:txBody>
      </p:sp>
      <p:sp>
        <p:nvSpPr>
          <p:cNvPr id="43011" name="Slide Number Placeholder 3"/>
          <p:cNvSpPr>
            <a:spLocks noGrp="1"/>
          </p:cNvSpPr>
          <p:nvPr>
            <p:ph type="sldNum" sz="quarter" idx="10"/>
          </p:nvPr>
        </p:nvSpPr>
        <p:spPr>
          <a:noFill/>
        </p:spPr>
        <p:txBody>
          <a:bodyPr/>
          <a:lstStyle/>
          <a:p>
            <a:fld id="{07C012E7-EBBB-A948-A5C2-C10F946BD3A1}" type="slidenum">
              <a:rPr lang="en-US" smtClean="0"/>
              <a:pPr/>
              <a:t>12</a:t>
            </a:fld>
            <a:endParaRPr lang="en-US" smtClean="0"/>
          </a:p>
        </p:txBody>
      </p:sp>
      <p:sp>
        <p:nvSpPr>
          <p:cNvPr id="5" name="TextBox 4"/>
          <p:cNvSpPr txBox="1"/>
          <p:nvPr/>
        </p:nvSpPr>
        <p:spPr>
          <a:xfrm>
            <a:off x="563562" y="5342996"/>
            <a:ext cx="8016875" cy="1015663"/>
          </a:xfrm>
          <a:prstGeom prst="rect">
            <a:avLst/>
          </a:prstGeom>
          <a:noFill/>
          <a:ln>
            <a:solidFill>
              <a:srgbClr val="FF0000"/>
            </a:solidFill>
          </a:ln>
        </p:spPr>
        <p:txBody>
          <a:bodyPr>
            <a:spAutoFit/>
          </a:bodyPr>
          <a:lstStyle/>
          <a:p>
            <a:pPr>
              <a:defRPr/>
            </a:pPr>
            <a:r>
              <a:rPr lang="en-US" sz="1800" b="1" u="sng" dirty="0">
                <a:solidFill>
                  <a:srgbClr val="0000FF"/>
                </a:solidFill>
                <a:latin typeface="+mj-lt"/>
              </a:rPr>
              <a:t>NSLS</a:t>
            </a:r>
          </a:p>
          <a:p>
            <a:pPr>
              <a:defRPr/>
            </a:pPr>
            <a:r>
              <a:rPr lang="en-US" sz="1400" b="1" dirty="0"/>
              <a:t>MAIL-IN EXAFS Service at </a:t>
            </a:r>
            <a:r>
              <a:rPr lang="en-US" sz="1400" b="1" dirty="0" err="1"/>
              <a:t>Beamline</a:t>
            </a:r>
            <a:r>
              <a:rPr lang="en-US" sz="1400" b="1" dirty="0"/>
              <a:t> X18B</a:t>
            </a:r>
            <a:r>
              <a:rPr lang="en-US" sz="1400" dirty="0"/>
              <a:t/>
            </a:r>
            <a:br>
              <a:rPr lang="en-US" sz="1400" dirty="0"/>
            </a:br>
            <a:r>
              <a:rPr lang="en-US" sz="1400" dirty="0"/>
              <a:t>Prepare your samples according to their thickness guide and mount on standard holder. Transmission mode. Charges are ~$100/hr.</a:t>
            </a:r>
          </a:p>
        </p:txBody>
      </p:sp>
      <p:sp>
        <p:nvSpPr>
          <p:cNvPr id="6" name="Rectangle 5"/>
          <p:cNvSpPr/>
          <p:nvPr/>
        </p:nvSpPr>
        <p:spPr>
          <a:xfrm>
            <a:off x="566737" y="3538007"/>
            <a:ext cx="8010525" cy="1369606"/>
          </a:xfrm>
          <a:prstGeom prst="rect">
            <a:avLst/>
          </a:prstGeom>
          <a:ln>
            <a:solidFill>
              <a:srgbClr val="FF0000"/>
            </a:solidFill>
          </a:ln>
        </p:spPr>
        <p:txBody>
          <a:bodyPr>
            <a:spAutoFit/>
          </a:bodyPr>
          <a:lstStyle/>
          <a:p>
            <a:pPr>
              <a:defRPr/>
            </a:pPr>
            <a:r>
              <a:rPr lang="en-US" sz="1800" b="1" u="sng" dirty="0">
                <a:solidFill>
                  <a:srgbClr val="0000FF"/>
                </a:solidFill>
                <a:latin typeface="+mj-lt"/>
              </a:rPr>
              <a:t>CHESS</a:t>
            </a:r>
            <a:r>
              <a:rPr lang="en-US" sz="1800" b="1" u="sng" dirty="0">
                <a:solidFill>
                  <a:srgbClr val="0000FF"/>
                </a:solidFill>
              </a:rPr>
              <a:t> - </a:t>
            </a:r>
            <a:r>
              <a:rPr lang="en-US" sz="1800" b="1" u="sng" dirty="0">
                <a:solidFill>
                  <a:srgbClr val="0000FF"/>
                </a:solidFill>
                <a:latin typeface="+mj-lt"/>
              </a:rPr>
              <a:t>Cornell</a:t>
            </a:r>
          </a:p>
          <a:p>
            <a:pPr>
              <a:defRPr/>
            </a:pPr>
            <a:r>
              <a:rPr lang="en-US" sz="1400" b="1" dirty="0"/>
              <a:t>Express-Mode proposals </a:t>
            </a:r>
            <a:r>
              <a:rPr lang="en-US" sz="1400" dirty="0"/>
              <a:t>are for a single visit of limited duration to CHESS to perform a straight-forward experiment.  Express-Mode proposals undergo a rapid on-line review process to enable users to quickly gain access to beam time. </a:t>
            </a:r>
          </a:p>
          <a:p>
            <a:pPr>
              <a:defRPr/>
            </a:pPr>
            <a:endParaRPr lang="en-US" sz="900" dirty="0"/>
          </a:p>
          <a:p>
            <a:pPr>
              <a:defRPr/>
            </a:pPr>
            <a:r>
              <a:rPr lang="en-US" sz="1400" b="1" dirty="0"/>
              <a:t>Feasibility Study</a:t>
            </a:r>
            <a:r>
              <a:rPr lang="en-US" sz="1400" dirty="0"/>
              <a:t> proposals are to test an idea or procedure at one of the CHESS stations.</a:t>
            </a:r>
          </a:p>
        </p:txBody>
      </p:sp>
      <p:sp>
        <p:nvSpPr>
          <p:cNvPr id="7" name="TextBox 6"/>
          <p:cNvSpPr txBox="1"/>
          <p:nvPr/>
        </p:nvSpPr>
        <p:spPr>
          <a:xfrm>
            <a:off x="563562" y="1294871"/>
            <a:ext cx="8016875" cy="1877437"/>
          </a:xfrm>
          <a:prstGeom prst="rect">
            <a:avLst/>
          </a:prstGeom>
          <a:noFill/>
          <a:ln>
            <a:solidFill>
              <a:srgbClr val="FF0000"/>
            </a:solidFill>
          </a:ln>
        </p:spPr>
        <p:txBody>
          <a:bodyPr>
            <a:spAutoFit/>
          </a:bodyPr>
          <a:lstStyle/>
          <a:p>
            <a:pPr marL="548640" indent="-548640">
              <a:spcAft>
                <a:spcPts val="0"/>
              </a:spcAft>
              <a:defRPr/>
            </a:pPr>
            <a:r>
              <a:rPr lang="en-US" sz="1800" b="1" u="sng" dirty="0">
                <a:solidFill>
                  <a:srgbClr val="0000FF"/>
                </a:solidFill>
                <a:latin typeface="+mj-lt"/>
              </a:rPr>
              <a:t>APS</a:t>
            </a:r>
          </a:p>
          <a:p>
            <a:pPr marL="548640" indent="-548640">
              <a:spcAft>
                <a:spcPts val="0"/>
              </a:spcAft>
              <a:defRPr/>
            </a:pPr>
            <a:r>
              <a:rPr lang="en-US" sz="1400" b="1" dirty="0"/>
              <a:t>GUP</a:t>
            </a:r>
            <a:r>
              <a:rPr lang="en-US" sz="1400" dirty="0"/>
              <a:t> - General User Proposal. A "rapid-access </a:t>
            </a:r>
            <a:r>
              <a:rPr lang="en-US" sz="1400" dirty="0" err="1"/>
              <a:t>beamtime</a:t>
            </a:r>
            <a:r>
              <a:rPr lang="en-US" sz="1400" dirty="0"/>
              <a:t> request" against a submitted proposal can be considered for any unallocated general user time during the current run.</a:t>
            </a:r>
          </a:p>
          <a:p>
            <a:pPr marL="548640" indent="-548640">
              <a:spcAft>
                <a:spcPts val="0"/>
              </a:spcAft>
              <a:defRPr/>
            </a:pPr>
            <a:r>
              <a:rPr lang="en-US" sz="1400" b="1" dirty="0"/>
              <a:t>PUP</a:t>
            </a:r>
            <a:r>
              <a:rPr lang="en-US" sz="1400" dirty="0"/>
              <a:t> – Partner User Proposal - Groups whose work involves a greater degree of collaboration with the APS. (e.g. major new instrumentation). </a:t>
            </a:r>
          </a:p>
          <a:p>
            <a:pPr marL="548640" indent="-548640">
              <a:spcAft>
                <a:spcPts val="0"/>
              </a:spcAft>
              <a:defRPr/>
            </a:pPr>
            <a:r>
              <a:rPr lang="en-US" sz="1400" b="1" dirty="0"/>
              <a:t>11-BM User Program</a:t>
            </a:r>
            <a:r>
              <a:rPr lang="en-US" sz="1400" dirty="0"/>
              <a:t> –  Accepts user proposals for both on-site experiments and for the rapid-access mail-in service (~60% of user </a:t>
            </a:r>
            <a:r>
              <a:rPr lang="en-US" sz="1400" dirty="0" err="1"/>
              <a:t>beamtime</a:t>
            </a:r>
            <a:r>
              <a:rPr lang="en-US" sz="1400" dirty="0"/>
              <a:t> reserved for mail-in samples). Very easy – they send you capillary tubes. This capability is not obvious on the GUP website. </a:t>
            </a:r>
          </a:p>
        </p:txBody>
      </p:sp>
      <p:sp>
        <p:nvSpPr>
          <p:cNvPr id="8" name="TextBox 7"/>
          <p:cNvSpPr txBox="1"/>
          <p:nvPr/>
        </p:nvSpPr>
        <p:spPr>
          <a:xfrm>
            <a:off x="550333" y="804333"/>
            <a:ext cx="7694083" cy="461665"/>
          </a:xfrm>
          <a:prstGeom prst="rect">
            <a:avLst/>
          </a:prstGeom>
          <a:noFill/>
        </p:spPr>
        <p:txBody>
          <a:bodyPr wrap="none" rtlCol="0">
            <a:spAutoFit/>
          </a:bodyPr>
          <a:lstStyle/>
          <a:p>
            <a:r>
              <a:rPr lang="en-US" dirty="0" smtClean="0"/>
              <a:t>Each facility has particular systems or proposal modes:  </a:t>
            </a:r>
            <a:endParaRPr lang="en-US" dirty="0"/>
          </a:p>
        </p:txBody>
      </p:sp>
    </p:spTree>
  </p:cSld>
  <p:clrMapOvr>
    <a:masterClrMapping/>
  </p:clrMapOvr>
  <p:transition>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a:xfrm>
            <a:off x="339725" y="330200"/>
            <a:ext cx="8405813" cy="356508"/>
          </a:xfrm>
        </p:spPr>
        <p:txBody>
          <a:bodyPr/>
          <a:lstStyle/>
          <a:p>
            <a:r>
              <a:rPr lang="en-US" dirty="0" smtClean="0"/>
              <a:t>Different types of proposals allow facility flexibility – cont.</a:t>
            </a:r>
          </a:p>
        </p:txBody>
      </p:sp>
      <p:sp>
        <p:nvSpPr>
          <p:cNvPr id="44035" name="Slide Number Placeholder 3"/>
          <p:cNvSpPr>
            <a:spLocks noGrp="1"/>
          </p:cNvSpPr>
          <p:nvPr>
            <p:ph type="sldNum" sz="quarter" idx="10"/>
          </p:nvPr>
        </p:nvSpPr>
        <p:spPr>
          <a:noFill/>
        </p:spPr>
        <p:txBody>
          <a:bodyPr/>
          <a:lstStyle/>
          <a:p>
            <a:fld id="{9C04F1D1-A569-204E-9890-48BD4920D540}" type="slidenum">
              <a:rPr lang="en-US" smtClean="0"/>
              <a:pPr/>
              <a:t>13</a:t>
            </a:fld>
            <a:endParaRPr lang="en-US" smtClean="0"/>
          </a:p>
        </p:txBody>
      </p:sp>
      <p:sp>
        <p:nvSpPr>
          <p:cNvPr id="44036" name="TextBox 4"/>
          <p:cNvSpPr txBox="1">
            <a:spLocks noChangeArrowheads="1"/>
          </p:cNvSpPr>
          <p:nvPr/>
        </p:nvSpPr>
        <p:spPr bwMode="auto">
          <a:xfrm>
            <a:off x="563563" y="1211263"/>
            <a:ext cx="8016875" cy="2062162"/>
          </a:xfrm>
          <a:prstGeom prst="rect">
            <a:avLst/>
          </a:prstGeom>
          <a:noFill/>
          <a:ln w="9525">
            <a:solidFill>
              <a:srgbClr val="FF0000"/>
            </a:solidFill>
            <a:miter lim="800000"/>
            <a:headEnd/>
            <a:tailEnd/>
          </a:ln>
        </p:spPr>
        <p:txBody>
          <a:bodyPr>
            <a:prstTxWarp prst="textNoShape">
              <a:avLst/>
            </a:prstTxWarp>
            <a:spAutoFit/>
          </a:bodyPr>
          <a:lstStyle/>
          <a:p>
            <a:r>
              <a:rPr lang="en-US" sz="1600" b="1" u="sng">
                <a:solidFill>
                  <a:srgbClr val="0000FF"/>
                </a:solidFill>
              </a:rPr>
              <a:t>NIST NCNR</a:t>
            </a:r>
          </a:p>
          <a:p>
            <a:r>
              <a:rPr lang="en-US" sz="1400" b="1"/>
              <a:t>MAIL-IN SAMPLES FOR POWDER DIFFRACTION </a:t>
            </a:r>
            <a:r>
              <a:rPr lang="en-US" sz="1400"/>
              <a:t/>
            </a:r>
            <a:br>
              <a:rPr lang="en-US" sz="1400"/>
            </a:br>
            <a:r>
              <a:rPr lang="en-US" sz="1400"/>
              <a:t>We will accept proposals for experiments on the </a:t>
            </a:r>
            <a:r>
              <a:rPr lang="en-US" sz="1400" u="sng"/>
              <a:t>BT1 powder diffractometer</a:t>
            </a:r>
            <a:r>
              <a:rPr lang="en-US" sz="1400"/>
              <a:t> on ”</a:t>
            </a:r>
            <a:r>
              <a:rPr lang="en-US" sz="1400" u="sng"/>
              <a:t>mail-in</a:t>
            </a:r>
            <a:r>
              <a:rPr lang="en-US" sz="1400"/>
              <a:t>” samples. That is, samples may be mailed to NCNR staff, who will execute the data collection.</a:t>
            </a:r>
          </a:p>
          <a:p>
            <a:r>
              <a:rPr lang="en-US" sz="1400"/>
              <a:t> </a:t>
            </a:r>
            <a:endParaRPr lang="en-US" sz="1000" b="1"/>
          </a:p>
          <a:p>
            <a:r>
              <a:rPr lang="en-US" sz="1400" b="1"/>
              <a:t>QUICK ACCESS PROPOSALS</a:t>
            </a:r>
            <a:r>
              <a:rPr lang="en-US" sz="1400"/>
              <a:t/>
            </a:r>
            <a:br>
              <a:rPr lang="en-US" sz="1400"/>
            </a:br>
            <a:r>
              <a:rPr lang="en-US" sz="1400"/>
              <a:t>If a user feels that beam time is required very soon to carry out important measurements that cannot be delayed, a proposal may be submitted requesting expedited access. The proposal will be reviewed by the BTAC, and held to a substantially higher standard than regular proposals.</a:t>
            </a:r>
          </a:p>
        </p:txBody>
      </p:sp>
      <p:sp>
        <p:nvSpPr>
          <p:cNvPr id="5" name="TextBox 7"/>
          <p:cNvSpPr txBox="1">
            <a:spLocks noChangeArrowheads="1"/>
          </p:cNvSpPr>
          <p:nvPr/>
        </p:nvSpPr>
        <p:spPr bwMode="auto">
          <a:xfrm>
            <a:off x="579965" y="3953404"/>
            <a:ext cx="8098367" cy="1231106"/>
          </a:xfrm>
          <a:prstGeom prst="rect">
            <a:avLst/>
          </a:prstGeom>
          <a:noFill/>
          <a:ln w="9525">
            <a:noFill/>
            <a:miter lim="800000"/>
            <a:headEnd/>
            <a:tailEnd/>
          </a:ln>
        </p:spPr>
        <p:txBody>
          <a:bodyPr wrap="square">
            <a:prstTxWarp prst="textNoShape">
              <a:avLst/>
            </a:prstTxWarp>
            <a:spAutoFit/>
          </a:bodyPr>
          <a:lstStyle/>
          <a:p>
            <a:r>
              <a:rPr lang="en-US" sz="2000" b="1" dirty="0"/>
              <a:t>Crystallography</a:t>
            </a:r>
            <a:r>
              <a:rPr lang="en-US" sz="2000" dirty="0"/>
              <a:t> is</a:t>
            </a:r>
            <a:r>
              <a:rPr lang="en-US" sz="2000" dirty="0" smtClean="0"/>
              <a:t> somewhat a </a:t>
            </a:r>
            <a:r>
              <a:rPr lang="en-US" sz="2000" dirty="0"/>
              <a:t>separate, self-contained community </a:t>
            </a:r>
            <a:endParaRPr lang="en-US" sz="2000" dirty="0" smtClean="0"/>
          </a:p>
          <a:p>
            <a:pPr>
              <a:buFont typeface="Arial" charset="0"/>
              <a:buChar char="•"/>
            </a:pPr>
            <a:r>
              <a:rPr lang="en-US" sz="1800" dirty="0" smtClean="0"/>
              <a:t> A </a:t>
            </a:r>
            <a:r>
              <a:rPr lang="en-US" sz="1800" dirty="0"/>
              <a:t>separate proposal </a:t>
            </a:r>
            <a:r>
              <a:rPr lang="en-US" sz="1800" dirty="0" smtClean="0"/>
              <a:t>system at APS.</a:t>
            </a:r>
            <a:endParaRPr lang="en-US" sz="1800" dirty="0"/>
          </a:p>
          <a:p>
            <a:pPr>
              <a:buFont typeface="Arial" charset="0"/>
              <a:buChar char="•"/>
            </a:pPr>
            <a:r>
              <a:rPr lang="en-US" sz="1800" dirty="0"/>
              <a:t> Highly automated for mail-in measurements.</a:t>
            </a:r>
          </a:p>
          <a:p>
            <a:pPr>
              <a:buFont typeface="Arial" charset="0"/>
              <a:buChar char="•"/>
            </a:pPr>
            <a:r>
              <a:rPr lang="en-US" sz="1800" dirty="0"/>
              <a:t> </a:t>
            </a:r>
            <a:r>
              <a:rPr lang="en-US" sz="1800" dirty="0" err="1"/>
              <a:t>Beamtime</a:t>
            </a:r>
            <a:r>
              <a:rPr lang="en-US" sz="1800" dirty="0"/>
              <a:t> relatively available. </a:t>
            </a:r>
          </a:p>
        </p:txBody>
      </p:sp>
    </p:spTree>
  </p:cSld>
  <p:clrMapOvr>
    <a:masterClrMapping/>
  </p:clrMapOvr>
  <p:transition>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2"/>
          <p:cNvSpPr>
            <a:spLocks noGrp="1"/>
          </p:cNvSpPr>
          <p:nvPr>
            <p:ph type="sldNum" sz="quarter" idx="10"/>
          </p:nvPr>
        </p:nvSpPr>
        <p:spPr>
          <a:noFill/>
        </p:spPr>
        <p:txBody>
          <a:bodyPr/>
          <a:lstStyle/>
          <a:p>
            <a:fld id="{BDAE0303-7B71-6540-A3A7-D1553D0EB7F6}" type="slidenum">
              <a:rPr lang="en-US"/>
              <a:pPr/>
              <a:t>14</a:t>
            </a:fld>
            <a:endParaRPr lang="en-US"/>
          </a:p>
        </p:txBody>
      </p:sp>
      <p:pic>
        <p:nvPicPr>
          <p:cNvPr id="34819" name="Picture 2"/>
          <p:cNvPicPr>
            <a:picLocks noChangeAspect="1" noChangeArrowheads="1"/>
          </p:cNvPicPr>
          <p:nvPr/>
        </p:nvPicPr>
        <p:blipFill>
          <a:blip r:embed="rId2"/>
          <a:srcRect/>
          <a:stretch>
            <a:fillRect/>
          </a:stretch>
        </p:blipFill>
        <p:spPr bwMode="auto">
          <a:xfrm>
            <a:off x="228600" y="1320800"/>
            <a:ext cx="4214813" cy="3406775"/>
          </a:xfrm>
          <a:prstGeom prst="rect">
            <a:avLst/>
          </a:prstGeom>
          <a:noFill/>
          <a:ln w="9525">
            <a:noFill/>
            <a:miter lim="800000"/>
            <a:headEnd/>
            <a:tailEnd/>
          </a:ln>
        </p:spPr>
      </p:pic>
      <p:sp>
        <p:nvSpPr>
          <p:cNvPr id="34820" name="Rectangle 3"/>
          <p:cNvSpPr>
            <a:spLocks noGrp="1" noChangeArrowheads="1"/>
          </p:cNvSpPr>
          <p:nvPr>
            <p:ph type="title"/>
          </p:nvPr>
        </p:nvSpPr>
        <p:spPr/>
        <p:txBody>
          <a:bodyPr/>
          <a:lstStyle/>
          <a:p>
            <a:r>
              <a:rPr lang="en-US"/>
              <a:t>Proposal forms at SNS and APS</a:t>
            </a:r>
          </a:p>
        </p:txBody>
      </p:sp>
      <p:pic>
        <p:nvPicPr>
          <p:cNvPr id="34821" name="Picture 4" descr="1 - general"/>
          <p:cNvPicPr>
            <a:picLocks noChangeAspect="1" noChangeArrowheads="1"/>
          </p:cNvPicPr>
          <p:nvPr/>
        </p:nvPicPr>
        <p:blipFill>
          <a:blip r:embed="rId3"/>
          <a:srcRect/>
          <a:stretch>
            <a:fillRect/>
          </a:stretch>
        </p:blipFill>
        <p:spPr bwMode="auto">
          <a:xfrm>
            <a:off x="4673600" y="1317625"/>
            <a:ext cx="4110038" cy="4037013"/>
          </a:xfrm>
          <a:prstGeom prst="rect">
            <a:avLst/>
          </a:prstGeom>
          <a:noFill/>
          <a:ln w="9525">
            <a:noFill/>
            <a:miter lim="800000"/>
            <a:headEnd/>
            <a:tailEnd/>
          </a:ln>
        </p:spPr>
      </p:pic>
      <p:sp>
        <p:nvSpPr>
          <p:cNvPr id="34822" name="Text Box 5"/>
          <p:cNvSpPr txBox="1">
            <a:spLocks noChangeArrowheads="1"/>
          </p:cNvSpPr>
          <p:nvPr/>
        </p:nvSpPr>
        <p:spPr bwMode="auto">
          <a:xfrm>
            <a:off x="1203325" y="814388"/>
            <a:ext cx="1606550" cy="457200"/>
          </a:xfrm>
          <a:prstGeom prst="rect">
            <a:avLst/>
          </a:prstGeom>
          <a:noFill/>
          <a:ln w="9525">
            <a:noFill/>
            <a:miter lim="800000"/>
            <a:headEnd/>
            <a:tailEnd/>
          </a:ln>
        </p:spPr>
        <p:txBody>
          <a:bodyPr wrap="none">
            <a:prstTxWarp prst="textNoShape">
              <a:avLst/>
            </a:prstTxWarp>
            <a:spAutoFit/>
          </a:bodyPr>
          <a:lstStyle/>
          <a:p>
            <a:r>
              <a:rPr lang="en-US"/>
              <a:t>SNS/HFIR</a:t>
            </a:r>
          </a:p>
        </p:txBody>
      </p:sp>
      <p:sp>
        <p:nvSpPr>
          <p:cNvPr id="34823" name="Text Box 6"/>
          <p:cNvSpPr txBox="1">
            <a:spLocks noChangeArrowheads="1"/>
          </p:cNvSpPr>
          <p:nvPr/>
        </p:nvSpPr>
        <p:spPr bwMode="auto">
          <a:xfrm>
            <a:off x="6257925" y="801688"/>
            <a:ext cx="793750" cy="457200"/>
          </a:xfrm>
          <a:prstGeom prst="rect">
            <a:avLst/>
          </a:prstGeom>
          <a:noFill/>
          <a:ln w="9525">
            <a:noFill/>
            <a:miter lim="800000"/>
            <a:headEnd/>
            <a:tailEnd/>
          </a:ln>
        </p:spPr>
        <p:txBody>
          <a:bodyPr wrap="none">
            <a:prstTxWarp prst="textNoShape">
              <a:avLst/>
            </a:prstTxWarp>
            <a:spAutoFit/>
          </a:bodyPr>
          <a:lstStyle/>
          <a:p>
            <a:r>
              <a:rPr lang="en-US"/>
              <a:t>APS</a:t>
            </a:r>
          </a:p>
        </p:txBody>
      </p:sp>
      <p:sp>
        <p:nvSpPr>
          <p:cNvPr id="34824" name="Text Box 7"/>
          <p:cNvSpPr txBox="1">
            <a:spLocks noChangeArrowheads="1"/>
          </p:cNvSpPr>
          <p:nvPr/>
        </p:nvSpPr>
        <p:spPr bwMode="auto">
          <a:xfrm>
            <a:off x="431800" y="5575300"/>
            <a:ext cx="8534400" cy="457200"/>
          </a:xfrm>
          <a:prstGeom prst="rect">
            <a:avLst/>
          </a:prstGeom>
          <a:noFill/>
          <a:ln w="9525">
            <a:noFill/>
            <a:miter lim="800000"/>
            <a:headEnd/>
            <a:tailEnd/>
          </a:ln>
        </p:spPr>
        <p:txBody>
          <a:bodyPr>
            <a:prstTxWarp prst="textNoShape">
              <a:avLst/>
            </a:prstTxWarp>
            <a:spAutoFit/>
          </a:bodyPr>
          <a:lstStyle/>
          <a:p>
            <a:pPr>
              <a:spcBef>
                <a:spcPct val="50000"/>
              </a:spcBef>
            </a:pPr>
            <a:r>
              <a:rPr lang="en-US"/>
              <a:t>Each proposal system will ask very similar questions</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Number Placeholder 3"/>
          <p:cNvSpPr>
            <a:spLocks noGrp="1"/>
          </p:cNvSpPr>
          <p:nvPr>
            <p:ph type="sldNum" sz="quarter" idx="10"/>
          </p:nvPr>
        </p:nvSpPr>
        <p:spPr>
          <a:noFill/>
        </p:spPr>
        <p:txBody>
          <a:bodyPr/>
          <a:lstStyle/>
          <a:p>
            <a:fld id="{6FC69916-3A8C-0D48-BA6E-9C4B22104F45}" type="slidenum">
              <a:rPr lang="en-US"/>
              <a:pPr/>
              <a:t>15</a:t>
            </a:fld>
            <a:endParaRPr lang="en-US"/>
          </a:p>
        </p:txBody>
      </p:sp>
      <p:sp>
        <p:nvSpPr>
          <p:cNvPr id="35843" name="Rectangle 2"/>
          <p:cNvSpPr>
            <a:spLocks noGrp="1" noChangeArrowheads="1"/>
          </p:cNvSpPr>
          <p:nvPr>
            <p:ph type="title"/>
          </p:nvPr>
        </p:nvSpPr>
        <p:spPr/>
        <p:txBody>
          <a:bodyPr/>
          <a:lstStyle/>
          <a:p>
            <a:r>
              <a:rPr lang="en-US"/>
              <a:t>Questions asked</a:t>
            </a:r>
          </a:p>
        </p:txBody>
      </p:sp>
      <p:sp>
        <p:nvSpPr>
          <p:cNvPr id="35844" name="Rectangle 3"/>
          <p:cNvSpPr>
            <a:spLocks noGrp="1" noChangeArrowheads="1"/>
          </p:cNvSpPr>
          <p:nvPr>
            <p:ph type="body" idx="1"/>
          </p:nvPr>
        </p:nvSpPr>
        <p:spPr>
          <a:xfrm>
            <a:off x="710142" y="1071563"/>
            <a:ext cx="7935913" cy="5197475"/>
          </a:xfrm>
        </p:spPr>
        <p:txBody>
          <a:bodyPr/>
          <a:lstStyle/>
          <a:p>
            <a:r>
              <a:rPr lang="en-US" sz="2000" dirty="0"/>
              <a:t>Proposal Title</a:t>
            </a:r>
          </a:p>
          <a:p>
            <a:r>
              <a:rPr lang="en-US" sz="2000" dirty="0"/>
              <a:t>General Info (Title, Experimenters, Funding source, etc.)</a:t>
            </a:r>
          </a:p>
          <a:p>
            <a:r>
              <a:rPr lang="en-US" sz="2000" dirty="0"/>
              <a:t>Abstract - What is the scientific importance of the proposed research? </a:t>
            </a:r>
          </a:p>
          <a:p>
            <a:r>
              <a:rPr lang="en-US" sz="2000" dirty="0"/>
              <a:t>Why do you need the facility to do this research? </a:t>
            </a:r>
          </a:p>
          <a:p>
            <a:pPr lvl="1"/>
            <a:r>
              <a:rPr lang="en-US" sz="1400" dirty="0"/>
              <a:t>Neutron vs. X-rays</a:t>
            </a:r>
          </a:p>
          <a:p>
            <a:pPr lvl="1"/>
            <a:r>
              <a:rPr lang="en-US" sz="1400" dirty="0"/>
              <a:t>Why do you need an insertion device </a:t>
            </a:r>
            <a:r>
              <a:rPr lang="en-US" sz="1400" dirty="0" err="1"/>
              <a:t>beamline</a:t>
            </a:r>
            <a:r>
              <a:rPr lang="en-US" sz="1400" dirty="0"/>
              <a:t> instead of a bending magnet?</a:t>
            </a:r>
          </a:p>
          <a:p>
            <a:pPr lvl="1"/>
            <a:r>
              <a:rPr lang="en-US" sz="1400" dirty="0" err="1"/>
              <a:t>Spallation</a:t>
            </a:r>
            <a:r>
              <a:rPr lang="en-US" sz="1400" dirty="0"/>
              <a:t> source vs. reactor source</a:t>
            </a:r>
          </a:p>
          <a:p>
            <a:pPr lvl="1"/>
            <a:r>
              <a:rPr lang="en-US" sz="1400" dirty="0"/>
              <a:t>Hard X-rays vs. Soft X-rays</a:t>
            </a:r>
            <a:endParaRPr lang="en-US" sz="2000" dirty="0"/>
          </a:p>
          <a:p>
            <a:r>
              <a:rPr lang="en-US" sz="2000" dirty="0"/>
              <a:t>Why do you need the beam line ( and/or instrument)?</a:t>
            </a:r>
          </a:p>
          <a:p>
            <a:pPr lvl="1"/>
            <a:r>
              <a:rPr lang="en-US" sz="1400" dirty="0"/>
              <a:t>Particular technique or sample environment</a:t>
            </a:r>
          </a:p>
          <a:p>
            <a:r>
              <a:rPr lang="en-US" sz="2000" dirty="0"/>
              <a:t>What previous experience / results do you have? </a:t>
            </a:r>
          </a:p>
          <a:p>
            <a:r>
              <a:rPr lang="en-US" sz="2000" dirty="0"/>
              <a:t>Describe the proposed </a:t>
            </a:r>
            <a:r>
              <a:rPr lang="en-US" sz="2000" dirty="0" err="1"/>
              <a:t>experiment(s</a:t>
            </a:r>
            <a:r>
              <a:rPr lang="en-US" sz="2000" dirty="0"/>
              <a:t>), including samples and procedures. </a:t>
            </a:r>
          </a:p>
          <a:p>
            <a:r>
              <a:rPr lang="en-US" sz="2000" dirty="0"/>
              <a:t>Justification of the amount of time requested.</a:t>
            </a:r>
          </a:p>
          <a:p>
            <a:endParaRPr lang="en-US" sz="20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3"/>
          <p:cNvSpPr>
            <a:spLocks noGrp="1"/>
          </p:cNvSpPr>
          <p:nvPr>
            <p:ph type="sldNum" sz="quarter" idx="10"/>
          </p:nvPr>
        </p:nvSpPr>
        <p:spPr>
          <a:noFill/>
        </p:spPr>
        <p:txBody>
          <a:bodyPr/>
          <a:lstStyle/>
          <a:p>
            <a:fld id="{CE451AD0-2E90-554F-88E9-0A693C8EF9B7}" type="slidenum">
              <a:rPr lang="en-US"/>
              <a:pPr/>
              <a:t>16</a:t>
            </a:fld>
            <a:endParaRPr lang="en-US"/>
          </a:p>
        </p:txBody>
      </p:sp>
      <p:sp>
        <p:nvSpPr>
          <p:cNvPr id="36867" name="Rectangle 9"/>
          <p:cNvSpPr>
            <a:spLocks noGrp="1" noChangeArrowheads="1"/>
          </p:cNvSpPr>
          <p:nvPr>
            <p:ph type="title"/>
          </p:nvPr>
        </p:nvSpPr>
        <p:spPr>
          <a:xfrm>
            <a:off x="330200" y="271463"/>
            <a:ext cx="7954963" cy="347662"/>
          </a:xfrm>
        </p:spPr>
        <p:txBody>
          <a:bodyPr/>
          <a:lstStyle/>
          <a:p>
            <a:r>
              <a:rPr lang="en-US"/>
              <a:t>General Information</a:t>
            </a:r>
          </a:p>
        </p:txBody>
      </p:sp>
      <p:pic>
        <p:nvPicPr>
          <p:cNvPr id="36868" name="Picture 10"/>
          <p:cNvPicPr>
            <a:picLocks noChangeAspect="1" noChangeArrowheads="1"/>
          </p:cNvPicPr>
          <p:nvPr/>
        </p:nvPicPr>
        <p:blipFill>
          <a:blip r:embed="rId2"/>
          <a:srcRect/>
          <a:stretch>
            <a:fillRect/>
          </a:stretch>
        </p:blipFill>
        <p:spPr bwMode="auto">
          <a:xfrm>
            <a:off x="1017606" y="835025"/>
            <a:ext cx="6508750" cy="5259388"/>
          </a:xfrm>
          <a:prstGeom prst="rect">
            <a:avLst/>
          </a:prstGeom>
          <a:noFill/>
          <a:ln w="9525">
            <a:noFill/>
            <a:miter lim="800000"/>
            <a:headEnd/>
            <a:tailEnd/>
          </a:ln>
        </p:spPr>
      </p:pic>
      <p:sp>
        <p:nvSpPr>
          <p:cNvPr id="36869" name="Line 4"/>
          <p:cNvSpPr>
            <a:spLocks noChangeShapeType="1"/>
          </p:cNvSpPr>
          <p:nvPr/>
        </p:nvSpPr>
        <p:spPr bwMode="auto">
          <a:xfrm flipH="1">
            <a:off x="585806" y="2433638"/>
            <a:ext cx="549275" cy="7937"/>
          </a:xfrm>
          <a:prstGeom prst="line">
            <a:avLst/>
          </a:prstGeom>
          <a:noFill/>
          <a:ln w="38100">
            <a:solidFill>
              <a:srgbClr val="ED1C24"/>
            </a:solidFill>
            <a:round/>
            <a:headEnd type="triangle" w="med" len="med"/>
            <a:tailEnd/>
          </a:ln>
        </p:spPr>
        <p:txBody>
          <a:bodyPr>
            <a:prstTxWarp prst="textNoShape">
              <a:avLst/>
            </a:prstTxWarp>
          </a:bodyPr>
          <a:lstStyle/>
          <a:p>
            <a:endParaRPr lang="en-US"/>
          </a:p>
        </p:txBody>
      </p:sp>
      <p:sp>
        <p:nvSpPr>
          <p:cNvPr id="36870" name="Line 11"/>
          <p:cNvSpPr>
            <a:spLocks noChangeShapeType="1"/>
          </p:cNvSpPr>
          <p:nvPr/>
        </p:nvSpPr>
        <p:spPr bwMode="auto">
          <a:xfrm flipH="1">
            <a:off x="595331" y="3076575"/>
            <a:ext cx="549275" cy="7938"/>
          </a:xfrm>
          <a:prstGeom prst="line">
            <a:avLst/>
          </a:prstGeom>
          <a:noFill/>
          <a:ln w="38100">
            <a:solidFill>
              <a:srgbClr val="ED1C24"/>
            </a:solidFill>
            <a:round/>
            <a:headEnd type="triangle" w="med" len="med"/>
            <a:tailEnd/>
          </a:ln>
        </p:spPr>
        <p:txBody>
          <a:bodyPr>
            <a:prstTxWarp prst="textNoShape">
              <a:avLst/>
            </a:prstTxWarp>
          </a:bodyPr>
          <a:lstStyle/>
          <a:p>
            <a:endParaRPr lang="en-US"/>
          </a:p>
        </p:txBody>
      </p:sp>
      <p:sp>
        <p:nvSpPr>
          <p:cNvPr id="36871" name="Line 12"/>
          <p:cNvSpPr>
            <a:spLocks noChangeShapeType="1"/>
          </p:cNvSpPr>
          <p:nvPr/>
        </p:nvSpPr>
        <p:spPr bwMode="auto">
          <a:xfrm flipH="1">
            <a:off x="585806" y="3594100"/>
            <a:ext cx="549275" cy="7938"/>
          </a:xfrm>
          <a:prstGeom prst="line">
            <a:avLst/>
          </a:prstGeom>
          <a:noFill/>
          <a:ln w="38100">
            <a:solidFill>
              <a:srgbClr val="ED1C24"/>
            </a:solidFill>
            <a:round/>
            <a:headEnd type="triangle" w="med" len="med"/>
            <a:tailEnd/>
          </a:ln>
        </p:spPr>
        <p:txBody>
          <a:bodyPr>
            <a:prstTxWarp prst="textNoShape">
              <a:avLst/>
            </a:prstTxWarp>
          </a:bodyPr>
          <a:lstStyle/>
          <a:p>
            <a:endParaRPr lang="en-US"/>
          </a:p>
        </p:txBody>
      </p:sp>
      <p:sp>
        <p:nvSpPr>
          <p:cNvPr id="36872" name="Line 13"/>
          <p:cNvSpPr>
            <a:spLocks noChangeShapeType="1"/>
          </p:cNvSpPr>
          <p:nvPr/>
        </p:nvSpPr>
        <p:spPr bwMode="auto">
          <a:xfrm flipH="1">
            <a:off x="603268" y="5118100"/>
            <a:ext cx="549275" cy="7938"/>
          </a:xfrm>
          <a:prstGeom prst="line">
            <a:avLst/>
          </a:prstGeom>
          <a:noFill/>
          <a:ln w="38100">
            <a:solidFill>
              <a:srgbClr val="ED1C24"/>
            </a:solidFill>
            <a:round/>
            <a:headEnd type="triangle" w="med" len="med"/>
            <a:tailEnd/>
          </a:ln>
        </p:spPr>
        <p:txBody>
          <a:bodyPr>
            <a:prstTxWarp prst="textNoShape">
              <a:avLst/>
            </a:prstTxWarp>
          </a:bodyPr>
          <a:lstStyle/>
          <a:p>
            <a:endParaRPr 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Number Placeholder 3"/>
          <p:cNvSpPr>
            <a:spLocks noGrp="1"/>
          </p:cNvSpPr>
          <p:nvPr>
            <p:ph type="sldNum" sz="quarter" idx="10"/>
          </p:nvPr>
        </p:nvSpPr>
        <p:spPr>
          <a:noFill/>
        </p:spPr>
        <p:txBody>
          <a:bodyPr/>
          <a:lstStyle/>
          <a:p>
            <a:fld id="{24A074A2-88BE-564E-90FF-A031FA620AF2}" type="slidenum">
              <a:rPr lang="en-US"/>
              <a:pPr/>
              <a:t>17</a:t>
            </a:fld>
            <a:endParaRPr lang="en-US"/>
          </a:p>
        </p:txBody>
      </p:sp>
      <p:sp>
        <p:nvSpPr>
          <p:cNvPr id="37891" name="Rectangle 2"/>
          <p:cNvSpPr>
            <a:spLocks noGrp="1" noChangeArrowheads="1"/>
          </p:cNvSpPr>
          <p:nvPr>
            <p:ph type="title"/>
          </p:nvPr>
        </p:nvSpPr>
        <p:spPr/>
        <p:txBody>
          <a:bodyPr/>
          <a:lstStyle/>
          <a:p>
            <a:r>
              <a:rPr lang="en-US"/>
              <a:t>Proposal: General information</a:t>
            </a:r>
          </a:p>
        </p:txBody>
      </p:sp>
      <p:sp>
        <p:nvSpPr>
          <p:cNvPr id="37892" name="Rectangle 3"/>
          <p:cNvSpPr>
            <a:spLocks noGrp="1" noChangeArrowheads="1"/>
          </p:cNvSpPr>
          <p:nvPr>
            <p:ph type="body" idx="1"/>
          </p:nvPr>
        </p:nvSpPr>
        <p:spPr>
          <a:xfrm>
            <a:off x="346075" y="1147763"/>
            <a:ext cx="7935913" cy="4912115"/>
          </a:xfrm>
        </p:spPr>
        <p:txBody>
          <a:bodyPr/>
          <a:lstStyle/>
          <a:p>
            <a:r>
              <a:rPr lang="en-US" dirty="0"/>
              <a:t>Pick a good title. </a:t>
            </a:r>
            <a:r>
              <a:rPr lang="en-US" dirty="0" smtClean="0"/>
              <a:t> Specific </a:t>
            </a:r>
            <a:r>
              <a:rPr lang="en-US" dirty="0"/>
              <a:t>and to the point is better than spectacular and vague.  </a:t>
            </a:r>
          </a:p>
          <a:p>
            <a:pPr lvl="1"/>
            <a:r>
              <a:rPr lang="en-US" dirty="0"/>
              <a:t>Good: “XAS study of Fe valence in CaFe2As2 under pressure ”</a:t>
            </a:r>
          </a:p>
          <a:p>
            <a:pPr lvl="1"/>
            <a:r>
              <a:rPr lang="en-US" dirty="0"/>
              <a:t>Bad:    “Understanding superconductivity in iron </a:t>
            </a:r>
            <a:r>
              <a:rPr lang="en-US" dirty="0" err="1"/>
              <a:t>pnictides</a:t>
            </a:r>
            <a:r>
              <a:rPr lang="en-US" dirty="0"/>
              <a:t>”</a:t>
            </a:r>
          </a:p>
          <a:p>
            <a:endParaRPr lang="en-US" dirty="0"/>
          </a:p>
          <a:p>
            <a:r>
              <a:rPr lang="en-US" dirty="0"/>
              <a:t>Is it thesis related?  Is there a deadline?</a:t>
            </a:r>
          </a:p>
          <a:p>
            <a:pPr lvl="1"/>
            <a:r>
              <a:rPr lang="en-US" dirty="0"/>
              <a:t>Will push your proposal up if scores are close</a:t>
            </a:r>
          </a:p>
          <a:p>
            <a:endParaRPr lang="en-US" dirty="0"/>
          </a:p>
          <a:p>
            <a:r>
              <a:rPr lang="en-US" dirty="0"/>
              <a:t>Fill in the abstract.  Do not just upload a PDF document!</a:t>
            </a:r>
          </a:p>
          <a:p>
            <a:pPr lvl="1"/>
            <a:r>
              <a:rPr lang="en-US" dirty="0"/>
              <a:t>More work for reviewer.</a:t>
            </a:r>
          </a:p>
          <a:p>
            <a:endParaRPr lang="en-US" dirty="0"/>
          </a:p>
          <a:p>
            <a:r>
              <a:rPr lang="en-US" dirty="0"/>
              <a:t>Do upload a publication from previous work (mention previous proposal).</a:t>
            </a:r>
          </a:p>
          <a:p>
            <a:pPr lvl="1"/>
            <a:r>
              <a:rPr lang="en-US" dirty="0"/>
              <a:t>Shows you made good use of beam time.</a:t>
            </a:r>
          </a:p>
          <a:p>
            <a:pPr lvl="1"/>
            <a:r>
              <a:rPr lang="en-US" dirty="0"/>
              <a:t>Do not upload a 20 pages of supplemental information                 </a:t>
            </a:r>
            <a:r>
              <a:rPr lang="en-US" dirty="0" smtClean="0"/>
              <a:t>(figures often help, couple </a:t>
            </a:r>
            <a:r>
              <a:rPr lang="en-US" dirty="0"/>
              <a:t>of plots with text OK)</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0"/>
          </p:nvPr>
        </p:nvSpPr>
        <p:spPr>
          <a:noFill/>
        </p:spPr>
        <p:txBody>
          <a:bodyPr/>
          <a:lstStyle/>
          <a:p>
            <a:fld id="{9728B9C0-C5FC-8344-81A8-99C9B4E35257}" type="slidenum">
              <a:rPr lang="en-US"/>
              <a:pPr/>
              <a:t>18</a:t>
            </a:fld>
            <a:endParaRPr lang="en-US"/>
          </a:p>
        </p:txBody>
      </p:sp>
      <p:pic>
        <p:nvPicPr>
          <p:cNvPr id="38915" name="Picture 2" descr="2 - experimenters"/>
          <p:cNvPicPr>
            <a:picLocks noChangeAspect="1" noChangeArrowheads="1"/>
          </p:cNvPicPr>
          <p:nvPr/>
        </p:nvPicPr>
        <p:blipFill>
          <a:blip r:embed="rId2"/>
          <a:srcRect/>
          <a:stretch>
            <a:fillRect/>
          </a:stretch>
        </p:blipFill>
        <p:spPr bwMode="auto">
          <a:xfrm>
            <a:off x="273050" y="1208088"/>
            <a:ext cx="6402388" cy="4070350"/>
          </a:xfrm>
          <a:prstGeom prst="rect">
            <a:avLst/>
          </a:prstGeom>
          <a:noFill/>
          <a:ln w="9525">
            <a:noFill/>
            <a:miter lim="800000"/>
            <a:headEnd/>
            <a:tailEnd/>
          </a:ln>
        </p:spPr>
      </p:pic>
      <p:sp>
        <p:nvSpPr>
          <p:cNvPr id="38916" name="Rectangle 3"/>
          <p:cNvSpPr>
            <a:spLocks noGrp="1" noChangeArrowheads="1"/>
          </p:cNvSpPr>
          <p:nvPr>
            <p:ph type="title"/>
          </p:nvPr>
        </p:nvSpPr>
        <p:spPr>
          <a:noFill/>
        </p:spPr>
        <p:txBody>
          <a:bodyPr/>
          <a:lstStyle/>
          <a:p>
            <a:r>
              <a:rPr lang="en-US"/>
              <a:t>Proposal: Experimenters page</a:t>
            </a:r>
          </a:p>
        </p:txBody>
      </p:sp>
      <p:sp>
        <p:nvSpPr>
          <p:cNvPr id="38917" name="Oval 4"/>
          <p:cNvSpPr>
            <a:spLocks noChangeArrowheads="1"/>
          </p:cNvSpPr>
          <p:nvPr/>
        </p:nvSpPr>
        <p:spPr bwMode="auto">
          <a:xfrm>
            <a:off x="830263" y="1549400"/>
            <a:ext cx="1041400" cy="490538"/>
          </a:xfrm>
          <a:prstGeom prst="ellipse">
            <a:avLst/>
          </a:prstGeom>
          <a:noFill/>
          <a:ln w="38100">
            <a:solidFill>
              <a:srgbClr val="FF0000"/>
            </a:solidFill>
            <a:round/>
            <a:headEnd/>
            <a:tailEnd/>
          </a:ln>
        </p:spPr>
        <p:txBody>
          <a:bodyPr wrap="none" anchor="ctr">
            <a:prstTxWarp prst="textNoShape">
              <a:avLst/>
            </a:prstTxWarp>
          </a:bodyPr>
          <a:lstStyle/>
          <a:p>
            <a:endParaRPr lang="en-US"/>
          </a:p>
        </p:txBody>
      </p:sp>
      <p:sp>
        <p:nvSpPr>
          <p:cNvPr id="38918" name="Text Box 5"/>
          <p:cNvSpPr txBox="1">
            <a:spLocks noChangeArrowheads="1"/>
          </p:cNvSpPr>
          <p:nvPr/>
        </p:nvSpPr>
        <p:spPr bwMode="auto">
          <a:xfrm>
            <a:off x="6951663" y="1244600"/>
            <a:ext cx="2006600" cy="1768475"/>
          </a:xfrm>
          <a:prstGeom prst="rect">
            <a:avLst/>
          </a:prstGeom>
          <a:noFill/>
          <a:ln w="9525">
            <a:noFill/>
            <a:miter lim="800000"/>
            <a:headEnd/>
            <a:tailEnd/>
          </a:ln>
        </p:spPr>
        <p:txBody>
          <a:bodyPr>
            <a:prstTxWarp prst="textNoShape">
              <a:avLst/>
            </a:prstTxWarp>
            <a:spAutoFit/>
          </a:bodyPr>
          <a:lstStyle/>
          <a:p>
            <a:pPr>
              <a:spcBef>
                <a:spcPct val="50000"/>
              </a:spcBef>
              <a:buFontTx/>
              <a:buChar char="•"/>
            </a:pPr>
            <a:r>
              <a:rPr lang="en-US" sz="2000"/>
              <a:t>Use the “find” feature</a:t>
            </a:r>
          </a:p>
          <a:p>
            <a:pPr>
              <a:spcBef>
                <a:spcPct val="50000"/>
              </a:spcBef>
              <a:buFontTx/>
              <a:buChar char="•"/>
            </a:pPr>
            <a:r>
              <a:rPr lang="en-US" sz="2000"/>
              <a:t>List everyone involved in experiment</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Number Placeholder 2"/>
          <p:cNvSpPr>
            <a:spLocks noGrp="1"/>
          </p:cNvSpPr>
          <p:nvPr>
            <p:ph type="sldNum" sz="quarter" idx="10"/>
          </p:nvPr>
        </p:nvSpPr>
        <p:spPr>
          <a:noFill/>
        </p:spPr>
        <p:txBody>
          <a:bodyPr/>
          <a:lstStyle/>
          <a:p>
            <a:fld id="{2D0CC8A0-0CDC-6244-948F-CA26174A0508}" type="slidenum">
              <a:rPr lang="en-US"/>
              <a:pPr/>
              <a:t>19</a:t>
            </a:fld>
            <a:endParaRPr lang="en-US"/>
          </a:p>
        </p:txBody>
      </p:sp>
      <p:pic>
        <p:nvPicPr>
          <p:cNvPr id="39939" name="Picture 2" descr="5 - questions"/>
          <p:cNvPicPr>
            <a:picLocks noChangeAspect="1" noChangeArrowheads="1"/>
          </p:cNvPicPr>
          <p:nvPr/>
        </p:nvPicPr>
        <p:blipFill>
          <a:blip r:embed="rId2"/>
          <a:srcRect/>
          <a:stretch>
            <a:fillRect/>
          </a:stretch>
        </p:blipFill>
        <p:spPr bwMode="auto">
          <a:xfrm>
            <a:off x="1179514" y="978694"/>
            <a:ext cx="5681662" cy="4900612"/>
          </a:xfrm>
          <a:prstGeom prst="rect">
            <a:avLst/>
          </a:prstGeom>
          <a:noFill/>
          <a:ln w="9525">
            <a:noFill/>
            <a:miter lim="800000"/>
            <a:headEnd/>
            <a:tailEnd/>
          </a:ln>
        </p:spPr>
      </p:pic>
      <p:sp>
        <p:nvSpPr>
          <p:cNvPr id="39940" name="Rectangle 4"/>
          <p:cNvSpPr>
            <a:spLocks noGrp="1" noChangeArrowheads="1"/>
          </p:cNvSpPr>
          <p:nvPr>
            <p:ph type="title"/>
          </p:nvPr>
        </p:nvSpPr>
        <p:spPr/>
        <p:txBody>
          <a:bodyPr/>
          <a:lstStyle/>
          <a:p>
            <a:r>
              <a:rPr lang="en-US"/>
              <a:t>Experiment Description</a:t>
            </a:r>
          </a:p>
        </p:txBody>
      </p:sp>
      <p:cxnSp>
        <p:nvCxnSpPr>
          <p:cNvPr id="6" name="Straight Arrow Connector 5"/>
          <p:cNvCxnSpPr/>
          <p:nvPr/>
        </p:nvCxnSpPr>
        <p:spPr bwMode="auto">
          <a:xfrm rot="10800000" flipV="1">
            <a:off x="5596467" y="2345267"/>
            <a:ext cx="1329266" cy="118532"/>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 name="TextBox 9"/>
          <p:cNvSpPr txBox="1"/>
          <p:nvPr/>
        </p:nvSpPr>
        <p:spPr>
          <a:xfrm>
            <a:off x="6917267" y="1981199"/>
            <a:ext cx="1803400" cy="1200329"/>
          </a:xfrm>
          <a:prstGeom prst="rect">
            <a:avLst/>
          </a:prstGeom>
          <a:noFill/>
        </p:spPr>
        <p:txBody>
          <a:bodyPr wrap="square" rtlCol="0">
            <a:spAutoFit/>
          </a:bodyPr>
          <a:lstStyle/>
          <a:p>
            <a:r>
              <a:rPr lang="en-US" sz="1800" dirty="0" smtClean="0"/>
              <a:t>Note guidance. Don’t write one sentence or 1000 words.</a:t>
            </a:r>
            <a:endParaRPr lang="en-US" sz="18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p>
            <a:fld id="{60E91A01-581A-F84D-AE52-A3B8F413FA3A}" type="slidenum">
              <a:rPr lang="en-US"/>
              <a:pPr/>
              <a:t>2</a:t>
            </a:fld>
            <a:endParaRPr lang="en-US"/>
          </a:p>
        </p:txBody>
      </p:sp>
      <p:sp>
        <p:nvSpPr>
          <p:cNvPr id="18435" name="Rectangle 2"/>
          <p:cNvSpPr>
            <a:spLocks noGrp="1" noChangeArrowheads="1"/>
          </p:cNvSpPr>
          <p:nvPr>
            <p:ph type="title"/>
          </p:nvPr>
        </p:nvSpPr>
        <p:spPr>
          <a:xfrm>
            <a:off x="339725" y="330200"/>
            <a:ext cx="7954963" cy="357188"/>
          </a:xfrm>
        </p:spPr>
        <p:txBody>
          <a:bodyPr/>
          <a:lstStyle/>
          <a:p>
            <a:r>
              <a:rPr lang="en-US"/>
              <a:t>DOE X-ray and Neutron Sources</a:t>
            </a:r>
          </a:p>
        </p:txBody>
      </p:sp>
      <p:pic>
        <p:nvPicPr>
          <p:cNvPr id="18436" name="Picture 5" descr="Sources.tiff"/>
          <p:cNvPicPr>
            <a:picLocks noChangeAspect="1"/>
          </p:cNvPicPr>
          <p:nvPr/>
        </p:nvPicPr>
        <p:blipFill>
          <a:blip r:embed="rId2"/>
          <a:srcRect/>
          <a:stretch>
            <a:fillRect/>
          </a:stretch>
        </p:blipFill>
        <p:spPr bwMode="auto">
          <a:xfrm>
            <a:off x="241300" y="795338"/>
            <a:ext cx="8616950" cy="5194300"/>
          </a:xfrm>
          <a:prstGeom prst="rect">
            <a:avLst/>
          </a:prstGeom>
          <a:noFill/>
          <a:ln w="9525">
            <a:noFill/>
            <a:miter lim="800000"/>
            <a:headEnd/>
            <a:tailEnd/>
          </a:ln>
        </p:spPr>
      </p:pic>
      <p:sp>
        <p:nvSpPr>
          <p:cNvPr id="18437" name="Oval 6"/>
          <p:cNvSpPr>
            <a:spLocks noChangeArrowheads="1"/>
          </p:cNvSpPr>
          <p:nvPr/>
        </p:nvSpPr>
        <p:spPr bwMode="auto">
          <a:xfrm>
            <a:off x="6565900" y="3754438"/>
            <a:ext cx="63500" cy="635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sp>
        <p:nvSpPr>
          <p:cNvPr id="18438" name="Oval 7"/>
          <p:cNvSpPr>
            <a:spLocks noChangeArrowheads="1"/>
          </p:cNvSpPr>
          <p:nvPr/>
        </p:nvSpPr>
        <p:spPr bwMode="auto">
          <a:xfrm flipH="1" flipV="1">
            <a:off x="6692900" y="3328988"/>
            <a:ext cx="63500" cy="76200"/>
          </a:xfrm>
          <a:prstGeom prst="ellipse">
            <a:avLst/>
          </a:prstGeom>
          <a:solidFill>
            <a:schemeClr val="accent1"/>
          </a:solidFill>
          <a:ln w="9525">
            <a:solidFill>
              <a:schemeClr val="tx1"/>
            </a:solidFill>
            <a:round/>
            <a:headEnd/>
            <a:tailEnd/>
          </a:ln>
        </p:spPr>
        <p:txBody>
          <a:bodyPr>
            <a:prstTxWarp prst="textNoShape">
              <a:avLst/>
            </a:prstTxWarp>
          </a:bodyPr>
          <a:lstStyle/>
          <a:p>
            <a:endParaRPr lang="en-US"/>
          </a:p>
        </p:txBody>
      </p:sp>
      <p:cxnSp>
        <p:nvCxnSpPr>
          <p:cNvPr id="10" name="Straight Arrow Connector 9"/>
          <p:cNvCxnSpPr>
            <a:cxnSpLocks noChangeShapeType="1"/>
            <a:stCxn id="18441" idx="1"/>
          </p:cNvCxnSpPr>
          <p:nvPr/>
        </p:nvCxnSpPr>
        <p:spPr bwMode="auto">
          <a:xfrm rot="10800000" flipV="1">
            <a:off x="6623050" y="3235325"/>
            <a:ext cx="1641475" cy="569913"/>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cxnSp>
        <p:nvCxnSpPr>
          <p:cNvPr id="14" name="Straight Arrow Connector 13"/>
          <p:cNvCxnSpPr>
            <a:cxnSpLocks noChangeShapeType="1"/>
          </p:cNvCxnSpPr>
          <p:nvPr/>
        </p:nvCxnSpPr>
        <p:spPr bwMode="auto">
          <a:xfrm rot="10800000" flipV="1">
            <a:off x="6762750" y="1855788"/>
            <a:ext cx="1612900" cy="1498600"/>
          </a:xfrm>
          <a:prstGeom prst="straightConnector1">
            <a:avLst/>
          </a:prstGeom>
          <a:noFill/>
          <a:ln w="25400">
            <a:solidFill>
              <a:schemeClr val="accent1"/>
            </a:solidFill>
            <a:round/>
            <a:headEnd/>
            <a:tailEnd type="arrow" w="med" len="med"/>
          </a:ln>
          <a:effectLst>
            <a:outerShdw blurRad="40000" dist="20000" dir="5400000" rotWithShape="0">
              <a:srgbClr val="000000">
                <a:alpha val="37999"/>
              </a:srgbClr>
            </a:outerShdw>
          </a:effectLst>
        </p:spPr>
      </p:cxnSp>
      <p:sp>
        <p:nvSpPr>
          <p:cNvPr id="18441" name="TextBox 16"/>
          <p:cNvSpPr txBox="1">
            <a:spLocks noChangeArrowheads="1"/>
          </p:cNvSpPr>
          <p:nvPr/>
        </p:nvSpPr>
        <p:spPr bwMode="auto">
          <a:xfrm>
            <a:off x="8264525" y="3005138"/>
            <a:ext cx="879475" cy="461962"/>
          </a:xfrm>
          <a:prstGeom prst="rect">
            <a:avLst/>
          </a:prstGeom>
          <a:noFill/>
          <a:ln w="9525">
            <a:noFill/>
            <a:miter lim="800000"/>
            <a:headEnd/>
            <a:tailEnd/>
          </a:ln>
        </p:spPr>
        <p:txBody>
          <a:bodyPr wrap="none">
            <a:prstTxWarp prst="textNoShape">
              <a:avLst/>
            </a:prstTxWarp>
            <a:spAutoFit/>
          </a:bodyPr>
          <a:lstStyle/>
          <a:p>
            <a:r>
              <a:rPr lang="en-US"/>
              <a:t>NIST</a:t>
            </a:r>
          </a:p>
        </p:txBody>
      </p:sp>
      <p:sp>
        <p:nvSpPr>
          <p:cNvPr id="18442" name="TextBox 17"/>
          <p:cNvSpPr txBox="1">
            <a:spLocks noChangeArrowheads="1"/>
          </p:cNvSpPr>
          <p:nvPr/>
        </p:nvSpPr>
        <p:spPr bwMode="auto">
          <a:xfrm>
            <a:off x="7899400" y="1455738"/>
            <a:ext cx="1244600" cy="461962"/>
          </a:xfrm>
          <a:prstGeom prst="rect">
            <a:avLst/>
          </a:prstGeom>
          <a:noFill/>
          <a:ln w="9525">
            <a:noFill/>
            <a:miter lim="800000"/>
            <a:headEnd/>
            <a:tailEnd/>
          </a:ln>
        </p:spPr>
        <p:txBody>
          <a:bodyPr wrap="none">
            <a:prstTxWarp prst="textNoShape">
              <a:avLst/>
            </a:prstTxWarp>
            <a:spAutoFit/>
          </a:bodyPr>
          <a:lstStyle/>
          <a:p>
            <a:r>
              <a:rPr lang="en-US"/>
              <a:t>CHESS</a:t>
            </a:r>
          </a:p>
        </p:txBody>
      </p:sp>
      <p:sp>
        <p:nvSpPr>
          <p:cNvPr id="18443" name="TextBox 11"/>
          <p:cNvSpPr txBox="1">
            <a:spLocks noChangeArrowheads="1"/>
          </p:cNvSpPr>
          <p:nvPr/>
        </p:nvSpPr>
        <p:spPr bwMode="auto">
          <a:xfrm>
            <a:off x="6858000" y="830263"/>
            <a:ext cx="1384664" cy="400110"/>
          </a:xfrm>
          <a:prstGeom prst="rect">
            <a:avLst/>
          </a:prstGeom>
          <a:noFill/>
          <a:ln w="9525">
            <a:noFill/>
            <a:miter lim="800000"/>
            <a:headEnd/>
            <a:tailEnd/>
          </a:ln>
        </p:spPr>
        <p:txBody>
          <a:bodyPr wrap="none">
            <a:prstTxWarp prst="textNoShape">
              <a:avLst/>
            </a:prstTxWarp>
            <a:spAutoFit/>
          </a:bodyPr>
          <a:lstStyle/>
          <a:p>
            <a:r>
              <a:rPr lang="en-US" sz="2000" dirty="0">
                <a:latin typeface="Wingdings" charset="2"/>
                <a:ea typeface="Wingdings" charset="2"/>
                <a:cs typeface="Wingdings" charset="2"/>
              </a:rPr>
              <a:t></a:t>
            </a:r>
            <a:r>
              <a:rPr lang="en-US" sz="2000" dirty="0"/>
              <a:t>NSLS-</a:t>
            </a:r>
            <a:r>
              <a:rPr lang="en-US" sz="2000" dirty="0">
                <a:latin typeface="Times" charset="0"/>
              </a:rPr>
              <a:t>II</a:t>
            </a:r>
          </a:p>
        </p:txBody>
      </p:sp>
      <p:sp>
        <p:nvSpPr>
          <p:cNvPr id="18444" name="TextBox 12"/>
          <p:cNvSpPr txBox="1">
            <a:spLocks noChangeArrowheads="1"/>
          </p:cNvSpPr>
          <p:nvPr/>
        </p:nvSpPr>
        <p:spPr bwMode="auto">
          <a:xfrm>
            <a:off x="355600" y="6113463"/>
            <a:ext cx="796925" cy="460375"/>
          </a:xfrm>
          <a:prstGeom prst="rect">
            <a:avLst/>
          </a:prstGeom>
          <a:noFill/>
          <a:ln w="9525">
            <a:noFill/>
            <a:miter lim="800000"/>
            <a:headEnd/>
            <a:tailEnd/>
          </a:ln>
        </p:spPr>
        <p:txBody>
          <a:bodyPr wrap="none">
            <a:prstTxWarp prst="textNoShape">
              <a:avLst/>
            </a:prstTxWarp>
            <a:spAutoFit/>
          </a:bodyPr>
          <a:lstStyle/>
          <a:p>
            <a:r>
              <a:rPr lang="en-US"/>
              <a:t>Also</a:t>
            </a:r>
          </a:p>
        </p:txBody>
      </p:sp>
      <p:sp>
        <p:nvSpPr>
          <p:cNvPr id="18445" name="TextBox 14"/>
          <p:cNvSpPr txBox="1">
            <a:spLocks noChangeArrowheads="1"/>
          </p:cNvSpPr>
          <p:nvPr/>
        </p:nvSpPr>
        <p:spPr bwMode="auto">
          <a:xfrm>
            <a:off x="1185863" y="6011863"/>
            <a:ext cx="7073900" cy="646112"/>
          </a:xfrm>
          <a:prstGeom prst="rect">
            <a:avLst/>
          </a:prstGeom>
          <a:noFill/>
          <a:ln w="9525">
            <a:noFill/>
            <a:miter lim="800000"/>
            <a:headEnd/>
            <a:tailEnd/>
          </a:ln>
        </p:spPr>
        <p:txBody>
          <a:bodyPr wrap="none">
            <a:prstTxWarp prst="textNoShape">
              <a:avLst/>
            </a:prstTxWarp>
            <a:spAutoFit/>
          </a:bodyPr>
          <a:lstStyle/>
          <a:p>
            <a:r>
              <a:rPr lang="en-US" sz="1800"/>
              <a:t>5 DOE Nanoscience Centers (BNL, SNL/LANL, ORNL, ANL, LBNL)</a:t>
            </a:r>
          </a:p>
          <a:p>
            <a:r>
              <a:rPr lang="en-US" sz="1800"/>
              <a:t>3 DOE Electron Microscopy Centers (ANL, LBNL, ORNL)</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3"/>
          <p:cNvSpPr>
            <a:spLocks noGrp="1"/>
          </p:cNvSpPr>
          <p:nvPr>
            <p:ph type="sldNum" sz="quarter" idx="10"/>
          </p:nvPr>
        </p:nvSpPr>
        <p:spPr>
          <a:noFill/>
        </p:spPr>
        <p:txBody>
          <a:bodyPr/>
          <a:lstStyle/>
          <a:p>
            <a:fld id="{59CAEEFF-FC97-1F4F-859E-4617612A3995}" type="slidenum">
              <a:rPr lang="en-US"/>
              <a:pPr/>
              <a:t>20</a:t>
            </a:fld>
            <a:endParaRPr lang="en-US"/>
          </a:p>
        </p:txBody>
      </p:sp>
      <p:sp>
        <p:nvSpPr>
          <p:cNvPr id="40963" name="Rectangle 2"/>
          <p:cNvSpPr>
            <a:spLocks noGrp="1" noChangeArrowheads="1"/>
          </p:cNvSpPr>
          <p:nvPr>
            <p:ph type="title"/>
          </p:nvPr>
        </p:nvSpPr>
        <p:spPr/>
        <p:txBody>
          <a:bodyPr/>
          <a:lstStyle/>
          <a:p>
            <a:r>
              <a:rPr lang="en-US"/>
              <a:t>Experimental Details</a:t>
            </a:r>
          </a:p>
        </p:txBody>
      </p:sp>
      <p:sp>
        <p:nvSpPr>
          <p:cNvPr id="40964" name="Rectangle 3"/>
          <p:cNvSpPr>
            <a:spLocks noGrp="1" noChangeArrowheads="1"/>
          </p:cNvSpPr>
          <p:nvPr>
            <p:ph type="body" idx="1"/>
          </p:nvPr>
        </p:nvSpPr>
        <p:spPr>
          <a:xfrm>
            <a:off x="269875" y="742950"/>
            <a:ext cx="8874125" cy="5137150"/>
          </a:xfrm>
        </p:spPr>
        <p:txBody>
          <a:bodyPr/>
          <a:lstStyle/>
          <a:p>
            <a:r>
              <a:rPr lang="en-US"/>
              <a:t>Give background information why it is important.  </a:t>
            </a:r>
          </a:p>
          <a:p>
            <a:pPr lvl="1"/>
            <a:r>
              <a:rPr lang="en-US"/>
              <a:t>Science at facilities is very diverse.  Reviewer is not necessarily an expert on your subject.</a:t>
            </a:r>
          </a:p>
          <a:p>
            <a:pPr lvl="1"/>
            <a:r>
              <a:rPr lang="en-US"/>
              <a:t>@ APS each committee gets ~60 proposals each cycle (~700 total/cycle)</a:t>
            </a:r>
          </a:p>
          <a:p>
            <a:endParaRPr lang="en-US" sz="1000"/>
          </a:p>
          <a:p>
            <a:r>
              <a:rPr lang="en-US"/>
              <a:t>Clearly state what you want to measure and how</a:t>
            </a:r>
          </a:p>
          <a:p>
            <a:pPr lvl="1"/>
            <a:r>
              <a:rPr lang="en-US"/>
              <a:t>Give details.  Temperature range, X-ray Energy, Sample geometry</a:t>
            </a:r>
          </a:p>
          <a:p>
            <a:pPr lvl="1"/>
            <a:r>
              <a:rPr lang="en-US"/>
              <a:t>What sample characterization has been done already? (XRD, SEM, etc.)</a:t>
            </a:r>
          </a:p>
          <a:p>
            <a:pPr lvl="1"/>
            <a:r>
              <a:rPr lang="en-US"/>
              <a:t>Reviewer needs to judge if experiment is feasible</a:t>
            </a:r>
          </a:p>
          <a:p>
            <a:pPr lvl="2"/>
            <a:r>
              <a:rPr lang="en-US">
                <a:ea typeface="ＭＳ Ｐゴシック" charset="-128"/>
              </a:rPr>
              <a:t> Does x-ray energy match laser penetration depth</a:t>
            </a:r>
          </a:p>
          <a:p>
            <a:pPr lvl="2"/>
            <a:r>
              <a:rPr lang="en-US">
                <a:ea typeface="ＭＳ Ｐゴシック" charset="-128"/>
              </a:rPr>
              <a:t>% of dilute atoms OK for fluorescence measurements</a:t>
            </a:r>
          </a:p>
          <a:p>
            <a:endParaRPr lang="en-US" sz="1000"/>
          </a:p>
          <a:p>
            <a:r>
              <a:rPr lang="en-US"/>
              <a:t>Why use x-rays or neutrons?</a:t>
            </a:r>
          </a:p>
          <a:p>
            <a:pPr lvl="1"/>
            <a:r>
              <a:rPr lang="en-US"/>
              <a:t>Neutron vs. X-rays</a:t>
            </a:r>
          </a:p>
          <a:p>
            <a:pPr lvl="1"/>
            <a:r>
              <a:rPr lang="en-US"/>
              <a:t>TEM, M</a:t>
            </a:r>
            <a:r>
              <a:rPr lang="en-US" altLang="ja-JP"/>
              <a:t>össbauer, Laser Raman, etc</a:t>
            </a:r>
            <a:r>
              <a:rPr lang="en-US"/>
              <a:t>.</a:t>
            </a:r>
          </a:p>
          <a:p>
            <a:endParaRPr lang="en-US" sz="1000"/>
          </a:p>
          <a:p>
            <a:r>
              <a:rPr lang="en-US"/>
              <a:t>Justify the amount of beam time requested (ask instrument scientist!)</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Number Placeholder 2"/>
          <p:cNvSpPr>
            <a:spLocks noGrp="1"/>
          </p:cNvSpPr>
          <p:nvPr>
            <p:ph type="sldNum" sz="quarter" idx="10"/>
          </p:nvPr>
        </p:nvSpPr>
        <p:spPr>
          <a:noFill/>
        </p:spPr>
        <p:txBody>
          <a:bodyPr/>
          <a:lstStyle/>
          <a:p>
            <a:fld id="{B0EE49FB-EF09-1D42-81F0-0B96C179CD1D}" type="slidenum">
              <a:rPr lang="en-US"/>
              <a:pPr/>
              <a:t>21</a:t>
            </a:fld>
            <a:endParaRPr lang="en-US"/>
          </a:p>
        </p:txBody>
      </p:sp>
      <p:pic>
        <p:nvPicPr>
          <p:cNvPr id="41987" name="Picture 2" descr="4 - request"/>
          <p:cNvPicPr>
            <a:picLocks noChangeAspect="1" noChangeArrowheads="1"/>
          </p:cNvPicPr>
          <p:nvPr/>
        </p:nvPicPr>
        <p:blipFill>
          <a:blip r:embed="rId2"/>
          <a:srcRect/>
          <a:stretch>
            <a:fillRect/>
          </a:stretch>
        </p:blipFill>
        <p:spPr bwMode="auto">
          <a:xfrm>
            <a:off x="112713" y="1085850"/>
            <a:ext cx="5788025" cy="4654550"/>
          </a:xfrm>
          <a:prstGeom prst="rect">
            <a:avLst/>
          </a:prstGeom>
          <a:noFill/>
          <a:ln w="9525">
            <a:noFill/>
            <a:miter lim="800000"/>
            <a:headEnd/>
            <a:tailEnd/>
          </a:ln>
        </p:spPr>
      </p:pic>
      <p:sp>
        <p:nvSpPr>
          <p:cNvPr id="41988" name="Rectangle 9"/>
          <p:cNvSpPr>
            <a:spLocks noGrp="1" noChangeArrowheads="1"/>
          </p:cNvSpPr>
          <p:nvPr>
            <p:ph type="title"/>
          </p:nvPr>
        </p:nvSpPr>
        <p:spPr/>
        <p:txBody>
          <a:bodyPr/>
          <a:lstStyle/>
          <a:p>
            <a:r>
              <a:rPr lang="en-US"/>
              <a:t>Beamtime Request</a:t>
            </a:r>
          </a:p>
        </p:txBody>
      </p:sp>
      <p:sp>
        <p:nvSpPr>
          <p:cNvPr id="41989" name="Line 10"/>
          <p:cNvSpPr>
            <a:spLocks noChangeShapeType="1"/>
          </p:cNvSpPr>
          <p:nvPr/>
        </p:nvSpPr>
        <p:spPr bwMode="auto">
          <a:xfrm flipH="1">
            <a:off x="1214438" y="1587500"/>
            <a:ext cx="549275" cy="7938"/>
          </a:xfrm>
          <a:prstGeom prst="line">
            <a:avLst/>
          </a:prstGeom>
          <a:noFill/>
          <a:ln w="38100">
            <a:solidFill>
              <a:srgbClr val="ED1C24"/>
            </a:solidFill>
            <a:round/>
            <a:headEnd type="triangle" w="med" len="med"/>
            <a:tailEnd/>
          </a:ln>
        </p:spPr>
        <p:txBody>
          <a:bodyPr>
            <a:prstTxWarp prst="textNoShape">
              <a:avLst/>
            </a:prstTxWarp>
          </a:bodyPr>
          <a:lstStyle/>
          <a:p>
            <a:endParaRPr lang="en-US"/>
          </a:p>
        </p:txBody>
      </p:sp>
      <p:sp>
        <p:nvSpPr>
          <p:cNvPr id="41990" name="Line 11"/>
          <p:cNvSpPr>
            <a:spLocks noChangeShapeType="1"/>
          </p:cNvSpPr>
          <p:nvPr/>
        </p:nvSpPr>
        <p:spPr bwMode="auto">
          <a:xfrm flipH="1">
            <a:off x="1214438" y="2662238"/>
            <a:ext cx="549275" cy="7937"/>
          </a:xfrm>
          <a:prstGeom prst="line">
            <a:avLst/>
          </a:prstGeom>
          <a:noFill/>
          <a:ln w="38100">
            <a:solidFill>
              <a:srgbClr val="ED1C24"/>
            </a:solidFill>
            <a:round/>
            <a:headEnd type="triangle" w="med" len="med"/>
            <a:tailEnd/>
          </a:ln>
        </p:spPr>
        <p:txBody>
          <a:bodyPr>
            <a:prstTxWarp prst="textNoShape">
              <a:avLst/>
            </a:prstTxWarp>
          </a:bodyPr>
          <a:lstStyle/>
          <a:p>
            <a:endParaRPr lang="en-US"/>
          </a:p>
        </p:txBody>
      </p:sp>
      <p:sp>
        <p:nvSpPr>
          <p:cNvPr id="41991" name="Line 12"/>
          <p:cNvSpPr>
            <a:spLocks noChangeShapeType="1"/>
          </p:cNvSpPr>
          <p:nvPr/>
        </p:nvSpPr>
        <p:spPr bwMode="auto">
          <a:xfrm flipH="1">
            <a:off x="1214438" y="4194175"/>
            <a:ext cx="549275" cy="7938"/>
          </a:xfrm>
          <a:prstGeom prst="line">
            <a:avLst/>
          </a:prstGeom>
          <a:noFill/>
          <a:ln w="38100">
            <a:solidFill>
              <a:srgbClr val="ED1C24"/>
            </a:solidFill>
            <a:round/>
            <a:headEnd type="triangle" w="med" len="med"/>
            <a:tailEnd/>
          </a:ln>
        </p:spPr>
        <p:txBody>
          <a:bodyPr>
            <a:prstTxWarp prst="textNoShape">
              <a:avLst/>
            </a:prstTxWarp>
          </a:bodyPr>
          <a:lstStyle/>
          <a:p>
            <a:endParaRPr lang="en-US"/>
          </a:p>
        </p:txBody>
      </p:sp>
      <p:sp>
        <p:nvSpPr>
          <p:cNvPr id="41992" name="Line 13"/>
          <p:cNvSpPr>
            <a:spLocks noChangeShapeType="1"/>
          </p:cNvSpPr>
          <p:nvPr/>
        </p:nvSpPr>
        <p:spPr bwMode="auto">
          <a:xfrm flipH="1">
            <a:off x="1206500" y="4983163"/>
            <a:ext cx="549275" cy="7937"/>
          </a:xfrm>
          <a:prstGeom prst="line">
            <a:avLst/>
          </a:prstGeom>
          <a:noFill/>
          <a:ln w="38100">
            <a:solidFill>
              <a:srgbClr val="ED1C24"/>
            </a:solidFill>
            <a:round/>
            <a:headEnd type="triangle" w="med" len="med"/>
            <a:tailEnd/>
          </a:ln>
        </p:spPr>
        <p:txBody>
          <a:bodyPr>
            <a:prstTxWarp prst="textNoShape">
              <a:avLst/>
            </a:prstTxWarp>
          </a:bodyPr>
          <a:lstStyle/>
          <a:p>
            <a:endParaRPr lang="en-US"/>
          </a:p>
        </p:txBody>
      </p:sp>
      <p:sp>
        <p:nvSpPr>
          <p:cNvPr id="41993" name="Rectangle 14"/>
          <p:cNvSpPr>
            <a:spLocks noChangeArrowheads="1"/>
          </p:cNvSpPr>
          <p:nvPr/>
        </p:nvSpPr>
        <p:spPr bwMode="auto">
          <a:xfrm>
            <a:off x="5867400" y="1136650"/>
            <a:ext cx="3276600" cy="4211638"/>
          </a:xfrm>
          <a:prstGeom prst="rect">
            <a:avLst/>
          </a:prstGeom>
          <a:noFill/>
          <a:ln w="9525">
            <a:noFill/>
            <a:miter lim="800000"/>
            <a:headEnd/>
            <a:tailEnd/>
          </a:ln>
        </p:spPr>
        <p:txBody>
          <a:bodyPr>
            <a:prstTxWarp prst="textNoShape">
              <a:avLst/>
            </a:prstTxWarp>
            <a:spAutoFit/>
          </a:bodyPr>
          <a:lstStyle/>
          <a:p>
            <a:pPr marL="282575" indent="-282575">
              <a:spcBef>
                <a:spcPct val="10000"/>
              </a:spcBef>
              <a:spcAft>
                <a:spcPct val="10000"/>
              </a:spcAft>
              <a:buClr>
                <a:schemeClr val="tx2"/>
              </a:buClr>
              <a:buFont typeface="Wingdings" charset="2"/>
              <a:buChar char="n"/>
            </a:pPr>
            <a:r>
              <a:rPr lang="en-US" sz="1600"/>
              <a:t>Proposals are valid for two years, but need to put in beam time request each cycle.</a:t>
            </a:r>
          </a:p>
          <a:p>
            <a:pPr marL="282575" indent="-282575">
              <a:spcBef>
                <a:spcPct val="10000"/>
              </a:spcBef>
              <a:spcAft>
                <a:spcPct val="10000"/>
              </a:spcAft>
              <a:buClr>
                <a:schemeClr val="tx2"/>
              </a:buClr>
              <a:buFont typeface="Wingdings" charset="2"/>
              <a:buChar char="n"/>
            </a:pPr>
            <a:r>
              <a:rPr lang="en-US" sz="1600"/>
              <a:t>Chose multiple beamlines. </a:t>
            </a:r>
          </a:p>
          <a:p>
            <a:pPr marL="685800" lvl="1" indent="-288925">
              <a:spcBef>
                <a:spcPct val="10000"/>
              </a:spcBef>
              <a:spcAft>
                <a:spcPct val="10000"/>
              </a:spcAft>
              <a:buClr>
                <a:schemeClr val="tx2"/>
              </a:buClr>
              <a:buFontTx/>
              <a:buChar char="–"/>
            </a:pPr>
            <a:r>
              <a:rPr lang="en-US" sz="1600"/>
              <a:t>SAXS </a:t>
            </a:r>
            <a:r>
              <a:rPr lang="en-US" sz="1400"/>
              <a:t>(12-ID, 5-ID, 15-ID)</a:t>
            </a:r>
          </a:p>
          <a:p>
            <a:pPr marL="685800" lvl="1" indent="-288925">
              <a:spcBef>
                <a:spcPct val="10000"/>
              </a:spcBef>
              <a:spcAft>
                <a:spcPct val="10000"/>
              </a:spcAft>
              <a:buClr>
                <a:schemeClr val="tx2"/>
              </a:buClr>
              <a:buFontTx/>
              <a:buChar char="–"/>
            </a:pPr>
            <a:r>
              <a:rPr lang="en-US" sz="1600"/>
              <a:t>XAFS </a:t>
            </a:r>
            <a:r>
              <a:rPr lang="en-US" sz="1400"/>
              <a:t>(20-BM, 10-ID,12-BM)</a:t>
            </a:r>
          </a:p>
          <a:p>
            <a:pPr marL="685800" lvl="1" indent="-288925">
              <a:spcBef>
                <a:spcPct val="10000"/>
              </a:spcBef>
              <a:spcAft>
                <a:spcPct val="10000"/>
              </a:spcAft>
              <a:buClr>
                <a:schemeClr val="tx2"/>
              </a:buClr>
              <a:buFontTx/>
              <a:buChar char="–"/>
            </a:pPr>
            <a:r>
              <a:rPr lang="en-US" sz="1600"/>
              <a:t>General Diffraction</a:t>
            </a:r>
          </a:p>
          <a:p>
            <a:pPr marL="282575" indent="-282575">
              <a:spcBef>
                <a:spcPct val="10000"/>
              </a:spcBef>
              <a:spcAft>
                <a:spcPct val="10000"/>
              </a:spcAft>
              <a:buClr>
                <a:schemeClr val="tx2"/>
              </a:buClr>
              <a:buFont typeface="Wingdings" charset="2"/>
              <a:buChar char="n"/>
            </a:pPr>
            <a:r>
              <a:rPr lang="en-US" sz="1600"/>
              <a:t>Don’t list only one week that you can come.  Holidays?</a:t>
            </a:r>
          </a:p>
          <a:p>
            <a:pPr marL="282575" indent="-282575">
              <a:spcBef>
                <a:spcPct val="10000"/>
              </a:spcBef>
              <a:spcAft>
                <a:spcPct val="10000"/>
              </a:spcAft>
              <a:buClr>
                <a:schemeClr val="tx2"/>
              </a:buClr>
              <a:buFont typeface="Wingdings" charset="2"/>
              <a:buChar char="n"/>
            </a:pPr>
            <a:r>
              <a:rPr lang="en-US" sz="1600"/>
              <a:t>Special sample environment / detectors will place more constraints on schedule.</a:t>
            </a:r>
          </a:p>
          <a:p>
            <a:pPr marL="685800" lvl="1" indent="-288925">
              <a:spcBef>
                <a:spcPct val="10000"/>
              </a:spcBef>
              <a:spcAft>
                <a:spcPct val="10000"/>
              </a:spcAft>
              <a:buClr>
                <a:schemeClr val="tx2"/>
              </a:buClr>
              <a:buFontTx/>
              <a:buChar char="–"/>
            </a:pPr>
            <a:r>
              <a:rPr lang="en-US" sz="1600"/>
              <a:t>GE amorphous Si detector</a:t>
            </a:r>
          </a:p>
          <a:p>
            <a:pPr marL="685800" lvl="1" indent="-288925">
              <a:spcBef>
                <a:spcPct val="10000"/>
              </a:spcBef>
              <a:spcAft>
                <a:spcPct val="10000"/>
              </a:spcAft>
              <a:buClr>
                <a:schemeClr val="tx2"/>
              </a:buClr>
              <a:buFontTx/>
              <a:buChar char="–"/>
            </a:pPr>
            <a:r>
              <a:rPr lang="en-US" sz="1600"/>
              <a:t>Magnet</a:t>
            </a:r>
          </a:p>
          <a:p>
            <a:pPr marL="685800" lvl="1" indent="-288925">
              <a:spcBef>
                <a:spcPct val="10000"/>
              </a:spcBef>
              <a:spcAft>
                <a:spcPct val="10000"/>
              </a:spcAft>
              <a:buClr>
                <a:schemeClr val="tx2"/>
              </a:buClr>
              <a:buFontTx/>
              <a:buChar char="–"/>
            </a:pPr>
            <a:r>
              <a:rPr lang="en-US" sz="1600"/>
              <a:t>….</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3"/>
          <p:cNvSpPr>
            <a:spLocks noGrp="1"/>
          </p:cNvSpPr>
          <p:nvPr>
            <p:ph type="sldNum" sz="quarter" idx="10"/>
          </p:nvPr>
        </p:nvSpPr>
        <p:spPr>
          <a:noFill/>
        </p:spPr>
        <p:txBody>
          <a:bodyPr/>
          <a:lstStyle/>
          <a:p>
            <a:fld id="{0F7442EE-F91E-A84E-BAF2-E1BEDE0EE804}" type="slidenum">
              <a:rPr lang="en-US"/>
              <a:pPr/>
              <a:t>22</a:t>
            </a:fld>
            <a:endParaRPr lang="en-US"/>
          </a:p>
        </p:txBody>
      </p:sp>
      <p:sp>
        <p:nvSpPr>
          <p:cNvPr id="45059" name="Rectangle 2"/>
          <p:cNvSpPr>
            <a:spLocks noGrp="1" noChangeArrowheads="1"/>
          </p:cNvSpPr>
          <p:nvPr>
            <p:ph type="title"/>
          </p:nvPr>
        </p:nvSpPr>
        <p:spPr/>
        <p:txBody>
          <a:bodyPr/>
          <a:lstStyle/>
          <a:p>
            <a:r>
              <a:rPr lang="en-US"/>
              <a:t>Ratings for APS Proposals</a:t>
            </a:r>
          </a:p>
        </p:txBody>
      </p:sp>
      <p:pic>
        <p:nvPicPr>
          <p:cNvPr id="45060" name="Picture 3"/>
          <p:cNvPicPr>
            <a:picLocks noChangeAspect="1" noChangeArrowheads="1"/>
          </p:cNvPicPr>
          <p:nvPr/>
        </p:nvPicPr>
        <p:blipFill>
          <a:blip r:embed="rId2"/>
          <a:srcRect/>
          <a:stretch>
            <a:fillRect/>
          </a:stretch>
        </p:blipFill>
        <p:spPr bwMode="auto">
          <a:xfrm>
            <a:off x="311150" y="796925"/>
            <a:ext cx="7891463" cy="4205288"/>
          </a:xfrm>
          <a:prstGeom prst="rect">
            <a:avLst/>
          </a:prstGeom>
          <a:noFill/>
          <a:ln w="9525">
            <a:noFill/>
            <a:miter lim="800000"/>
            <a:headEnd/>
            <a:tailEnd/>
          </a:ln>
        </p:spPr>
      </p:pic>
      <p:sp>
        <p:nvSpPr>
          <p:cNvPr id="45061" name="Rectangle 4"/>
          <p:cNvSpPr>
            <a:spLocks noChangeArrowheads="1"/>
          </p:cNvSpPr>
          <p:nvPr/>
        </p:nvSpPr>
        <p:spPr bwMode="auto">
          <a:xfrm>
            <a:off x="501650" y="5160963"/>
            <a:ext cx="8413750" cy="1200328"/>
          </a:xfrm>
          <a:prstGeom prst="rect">
            <a:avLst/>
          </a:prstGeom>
          <a:noFill/>
          <a:ln w="9525">
            <a:noFill/>
            <a:miter lim="800000"/>
            <a:headEnd/>
            <a:tailEnd/>
          </a:ln>
        </p:spPr>
        <p:txBody>
          <a:bodyPr>
            <a:prstTxWarp prst="textNoShape">
              <a:avLst/>
            </a:prstTxWarp>
            <a:spAutoFit/>
          </a:bodyPr>
          <a:lstStyle/>
          <a:p>
            <a:r>
              <a:rPr lang="en-US" sz="1400" dirty="0"/>
              <a:t>APS proposals are rated on a scale from 1 to 5</a:t>
            </a:r>
          </a:p>
          <a:p>
            <a:r>
              <a:rPr lang="en-US" sz="1400" dirty="0"/>
              <a:t>Average score is ~2.2</a:t>
            </a:r>
          </a:p>
          <a:p>
            <a:r>
              <a:rPr lang="en-US" sz="1400" dirty="0"/>
              <a:t>Cut off score for receiving beam time varies by </a:t>
            </a:r>
            <a:r>
              <a:rPr lang="en-US" sz="1400" dirty="0" err="1"/>
              <a:t>beamline</a:t>
            </a:r>
            <a:r>
              <a:rPr lang="en-US" sz="1400" dirty="0"/>
              <a:t> (1.5 - 2.2)</a:t>
            </a:r>
          </a:p>
          <a:p>
            <a:r>
              <a:rPr lang="en-US" sz="1600" dirty="0"/>
              <a:t>Proposal “</a:t>
            </a:r>
            <a:r>
              <a:rPr lang="en-US" sz="1600" b="1" dirty="0">
                <a:solidFill>
                  <a:srgbClr val="FF0000"/>
                </a:solidFill>
              </a:rPr>
              <a:t>ageing</a:t>
            </a:r>
            <a:r>
              <a:rPr lang="en-US" sz="1600" dirty="0"/>
              <a:t>” (score improves by 0.2 each cycle it does not receive time)</a:t>
            </a:r>
            <a:r>
              <a:rPr lang="en-US" sz="1400" dirty="0"/>
              <a:t>. This is needed for getting time at some oversubscribed </a:t>
            </a:r>
            <a:r>
              <a:rPr lang="en-US" sz="1400" dirty="0" err="1"/>
              <a:t>beamlines</a:t>
            </a:r>
            <a:r>
              <a:rPr lang="en-US" sz="1400" dirty="0"/>
              <a:t>, so long-term planning is needed.  </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339725" y="330200"/>
            <a:ext cx="8347075" cy="661988"/>
          </a:xfrm>
        </p:spPr>
        <p:txBody>
          <a:bodyPr/>
          <a:lstStyle/>
          <a:p>
            <a:r>
              <a:rPr lang="en-US" smtClean="0"/>
              <a:t>ALS provides cutoff scores – Helps you know what to expect </a:t>
            </a:r>
          </a:p>
        </p:txBody>
      </p:sp>
      <p:sp>
        <p:nvSpPr>
          <p:cNvPr id="46083" name="Slide Number Placeholder 3"/>
          <p:cNvSpPr>
            <a:spLocks noGrp="1"/>
          </p:cNvSpPr>
          <p:nvPr>
            <p:ph type="sldNum" sz="quarter" idx="10"/>
          </p:nvPr>
        </p:nvSpPr>
        <p:spPr>
          <a:noFill/>
        </p:spPr>
        <p:txBody>
          <a:bodyPr/>
          <a:lstStyle/>
          <a:p>
            <a:fld id="{F8D10E9F-7E0D-FD47-AF71-D293409F22B8}" type="slidenum">
              <a:rPr lang="en-US" smtClean="0"/>
              <a:pPr/>
              <a:t>23</a:t>
            </a:fld>
            <a:endParaRPr lang="en-US" smtClean="0"/>
          </a:p>
        </p:txBody>
      </p:sp>
      <p:pic>
        <p:nvPicPr>
          <p:cNvPr id="46084" name="Picture 4"/>
          <p:cNvPicPr>
            <a:picLocks noChangeAspect="1"/>
          </p:cNvPicPr>
          <p:nvPr/>
        </p:nvPicPr>
        <p:blipFill>
          <a:blip r:embed="rId2"/>
          <a:srcRect/>
          <a:stretch>
            <a:fillRect/>
          </a:stretch>
        </p:blipFill>
        <p:spPr bwMode="auto">
          <a:xfrm>
            <a:off x="403225" y="1185863"/>
            <a:ext cx="5083175" cy="4029075"/>
          </a:xfrm>
          <a:prstGeom prst="rect">
            <a:avLst/>
          </a:prstGeom>
          <a:noFill/>
          <a:ln w="9525">
            <a:noFill/>
            <a:miter lim="800000"/>
            <a:headEnd/>
            <a:tailEnd/>
          </a:ln>
        </p:spPr>
      </p:pic>
      <p:pic>
        <p:nvPicPr>
          <p:cNvPr id="46085" name="Picture 5"/>
          <p:cNvPicPr>
            <a:picLocks noChangeAspect="1"/>
          </p:cNvPicPr>
          <p:nvPr/>
        </p:nvPicPr>
        <p:blipFill>
          <a:blip r:embed="rId3"/>
          <a:srcRect/>
          <a:stretch>
            <a:fillRect/>
          </a:stretch>
        </p:blipFill>
        <p:spPr bwMode="auto">
          <a:xfrm>
            <a:off x="5513388" y="896938"/>
            <a:ext cx="2944812" cy="5624512"/>
          </a:xfrm>
          <a:prstGeom prst="rect">
            <a:avLst/>
          </a:prstGeom>
          <a:noFill/>
          <a:ln w="9525">
            <a:noFill/>
            <a:miter lim="800000"/>
            <a:headEnd/>
            <a:tailEnd/>
          </a:ln>
        </p:spPr>
      </p:pic>
      <p:sp>
        <p:nvSpPr>
          <p:cNvPr id="46086" name="TextBox 6"/>
          <p:cNvSpPr txBox="1">
            <a:spLocks noChangeArrowheads="1"/>
          </p:cNvSpPr>
          <p:nvPr/>
        </p:nvSpPr>
        <p:spPr bwMode="auto">
          <a:xfrm>
            <a:off x="7340600" y="5156200"/>
            <a:ext cx="403225" cy="338138"/>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latin typeface="Wingdings" charset="2"/>
                <a:ea typeface="Wingdings" charset="2"/>
                <a:cs typeface="Wingdings" charset="2"/>
              </a:rPr>
              <a:t></a:t>
            </a:r>
            <a:endParaRPr lang="en-US" sz="1600">
              <a:solidFill>
                <a:srgbClr val="FF0000"/>
              </a:solidFill>
            </a:endParaRPr>
          </a:p>
        </p:txBody>
      </p:sp>
      <p:sp>
        <p:nvSpPr>
          <p:cNvPr id="46087" name="TextBox 7"/>
          <p:cNvSpPr txBox="1">
            <a:spLocks noChangeArrowheads="1"/>
          </p:cNvSpPr>
          <p:nvPr/>
        </p:nvSpPr>
        <p:spPr bwMode="auto">
          <a:xfrm>
            <a:off x="7373938" y="1100138"/>
            <a:ext cx="404812" cy="339725"/>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latin typeface="Wingdings" charset="2"/>
                <a:ea typeface="Wingdings" charset="2"/>
                <a:cs typeface="Wingdings" charset="2"/>
              </a:rPr>
              <a:t></a:t>
            </a:r>
            <a:endParaRPr lang="en-US" sz="1600">
              <a:solidFill>
                <a:srgbClr val="FF0000"/>
              </a:solidFill>
            </a:endParaRPr>
          </a:p>
        </p:txBody>
      </p:sp>
      <p:sp>
        <p:nvSpPr>
          <p:cNvPr id="46088" name="TextBox 8"/>
          <p:cNvSpPr txBox="1">
            <a:spLocks noChangeArrowheads="1"/>
          </p:cNvSpPr>
          <p:nvPr/>
        </p:nvSpPr>
        <p:spPr bwMode="auto">
          <a:xfrm>
            <a:off x="8348663" y="1160463"/>
            <a:ext cx="533400" cy="246062"/>
          </a:xfrm>
          <a:prstGeom prst="rect">
            <a:avLst/>
          </a:prstGeom>
          <a:noFill/>
          <a:ln w="9525">
            <a:noFill/>
            <a:miter lim="800000"/>
            <a:headEnd/>
            <a:tailEnd/>
          </a:ln>
        </p:spPr>
        <p:txBody>
          <a:bodyPr wrap="none">
            <a:prstTxWarp prst="textNoShape">
              <a:avLst/>
            </a:prstTxWarp>
            <a:spAutoFit/>
          </a:bodyPr>
          <a:lstStyle/>
          <a:p>
            <a:r>
              <a:rPr lang="en-US" sz="1000"/>
              <a:t>easier</a:t>
            </a:r>
          </a:p>
        </p:txBody>
      </p:sp>
      <p:sp>
        <p:nvSpPr>
          <p:cNvPr id="46089" name="TextBox 9"/>
          <p:cNvSpPr txBox="1">
            <a:spLocks noChangeArrowheads="1"/>
          </p:cNvSpPr>
          <p:nvPr/>
        </p:nvSpPr>
        <p:spPr bwMode="auto">
          <a:xfrm>
            <a:off x="8389938" y="5214938"/>
            <a:ext cx="557212" cy="246062"/>
          </a:xfrm>
          <a:prstGeom prst="rect">
            <a:avLst/>
          </a:prstGeom>
          <a:noFill/>
          <a:ln w="9525">
            <a:noFill/>
            <a:miter lim="800000"/>
            <a:headEnd/>
            <a:tailEnd/>
          </a:ln>
        </p:spPr>
        <p:txBody>
          <a:bodyPr wrap="none">
            <a:prstTxWarp prst="textNoShape">
              <a:avLst/>
            </a:prstTxWarp>
            <a:spAutoFit/>
          </a:bodyPr>
          <a:lstStyle/>
          <a:p>
            <a:r>
              <a:rPr lang="en-US" sz="1000"/>
              <a:t>harder</a:t>
            </a:r>
          </a:p>
        </p:txBody>
      </p:sp>
      <p:sp>
        <p:nvSpPr>
          <p:cNvPr id="46090" name="TextBox 10"/>
          <p:cNvSpPr txBox="1">
            <a:spLocks noChangeArrowheads="1"/>
          </p:cNvSpPr>
          <p:nvPr/>
        </p:nvSpPr>
        <p:spPr bwMode="auto">
          <a:xfrm>
            <a:off x="8374063" y="2565400"/>
            <a:ext cx="533400" cy="246063"/>
          </a:xfrm>
          <a:prstGeom prst="rect">
            <a:avLst/>
          </a:prstGeom>
          <a:noFill/>
          <a:ln w="9525">
            <a:noFill/>
            <a:miter lim="800000"/>
            <a:headEnd/>
            <a:tailEnd/>
          </a:ln>
        </p:spPr>
        <p:txBody>
          <a:bodyPr wrap="none">
            <a:prstTxWarp prst="textNoShape">
              <a:avLst/>
            </a:prstTxWarp>
            <a:spAutoFit/>
          </a:bodyPr>
          <a:lstStyle/>
          <a:p>
            <a:r>
              <a:rPr lang="en-US" sz="1000"/>
              <a:t>easier</a:t>
            </a:r>
          </a:p>
        </p:txBody>
      </p:sp>
      <p:sp>
        <p:nvSpPr>
          <p:cNvPr id="46091" name="TextBox 11"/>
          <p:cNvSpPr txBox="1">
            <a:spLocks noChangeArrowheads="1"/>
          </p:cNvSpPr>
          <p:nvPr/>
        </p:nvSpPr>
        <p:spPr bwMode="auto">
          <a:xfrm>
            <a:off x="7358063" y="2522538"/>
            <a:ext cx="403225" cy="339725"/>
          </a:xfrm>
          <a:prstGeom prst="rect">
            <a:avLst/>
          </a:prstGeom>
          <a:noFill/>
          <a:ln w="9525">
            <a:noFill/>
            <a:miter lim="800000"/>
            <a:headEnd/>
            <a:tailEnd/>
          </a:ln>
        </p:spPr>
        <p:txBody>
          <a:bodyPr wrap="none">
            <a:prstTxWarp prst="textNoShape">
              <a:avLst/>
            </a:prstTxWarp>
            <a:spAutoFit/>
          </a:bodyPr>
          <a:lstStyle/>
          <a:p>
            <a:r>
              <a:rPr lang="en-US" sz="1600">
                <a:solidFill>
                  <a:srgbClr val="FF0000"/>
                </a:solidFill>
                <a:latin typeface="Wingdings" charset="2"/>
                <a:ea typeface="Wingdings" charset="2"/>
                <a:cs typeface="Wingdings" charset="2"/>
              </a:rPr>
              <a:t></a:t>
            </a:r>
            <a:endParaRPr lang="en-US" sz="1600">
              <a:solidFill>
                <a:srgbClr val="FF0000"/>
              </a:solidFill>
            </a:endParaRPr>
          </a:p>
        </p:txBody>
      </p:sp>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3"/>
          <p:cNvSpPr>
            <a:spLocks noGrp="1"/>
          </p:cNvSpPr>
          <p:nvPr>
            <p:ph type="sldNum" sz="quarter" idx="10"/>
          </p:nvPr>
        </p:nvSpPr>
        <p:spPr>
          <a:noFill/>
        </p:spPr>
        <p:txBody>
          <a:bodyPr/>
          <a:lstStyle/>
          <a:p>
            <a:fld id="{9532C3E8-1344-0A49-BF2C-CE0CB1BF1031}" type="slidenum">
              <a:rPr lang="en-US"/>
              <a:pPr/>
              <a:t>24</a:t>
            </a:fld>
            <a:endParaRPr lang="en-US"/>
          </a:p>
        </p:txBody>
      </p:sp>
      <p:sp>
        <p:nvSpPr>
          <p:cNvPr id="47107" name="Rectangle 2"/>
          <p:cNvSpPr>
            <a:spLocks noGrp="1" noChangeArrowheads="1"/>
          </p:cNvSpPr>
          <p:nvPr>
            <p:ph type="title"/>
          </p:nvPr>
        </p:nvSpPr>
        <p:spPr/>
        <p:txBody>
          <a:bodyPr/>
          <a:lstStyle/>
          <a:p>
            <a:r>
              <a:rPr lang="en-US"/>
              <a:t>Tips</a:t>
            </a:r>
          </a:p>
        </p:txBody>
      </p:sp>
      <p:sp>
        <p:nvSpPr>
          <p:cNvPr id="47108" name="Rectangle 3"/>
          <p:cNvSpPr>
            <a:spLocks noGrp="1" noChangeArrowheads="1"/>
          </p:cNvSpPr>
          <p:nvPr>
            <p:ph type="body" idx="1"/>
          </p:nvPr>
        </p:nvSpPr>
        <p:spPr>
          <a:xfrm>
            <a:off x="471488" y="833438"/>
            <a:ext cx="7935912" cy="5521514"/>
          </a:xfrm>
        </p:spPr>
        <p:txBody>
          <a:bodyPr/>
          <a:lstStyle/>
          <a:p>
            <a:r>
              <a:rPr lang="en-US" dirty="0"/>
              <a:t>Give a concise explanation of this specific proposal</a:t>
            </a:r>
          </a:p>
          <a:p>
            <a:pPr lvl="1"/>
            <a:r>
              <a:rPr lang="en-US" dirty="0"/>
              <a:t>Provide background on importance (i.e., “bigger picture”)</a:t>
            </a:r>
          </a:p>
          <a:p>
            <a:pPr lvl="1"/>
            <a:r>
              <a:rPr lang="en-US" dirty="0"/>
              <a:t>State clearly and exactly what you are going to measure and why.</a:t>
            </a:r>
          </a:p>
          <a:p>
            <a:pPr lvl="2"/>
            <a:r>
              <a:rPr lang="en-US" dirty="0">
                <a:ea typeface="ＭＳ Ｐゴシック" charset="-128"/>
              </a:rPr>
              <a:t>Reviewer want so assess likelihood of success.</a:t>
            </a:r>
          </a:p>
          <a:p>
            <a:r>
              <a:rPr lang="en-US" dirty="0"/>
              <a:t>Include relevant details to experiment but do not get too verbose</a:t>
            </a:r>
          </a:p>
          <a:p>
            <a:pPr lvl="1"/>
            <a:r>
              <a:rPr lang="en-US" dirty="0"/>
              <a:t>Reviewer needs to judge not only scientific importance, but also if the experiment is feasible and if you are asking for the right instrument.</a:t>
            </a:r>
          </a:p>
          <a:p>
            <a:r>
              <a:rPr lang="en-US" dirty="0"/>
              <a:t>If you are a first time user, talk to the local contact/instrument scientist. </a:t>
            </a:r>
          </a:p>
          <a:p>
            <a:pPr lvl="1"/>
            <a:r>
              <a:rPr lang="en-US" dirty="0"/>
              <a:t>Find out about details of the instrument, typical measuring times…</a:t>
            </a:r>
          </a:p>
          <a:p>
            <a:pPr lvl="1"/>
            <a:r>
              <a:rPr lang="en-US" dirty="0"/>
              <a:t>Over-subscription rate? Can a less popular instrument do the same measurements?</a:t>
            </a:r>
          </a:p>
          <a:p>
            <a:pPr lvl="1"/>
            <a:r>
              <a:rPr lang="en-US" dirty="0"/>
              <a:t>Send them the proposal ahead of time and ask for advice.  Collaborate?</a:t>
            </a:r>
          </a:p>
          <a:p>
            <a:r>
              <a:rPr lang="en-US" dirty="0"/>
              <a:t>If you have previous results from other experiments include them!</a:t>
            </a:r>
          </a:p>
          <a:p>
            <a:pPr lvl="1"/>
            <a:r>
              <a:rPr lang="en-US" dirty="0"/>
              <a:t>Home, other institution, previous experiment.</a:t>
            </a:r>
          </a:p>
          <a:p>
            <a:pPr lvl="1"/>
            <a:r>
              <a:rPr lang="en-US" dirty="0"/>
              <a:t>Sample characterization.</a:t>
            </a:r>
          </a:p>
          <a:p>
            <a:r>
              <a:rPr lang="en-US" dirty="0"/>
              <a:t>Take advantage of proposal ageing. </a:t>
            </a:r>
            <a:r>
              <a:rPr lang="en-US" dirty="0" smtClean="0"/>
              <a:t> </a:t>
            </a:r>
            <a:r>
              <a:rPr lang="en-US" dirty="0" smtClean="0">
                <a:solidFill>
                  <a:srgbClr val="FF0000"/>
                </a:solidFill>
              </a:rPr>
              <a:t>Plan ahead!</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Number Placeholder 3"/>
          <p:cNvSpPr>
            <a:spLocks noGrp="1"/>
          </p:cNvSpPr>
          <p:nvPr>
            <p:ph type="sldNum" sz="quarter" idx="10"/>
          </p:nvPr>
        </p:nvSpPr>
        <p:spPr>
          <a:noFill/>
        </p:spPr>
        <p:txBody>
          <a:bodyPr/>
          <a:lstStyle/>
          <a:p>
            <a:fld id="{740F80B4-9988-C94B-8635-D63322B48C05}" type="slidenum">
              <a:rPr lang="en-US"/>
              <a:pPr/>
              <a:t>25</a:t>
            </a:fld>
            <a:endParaRPr lang="en-US"/>
          </a:p>
        </p:txBody>
      </p:sp>
      <p:sp>
        <p:nvSpPr>
          <p:cNvPr id="48131" name="Rectangle 2"/>
          <p:cNvSpPr>
            <a:spLocks noGrp="1" noChangeArrowheads="1"/>
          </p:cNvSpPr>
          <p:nvPr>
            <p:ph type="title"/>
          </p:nvPr>
        </p:nvSpPr>
        <p:spPr/>
        <p:txBody>
          <a:bodyPr/>
          <a:lstStyle/>
          <a:p>
            <a:r>
              <a:rPr lang="en-US"/>
              <a:t>Several common pitfalls</a:t>
            </a:r>
          </a:p>
        </p:txBody>
      </p:sp>
      <p:sp>
        <p:nvSpPr>
          <p:cNvPr id="48132" name="Rectangle 3"/>
          <p:cNvSpPr>
            <a:spLocks noGrp="1" noChangeArrowheads="1"/>
          </p:cNvSpPr>
          <p:nvPr>
            <p:ph type="body" idx="1"/>
          </p:nvPr>
        </p:nvSpPr>
        <p:spPr>
          <a:xfrm>
            <a:off x="346075" y="919163"/>
            <a:ext cx="8426450" cy="2105192"/>
          </a:xfrm>
        </p:spPr>
        <p:txBody>
          <a:bodyPr/>
          <a:lstStyle/>
          <a:p>
            <a:r>
              <a:rPr lang="en-US" dirty="0" smtClean="0"/>
              <a:t>Proposer </a:t>
            </a:r>
            <a:r>
              <a:rPr lang="en-US" dirty="0"/>
              <a:t>assumes committee is familiar with their specialty.  </a:t>
            </a:r>
          </a:p>
          <a:p>
            <a:endParaRPr lang="en-US" sz="1400" dirty="0"/>
          </a:p>
          <a:p>
            <a:r>
              <a:rPr lang="en-US" dirty="0" smtClean="0"/>
              <a:t>Proposer </a:t>
            </a:r>
            <a:r>
              <a:rPr lang="en-US" dirty="0"/>
              <a:t>writes large</a:t>
            </a:r>
            <a:r>
              <a:rPr lang="en-US" dirty="0" smtClean="0"/>
              <a:t> general proposal </a:t>
            </a:r>
            <a:r>
              <a:rPr lang="en-US" dirty="0"/>
              <a:t>asking for multiple weeks of time.  Better to write a shorter proposal with a well defined objective.  Be realistic with beam time request</a:t>
            </a:r>
            <a:r>
              <a:rPr lang="en-US" dirty="0" smtClean="0"/>
              <a:t>.</a:t>
            </a:r>
          </a:p>
          <a:p>
            <a:endParaRPr lang="en-US" sz="1400" dirty="0" smtClean="0"/>
          </a:p>
          <a:p>
            <a:r>
              <a:rPr lang="en-US" dirty="0" smtClean="0"/>
              <a:t>Proposal deadline (for next cycle) is before scheduled beam time this cycle. </a:t>
            </a:r>
          </a:p>
        </p:txBody>
      </p:sp>
      <p:sp>
        <p:nvSpPr>
          <p:cNvPr id="48133" name="Rectangle 4"/>
          <p:cNvSpPr>
            <a:spLocks noChangeArrowheads="1"/>
          </p:cNvSpPr>
          <p:nvPr/>
        </p:nvSpPr>
        <p:spPr bwMode="auto">
          <a:xfrm>
            <a:off x="412750" y="3629554"/>
            <a:ext cx="8214783" cy="3046988"/>
          </a:xfrm>
          <a:prstGeom prst="rect">
            <a:avLst/>
          </a:prstGeom>
          <a:noFill/>
          <a:ln w="9525">
            <a:noFill/>
            <a:miter lim="800000"/>
            <a:headEnd/>
            <a:tailEnd/>
          </a:ln>
        </p:spPr>
        <p:txBody>
          <a:bodyPr wrap="square">
            <a:prstTxWarp prst="textNoShape">
              <a:avLst/>
            </a:prstTxWarp>
            <a:spAutoFit/>
          </a:bodyPr>
          <a:lstStyle/>
          <a:p>
            <a:pPr marL="282575" indent="-282575">
              <a:spcBef>
                <a:spcPct val="10000"/>
              </a:spcBef>
              <a:spcAft>
                <a:spcPct val="10000"/>
              </a:spcAft>
              <a:buClr>
                <a:schemeClr val="tx2"/>
              </a:buClr>
              <a:buFont typeface="Wingdings" charset="2"/>
              <a:buChar char="n"/>
            </a:pPr>
            <a:r>
              <a:rPr lang="en-US" sz="1800" dirty="0"/>
              <a:t>“Proposers could improve their score by including more experimental details, attaching previous results and expanding on the purpose and importance of the research.”</a:t>
            </a:r>
          </a:p>
          <a:p>
            <a:pPr marL="282575" indent="-282575">
              <a:spcBef>
                <a:spcPct val="10000"/>
              </a:spcBef>
              <a:spcAft>
                <a:spcPct val="10000"/>
              </a:spcAft>
              <a:buClr>
                <a:schemeClr val="tx2"/>
              </a:buClr>
              <a:buFont typeface="Wingdings" charset="2"/>
              <a:buChar char="n"/>
            </a:pPr>
            <a:endParaRPr lang="en-US" sz="1400" dirty="0"/>
          </a:p>
          <a:p>
            <a:pPr marL="282575" indent="-282575">
              <a:spcBef>
                <a:spcPct val="10000"/>
              </a:spcBef>
              <a:spcAft>
                <a:spcPct val="10000"/>
              </a:spcAft>
              <a:buClr>
                <a:schemeClr val="tx2"/>
              </a:buClr>
              <a:buFont typeface="Wingdings" charset="2"/>
              <a:buChar char="n"/>
            </a:pPr>
            <a:r>
              <a:rPr lang="en-US" sz="1800" dirty="0"/>
              <a:t>“Hasn't the proposed research been published previously?”</a:t>
            </a:r>
          </a:p>
          <a:p>
            <a:pPr marL="282575" indent="-282575">
              <a:spcBef>
                <a:spcPct val="10000"/>
              </a:spcBef>
              <a:spcAft>
                <a:spcPct val="10000"/>
              </a:spcAft>
              <a:buClr>
                <a:schemeClr val="tx2"/>
              </a:buClr>
              <a:buFont typeface="Wingdings" charset="2"/>
              <a:buChar char="n"/>
            </a:pPr>
            <a:endParaRPr lang="en-US" sz="1400" dirty="0" smtClean="0"/>
          </a:p>
          <a:p>
            <a:pPr marL="282575" indent="-282575">
              <a:spcBef>
                <a:spcPct val="10000"/>
              </a:spcBef>
              <a:spcAft>
                <a:spcPct val="10000"/>
              </a:spcAft>
              <a:buClr>
                <a:schemeClr val="tx2"/>
              </a:buClr>
              <a:buFont typeface="Wingdings" charset="2"/>
              <a:buChar char="n"/>
            </a:pPr>
            <a:r>
              <a:rPr lang="en-US" sz="1800" dirty="0" smtClean="0"/>
              <a:t>“We </a:t>
            </a:r>
            <a:r>
              <a:rPr lang="en-US" sz="1800" dirty="0"/>
              <a:t>do not feel that granting 20 shifts/cycle for 2 years is consistent with the history of publication of this work</a:t>
            </a:r>
            <a:r>
              <a:rPr lang="en-US" sz="1800" dirty="0" smtClean="0"/>
              <a:t>.”</a:t>
            </a:r>
          </a:p>
          <a:p>
            <a:pPr marL="282575" indent="-282575">
              <a:spcBef>
                <a:spcPct val="10000"/>
              </a:spcBef>
              <a:spcAft>
                <a:spcPct val="10000"/>
              </a:spcAft>
              <a:buClr>
                <a:schemeClr val="tx2"/>
              </a:buClr>
              <a:buFont typeface="Wingdings" charset="2"/>
              <a:buChar char="n"/>
            </a:pPr>
            <a:endParaRPr lang="en-US" sz="1400" dirty="0" smtClean="0"/>
          </a:p>
          <a:p>
            <a:pPr marL="282575" indent="-282575">
              <a:spcBef>
                <a:spcPct val="10000"/>
              </a:spcBef>
              <a:spcAft>
                <a:spcPct val="10000"/>
              </a:spcAft>
              <a:buClr>
                <a:schemeClr val="tx2"/>
              </a:buClr>
              <a:buFont typeface="Wingdings" charset="2"/>
              <a:buChar char="n"/>
            </a:pPr>
            <a:r>
              <a:rPr lang="en-US" sz="1800" dirty="0" smtClean="0"/>
              <a:t>“Proposer should perform initial characterization with lab sources or TEM.” </a:t>
            </a:r>
            <a:endParaRPr lang="en-US" sz="1800" dirty="0"/>
          </a:p>
        </p:txBody>
      </p:sp>
      <p:sp>
        <p:nvSpPr>
          <p:cNvPr id="48134" name="Text Box 5"/>
          <p:cNvSpPr txBox="1">
            <a:spLocks noChangeArrowheads="1"/>
          </p:cNvSpPr>
          <p:nvPr/>
        </p:nvSpPr>
        <p:spPr bwMode="auto">
          <a:xfrm>
            <a:off x="244475" y="3208338"/>
            <a:ext cx="4622800" cy="396875"/>
          </a:xfrm>
          <a:prstGeom prst="rect">
            <a:avLst/>
          </a:prstGeom>
          <a:noFill/>
          <a:ln w="9525">
            <a:noFill/>
            <a:miter lim="800000"/>
            <a:headEnd/>
            <a:tailEnd/>
          </a:ln>
        </p:spPr>
        <p:txBody>
          <a:bodyPr>
            <a:prstTxWarp prst="textNoShape">
              <a:avLst/>
            </a:prstTxWarp>
            <a:spAutoFit/>
          </a:bodyPr>
          <a:lstStyle/>
          <a:p>
            <a:pPr>
              <a:spcBef>
                <a:spcPct val="50000"/>
              </a:spcBef>
            </a:pPr>
            <a:r>
              <a:rPr lang="en-US" sz="2000" b="1" i="1">
                <a:solidFill>
                  <a:schemeClr val="accent2"/>
                </a:solidFill>
              </a:rPr>
              <a:t>Common Reviewer comments: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26"/>
          <p:cNvSpPr>
            <a:spLocks noGrp="1"/>
          </p:cNvSpPr>
          <p:nvPr>
            <p:ph type="title" idx="4294967295"/>
          </p:nvPr>
        </p:nvSpPr>
        <p:spPr>
          <a:xfrm>
            <a:off x="304800" y="228600"/>
            <a:ext cx="8229600" cy="393700"/>
          </a:xfrm>
        </p:spPr>
        <p:txBody>
          <a:bodyPr tIns="45720"/>
          <a:lstStyle/>
          <a:p>
            <a:r>
              <a:rPr lang="en-US"/>
              <a:t>After submission</a:t>
            </a:r>
          </a:p>
        </p:txBody>
      </p:sp>
      <p:sp>
        <p:nvSpPr>
          <p:cNvPr id="49155" name="Rectangle 1027"/>
          <p:cNvSpPr>
            <a:spLocks noGrp="1"/>
          </p:cNvSpPr>
          <p:nvPr>
            <p:ph type="body" idx="4294967295"/>
          </p:nvPr>
        </p:nvSpPr>
        <p:spPr>
          <a:xfrm>
            <a:off x="189441" y="903817"/>
            <a:ext cx="8458200" cy="5684633"/>
          </a:xfrm>
        </p:spPr>
        <p:txBody>
          <a:bodyPr/>
          <a:lstStyle/>
          <a:p>
            <a:pPr marL="230188" indent="-230188"/>
            <a:r>
              <a:rPr lang="en-US" sz="2400" dirty="0" smtClean="0"/>
              <a:t> Allow </a:t>
            </a:r>
            <a:r>
              <a:rPr lang="en-US" sz="2400" dirty="0"/>
              <a:t>time for review and revisions</a:t>
            </a:r>
            <a:endParaRPr lang="en-US" sz="2400" dirty="0" smtClean="0"/>
          </a:p>
          <a:p>
            <a:pPr marL="230188" indent="-230188"/>
            <a:r>
              <a:rPr lang="en-US" sz="2400" dirty="0" smtClean="0"/>
              <a:t> Expect </a:t>
            </a:r>
            <a:r>
              <a:rPr lang="en-US" sz="2400" dirty="0"/>
              <a:t>feedback several weeks from the call close</a:t>
            </a:r>
            <a:endParaRPr lang="en-US" sz="2400" dirty="0" smtClean="0"/>
          </a:p>
          <a:p>
            <a:pPr marL="230188" indent="-230188"/>
            <a:r>
              <a:rPr lang="en-US" sz="2400" dirty="0" smtClean="0"/>
              <a:t> Be </a:t>
            </a:r>
            <a:r>
              <a:rPr lang="en-US" sz="2400" dirty="0"/>
              <a:t>ready to schedule experiment if approved</a:t>
            </a:r>
          </a:p>
          <a:p>
            <a:pPr marL="625475" lvl="1" indent="-279400">
              <a:spcBef>
                <a:spcPts val="600"/>
              </a:spcBef>
            </a:pPr>
            <a:r>
              <a:rPr lang="en-US" sz="2400" dirty="0"/>
              <a:t>Identify participating team members</a:t>
            </a:r>
          </a:p>
          <a:p>
            <a:pPr marL="625475" lvl="1" indent="-279400">
              <a:spcBef>
                <a:spcPts val="600"/>
              </a:spcBef>
            </a:pPr>
            <a:r>
              <a:rPr lang="en-US" sz="2400" dirty="0"/>
              <a:t>Respond to facility access approval information</a:t>
            </a:r>
          </a:p>
          <a:p>
            <a:pPr marL="625475" lvl="1" indent="-279400">
              <a:spcBef>
                <a:spcPts val="600"/>
              </a:spcBef>
            </a:pPr>
            <a:r>
              <a:rPr lang="en-US" sz="2400" dirty="0"/>
              <a:t>Facilitate execution of user agreements </a:t>
            </a:r>
          </a:p>
          <a:p>
            <a:pPr marL="625475" lvl="1" indent="-279400">
              <a:spcBef>
                <a:spcPts val="600"/>
              </a:spcBef>
            </a:pPr>
            <a:r>
              <a:rPr lang="en-US" sz="2400" dirty="0"/>
              <a:t>Complete required training</a:t>
            </a:r>
          </a:p>
          <a:p>
            <a:pPr marL="625475" lvl="1" indent="-279400">
              <a:spcBef>
                <a:spcPts val="600"/>
              </a:spcBef>
            </a:pPr>
            <a:r>
              <a:rPr lang="en-US" sz="2400" dirty="0"/>
              <a:t>Confirm sample availability and description and laboratory needs</a:t>
            </a:r>
            <a:endParaRPr lang="en-US" sz="2400" dirty="0" smtClean="0"/>
          </a:p>
          <a:p>
            <a:pPr marL="230188" indent="-230188"/>
            <a:r>
              <a:rPr lang="en-US" sz="2400" dirty="0" smtClean="0"/>
              <a:t> Consider </a:t>
            </a:r>
            <a:r>
              <a:rPr lang="en-US" sz="2400" dirty="0"/>
              <a:t>reviewer comments if not approved and plan to resubmit this proposal or a new proposal in the next </a:t>
            </a:r>
            <a:r>
              <a:rPr lang="en-US" sz="2400" dirty="0" smtClean="0"/>
              <a:t>call. Opportunities (# of facilities and </a:t>
            </a:r>
            <a:r>
              <a:rPr lang="en-US" sz="2400" dirty="0" err="1" smtClean="0"/>
              <a:t>beamlines</a:t>
            </a:r>
            <a:r>
              <a:rPr lang="en-US" sz="2400" dirty="0" smtClean="0"/>
              <a:t>/facility) continue to grow. </a:t>
            </a:r>
            <a:endParaRPr lang="en-US" sz="2400" dirty="0"/>
          </a:p>
        </p:txBody>
      </p:sp>
    </p:spTree>
  </p:cSld>
  <p:clrMapOvr>
    <a:masterClrMapping/>
  </p:clrMapOvr>
  <p:transition>
    <p:dissolv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482" name="Text Box 2"/>
          <p:cNvSpPr txBox="1">
            <a:spLocks noChangeArrowheads="1"/>
          </p:cNvSpPr>
          <p:nvPr/>
        </p:nvSpPr>
        <p:spPr bwMode="auto">
          <a:xfrm>
            <a:off x="0" y="242888"/>
            <a:ext cx="9137650" cy="485775"/>
          </a:xfrm>
          <a:prstGeom prst="rect">
            <a:avLst/>
          </a:prstGeom>
          <a:noFill/>
          <a:ln w="9525">
            <a:noFill/>
            <a:miter lim="800000"/>
            <a:headEnd/>
            <a:tailEnd/>
          </a:ln>
          <a:effectLst/>
        </p:spPr>
        <p:txBody>
          <a:bodyPr lIns="91418" tIns="45709" rIns="91418" bIns="45709">
            <a:prstTxWarp prst="textNoShape">
              <a:avLst/>
            </a:prstTxWarp>
          </a:bodyPr>
          <a:lstStyle/>
          <a:p>
            <a:pPr algn="ctr" defTabSz="914608">
              <a:lnSpc>
                <a:spcPct val="95000"/>
              </a:lnSpc>
              <a:tabLst>
                <a:tab pos="1696726" algn="l"/>
              </a:tabLst>
              <a:defRPr/>
            </a:pPr>
            <a:r>
              <a:rPr lang="en-US" sz="1800" b="1" i="1" dirty="0">
                <a:solidFill>
                  <a:srgbClr val="FF0000"/>
                </a:solidFill>
                <a:effectLst>
                  <a:outerShdw blurRad="38100" dist="38100" dir="2700000" algn="tl">
                    <a:srgbClr val="DDDDDD"/>
                  </a:outerShdw>
                </a:effectLst>
                <a:latin typeface="Arial Narrow" charset="0"/>
              </a:rPr>
              <a:t>The 6 Federally Funded U.S. Light Sources Hosted 9,159 Users in FY 2005</a:t>
            </a:r>
          </a:p>
        </p:txBody>
      </p:sp>
      <p:sp>
        <p:nvSpPr>
          <p:cNvPr id="22531" name="Rectangle 3"/>
          <p:cNvSpPr>
            <a:spLocks noChangeArrowheads="1"/>
          </p:cNvSpPr>
          <p:nvPr/>
        </p:nvSpPr>
        <p:spPr bwMode="auto">
          <a:xfrm>
            <a:off x="295275" y="5121275"/>
            <a:ext cx="8550275" cy="1590675"/>
          </a:xfrm>
          <a:prstGeom prst="rect">
            <a:avLst/>
          </a:prstGeom>
          <a:noFill/>
          <a:ln w="9525">
            <a:noFill/>
            <a:miter lim="800000"/>
            <a:headEnd/>
            <a:tailEnd/>
          </a:ln>
        </p:spPr>
        <p:txBody>
          <a:bodyPr lIns="82058" tIns="41029" rIns="82058" bIns="41029" anchor="ctr">
            <a:prstTxWarp prst="textNoShape">
              <a:avLst/>
            </a:prstTxWarp>
            <a:spAutoFit/>
          </a:bodyPr>
          <a:lstStyle/>
          <a:p>
            <a:pPr>
              <a:tabLst>
                <a:tab pos="3281363" algn="l"/>
              </a:tabLst>
            </a:pPr>
            <a:r>
              <a:rPr lang="en-US" sz="1400">
                <a:latin typeface="Arial Narrow" charset="0"/>
              </a:rPr>
              <a:t>The size and demographics of the user community have changed dramatically since the 1980s when only a few hundred intrepid users visited the synchrotron light sources each year.  Here, “user” is a researcher who proposes and conducts peer-reviewed experiments at a scientific facility or conducts experiments at the facility remotely.  A user does not include individuals who only send samples to be analyzed, pay to have services performed, or visit the facility for tours or educational purposes.  Users also do not include researchers who collaborate on the proposal or subsequent research paper but do not conduct experiments at the facility.  For annual totals, an individual is counted as 1 user at a particular facility no matter how often or how long the researcher conducts experiments at the facility during the year.  </a:t>
            </a:r>
          </a:p>
        </p:txBody>
      </p:sp>
      <p:grpSp>
        <p:nvGrpSpPr>
          <p:cNvPr id="22532" name="Group 4"/>
          <p:cNvGrpSpPr>
            <a:grpSpLocks/>
          </p:cNvGrpSpPr>
          <p:nvPr/>
        </p:nvGrpSpPr>
        <p:grpSpPr bwMode="auto">
          <a:xfrm>
            <a:off x="230188" y="959375"/>
            <a:ext cx="5932487" cy="3768725"/>
            <a:chOff x="201" y="899"/>
            <a:chExt cx="3866" cy="2434"/>
          </a:xfrm>
        </p:grpSpPr>
        <p:sp>
          <p:nvSpPr>
            <p:cNvPr id="22552" name="Rectangle 5"/>
            <p:cNvSpPr>
              <a:spLocks noChangeArrowheads="1"/>
            </p:cNvSpPr>
            <p:nvPr/>
          </p:nvSpPr>
          <p:spPr bwMode="auto">
            <a:xfrm>
              <a:off x="201" y="899"/>
              <a:ext cx="3866" cy="2434"/>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22553" name="Rectangle 6"/>
            <p:cNvSpPr>
              <a:spLocks noChangeArrowheads="1"/>
            </p:cNvSpPr>
            <p:nvPr/>
          </p:nvSpPr>
          <p:spPr bwMode="auto">
            <a:xfrm>
              <a:off x="803" y="1091"/>
              <a:ext cx="3201" cy="1772"/>
            </a:xfrm>
            <a:prstGeom prst="rect">
              <a:avLst/>
            </a:prstGeom>
            <a:solidFill>
              <a:srgbClr val="FFFFFF"/>
            </a:solidFill>
            <a:ln w="9525">
              <a:noFill/>
              <a:miter lim="800000"/>
              <a:headEnd/>
              <a:tailEnd/>
            </a:ln>
          </p:spPr>
          <p:txBody>
            <a:bodyPr>
              <a:prstTxWarp prst="textNoShape">
                <a:avLst/>
              </a:prstTxWarp>
            </a:bodyPr>
            <a:lstStyle/>
            <a:p>
              <a:endParaRPr lang="en-US"/>
            </a:p>
          </p:txBody>
        </p:sp>
        <p:sp>
          <p:nvSpPr>
            <p:cNvPr id="22554" name="Line 7"/>
            <p:cNvSpPr>
              <a:spLocks noChangeShapeType="1"/>
            </p:cNvSpPr>
            <p:nvPr/>
          </p:nvSpPr>
          <p:spPr bwMode="auto">
            <a:xfrm>
              <a:off x="803" y="2674"/>
              <a:ext cx="3201" cy="1"/>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22555" name="Line 8"/>
            <p:cNvSpPr>
              <a:spLocks noChangeShapeType="1"/>
            </p:cNvSpPr>
            <p:nvPr/>
          </p:nvSpPr>
          <p:spPr bwMode="auto">
            <a:xfrm>
              <a:off x="803" y="2482"/>
              <a:ext cx="3201" cy="1"/>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22556" name="Line 9"/>
            <p:cNvSpPr>
              <a:spLocks noChangeShapeType="1"/>
            </p:cNvSpPr>
            <p:nvPr/>
          </p:nvSpPr>
          <p:spPr bwMode="auto">
            <a:xfrm>
              <a:off x="803" y="2293"/>
              <a:ext cx="3201" cy="1"/>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22557" name="Line 10"/>
            <p:cNvSpPr>
              <a:spLocks noChangeShapeType="1"/>
            </p:cNvSpPr>
            <p:nvPr/>
          </p:nvSpPr>
          <p:spPr bwMode="auto">
            <a:xfrm>
              <a:off x="803" y="2100"/>
              <a:ext cx="3201" cy="1"/>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22558" name="Line 11"/>
            <p:cNvSpPr>
              <a:spLocks noChangeShapeType="1"/>
            </p:cNvSpPr>
            <p:nvPr/>
          </p:nvSpPr>
          <p:spPr bwMode="auto">
            <a:xfrm>
              <a:off x="803" y="1911"/>
              <a:ext cx="3201" cy="1"/>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22559" name="Line 12"/>
            <p:cNvSpPr>
              <a:spLocks noChangeShapeType="1"/>
            </p:cNvSpPr>
            <p:nvPr/>
          </p:nvSpPr>
          <p:spPr bwMode="auto">
            <a:xfrm>
              <a:off x="803" y="1719"/>
              <a:ext cx="3201" cy="1"/>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22560" name="Line 13"/>
            <p:cNvSpPr>
              <a:spLocks noChangeShapeType="1"/>
            </p:cNvSpPr>
            <p:nvPr/>
          </p:nvSpPr>
          <p:spPr bwMode="auto">
            <a:xfrm>
              <a:off x="803" y="1530"/>
              <a:ext cx="3201" cy="1"/>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22561" name="Line 14"/>
            <p:cNvSpPr>
              <a:spLocks noChangeShapeType="1"/>
            </p:cNvSpPr>
            <p:nvPr/>
          </p:nvSpPr>
          <p:spPr bwMode="auto">
            <a:xfrm>
              <a:off x="803" y="1340"/>
              <a:ext cx="3201" cy="1"/>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22562" name="Line 15"/>
            <p:cNvSpPr>
              <a:spLocks noChangeShapeType="1"/>
            </p:cNvSpPr>
            <p:nvPr/>
          </p:nvSpPr>
          <p:spPr bwMode="auto">
            <a:xfrm>
              <a:off x="803" y="1148"/>
              <a:ext cx="3201" cy="1"/>
            </a:xfrm>
            <a:prstGeom prst="line">
              <a:avLst/>
            </a:prstGeom>
            <a:noFill/>
            <a:ln w="0">
              <a:solidFill>
                <a:srgbClr val="000000"/>
              </a:solidFill>
              <a:prstDash val="sysDot"/>
              <a:round/>
              <a:headEnd/>
              <a:tailEnd/>
            </a:ln>
          </p:spPr>
          <p:txBody>
            <a:bodyPr>
              <a:prstTxWarp prst="textNoShape">
                <a:avLst/>
              </a:prstTxWarp>
            </a:bodyPr>
            <a:lstStyle/>
            <a:p>
              <a:endParaRPr lang="en-US"/>
            </a:p>
          </p:txBody>
        </p:sp>
        <p:sp>
          <p:nvSpPr>
            <p:cNvPr id="22563" name="Line 16"/>
            <p:cNvSpPr>
              <a:spLocks noChangeShapeType="1"/>
            </p:cNvSpPr>
            <p:nvPr/>
          </p:nvSpPr>
          <p:spPr bwMode="auto">
            <a:xfrm>
              <a:off x="942"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64" name="Line 17"/>
            <p:cNvSpPr>
              <a:spLocks noChangeShapeType="1"/>
            </p:cNvSpPr>
            <p:nvPr/>
          </p:nvSpPr>
          <p:spPr bwMode="auto">
            <a:xfrm>
              <a:off x="1081"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65" name="Line 18"/>
            <p:cNvSpPr>
              <a:spLocks noChangeShapeType="1"/>
            </p:cNvSpPr>
            <p:nvPr/>
          </p:nvSpPr>
          <p:spPr bwMode="auto">
            <a:xfrm>
              <a:off x="1220"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66" name="Line 19"/>
            <p:cNvSpPr>
              <a:spLocks noChangeShapeType="1"/>
            </p:cNvSpPr>
            <p:nvPr/>
          </p:nvSpPr>
          <p:spPr bwMode="auto">
            <a:xfrm>
              <a:off x="1361"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67" name="Line 20"/>
            <p:cNvSpPr>
              <a:spLocks noChangeShapeType="1"/>
            </p:cNvSpPr>
            <p:nvPr/>
          </p:nvSpPr>
          <p:spPr bwMode="auto">
            <a:xfrm>
              <a:off x="1500"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68" name="Line 21"/>
            <p:cNvSpPr>
              <a:spLocks noChangeShapeType="1"/>
            </p:cNvSpPr>
            <p:nvPr/>
          </p:nvSpPr>
          <p:spPr bwMode="auto">
            <a:xfrm>
              <a:off x="1639"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69" name="Line 22"/>
            <p:cNvSpPr>
              <a:spLocks noChangeShapeType="1"/>
            </p:cNvSpPr>
            <p:nvPr/>
          </p:nvSpPr>
          <p:spPr bwMode="auto">
            <a:xfrm>
              <a:off x="1778"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0" name="Line 23"/>
            <p:cNvSpPr>
              <a:spLocks noChangeShapeType="1"/>
            </p:cNvSpPr>
            <p:nvPr/>
          </p:nvSpPr>
          <p:spPr bwMode="auto">
            <a:xfrm>
              <a:off x="1916"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1" name="Line 24"/>
            <p:cNvSpPr>
              <a:spLocks noChangeShapeType="1"/>
            </p:cNvSpPr>
            <p:nvPr/>
          </p:nvSpPr>
          <p:spPr bwMode="auto">
            <a:xfrm>
              <a:off x="2055"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2" name="Line 25"/>
            <p:cNvSpPr>
              <a:spLocks noChangeShapeType="1"/>
            </p:cNvSpPr>
            <p:nvPr/>
          </p:nvSpPr>
          <p:spPr bwMode="auto">
            <a:xfrm>
              <a:off x="2194"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3" name="Line 26"/>
            <p:cNvSpPr>
              <a:spLocks noChangeShapeType="1"/>
            </p:cNvSpPr>
            <p:nvPr/>
          </p:nvSpPr>
          <p:spPr bwMode="auto">
            <a:xfrm>
              <a:off x="2333"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4" name="Line 27"/>
            <p:cNvSpPr>
              <a:spLocks noChangeShapeType="1"/>
            </p:cNvSpPr>
            <p:nvPr/>
          </p:nvSpPr>
          <p:spPr bwMode="auto">
            <a:xfrm>
              <a:off x="2475"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5" name="Line 28"/>
            <p:cNvSpPr>
              <a:spLocks noChangeShapeType="1"/>
            </p:cNvSpPr>
            <p:nvPr/>
          </p:nvSpPr>
          <p:spPr bwMode="auto">
            <a:xfrm>
              <a:off x="2613"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6" name="Line 29"/>
            <p:cNvSpPr>
              <a:spLocks noChangeShapeType="1"/>
            </p:cNvSpPr>
            <p:nvPr/>
          </p:nvSpPr>
          <p:spPr bwMode="auto">
            <a:xfrm>
              <a:off x="2752"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7" name="Line 30"/>
            <p:cNvSpPr>
              <a:spLocks noChangeShapeType="1"/>
            </p:cNvSpPr>
            <p:nvPr/>
          </p:nvSpPr>
          <p:spPr bwMode="auto">
            <a:xfrm>
              <a:off x="2891"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8" name="Line 31"/>
            <p:cNvSpPr>
              <a:spLocks noChangeShapeType="1"/>
            </p:cNvSpPr>
            <p:nvPr/>
          </p:nvSpPr>
          <p:spPr bwMode="auto">
            <a:xfrm>
              <a:off x="3030"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79" name="Line 32"/>
            <p:cNvSpPr>
              <a:spLocks noChangeShapeType="1"/>
            </p:cNvSpPr>
            <p:nvPr/>
          </p:nvSpPr>
          <p:spPr bwMode="auto">
            <a:xfrm>
              <a:off x="3168"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80" name="Line 33"/>
            <p:cNvSpPr>
              <a:spLocks noChangeShapeType="1"/>
            </p:cNvSpPr>
            <p:nvPr/>
          </p:nvSpPr>
          <p:spPr bwMode="auto">
            <a:xfrm>
              <a:off x="3307"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81" name="Line 34"/>
            <p:cNvSpPr>
              <a:spLocks noChangeShapeType="1"/>
            </p:cNvSpPr>
            <p:nvPr/>
          </p:nvSpPr>
          <p:spPr bwMode="auto">
            <a:xfrm>
              <a:off x="3446"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82" name="Line 35"/>
            <p:cNvSpPr>
              <a:spLocks noChangeShapeType="1"/>
            </p:cNvSpPr>
            <p:nvPr/>
          </p:nvSpPr>
          <p:spPr bwMode="auto">
            <a:xfrm>
              <a:off x="3588"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83" name="Line 36"/>
            <p:cNvSpPr>
              <a:spLocks noChangeShapeType="1"/>
            </p:cNvSpPr>
            <p:nvPr/>
          </p:nvSpPr>
          <p:spPr bwMode="auto">
            <a:xfrm>
              <a:off x="3726"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84" name="Line 37"/>
            <p:cNvSpPr>
              <a:spLocks noChangeShapeType="1"/>
            </p:cNvSpPr>
            <p:nvPr/>
          </p:nvSpPr>
          <p:spPr bwMode="auto">
            <a:xfrm>
              <a:off x="3865"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85" name="Line 38"/>
            <p:cNvSpPr>
              <a:spLocks noChangeShapeType="1"/>
            </p:cNvSpPr>
            <p:nvPr/>
          </p:nvSpPr>
          <p:spPr bwMode="auto">
            <a:xfrm>
              <a:off x="4004"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586" name="Rectangle 39"/>
            <p:cNvSpPr>
              <a:spLocks noChangeArrowheads="1"/>
            </p:cNvSpPr>
            <p:nvPr/>
          </p:nvSpPr>
          <p:spPr bwMode="auto">
            <a:xfrm>
              <a:off x="803" y="1091"/>
              <a:ext cx="3201" cy="1772"/>
            </a:xfrm>
            <a:prstGeom prst="rect">
              <a:avLst/>
            </a:prstGeom>
            <a:noFill/>
            <a:ln w="4763">
              <a:solidFill>
                <a:srgbClr val="808080"/>
              </a:solidFill>
              <a:miter lim="800000"/>
              <a:headEnd/>
              <a:tailEnd/>
            </a:ln>
          </p:spPr>
          <p:txBody>
            <a:bodyPr>
              <a:prstTxWarp prst="textNoShape">
                <a:avLst/>
              </a:prstTxWarp>
            </a:bodyPr>
            <a:lstStyle/>
            <a:p>
              <a:endParaRPr lang="en-US"/>
            </a:p>
          </p:txBody>
        </p:sp>
        <p:sp>
          <p:nvSpPr>
            <p:cNvPr id="22587" name="Freeform 40"/>
            <p:cNvSpPr>
              <a:spLocks/>
            </p:cNvSpPr>
            <p:nvPr/>
          </p:nvSpPr>
          <p:spPr bwMode="auto">
            <a:xfrm>
              <a:off x="803" y="2378"/>
              <a:ext cx="3201" cy="485"/>
            </a:xfrm>
            <a:custGeom>
              <a:avLst/>
              <a:gdLst>
                <a:gd name="T0" fmla="*/ 0 w 3201"/>
                <a:gd name="T1" fmla="*/ 485 h 485"/>
                <a:gd name="T2" fmla="*/ 0 w 3201"/>
                <a:gd name="T3" fmla="*/ 470 h 485"/>
                <a:gd name="T4" fmla="*/ 139 w 3201"/>
                <a:gd name="T5" fmla="*/ 463 h 485"/>
                <a:gd name="T6" fmla="*/ 278 w 3201"/>
                <a:gd name="T7" fmla="*/ 444 h 485"/>
                <a:gd name="T8" fmla="*/ 417 w 3201"/>
                <a:gd name="T9" fmla="*/ 432 h 485"/>
                <a:gd name="T10" fmla="*/ 558 w 3201"/>
                <a:gd name="T11" fmla="*/ 388 h 485"/>
                <a:gd name="T12" fmla="*/ 697 w 3201"/>
                <a:gd name="T13" fmla="*/ 359 h 485"/>
                <a:gd name="T14" fmla="*/ 836 w 3201"/>
                <a:gd name="T15" fmla="*/ 328 h 485"/>
                <a:gd name="T16" fmla="*/ 975 w 3201"/>
                <a:gd name="T17" fmla="*/ 255 h 485"/>
                <a:gd name="T18" fmla="*/ 1113 w 3201"/>
                <a:gd name="T19" fmla="*/ 189 h 485"/>
                <a:gd name="T20" fmla="*/ 1252 w 3201"/>
                <a:gd name="T21" fmla="*/ 157 h 485"/>
                <a:gd name="T22" fmla="*/ 1391 w 3201"/>
                <a:gd name="T23" fmla="*/ 123 h 485"/>
                <a:gd name="T24" fmla="*/ 1530 w 3201"/>
                <a:gd name="T25" fmla="*/ 66 h 485"/>
                <a:gd name="T26" fmla="*/ 1672 w 3201"/>
                <a:gd name="T27" fmla="*/ 60 h 485"/>
                <a:gd name="T28" fmla="*/ 1810 w 3201"/>
                <a:gd name="T29" fmla="*/ 66 h 485"/>
                <a:gd name="T30" fmla="*/ 1949 w 3201"/>
                <a:gd name="T31" fmla="*/ 53 h 485"/>
                <a:gd name="T32" fmla="*/ 2088 w 3201"/>
                <a:gd name="T33" fmla="*/ 44 h 485"/>
                <a:gd name="T34" fmla="*/ 2227 w 3201"/>
                <a:gd name="T35" fmla="*/ 31 h 485"/>
                <a:gd name="T36" fmla="*/ 2365 w 3201"/>
                <a:gd name="T37" fmla="*/ 25 h 485"/>
                <a:gd name="T38" fmla="*/ 2504 w 3201"/>
                <a:gd name="T39" fmla="*/ 0 h 485"/>
                <a:gd name="T40" fmla="*/ 2643 w 3201"/>
                <a:gd name="T41" fmla="*/ 6 h 485"/>
                <a:gd name="T42" fmla="*/ 2785 w 3201"/>
                <a:gd name="T43" fmla="*/ 25 h 485"/>
                <a:gd name="T44" fmla="*/ 2923 w 3201"/>
                <a:gd name="T45" fmla="*/ 66 h 485"/>
                <a:gd name="T46" fmla="*/ 3062 w 3201"/>
                <a:gd name="T47" fmla="*/ 47 h 485"/>
                <a:gd name="T48" fmla="*/ 3201 w 3201"/>
                <a:gd name="T49" fmla="*/ 57 h 485"/>
                <a:gd name="T50" fmla="*/ 3201 w 3201"/>
                <a:gd name="T51" fmla="*/ 485 h 485"/>
                <a:gd name="T52" fmla="*/ 3062 w 3201"/>
                <a:gd name="T53" fmla="*/ 485 h 485"/>
                <a:gd name="T54" fmla="*/ 2923 w 3201"/>
                <a:gd name="T55" fmla="*/ 485 h 485"/>
                <a:gd name="T56" fmla="*/ 2785 w 3201"/>
                <a:gd name="T57" fmla="*/ 485 h 485"/>
                <a:gd name="T58" fmla="*/ 2643 w 3201"/>
                <a:gd name="T59" fmla="*/ 485 h 485"/>
                <a:gd name="T60" fmla="*/ 2504 w 3201"/>
                <a:gd name="T61" fmla="*/ 485 h 485"/>
                <a:gd name="T62" fmla="*/ 2365 w 3201"/>
                <a:gd name="T63" fmla="*/ 485 h 485"/>
                <a:gd name="T64" fmla="*/ 2227 w 3201"/>
                <a:gd name="T65" fmla="*/ 485 h 485"/>
                <a:gd name="T66" fmla="*/ 2088 w 3201"/>
                <a:gd name="T67" fmla="*/ 485 h 485"/>
                <a:gd name="T68" fmla="*/ 1949 w 3201"/>
                <a:gd name="T69" fmla="*/ 485 h 485"/>
                <a:gd name="T70" fmla="*/ 1810 w 3201"/>
                <a:gd name="T71" fmla="*/ 485 h 485"/>
                <a:gd name="T72" fmla="*/ 1672 w 3201"/>
                <a:gd name="T73" fmla="*/ 485 h 485"/>
                <a:gd name="T74" fmla="*/ 1530 w 3201"/>
                <a:gd name="T75" fmla="*/ 485 h 485"/>
                <a:gd name="T76" fmla="*/ 1391 w 3201"/>
                <a:gd name="T77" fmla="*/ 485 h 485"/>
                <a:gd name="T78" fmla="*/ 1252 w 3201"/>
                <a:gd name="T79" fmla="*/ 485 h 485"/>
                <a:gd name="T80" fmla="*/ 1113 w 3201"/>
                <a:gd name="T81" fmla="*/ 485 h 485"/>
                <a:gd name="T82" fmla="*/ 975 w 3201"/>
                <a:gd name="T83" fmla="*/ 485 h 485"/>
                <a:gd name="T84" fmla="*/ 836 w 3201"/>
                <a:gd name="T85" fmla="*/ 485 h 485"/>
                <a:gd name="T86" fmla="*/ 697 w 3201"/>
                <a:gd name="T87" fmla="*/ 485 h 485"/>
                <a:gd name="T88" fmla="*/ 558 w 3201"/>
                <a:gd name="T89" fmla="*/ 485 h 485"/>
                <a:gd name="T90" fmla="*/ 417 w 3201"/>
                <a:gd name="T91" fmla="*/ 485 h 485"/>
                <a:gd name="T92" fmla="*/ 278 w 3201"/>
                <a:gd name="T93" fmla="*/ 485 h 485"/>
                <a:gd name="T94" fmla="*/ 139 w 3201"/>
                <a:gd name="T95" fmla="*/ 485 h 485"/>
                <a:gd name="T96" fmla="*/ 0 w 3201"/>
                <a:gd name="T97" fmla="*/ 485 h 4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485"/>
                <a:gd name="T149" fmla="*/ 3201 w 3201"/>
                <a:gd name="T150" fmla="*/ 485 h 4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485">
                  <a:moveTo>
                    <a:pt x="0" y="485"/>
                  </a:moveTo>
                  <a:lnTo>
                    <a:pt x="0" y="470"/>
                  </a:lnTo>
                  <a:lnTo>
                    <a:pt x="139" y="463"/>
                  </a:lnTo>
                  <a:lnTo>
                    <a:pt x="278" y="444"/>
                  </a:lnTo>
                  <a:lnTo>
                    <a:pt x="417" y="432"/>
                  </a:lnTo>
                  <a:lnTo>
                    <a:pt x="558" y="388"/>
                  </a:lnTo>
                  <a:lnTo>
                    <a:pt x="697" y="359"/>
                  </a:lnTo>
                  <a:lnTo>
                    <a:pt x="836" y="328"/>
                  </a:lnTo>
                  <a:lnTo>
                    <a:pt x="975" y="255"/>
                  </a:lnTo>
                  <a:lnTo>
                    <a:pt x="1113" y="189"/>
                  </a:lnTo>
                  <a:lnTo>
                    <a:pt x="1252" y="157"/>
                  </a:lnTo>
                  <a:lnTo>
                    <a:pt x="1391" y="123"/>
                  </a:lnTo>
                  <a:lnTo>
                    <a:pt x="1530" y="66"/>
                  </a:lnTo>
                  <a:lnTo>
                    <a:pt x="1672" y="60"/>
                  </a:lnTo>
                  <a:lnTo>
                    <a:pt x="1810" y="66"/>
                  </a:lnTo>
                  <a:lnTo>
                    <a:pt x="1949" y="53"/>
                  </a:lnTo>
                  <a:lnTo>
                    <a:pt x="2088" y="44"/>
                  </a:lnTo>
                  <a:lnTo>
                    <a:pt x="2227" y="31"/>
                  </a:lnTo>
                  <a:lnTo>
                    <a:pt x="2365" y="25"/>
                  </a:lnTo>
                  <a:lnTo>
                    <a:pt x="2504" y="0"/>
                  </a:lnTo>
                  <a:lnTo>
                    <a:pt x="2643" y="6"/>
                  </a:lnTo>
                  <a:lnTo>
                    <a:pt x="2785" y="25"/>
                  </a:lnTo>
                  <a:lnTo>
                    <a:pt x="2923" y="66"/>
                  </a:lnTo>
                  <a:lnTo>
                    <a:pt x="3062" y="47"/>
                  </a:lnTo>
                  <a:lnTo>
                    <a:pt x="3201" y="57"/>
                  </a:lnTo>
                  <a:lnTo>
                    <a:pt x="3201" y="485"/>
                  </a:lnTo>
                  <a:lnTo>
                    <a:pt x="3062" y="485"/>
                  </a:lnTo>
                  <a:lnTo>
                    <a:pt x="2923" y="485"/>
                  </a:lnTo>
                  <a:lnTo>
                    <a:pt x="2785" y="485"/>
                  </a:lnTo>
                  <a:lnTo>
                    <a:pt x="2643" y="485"/>
                  </a:lnTo>
                  <a:lnTo>
                    <a:pt x="2504" y="485"/>
                  </a:lnTo>
                  <a:lnTo>
                    <a:pt x="2365" y="485"/>
                  </a:lnTo>
                  <a:lnTo>
                    <a:pt x="2227" y="485"/>
                  </a:lnTo>
                  <a:lnTo>
                    <a:pt x="2088" y="485"/>
                  </a:lnTo>
                  <a:lnTo>
                    <a:pt x="1949" y="485"/>
                  </a:lnTo>
                  <a:lnTo>
                    <a:pt x="1810" y="485"/>
                  </a:lnTo>
                  <a:lnTo>
                    <a:pt x="1672" y="485"/>
                  </a:lnTo>
                  <a:lnTo>
                    <a:pt x="1530" y="485"/>
                  </a:lnTo>
                  <a:lnTo>
                    <a:pt x="1391" y="485"/>
                  </a:lnTo>
                  <a:lnTo>
                    <a:pt x="1252" y="485"/>
                  </a:lnTo>
                  <a:lnTo>
                    <a:pt x="1113" y="485"/>
                  </a:lnTo>
                  <a:lnTo>
                    <a:pt x="975" y="485"/>
                  </a:lnTo>
                  <a:lnTo>
                    <a:pt x="836" y="485"/>
                  </a:lnTo>
                  <a:lnTo>
                    <a:pt x="697" y="485"/>
                  </a:lnTo>
                  <a:lnTo>
                    <a:pt x="558" y="485"/>
                  </a:lnTo>
                  <a:lnTo>
                    <a:pt x="417" y="485"/>
                  </a:lnTo>
                  <a:lnTo>
                    <a:pt x="278" y="485"/>
                  </a:lnTo>
                  <a:lnTo>
                    <a:pt x="139" y="485"/>
                  </a:lnTo>
                  <a:lnTo>
                    <a:pt x="0" y="485"/>
                  </a:lnTo>
                  <a:close/>
                </a:path>
              </a:pathLst>
            </a:custGeom>
            <a:solidFill>
              <a:srgbClr val="3366FF"/>
            </a:solidFill>
            <a:ln w="9525">
              <a:noFill/>
              <a:round/>
              <a:headEnd/>
              <a:tailEnd/>
            </a:ln>
          </p:spPr>
          <p:txBody>
            <a:bodyPr>
              <a:prstTxWarp prst="textNoShape">
                <a:avLst/>
              </a:prstTxWarp>
            </a:bodyPr>
            <a:lstStyle/>
            <a:p>
              <a:endParaRPr lang="en-US"/>
            </a:p>
          </p:txBody>
        </p:sp>
        <p:sp>
          <p:nvSpPr>
            <p:cNvPr id="22588" name="Freeform 41"/>
            <p:cNvSpPr>
              <a:spLocks/>
            </p:cNvSpPr>
            <p:nvPr/>
          </p:nvSpPr>
          <p:spPr bwMode="auto">
            <a:xfrm>
              <a:off x="803" y="2208"/>
              <a:ext cx="3201" cy="640"/>
            </a:xfrm>
            <a:custGeom>
              <a:avLst/>
              <a:gdLst>
                <a:gd name="T0" fmla="*/ 0 w 3201"/>
                <a:gd name="T1" fmla="*/ 640 h 640"/>
                <a:gd name="T2" fmla="*/ 0 w 3201"/>
                <a:gd name="T3" fmla="*/ 611 h 640"/>
                <a:gd name="T4" fmla="*/ 139 w 3201"/>
                <a:gd name="T5" fmla="*/ 599 h 640"/>
                <a:gd name="T6" fmla="*/ 278 w 3201"/>
                <a:gd name="T7" fmla="*/ 580 h 640"/>
                <a:gd name="T8" fmla="*/ 417 w 3201"/>
                <a:gd name="T9" fmla="*/ 567 h 640"/>
                <a:gd name="T10" fmla="*/ 558 w 3201"/>
                <a:gd name="T11" fmla="*/ 523 h 640"/>
                <a:gd name="T12" fmla="*/ 697 w 3201"/>
                <a:gd name="T13" fmla="*/ 491 h 640"/>
                <a:gd name="T14" fmla="*/ 836 w 3201"/>
                <a:gd name="T15" fmla="*/ 469 h 640"/>
                <a:gd name="T16" fmla="*/ 975 w 3201"/>
                <a:gd name="T17" fmla="*/ 397 h 640"/>
                <a:gd name="T18" fmla="*/ 1113 w 3201"/>
                <a:gd name="T19" fmla="*/ 340 h 640"/>
                <a:gd name="T20" fmla="*/ 1252 w 3201"/>
                <a:gd name="T21" fmla="*/ 280 h 640"/>
                <a:gd name="T22" fmla="*/ 1391 w 3201"/>
                <a:gd name="T23" fmla="*/ 249 h 640"/>
                <a:gd name="T24" fmla="*/ 1530 w 3201"/>
                <a:gd name="T25" fmla="*/ 182 h 640"/>
                <a:gd name="T26" fmla="*/ 1672 w 3201"/>
                <a:gd name="T27" fmla="*/ 157 h 640"/>
                <a:gd name="T28" fmla="*/ 1810 w 3201"/>
                <a:gd name="T29" fmla="*/ 141 h 640"/>
                <a:gd name="T30" fmla="*/ 1949 w 3201"/>
                <a:gd name="T31" fmla="*/ 100 h 640"/>
                <a:gd name="T32" fmla="*/ 2088 w 3201"/>
                <a:gd name="T33" fmla="*/ 75 h 640"/>
                <a:gd name="T34" fmla="*/ 2227 w 3201"/>
                <a:gd name="T35" fmla="*/ 56 h 640"/>
                <a:gd name="T36" fmla="*/ 2365 w 3201"/>
                <a:gd name="T37" fmla="*/ 47 h 640"/>
                <a:gd name="T38" fmla="*/ 2504 w 3201"/>
                <a:gd name="T39" fmla="*/ 0 h 640"/>
                <a:gd name="T40" fmla="*/ 2643 w 3201"/>
                <a:gd name="T41" fmla="*/ 3 h 640"/>
                <a:gd name="T42" fmla="*/ 2785 w 3201"/>
                <a:gd name="T43" fmla="*/ 0 h 640"/>
                <a:gd name="T44" fmla="*/ 2923 w 3201"/>
                <a:gd name="T45" fmla="*/ 69 h 640"/>
                <a:gd name="T46" fmla="*/ 3062 w 3201"/>
                <a:gd name="T47" fmla="*/ 75 h 640"/>
                <a:gd name="T48" fmla="*/ 3201 w 3201"/>
                <a:gd name="T49" fmla="*/ 34 h 640"/>
                <a:gd name="T50" fmla="*/ 3201 w 3201"/>
                <a:gd name="T51" fmla="*/ 227 h 640"/>
                <a:gd name="T52" fmla="*/ 3062 w 3201"/>
                <a:gd name="T53" fmla="*/ 217 h 640"/>
                <a:gd name="T54" fmla="*/ 2923 w 3201"/>
                <a:gd name="T55" fmla="*/ 236 h 640"/>
                <a:gd name="T56" fmla="*/ 2785 w 3201"/>
                <a:gd name="T57" fmla="*/ 195 h 640"/>
                <a:gd name="T58" fmla="*/ 2643 w 3201"/>
                <a:gd name="T59" fmla="*/ 176 h 640"/>
                <a:gd name="T60" fmla="*/ 2504 w 3201"/>
                <a:gd name="T61" fmla="*/ 170 h 640"/>
                <a:gd name="T62" fmla="*/ 2365 w 3201"/>
                <a:gd name="T63" fmla="*/ 195 h 640"/>
                <a:gd name="T64" fmla="*/ 2227 w 3201"/>
                <a:gd name="T65" fmla="*/ 201 h 640"/>
                <a:gd name="T66" fmla="*/ 2088 w 3201"/>
                <a:gd name="T67" fmla="*/ 214 h 640"/>
                <a:gd name="T68" fmla="*/ 1949 w 3201"/>
                <a:gd name="T69" fmla="*/ 223 h 640"/>
                <a:gd name="T70" fmla="*/ 1810 w 3201"/>
                <a:gd name="T71" fmla="*/ 236 h 640"/>
                <a:gd name="T72" fmla="*/ 1672 w 3201"/>
                <a:gd name="T73" fmla="*/ 230 h 640"/>
                <a:gd name="T74" fmla="*/ 1530 w 3201"/>
                <a:gd name="T75" fmla="*/ 236 h 640"/>
                <a:gd name="T76" fmla="*/ 1391 w 3201"/>
                <a:gd name="T77" fmla="*/ 293 h 640"/>
                <a:gd name="T78" fmla="*/ 1252 w 3201"/>
                <a:gd name="T79" fmla="*/ 327 h 640"/>
                <a:gd name="T80" fmla="*/ 1113 w 3201"/>
                <a:gd name="T81" fmla="*/ 359 h 640"/>
                <a:gd name="T82" fmla="*/ 975 w 3201"/>
                <a:gd name="T83" fmla="*/ 425 h 640"/>
                <a:gd name="T84" fmla="*/ 836 w 3201"/>
                <a:gd name="T85" fmla="*/ 498 h 640"/>
                <a:gd name="T86" fmla="*/ 697 w 3201"/>
                <a:gd name="T87" fmla="*/ 529 h 640"/>
                <a:gd name="T88" fmla="*/ 558 w 3201"/>
                <a:gd name="T89" fmla="*/ 558 h 640"/>
                <a:gd name="T90" fmla="*/ 417 w 3201"/>
                <a:gd name="T91" fmla="*/ 602 h 640"/>
                <a:gd name="T92" fmla="*/ 278 w 3201"/>
                <a:gd name="T93" fmla="*/ 614 h 640"/>
                <a:gd name="T94" fmla="*/ 139 w 3201"/>
                <a:gd name="T95" fmla="*/ 633 h 640"/>
                <a:gd name="T96" fmla="*/ 0 w 3201"/>
                <a:gd name="T97" fmla="*/ 640 h 6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640"/>
                <a:gd name="T149" fmla="*/ 3201 w 3201"/>
                <a:gd name="T150" fmla="*/ 640 h 6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640">
                  <a:moveTo>
                    <a:pt x="0" y="640"/>
                  </a:moveTo>
                  <a:lnTo>
                    <a:pt x="0" y="611"/>
                  </a:lnTo>
                  <a:lnTo>
                    <a:pt x="139" y="599"/>
                  </a:lnTo>
                  <a:lnTo>
                    <a:pt x="278" y="580"/>
                  </a:lnTo>
                  <a:lnTo>
                    <a:pt x="417" y="567"/>
                  </a:lnTo>
                  <a:lnTo>
                    <a:pt x="558" y="523"/>
                  </a:lnTo>
                  <a:lnTo>
                    <a:pt x="697" y="491"/>
                  </a:lnTo>
                  <a:lnTo>
                    <a:pt x="836" y="469"/>
                  </a:lnTo>
                  <a:lnTo>
                    <a:pt x="975" y="397"/>
                  </a:lnTo>
                  <a:lnTo>
                    <a:pt x="1113" y="340"/>
                  </a:lnTo>
                  <a:lnTo>
                    <a:pt x="1252" y="280"/>
                  </a:lnTo>
                  <a:lnTo>
                    <a:pt x="1391" y="249"/>
                  </a:lnTo>
                  <a:lnTo>
                    <a:pt x="1530" y="182"/>
                  </a:lnTo>
                  <a:lnTo>
                    <a:pt x="1672" y="157"/>
                  </a:lnTo>
                  <a:lnTo>
                    <a:pt x="1810" y="141"/>
                  </a:lnTo>
                  <a:lnTo>
                    <a:pt x="1949" y="100"/>
                  </a:lnTo>
                  <a:lnTo>
                    <a:pt x="2088" y="75"/>
                  </a:lnTo>
                  <a:lnTo>
                    <a:pt x="2227" y="56"/>
                  </a:lnTo>
                  <a:lnTo>
                    <a:pt x="2365" y="47"/>
                  </a:lnTo>
                  <a:lnTo>
                    <a:pt x="2504" y="0"/>
                  </a:lnTo>
                  <a:lnTo>
                    <a:pt x="2643" y="3"/>
                  </a:lnTo>
                  <a:lnTo>
                    <a:pt x="2785" y="0"/>
                  </a:lnTo>
                  <a:lnTo>
                    <a:pt x="2923" y="69"/>
                  </a:lnTo>
                  <a:lnTo>
                    <a:pt x="3062" y="75"/>
                  </a:lnTo>
                  <a:lnTo>
                    <a:pt x="3201" y="34"/>
                  </a:lnTo>
                  <a:lnTo>
                    <a:pt x="3201" y="227"/>
                  </a:lnTo>
                  <a:lnTo>
                    <a:pt x="3062" y="217"/>
                  </a:lnTo>
                  <a:lnTo>
                    <a:pt x="2923" y="236"/>
                  </a:lnTo>
                  <a:lnTo>
                    <a:pt x="2785" y="195"/>
                  </a:lnTo>
                  <a:lnTo>
                    <a:pt x="2643" y="176"/>
                  </a:lnTo>
                  <a:lnTo>
                    <a:pt x="2504" y="170"/>
                  </a:lnTo>
                  <a:lnTo>
                    <a:pt x="2365" y="195"/>
                  </a:lnTo>
                  <a:lnTo>
                    <a:pt x="2227" y="201"/>
                  </a:lnTo>
                  <a:lnTo>
                    <a:pt x="2088" y="214"/>
                  </a:lnTo>
                  <a:lnTo>
                    <a:pt x="1949" y="223"/>
                  </a:lnTo>
                  <a:lnTo>
                    <a:pt x="1810" y="236"/>
                  </a:lnTo>
                  <a:lnTo>
                    <a:pt x="1672" y="230"/>
                  </a:lnTo>
                  <a:lnTo>
                    <a:pt x="1530" y="236"/>
                  </a:lnTo>
                  <a:lnTo>
                    <a:pt x="1391" y="293"/>
                  </a:lnTo>
                  <a:lnTo>
                    <a:pt x="1252" y="327"/>
                  </a:lnTo>
                  <a:lnTo>
                    <a:pt x="1113" y="359"/>
                  </a:lnTo>
                  <a:lnTo>
                    <a:pt x="975" y="425"/>
                  </a:lnTo>
                  <a:lnTo>
                    <a:pt x="836" y="498"/>
                  </a:lnTo>
                  <a:lnTo>
                    <a:pt x="697" y="529"/>
                  </a:lnTo>
                  <a:lnTo>
                    <a:pt x="558" y="558"/>
                  </a:lnTo>
                  <a:lnTo>
                    <a:pt x="417" y="602"/>
                  </a:lnTo>
                  <a:lnTo>
                    <a:pt x="278" y="614"/>
                  </a:lnTo>
                  <a:lnTo>
                    <a:pt x="139" y="633"/>
                  </a:lnTo>
                  <a:lnTo>
                    <a:pt x="0" y="640"/>
                  </a:lnTo>
                  <a:close/>
                </a:path>
              </a:pathLst>
            </a:custGeom>
            <a:solidFill>
              <a:srgbClr val="FFFF00"/>
            </a:solidFill>
            <a:ln w="9525">
              <a:noFill/>
              <a:round/>
              <a:headEnd/>
              <a:tailEnd/>
            </a:ln>
          </p:spPr>
          <p:txBody>
            <a:bodyPr>
              <a:prstTxWarp prst="textNoShape">
                <a:avLst/>
              </a:prstTxWarp>
            </a:bodyPr>
            <a:lstStyle/>
            <a:p>
              <a:endParaRPr lang="en-US"/>
            </a:p>
          </p:txBody>
        </p:sp>
        <p:sp>
          <p:nvSpPr>
            <p:cNvPr id="22589" name="Freeform 42"/>
            <p:cNvSpPr>
              <a:spLocks/>
            </p:cNvSpPr>
            <p:nvPr/>
          </p:nvSpPr>
          <p:spPr bwMode="auto">
            <a:xfrm>
              <a:off x="803" y="1861"/>
              <a:ext cx="3201" cy="958"/>
            </a:xfrm>
            <a:custGeom>
              <a:avLst/>
              <a:gdLst>
                <a:gd name="T0" fmla="*/ 0 w 3201"/>
                <a:gd name="T1" fmla="*/ 958 h 958"/>
                <a:gd name="T2" fmla="*/ 0 w 3201"/>
                <a:gd name="T3" fmla="*/ 958 h 958"/>
                <a:gd name="T4" fmla="*/ 139 w 3201"/>
                <a:gd name="T5" fmla="*/ 946 h 958"/>
                <a:gd name="T6" fmla="*/ 278 w 3201"/>
                <a:gd name="T7" fmla="*/ 927 h 958"/>
                <a:gd name="T8" fmla="*/ 417 w 3201"/>
                <a:gd name="T9" fmla="*/ 914 h 958"/>
                <a:gd name="T10" fmla="*/ 558 w 3201"/>
                <a:gd name="T11" fmla="*/ 870 h 958"/>
                <a:gd name="T12" fmla="*/ 697 w 3201"/>
                <a:gd name="T13" fmla="*/ 838 h 958"/>
                <a:gd name="T14" fmla="*/ 836 w 3201"/>
                <a:gd name="T15" fmla="*/ 816 h 958"/>
                <a:gd name="T16" fmla="*/ 975 w 3201"/>
                <a:gd name="T17" fmla="*/ 744 h 958"/>
                <a:gd name="T18" fmla="*/ 1113 w 3201"/>
                <a:gd name="T19" fmla="*/ 687 h 958"/>
                <a:gd name="T20" fmla="*/ 1252 w 3201"/>
                <a:gd name="T21" fmla="*/ 627 h 958"/>
                <a:gd name="T22" fmla="*/ 1391 w 3201"/>
                <a:gd name="T23" fmla="*/ 596 h 958"/>
                <a:gd name="T24" fmla="*/ 1530 w 3201"/>
                <a:gd name="T25" fmla="*/ 529 h 958"/>
                <a:gd name="T26" fmla="*/ 1672 w 3201"/>
                <a:gd name="T27" fmla="*/ 485 h 958"/>
                <a:gd name="T28" fmla="*/ 1810 w 3201"/>
                <a:gd name="T29" fmla="*/ 454 h 958"/>
                <a:gd name="T30" fmla="*/ 1949 w 3201"/>
                <a:gd name="T31" fmla="*/ 413 h 958"/>
                <a:gd name="T32" fmla="*/ 2088 w 3201"/>
                <a:gd name="T33" fmla="*/ 365 h 958"/>
                <a:gd name="T34" fmla="*/ 2227 w 3201"/>
                <a:gd name="T35" fmla="*/ 277 h 958"/>
                <a:gd name="T36" fmla="*/ 2365 w 3201"/>
                <a:gd name="T37" fmla="*/ 239 h 958"/>
                <a:gd name="T38" fmla="*/ 2504 w 3201"/>
                <a:gd name="T39" fmla="*/ 148 h 958"/>
                <a:gd name="T40" fmla="*/ 2643 w 3201"/>
                <a:gd name="T41" fmla="*/ 126 h 958"/>
                <a:gd name="T42" fmla="*/ 2785 w 3201"/>
                <a:gd name="T43" fmla="*/ 85 h 958"/>
                <a:gd name="T44" fmla="*/ 2923 w 3201"/>
                <a:gd name="T45" fmla="*/ 101 h 958"/>
                <a:gd name="T46" fmla="*/ 3062 w 3201"/>
                <a:gd name="T47" fmla="*/ 63 h 958"/>
                <a:gd name="T48" fmla="*/ 3201 w 3201"/>
                <a:gd name="T49" fmla="*/ 0 h 958"/>
                <a:gd name="T50" fmla="*/ 3201 w 3201"/>
                <a:gd name="T51" fmla="*/ 381 h 958"/>
                <a:gd name="T52" fmla="*/ 3062 w 3201"/>
                <a:gd name="T53" fmla="*/ 422 h 958"/>
                <a:gd name="T54" fmla="*/ 2923 w 3201"/>
                <a:gd name="T55" fmla="*/ 416 h 958"/>
                <a:gd name="T56" fmla="*/ 2785 w 3201"/>
                <a:gd name="T57" fmla="*/ 347 h 958"/>
                <a:gd name="T58" fmla="*/ 2643 w 3201"/>
                <a:gd name="T59" fmla="*/ 350 h 958"/>
                <a:gd name="T60" fmla="*/ 2504 w 3201"/>
                <a:gd name="T61" fmla="*/ 347 h 958"/>
                <a:gd name="T62" fmla="*/ 2365 w 3201"/>
                <a:gd name="T63" fmla="*/ 394 h 958"/>
                <a:gd name="T64" fmla="*/ 2227 w 3201"/>
                <a:gd name="T65" fmla="*/ 403 h 958"/>
                <a:gd name="T66" fmla="*/ 2088 w 3201"/>
                <a:gd name="T67" fmla="*/ 422 h 958"/>
                <a:gd name="T68" fmla="*/ 1949 w 3201"/>
                <a:gd name="T69" fmla="*/ 447 h 958"/>
                <a:gd name="T70" fmla="*/ 1810 w 3201"/>
                <a:gd name="T71" fmla="*/ 488 h 958"/>
                <a:gd name="T72" fmla="*/ 1672 w 3201"/>
                <a:gd name="T73" fmla="*/ 504 h 958"/>
                <a:gd name="T74" fmla="*/ 1530 w 3201"/>
                <a:gd name="T75" fmla="*/ 529 h 958"/>
                <a:gd name="T76" fmla="*/ 1391 w 3201"/>
                <a:gd name="T77" fmla="*/ 596 h 958"/>
                <a:gd name="T78" fmla="*/ 1252 w 3201"/>
                <a:gd name="T79" fmla="*/ 627 h 958"/>
                <a:gd name="T80" fmla="*/ 1113 w 3201"/>
                <a:gd name="T81" fmla="*/ 687 h 958"/>
                <a:gd name="T82" fmla="*/ 975 w 3201"/>
                <a:gd name="T83" fmla="*/ 744 h 958"/>
                <a:gd name="T84" fmla="*/ 836 w 3201"/>
                <a:gd name="T85" fmla="*/ 816 h 958"/>
                <a:gd name="T86" fmla="*/ 697 w 3201"/>
                <a:gd name="T87" fmla="*/ 838 h 958"/>
                <a:gd name="T88" fmla="*/ 558 w 3201"/>
                <a:gd name="T89" fmla="*/ 870 h 958"/>
                <a:gd name="T90" fmla="*/ 417 w 3201"/>
                <a:gd name="T91" fmla="*/ 914 h 958"/>
                <a:gd name="T92" fmla="*/ 278 w 3201"/>
                <a:gd name="T93" fmla="*/ 927 h 958"/>
                <a:gd name="T94" fmla="*/ 139 w 3201"/>
                <a:gd name="T95" fmla="*/ 946 h 958"/>
                <a:gd name="T96" fmla="*/ 0 w 3201"/>
                <a:gd name="T97" fmla="*/ 958 h 9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958"/>
                <a:gd name="T149" fmla="*/ 3201 w 3201"/>
                <a:gd name="T150" fmla="*/ 958 h 9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958">
                  <a:moveTo>
                    <a:pt x="0" y="958"/>
                  </a:moveTo>
                  <a:lnTo>
                    <a:pt x="0" y="958"/>
                  </a:lnTo>
                  <a:lnTo>
                    <a:pt x="139" y="946"/>
                  </a:lnTo>
                  <a:lnTo>
                    <a:pt x="278" y="927"/>
                  </a:lnTo>
                  <a:lnTo>
                    <a:pt x="417" y="914"/>
                  </a:lnTo>
                  <a:lnTo>
                    <a:pt x="558" y="870"/>
                  </a:lnTo>
                  <a:lnTo>
                    <a:pt x="697" y="838"/>
                  </a:lnTo>
                  <a:lnTo>
                    <a:pt x="836" y="816"/>
                  </a:lnTo>
                  <a:lnTo>
                    <a:pt x="975" y="744"/>
                  </a:lnTo>
                  <a:lnTo>
                    <a:pt x="1113" y="687"/>
                  </a:lnTo>
                  <a:lnTo>
                    <a:pt x="1252" y="627"/>
                  </a:lnTo>
                  <a:lnTo>
                    <a:pt x="1391" y="596"/>
                  </a:lnTo>
                  <a:lnTo>
                    <a:pt x="1530" y="529"/>
                  </a:lnTo>
                  <a:lnTo>
                    <a:pt x="1672" y="485"/>
                  </a:lnTo>
                  <a:lnTo>
                    <a:pt x="1810" y="454"/>
                  </a:lnTo>
                  <a:lnTo>
                    <a:pt x="1949" y="413"/>
                  </a:lnTo>
                  <a:lnTo>
                    <a:pt x="2088" y="365"/>
                  </a:lnTo>
                  <a:lnTo>
                    <a:pt x="2227" y="277"/>
                  </a:lnTo>
                  <a:lnTo>
                    <a:pt x="2365" y="239"/>
                  </a:lnTo>
                  <a:lnTo>
                    <a:pt x="2504" y="148"/>
                  </a:lnTo>
                  <a:lnTo>
                    <a:pt x="2643" y="126"/>
                  </a:lnTo>
                  <a:lnTo>
                    <a:pt x="2785" y="85"/>
                  </a:lnTo>
                  <a:lnTo>
                    <a:pt x="2923" y="101"/>
                  </a:lnTo>
                  <a:lnTo>
                    <a:pt x="3062" y="63"/>
                  </a:lnTo>
                  <a:lnTo>
                    <a:pt x="3201" y="0"/>
                  </a:lnTo>
                  <a:lnTo>
                    <a:pt x="3201" y="381"/>
                  </a:lnTo>
                  <a:lnTo>
                    <a:pt x="3062" y="422"/>
                  </a:lnTo>
                  <a:lnTo>
                    <a:pt x="2923" y="416"/>
                  </a:lnTo>
                  <a:lnTo>
                    <a:pt x="2785" y="347"/>
                  </a:lnTo>
                  <a:lnTo>
                    <a:pt x="2643" y="350"/>
                  </a:lnTo>
                  <a:lnTo>
                    <a:pt x="2504" y="347"/>
                  </a:lnTo>
                  <a:lnTo>
                    <a:pt x="2365" y="394"/>
                  </a:lnTo>
                  <a:lnTo>
                    <a:pt x="2227" y="403"/>
                  </a:lnTo>
                  <a:lnTo>
                    <a:pt x="2088" y="422"/>
                  </a:lnTo>
                  <a:lnTo>
                    <a:pt x="1949" y="447"/>
                  </a:lnTo>
                  <a:lnTo>
                    <a:pt x="1810" y="488"/>
                  </a:lnTo>
                  <a:lnTo>
                    <a:pt x="1672" y="504"/>
                  </a:lnTo>
                  <a:lnTo>
                    <a:pt x="1530" y="529"/>
                  </a:lnTo>
                  <a:lnTo>
                    <a:pt x="1391" y="596"/>
                  </a:lnTo>
                  <a:lnTo>
                    <a:pt x="1252" y="627"/>
                  </a:lnTo>
                  <a:lnTo>
                    <a:pt x="1113" y="687"/>
                  </a:lnTo>
                  <a:lnTo>
                    <a:pt x="975" y="744"/>
                  </a:lnTo>
                  <a:lnTo>
                    <a:pt x="836" y="816"/>
                  </a:lnTo>
                  <a:lnTo>
                    <a:pt x="697" y="838"/>
                  </a:lnTo>
                  <a:lnTo>
                    <a:pt x="558" y="870"/>
                  </a:lnTo>
                  <a:lnTo>
                    <a:pt x="417" y="914"/>
                  </a:lnTo>
                  <a:lnTo>
                    <a:pt x="278" y="927"/>
                  </a:lnTo>
                  <a:lnTo>
                    <a:pt x="139" y="946"/>
                  </a:lnTo>
                  <a:lnTo>
                    <a:pt x="0" y="958"/>
                  </a:lnTo>
                  <a:close/>
                </a:path>
              </a:pathLst>
            </a:custGeom>
            <a:solidFill>
              <a:srgbClr val="FF0000"/>
            </a:solidFill>
            <a:ln w="9525">
              <a:noFill/>
              <a:round/>
              <a:headEnd/>
              <a:tailEnd/>
            </a:ln>
          </p:spPr>
          <p:txBody>
            <a:bodyPr>
              <a:prstTxWarp prst="textNoShape">
                <a:avLst/>
              </a:prstTxWarp>
            </a:bodyPr>
            <a:lstStyle/>
            <a:p>
              <a:endParaRPr lang="en-US"/>
            </a:p>
          </p:txBody>
        </p:sp>
        <p:sp>
          <p:nvSpPr>
            <p:cNvPr id="22590" name="Freeform 43"/>
            <p:cNvSpPr>
              <a:spLocks/>
            </p:cNvSpPr>
            <p:nvPr/>
          </p:nvSpPr>
          <p:spPr bwMode="auto">
            <a:xfrm>
              <a:off x="803" y="1246"/>
              <a:ext cx="3201" cy="1573"/>
            </a:xfrm>
            <a:custGeom>
              <a:avLst/>
              <a:gdLst>
                <a:gd name="T0" fmla="*/ 0 w 3201"/>
                <a:gd name="T1" fmla="*/ 1573 h 1573"/>
                <a:gd name="T2" fmla="*/ 0 w 3201"/>
                <a:gd name="T3" fmla="*/ 1573 h 1573"/>
                <a:gd name="T4" fmla="*/ 139 w 3201"/>
                <a:gd name="T5" fmla="*/ 1561 h 1573"/>
                <a:gd name="T6" fmla="*/ 278 w 3201"/>
                <a:gd name="T7" fmla="*/ 1542 h 1573"/>
                <a:gd name="T8" fmla="*/ 417 w 3201"/>
                <a:gd name="T9" fmla="*/ 1529 h 1573"/>
                <a:gd name="T10" fmla="*/ 558 w 3201"/>
                <a:gd name="T11" fmla="*/ 1485 h 1573"/>
                <a:gd name="T12" fmla="*/ 697 w 3201"/>
                <a:gd name="T13" fmla="*/ 1453 h 1573"/>
                <a:gd name="T14" fmla="*/ 836 w 3201"/>
                <a:gd name="T15" fmla="*/ 1431 h 1573"/>
                <a:gd name="T16" fmla="*/ 975 w 3201"/>
                <a:gd name="T17" fmla="*/ 1359 h 1573"/>
                <a:gd name="T18" fmla="*/ 1113 w 3201"/>
                <a:gd name="T19" fmla="*/ 1302 h 1573"/>
                <a:gd name="T20" fmla="*/ 1252 w 3201"/>
                <a:gd name="T21" fmla="*/ 1242 h 1573"/>
                <a:gd name="T22" fmla="*/ 1391 w 3201"/>
                <a:gd name="T23" fmla="*/ 1211 h 1573"/>
                <a:gd name="T24" fmla="*/ 1530 w 3201"/>
                <a:gd name="T25" fmla="*/ 1144 h 1573"/>
                <a:gd name="T26" fmla="*/ 1672 w 3201"/>
                <a:gd name="T27" fmla="*/ 1100 h 1573"/>
                <a:gd name="T28" fmla="*/ 1810 w 3201"/>
                <a:gd name="T29" fmla="*/ 1069 h 1573"/>
                <a:gd name="T30" fmla="*/ 1949 w 3201"/>
                <a:gd name="T31" fmla="*/ 1028 h 1573"/>
                <a:gd name="T32" fmla="*/ 2088 w 3201"/>
                <a:gd name="T33" fmla="*/ 880 h 1573"/>
                <a:gd name="T34" fmla="*/ 2227 w 3201"/>
                <a:gd name="T35" fmla="*/ 753 h 1573"/>
                <a:gd name="T36" fmla="*/ 2365 w 3201"/>
                <a:gd name="T37" fmla="*/ 621 h 1573"/>
                <a:gd name="T38" fmla="*/ 2504 w 3201"/>
                <a:gd name="T39" fmla="*/ 473 h 1573"/>
                <a:gd name="T40" fmla="*/ 2643 w 3201"/>
                <a:gd name="T41" fmla="*/ 362 h 1573"/>
                <a:gd name="T42" fmla="*/ 2785 w 3201"/>
                <a:gd name="T43" fmla="*/ 262 h 1573"/>
                <a:gd name="T44" fmla="*/ 2923 w 3201"/>
                <a:gd name="T45" fmla="*/ 189 h 1573"/>
                <a:gd name="T46" fmla="*/ 3062 w 3201"/>
                <a:gd name="T47" fmla="*/ 148 h 1573"/>
                <a:gd name="T48" fmla="*/ 3201 w 3201"/>
                <a:gd name="T49" fmla="*/ 0 h 1573"/>
                <a:gd name="T50" fmla="*/ 3201 w 3201"/>
                <a:gd name="T51" fmla="*/ 615 h 1573"/>
                <a:gd name="T52" fmla="*/ 3062 w 3201"/>
                <a:gd name="T53" fmla="*/ 678 h 1573"/>
                <a:gd name="T54" fmla="*/ 2923 w 3201"/>
                <a:gd name="T55" fmla="*/ 716 h 1573"/>
                <a:gd name="T56" fmla="*/ 2785 w 3201"/>
                <a:gd name="T57" fmla="*/ 700 h 1573"/>
                <a:gd name="T58" fmla="*/ 2643 w 3201"/>
                <a:gd name="T59" fmla="*/ 741 h 1573"/>
                <a:gd name="T60" fmla="*/ 2504 w 3201"/>
                <a:gd name="T61" fmla="*/ 763 h 1573"/>
                <a:gd name="T62" fmla="*/ 2365 w 3201"/>
                <a:gd name="T63" fmla="*/ 854 h 1573"/>
                <a:gd name="T64" fmla="*/ 2227 w 3201"/>
                <a:gd name="T65" fmla="*/ 892 h 1573"/>
                <a:gd name="T66" fmla="*/ 2088 w 3201"/>
                <a:gd name="T67" fmla="*/ 980 h 1573"/>
                <a:gd name="T68" fmla="*/ 1949 w 3201"/>
                <a:gd name="T69" fmla="*/ 1028 h 1573"/>
                <a:gd name="T70" fmla="*/ 1810 w 3201"/>
                <a:gd name="T71" fmla="*/ 1069 h 1573"/>
                <a:gd name="T72" fmla="*/ 1672 w 3201"/>
                <a:gd name="T73" fmla="*/ 1100 h 1573"/>
                <a:gd name="T74" fmla="*/ 1530 w 3201"/>
                <a:gd name="T75" fmla="*/ 1144 h 1573"/>
                <a:gd name="T76" fmla="*/ 1391 w 3201"/>
                <a:gd name="T77" fmla="*/ 1211 h 1573"/>
                <a:gd name="T78" fmla="*/ 1252 w 3201"/>
                <a:gd name="T79" fmla="*/ 1242 h 1573"/>
                <a:gd name="T80" fmla="*/ 1113 w 3201"/>
                <a:gd name="T81" fmla="*/ 1302 h 1573"/>
                <a:gd name="T82" fmla="*/ 975 w 3201"/>
                <a:gd name="T83" fmla="*/ 1359 h 1573"/>
                <a:gd name="T84" fmla="*/ 836 w 3201"/>
                <a:gd name="T85" fmla="*/ 1431 h 1573"/>
                <a:gd name="T86" fmla="*/ 697 w 3201"/>
                <a:gd name="T87" fmla="*/ 1453 h 1573"/>
                <a:gd name="T88" fmla="*/ 558 w 3201"/>
                <a:gd name="T89" fmla="*/ 1485 h 1573"/>
                <a:gd name="T90" fmla="*/ 417 w 3201"/>
                <a:gd name="T91" fmla="*/ 1529 h 1573"/>
                <a:gd name="T92" fmla="*/ 278 w 3201"/>
                <a:gd name="T93" fmla="*/ 1542 h 1573"/>
                <a:gd name="T94" fmla="*/ 139 w 3201"/>
                <a:gd name="T95" fmla="*/ 1561 h 1573"/>
                <a:gd name="T96" fmla="*/ 0 w 3201"/>
                <a:gd name="T97" fmla="*/ 1573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1573"/>
                <a:gd name="T149" fmla="*/ 3201 w 3201"/>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1573">
                  <a:moveTo>
                    <a:pt x="0" y="1573"/>
                  </a:moveTo>
                  <a:lnTo>
                    <a:pt x="0" y="1573"/>
                  </a:lnTo>
                  <a:lnTo>
                    <a:pt x="139" y="1561"/>
                  </a:lnTo>
                  <a:lnTo>
                    <a:pt x="278" y="1542"/>
                  </a:lnTo>
                  <a:lnTo>
                    <a:pt x="417" y="1529"/>
                  </a:lnTo>
                  <a:lnTo>
                    <a:pt x="558" y="1485"/>
                  </a:lnTo>
                  <a:lnTo>
                    <a:pt x="697" y="1453"/>
                  </a:lnTo>
                  <a:lnTo>
                    <a:pt x="836" y="1431"/>
                  </a:lnTo>
                  <a:lnTo>
                    <a:pt x="975" y="1359"/>
                  </a:lnTo>
                  <a:lnTo>
                    <a:pt x="1113" y="1302"/>
                  </a:lnTo>
                  <a:lnTo>
                    <a:pt x="1252" y="1242"/>
                  </a:lnTo>
                  <a:lnTo>
                    <a:pt x="1391" y="1211"/>
                  </a:lnTo>
                  <a:lnTo>
                    <a:pt x="1530" y="1144"/>
                  </a:lnTo>
                  <a:lnTo>
                    <a:pt x="1672" y="1100"/>
                  </a:lnTo>
                  <a:lnTo>
                    <a:pt x="1810" y="1069"/>
                  </a:lnTo>
                  <a:lnTo>
                    <a:pt x="1949" y="1028"/>
                  </a:lnTo>
                  <a:lnTo>
                    <a:pt x="2088" y="880"/>
                  </a:lnTo>
                  <a:lnTo>
                    <a:pt x="2227" y="753"/>
                  </a:lnTo>
                  <a:lnTo>
                    <a:pt x="2365" y="621"/>
                  </a:lnTo>
                  <a:lnTo>
                    <a:pt x="2504" y="473"/>
                  </a:lnTo>
                  <a:lnTo>
                    <a:pt x="2643" y="362"/>
                  </a:lnTo>
                  <a:lnTo>
                    <a:pt x="2785" y="262"/>
                  </a:lnTo>
                  <a:lnTo>
                    <a:pt x="2923" y="189"/>
                  </a:lnTo>
                  <a:lnTo>
                    <a:pt x="3062" y="148"/>
                  </a:lnTo>
                  <a:lnTo>
                    <a:pt x="3201" y="0"/>
                  </a:lnTo>
                  <a:lnTo>
                    <a:pt x="3201" y="615"/>
                  </a:lnTo>
                  <a:lnTo>
                    <a:pt x="3062" y="678"/>
                  </a:lnTo>
                  <a:lnTo>
                    <a:pt x="2923" y="716"/>
                  </a:lnTo>
                  <a:lnTo>
                    <a:pt x="2785" y="700"/>
                  </a:lnTo>
                  <a:lnTo>
                    <a:pt x="2643" y="741"/>
                  </a:lnTo>
                  <a:lnTo>
                    <a:pt x="2504" y="763"/>
                  </a:lnTo>
                  <a:lnTo>
                    <a:pt x="2365" y="854"/>
                  </a:lnTo>
                  <a:lnTo>
                    <a:pt x="2227" y="892"/>
                  </a:lnTo>
                  <a:lnTo>
                    <a:pt x="2088" y="980"/>
                  </a:lnTo>
                  <a:lnTo>
                    <a:pt x="1949" y="1028"/>
                  </a:lnTo>
                  <a:lnTo>
                    <a:pt x="1810" y="1069"/>
                  </a:lnTo>
                  <a:lnTo>
                    <a:pt x="1672" y="1100"/>
                  </a:lnTo>
                  <a:lnTo>
                    <a:pt x="1530" y="1144"/>
                  </a:lnTo>
                  <a:lnTo>
                    <a:pt x="1391" y="1211"/>
                  </a:lnTo>
                  <a:lnTo>
                    <a:pt x="1252" y="1242"/>
                  </a:lnTo>
                  <a:lnTo>
                    <a:pt x="1113" y="1302"/>
                  </a:lnTo>
                  <a:lnTo>
                    <a:pt x="975" y="1359"/>
                  </a:lnTo>
                  <a:lnTo>
                    <a:pt x="836" y="1431"/>
                  </a:lnTo>
                  <a:lnTo>
                    <a:pt x="697" y="1453"/>
                  </a:lnTo>
                  <a:lnTo>
                    <a:pt x="558" y="1485"/>
                  </a:lnTo>
                  <a:lnTo>
                    <a:pt x="417" y="1529"/>
                  </a:lnTo>
                  <a:lnTo>
                    <a:pt x="278" y="1542"/>
                  </a:lnTo>
                  <a:lnTo>
                    <a:pt x="139" y="1561"/>
                  </a:lnTo>
                  <a:lnTo>
                    <a:pt x="0" y="1573"/>
                  </a:lnTo>
                  <a:close/>
                </a:path>
              </a:pathLst>
            </a:custGeom>
            <a:solidFill>
              <a:srgbClr val="00FF00"/>
            </a:solidFill>
            <a:ln w="9525">
              <a:noFill/>
              <a:round/>
              <a:headEnd/>
              <a:tailEnd/>
            </a:ln>
          </p:spPr>
          <p:txBody>
            <a:bodyPr>
              <a:prstTxWarp prst="textNoShape">
                <a:avLst/>
              </a:prstTxWarp>
            </a:bodyPr>
            <a:lstStyle/>
            <a:p>
              <a:endParaRPr lang="en-US"/>
            </a:p>
          </p:txBody>
        </p:sp>
        <p:sp>
          <p:nvSpPr>
            <p:cNvPr id="22591" name="Freeform 44"/>
            <p:cNvSpPr>
              <a:spLocks/>
            </p:cNvSpPr>
            <p:nvPr/>
          </p:nvSpPr>
          <p:spPr bwMode="auto">
            <a:xfrm>
              <a:off x="803" y="1177"/>
              <a:ext cx="3201" cy="1642"/>
            </a:xfrm>
            <a:custGeom>
              <a:avLst/>
              <a:gdLst>
                <a:gd name="T0" fmla="*/ 0 w 3201"/>
                <a:gd name="T1" fmla="*/ 1642 h 1642"/>
                <a:gd name="T2" fmla="*/ 0 w 3201"/>
                <a:gd name="T3" fmla="*/ 1642 h 1642"/>
                <a:gd name="T4" fmla="*/ 139 w 3201"/>
                <a:gd name="T5" fmla="*/ 1630 h 1642"/>
                <a:gd name="T6" fmla="*/ 278 w 3201"/>
                <a:gd name="T7" fmla="*/ 1611 h 1642"/>
                <a:gd name="T8" fmla="*/ 417 w 3201"/>
                <a:gd name="T9" fmla="*/ 1598 h 1642"/>
                <a:gd name="T10" fmla="*/ 558 w 3201"/>
                <a:gd name="T11" fmla="*/ 1554 h 1642"/>
                <a:gd name="T12" fmla="*/ 697 w 3201"/>
                <a:gd name="T13" fmla="*/ 1522 h 1642"/>
                <a:gd name="T14" fmla="*/ 836 w 3201"/>
                <a:gd name="T15" fmla="*/ 1500 h 1642"/>
                <a:gd name="T16" fmla="*/ 975 w 3201"/>
                <a:gd name="T17" fmla="*/ 1428 h 1642"/>
                <a:gd name="T18" fmla="*/ 1113 w 3201"/>
                <a:gd name="T19" fmla="*/ 1314 h 1642"/>
                <a:gd name="T20" fmla="*/ 1252 w 3201"/>
                <a:gd name="T21" fmla="*/ 1248 h 1642"/>
                <a:gd name="T22" fmla="*/ 1391 w 3201"/>
                <a:gd name="T23" fmla="*/ 1182 h 1642"/>
                <a:gd name="T24" fmla="*/ 1530 w 3201"/>
                <a:gd name="T25" fmla="*/ 1153 h 1642"/>
                <a:gd name="T26" fmla="*/ 1672 w 3201"/>
                <a:gd name="T27" fmla="*/ 1094 h 1642"/>
                <a:gd name="T28" fmla="*/ 1810 w 3201"/>
                <a:gd name="T29" fmla="*/ 1090 h 1642"/>
                <a:gd name="T30" fmla="*/ 1949 w 3201"/>
                <a:gd name="T31" fmla="*/ 990 h 1642"/>
                <a:gd name="T32" fmla="*/ 2088 w 3201"/>
                <a:gd name="T33" fmla="*/ 854 h 1642"/>
                <a:gd name="T34" fmla="*/ 2227 w 3201"/>
                <a:gd name="T35" fmla="*/ 737 h 1642"/>
                <a:gd name="T36" fmla="*/ 2365 w 3201"/>
                <a:gd name="T37" fmla="*/ 630 h 1642"/>
                <a:gd name="T38" fmla="*/ 2504 w 3201"/>
                <a:gd name="T39" fmla="*/ 463 h 1642"/>
                <a:gd name="T40" fmla="*/ 2643 w 3201"/>
                <a:gd name="T41" fmla="*/ 356 h 1642"/>
                <a:gd name="T42" fmla="*/ 2785 w 3201"/>
                <a:gd name="T43" fmla="*/ 249 h 1642"/>
                <a:gd name="T44" fmla="*/ 2923 w 3201"/>
                <a:gd name="T45" fmla="*/ 192 h 1642"/>
                <a:gd name="T46" fmla="*/ 3062 w 3201"/>
                <a:gd name="T47" fmla="*/ 148 h 1642"/>
                <a:gd name="T48" fmla="*/ 3201 w 3201"/>
                <a:gd name="T49" fmla="*/ 0 h 1642"/>
                <a:gd name="T50" fmla="*/ 3201 w 3201"/>
                <a:gd name="T51" fmla="*/ 69 h 1642"/>
                <a:gd name="T52" fmla="*/ 3062 w 3201"/>
                <a:gd name="T53" fmla="*/ 217 h 1642"/>
                <a:gd name="T54" fmla="*/ 2923 w 3201"/>
                <a:gd name="T55" fmla="*/ 258 h 1642"/>
                <a:gd name="T56" fmla="*/ 2785 w 3201"/>
                <a:gd name="T57" fmla="*/ 331 h 1642"/>
                <a:gd name="T58" fmla="*/ 2643 w 3201"/>
                <a:gd name="T59" fmla="*/ 431 h 1642"/>
                <a:gd name="T60" fmla="*/ 2504 w 3201"/>
                <a:gd name="T61" fmla="*/ 542 h 1642"/>
                <a:gd name="T62" fmla="*/ 2365 w 3201"/>
                <a:gd name="T63" fmla="*/ 690 h 1642"/>
                <a:gd name="T64" fmla="*/ 2227 w 3201"/>
                <a:gd name="T65" fmla="*/ 822 h 1642"/>
                <a:gd name="T66" fmla="*/ 2088 w 3201"/>
                <a:gd name="T67" fmla="*/ 949 h 1642"/>
                <a:gd name="T68" fmla="*/ 1949 w 3201"/>
                <a:gd name="T69" fmla="*/ 1097 h 1642"/>
                <a:gd name="T70" fmla="*/ 1810 w 3201"/>
                <a:gd name="T71" fmla="*/ 1138 h 1642"/>
                <a:gd name="T72" fmla="*/ 1672 w 3201"/>
                <a:gd name="T73" fmla="*/ 1169 h 1642"/>
                <a:gd name="T74" fmla="*/ 1530 w 3201"/>
                <a:gd name="T75" fmla="*/ 1213 h 1642"/>
                <a:gd name="T76" fmla="*/ 1391 w 3201"/>
                <a:gd name="T77" fmla="*/ 1280 h 1642"/>
                <a:gd name="T78" fmla="*/ 1252 w 3201"/>
                <a:gd name="T79" fmla="*/ 1311 h 1642"/>
                <a:gd name="T80" fmla="*/ 1113 w 3201"/>
                <a:gd name="T81" fmla="*/ 1371 h 1642"/>
                <a:gd name="T82" fmla="*/ 975 w 3201"/>
                <a:gd name="T83" fmla="*/ 1428 h 1642"/>
                <a:gd name="T84" fmla="*/ 836 w 3201"/>
                <a:gd name="T85" fmla="*/ 1500 h 1642"/>
                <a:gd name="T86" fmla="*/ 697 w 3201"/>
                <a:gd name="T87" fmla="*/ 1522 h 1642"/>
                <a:gd name="T88" fmla="*/ 558 w 3201"/>
                <a:gd name="T89" fmla="*/ 1554 h 1642"/>
                <a:gd name="T90" fmla="*/ 417 w 3201"/>
                <a:gd name="T91" fmla="*/ 1598 h 1642"/>
                <a:gd name="T92" fmla="*/ 278 w 3201"/>
                <a:gd name="T93" fmla="*/ 1611 h 1642"/>
                <a:gd name="T94" fmla="*/ 139 w 3201"/>
                <a:gd name="T95" fmla="*/ 1630 h 1642"/>
                <a:gd name="T96" fmla="*/ 0 w 3201"/>
                <a:gd name="T97" fmla="*/ 1642 h 16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1642"/>
                <a:gd name="T149" fmla="*/ 3201 w 3201"/>
                <a:gd name="T150" fmla="*/ 1642 h 16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1642">
                  <a:moveTo>
                    <a:pt x="0" y="1642"/>
                  </a:moveTo>
                  <a:lnTo>
                    <a:pt x="0" y="1642"/>
                  </a:lnTo>
                  <a:lnTo>
                    <a:pt x="139" y="1630"/>
                  </a:lnTo>
                  <a:lnTo>
                    <a:pt x="278" y="1611"/>
                  </a:lnTo>
                  <a:lnTo>
                    <a:pt x="417" y="1598"/>
                  </a:lnTo>
                  <a:lnTo>
                    <a:pt x="558" y="1554"/>
                  </a:lnTo>
                  <a:lnTo>
                    <a:pt x="697" y="1522"/>
                  </a:lnTo>
                  <a:lnTo>
                    <a:pt x="836" y="1500"/>
                  </a:lnTo>
                  <a:lnTo>
                    <a:pt x="975" y="1428"/>
                  </a:lnTo>
                  <a:lnTo>
                    <a:pt x="1113" y="1314"/>
                  </a:lnTo>
                  <a:lnTo>
                    <a:pt x="1252" y="1248"/>
                  </a:lnTo>
                  <a:lnTo>
                    <a:pt x="1391" y="1182"/>
                  </a:lnTo>
                  <a:lnTo>
                    <a:pt x="1530" y="1153"/>
                  </a:lnTo>
                  <a:lnTo>
                    <a:pt x="1672" y="1094"/>
                  </a:lnTo>
                  <a:lnTo>
                    <a:pt x="1810" y="1090"/>
                  </a:lnTo>
                  <a:lnTo>
                    <a:pt x="1949" y="990"/>
                  </a:lnTo>
                  <a:lnTo>
                    <a:pt x="2088" y="854"/>
                  </a:lnTo>
                  <a:lnTo>
                    <a:pt x="2227" y="737"/>
                  </a:lnTo>
                  <a:lnTo>
                    <a:pt x="2365" y="630"/>
                  </a:lnTo>
                  <a:lnTo>
                    <a:pt x="2504" y="463"/>
                  </a:lnTo>
                  <a:lnTo>
                    <a:pt x="2643" y="356"/>
                  </a:lnTo>
                  <a:lnTo>
                    <a:pt x="2785" y="249"/>
                  </a:lnTo>
                  <a:lnTo>
                    <a:pt x="2923" y="192"/>
                  </a:lnTo>
                  <a:lnTo>
                    <a:pt x="3062" y="148"/>
                  </a:lnTo>
                  <a:lnTo>
                    <a:pt x="3201" y="0"/>
                  </a:lnTo>
                  <a:lnTo>
                    <a:pt x="3201" y="69"/>
                  </a:lnTo>
                  <a:lnTo>
                    <a:pt x="3062" y="217"/>
                  </a:lnTo>
                  <a:lnTo>
                    <a:pt x="2923" y="258"/>
                  </a:lnTo>
                  <a:lnTo>
                    <a:pt x="2785" y="331"/>
                  </a:lnTo>
                  <a:lnTo>
                    <a:pt x="2643" y="431"/>
                  </a:lnTo>
                  <a:lnTo>
                    <a:pt x="2504" y="542"/>
                  </a:lnTo>
                  <a:lnTo>
                    <a:pt x="2365" y="690"/>
                  </a:lnTo>
                  <a:lnTo>
                    <a:pt x="2227" y="822"/>
                  </a:lnTo>
                  <a:lnTo>
                    <a:pt x="2088" y="949"/>
                  </a:lnTo>
                  <a:lnTo>
                    <a:pt x="1949" y="1097"/>
                  </a:lnTo>
                  <a:lnTo>
                    <a:pt x="1810" y="1138"/>
                  </a:lnTo>
                  <a:lnTo>
                    <a:pt x="1672" y="1169"/>
                  </a:lnTo>
                  <a:lnTo>
                    <a:pt x="1530" y="1213"/>
                  </a:lnTo>
                  <a:lnTo>
                    <a:pt x="1391" y="1280"/>
                  </a:lnTo>
                  <a:lnTo>
                    <a:pt x="1252" y="1311"/>
                  </a:lnTo>
                  <a:lnTo>
                    <a:pt x="1113" y="1371"/>
                  </a:lnTo>
                  <a:lnTo>
                    <a:pt x="975" y="1428"/>
                  </a:lnTo>
                  <a:lnTo>
                    <a:pt x="836" y="1500"/>
                  </a:lnTo>
                  <a:lnTo>
                    <a:pt x="697" y="1522"/>
                  </a:lnTo>
                  <a:lnTo>
                    <a:pt x="558" y="1554"/>
                  </a:lnTo>
                  <a:lnTo>
                    <a:pt x="417" y="1598"/>
                  </a:lnTo>
                  <a:lnTo>
                    <a:pt x="278" y="1611"/>
                  </a:lnTo>
                  <a:lnTo>
                    <a:pt x="139" y="1630"/>
                  </a:lnTo>
                  <a:lnTo>
                    <a:pt x="0" y="1642"/>
                  </a:lnTo>
                  <a:close/>
                </a:path>
              </a:pathLst>
            </a:custGeom>
            <a:solidFill>
              <a:srgbClr val="CC99FF"/>
            </a:solidFill>
            <a:ln w="9525">
              <a:noFill/>
              <a:round/>
              <a:headEnd/>
              <a:tailEnd/>
            </a:ln>
          </p:spPr>
          <p:txBody>
            <a:bodyPr>
              <a:prstTxWarp prst="textNoShape">
                <a:avLst/>
              </a:prstTxWarp>
            </a:bodyPr>
            <a:lstStyle/>
            <a:p>
              <a:endParaRPr lang="en-US"/>
            </a:p>
          </p:txBody>
        </p:sp>
        <p:sp>
          <p:nvSpPr>
            <p:cNvPr id="22592" name="Freeform 45"/>
            <p:cNvSpPr>
              <a:spLocks/>
            </p:cNvSpPr>
            <p:nvPr/>
          </p:nvSpPr>
          <p:spPr bwMode="auto">
            <a:xfrm>
              <a:off x="803" y="1120"/>
              <a:ext cx="3201" cy="1699"/>
            </a:xfrm>
            <a:custGeom>
              <a:avLst/>
              <a:gdLst>
                <a:gd name="T0" fmla="*/ 0 w 3201"/>
                <a:gd name="T1" fmla="*/ 1699 h 1699"/>
                <a:gd name="T2" fmla="*/ 0 w 3201"/>
                <a:gd name="T3" fmla="*/ 1699 h 1699"/>
                <a:gd name="T4" fmla="*/ 139 w 3201"/>
                <a:gd name="T5" fmla="*/ 1687 h 1699"/>
                <a:gd name="T6" fmla="*/ 278 w 3201"/>
                <a:gd name="T7" fmla="*/ 1668 h 1699"/>
                <a:gd name="T8" fmla="*/ 417 w 3201"/>
                <a:gd name="T9" fmla="*/ 1655 h 1699"/>
                <a:gd name="T10" fmla="*/ 558 w 3201"/>
                <a:gd name="T11" fmla="*/ 1611 h 1699"/>
                <a:gd name="T12" fmla="*/ 697 w 3201"/>
                <a:gd name="T13" fmla="*/ 1579 h 1699"/>
                <a:gd name="T14" fmla="*/ 836 w 3201"/>
                <a:gd name="T15" fmla="*/ 1557 h 1699"/>
                <a:gd name="T16" fmla="*/ 975 w 3201"/>
                <a:gd name="T17" fmla="*/ 1485 h 1699"/>
                <a:gd name="T18" fmla="*/ 1113 w 3201"/>
                <a:gd name="T19" fmla="*/ 1371 h 1699"/>
                <a:gd name="T20" fmla="*/ 1252 w 3201"/>
                <a:gd name="T21" fmla="*/ 1305 h 1699"/>
                <a:gd name="T22" fmla="*/ 1391 w 3201"/>
                <a:gd name="T23" fmla="*/ 1239 h 1699"/>
                <a:gd name="T24" fmla="*/ 1530 w 3201"/>
                <a:gd name="T25" fmla="*/ 1210 h 1699"/>
                <a:gd name="T26" fmla="*/ 1672 w 3201"/>
                <a:gd name="T27" fmla="*/ 1151 h 1699"/>
                <a:gd name="T28" fmla="*/ 1810 w 3201"/>
                <a:gd name="T29" fmla="*/ 1147 h 1699"/>
                <a:gd name="T30" fmla="*/ 1949 w 3201"/>
                <a:gd name="T31" fmla="*/ 1047 h 1699"/>
                <a:gd name="T32" fmla="*/ 2088 w 3201"/>
                <a:gd name="T33" fmla="*/ 911 h 1699"/>
                <a:gd name="T34" fmla="*/ 2227 w 3201"/>
                <a:gd name="T35" fmla="*/ 794 h 1699"/>
                <a:gd name="T36" fmla="*/ 2365 w 3201"/>
                <a:gd name="T37" fmla="*/ 687 h 1699"/>
                <a:gd name="T38" fmla="*/ 2504 w 3201"/>
                <a:gd name="T39" fmla="*/ 466 h 1699"/>
                <a:gd name="T40" fmla="*/ 2643 w 3201"/>
                <a:gd name="T41" fmla="*/ 359 h 1699"/>
                <a:gd name="T42" fmla="*/ 2785 w 3201"/>
                <a:gd name="T43" fmla="*/ 252 h 1699"/>
                <a:gd name="T44" fmla="*/ 2923 w 3201"/>
                <a:gd name="T45" fmla="*/ 189 h 1699"/>
                <a:gd name="T46" fmla="*/ 3062 w 3201"/>
                <a:gd name="T47" fmla="*/ 145 h 1699"/>
                <a:gd name="T48" fmla="*/ 3201 w 3201"/>
                <a:gd name="T49" fmla="*/ 0 h 1699"/>
                <a:gd name="T50" fmla="*/ 3201 w 3201"/>
                <a:gd name="T51" fmla="*/ 57 h 1699"/>
                <a:gd name="T52" fmla="*/ 3062 w 3201"/>
                <a:gd name="T53" fmla="*/ 205 h 1699"/>
                <a:gd name="T54" fmla="*/ 2923 w 3201"/>
                <a:gd name="T55" fmla="*/ 249 h 1699"/>
                <a:gd name="T56" fmla="*/ 2785 w 3201"/>
                <a:gd name="T57" fmla="*/ 306 h 1699"/>
                <a:gd name="T58" fmla="*/ 2643 w 3201"/>
                <a:gd name="T59" fmla="*/ 413 h 1699"/>
                <a:gd name="T60" fmla="*/ 2504 w 3201"/>
                <a:gd name="T61" fmla="*/ 520 h 1699"/>
                <a:gd name="T62" fmla="*/ 2365 w 3201"/>
                <a:gd name="T63" fmla="*/ 687 h 1699"/>
                <a:gd name="T64" fmla="*/ 2227 w 3201"/>
                <a:gd name="T65" fmla="*/ 794 h 1699"/>
                <a:gd name="T66" fmla="*/ 2088 w 3201"/>
                <a:gd name="T67" fmla="*/ 911 h 1699"/>
                <a:gd name="T68" fmla="*/ 1949 w 3201"/>
                <a:gd name="T69" fmla="*/ 1047 h 1699"/>
                <a:gd name="T70" fmla="*/ 1810 w 3201"/>
                <a:gd name="T71" fmla="*/ 1147 h 1699"/>
                <a:gd name="T72" fmla="*/ 1672 w 3201"/>
                <a:gd name="T73" fmla="*/ 1151 h 1699"/>
                <a:gd name="T74" fmla="*/ 1530 w 3201"/>
                <a:gd name="T75" fmla="*/ 1210 h 1699"/>
                <a:gd name="T76" fmla="*/ 1391 w 3201"/>
                <a:gd name="T77" fmla="*/ 1239 h 1699"/>
                <a:gd name="T78" fmla="*/ 1252 w 3201"/>
                <a:gd name="T79" fmla="*/ 1305 h 1699"/>
                <a:gd name="T80" fmla="*/ 1113 w 3201"/>
                <a:gd name="T81" fmla="*/ 1371 h 1699"/>
                <a:gd name="T82" fmla="*/ 975 w 3201"/>
                <a:gd name="T83" fmla="*/ 1485 h 1699"/>
                <a:gd name="T84" fmla="*/ 836 w 3201"/>
                <a:gd name="T85" fmla="*/ 1557 h 1699"/>
                <a:gd name="T86" fmla="*/ 697 w 3201"/>
                <a:gd name="T87" fmla="*/ 1579 h 1699"/>
                <a:gd name="T88" fmla="*/ 558 w 3201"/>
                <a:gd name="T89" fmla="*/ 1611 h 1699"/>
                <a:gd name="T90" fmla="*/ 417 w 3201"/>
                <a:gd name="T91" fmla="*/ 1655 h 1699"/>
                <a:gd name="T92" fmla="*/ 278 w 3201"/>
                <a:gd name="T93" fmla="*/ 1668 h 1699"/>
                <a:gd name="T94" fmla="*/ 139 w 3201"/>
                <a:gd name="T95" fmla="*/ 1687 h 1699"/>
                <a:gd name="T96" fmla="*/ 0 w 3201"/>
                <a:gd name="T97" fmla="*/ 1699 h 1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1699"/>
                <a:gd name="T149" fmla="*/ 3201 w 3201"/>
                <a:gd name="T150" fmla="*/ 1699 h 1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1699">
                  <a:moveTo>
                    <a:pt x="0" y="1699"/>
                  </a:moveTo>
                  <a:lnTo>
                    <a:pt x="0" y="1699"/>
                  </a:lnTo>
                  <a:lnTo>
                    <a:pt x="139" y="1687"/>
                  </a:lnTo>
                  <a:lnTo>
                    <a:pt x="278" y="1668"/>
                  </a:lnTo>
                  <a:lnTo>
                    <a:pt x="417" y="1655"/>
                  </a:lnTo>
                  <a:lnTo>
                    <a:pt x="558" y="1611"/>
                  </a:lnTo>
                  <a:lnTo>
                    <a:pt x="697" y="1579"/>
                  </a:lnTo>
                  <a:lnTo>
                    <a:pt x="836" y="1557"/>
                  </a:lnTo>
                  <a:lnTo>
                    <a:pt x="975" y="1485"/>
                  </a:lnTo>
                  <a:lnTo>
                    <a:pt x="1113" y="1371"/>
                  </a:lnTo>
                  <a:lnTo>
                    <a:pt x="1252" y="1305"/>
                  </a:lnTo>
                  <a:lnTo>
                    <a:pt x="1391" y="1239"/>
                  </a:lnTo>
                  <a:lnTo>
                    <a:pt x="1530" y="1210"/>
                  </a:lnTo>
                  <a:lnTo>
                    <a:pt x="1672" y="1151"/>
                  </a:lnTo>
                  <a:lnTo>
                    <a:pt x="1810" y="1147"/>
                  </a:lnTo>
                  <a:lnTo>
                    <a:pt x="1949" y="1047"/>
                  </a:lnTo>
                  <a:lnTo>
                    <a:pt x="2088" y="911"/>
                  </a:lnTo>
                  <a:lnTo>
                    <a:pt x="2227" y="794"/>
                  </a:lnTo>
                  <a:lnTo>
                    <a:pt x="2365" y="687"/>
                  </a:lnTo>
                  <a:lnTo>
                    <a:pt x="2504" y="466"/>
                  </a:lnTo>
                  <a:lnTo>
                    <a:pt x="2643" y="359"/>
                  </a:lnTo>
                  <a:lnTo>
                    <a:pt x="2785" y="252"/>
                  </a:lnTo>
                  <a:lnTo>
                    <a:pt x="2923" y="189"/>
                  </a:lnTo>
                  <a:lnTo>
                    <a:pt x="3062" y="145"/>
                  </a:lnTo>
                  <a:lnTo>
                    <a:pt x="3201" y="0"/>
                  </a:lnTo>
                  <a:lnTo>
                    <a:pt x="3201" y="57"/>
                  </a:lnTo>
                  <a:lnTo>
                    <a:pt x="3062" y="205"/>
                  </a:lnTo>
                  <a:lnTo>
                    <a:pt x="2923" y="249"/>
                  </a:lnTo>
                  <a:lnTo>
                    <a:pt x="2785" y="306"/>
                  </a:lnTo>
                  <a:lnTo>
                    <a:pt x="2643" y="413"/>
                  </a:lnTo>
                  <a:lnTo>
                    <a:pt x="2504" y="520"/>
                  </a:lnTo>
                  <a:lnTo>
                    <a:pt x="2365" y="687"/>
                  </a:lnTo>
                  <a:lnTo>
                    <a:pt x="2227" y="794"/>
                  </a:lnTo>
                  <a:lnTo>
                    <a:pt x="2088" y="911"/>
                  </a:lnTo>
                  <a:lnTo>
                    <a:pt x="1949" y="1047"/>
                  </a:lnTo>
                  <a:lnTo>
                    <a:pt x="1810" y="1147"/>
                  </a:lnTo>
                  <a:lnTo>
                    <a:pt x="1672" y="1151"/>
                  </a:lnTo>
                  <a:lnTo>
                    <a:pt x="1530" y="1210"/>
                  </a:lnTo>
                  <a:lnTo>
                    <a:pt x="1391" y="1239"/>
                  </a:lnTo>
                  <a:lnTo>
                    <a:pt x="1252" y="1305"/>
                  </a:lnTo>
                  <a:lnTo>
                    <a:pt x="1113" y="1371"/>
                  </a:lnTo>
                  <a:lnTo>
                    <a:pt x="975" y="1485"/>
                  </a:lnTo>
                  <a:lnTo>
                    <a:pt x="836" y="1557"/>
                  </a:lnTo>
                  <a:lnTo>
                    <a:pt x="697" y="1579"/>
                  </a:lnTo>
                  <a:lnTo>
                    <a:pt x="558" y="1611"/>
                  </a:lnTo>
                  <a:lnTo>
                    <a:pt x="417" y="1655"/>
                  </a:lnTo>
                  <a:lnTo>
                    <a:pt x="278" y="1668"/>
                  </a:lnTo>
                  <a:lnTo>
                    <a:pt x="139" y="1687"/>
                  </a:lnTo>
                  <a:lnTo>
                    <a:pt x="0" y="1699"/>
                  </a:lnTo>
                  <a:close/>
                </a:path>
              </a:pathLst>
            </a:custGeom>
            <a:solidFill>
              <a:srgbClr val="A6CAF0"/>
            </a:solidFill>
            <a:ln w="9525">
              <a:noFill/>
              <a:round/>
              <a:headEnd/>
              <a:tailEnd/>
            </a:ln>
          </p:spPr>
          <p:txBody>
            <a:bodyPr>
              <a:prstTxWarp prst="textNoShape">
                <a:avLst/>
              </a:prstTxWarp>
            </a:bodyPr>
            <a:lstStyle/>
            <a:p>
              <a:endParaRPr lang="en-US"/>
            </a:p>
          </p:txBody>
        </p:sp>
        <p:sp>
          <p:nvSpPr>
            <p:cNvPr id="22593" name="Freeform 46"/>
            <p:cNvSpPr>
              <a:spLocks/>
            </p:cNvSpPr>
            <p:nvPr/>
          </p:nvSpPr>
          <p:spPr bwMode="auto">
            <a:xfrm>
              <a:off x="803" y="2378"/>
              <a:ext cx="3201" cy="485"/>
            </a:xfrm>
            <a:custGeom>
              <a:avLst/>
              <a:gdLst>
                <a:gd name="T0" fmla="*/ 0 w 3201"/>
                <a:gd name="T1" fmla="*/ 485 h 485"/>
                <a:gd name="T2" fmla="*/ 0 w 3201"/>
                <a:gd name="T3" fmla="*/ 470 h 485"/>
                <a:gd name="T4" fmla="*/ 139 w 3201"/>
                <a:gd name="T5" fmla="*/ 463 h 485"/>
                <a:gd name="T6" fmla="*/ 278 w 3201"/>
                <a:gd name="T7" fmla="*/ 444 h 485"/>
                <a:gd name="T8" fmla="*/ 417 w 3201"/>
                <a:gd name="T9" fmla="*/ 432 h 485"/>
                <a:gd name="T10" fmla="*/ 558 w 3201"/>
                <a:gd name="T11" fmla="*/ 388 h 485"/>
                <a:gd name="T12" fmla="*/ 697 w 3201"/>
                <a:gd name="T13" fmla="*/ 359 h 485"/>
                <a:gd name="T14" fmla="*/ 836 w 3201"/>
                <a:gd name="T15" fmla="*/ 328 h 485"/>
                <a:gd name="T16" fmla="*/ 975 w 3201"/>
                <a:gd name="T17" fmla="*/ 255 h 485"/>
                <a:gd name="T18" fmla="*/ 1113 w 3201"/>
                <a:gd name="T19" fmla="*/ 189 h 485"/>
                <a:gd name="T20" fmla="*/ 1252 w 3201"/>
                <a:gd name="T21" fmla="*/ 157 h 485"/>
                <a:gd name="T22" fmla="*/ 1391 w 3201"/>
                <a:gd name="T23" fmla="*/ 123 h 485"/>
                <a:gd name="T24" fmla="*/ 1530 w 3201"/>
                <a:gd name="T25" fmla="*/ 66 h 485"/>
                <a:gd name="T26" fmla="*/ 1672 w 3201"/>
                <a:gd name="T27" fmla="*/ 60 h 485"/>
                <a:gd name="T28" fmla="*/ 1810 w 3201"/>
                <a:gd name="T29" fmla="*/ 66 h 485"/>
                <a:gd name="T30" fmla="*/ 1949 w 3201"/>
                <a:gd name="T31" fmla="*/ 53 h 485"/>
                <a:gd name="T32" fmla="*/ 2088 w 3201"/>
                <a:gd name="T33" fmla="*/ 44 h 485"/>
                <a:gd name="T34" fmla="*/ 2227 w 3201"/>
                <a:gd name="T35" fmla="*/ 31 h 485"/>
                <a:gd name="T36" fmla="*/ 2365 w 3201"/>
                <a:gd name="T37" fmla="*/ 25 h 485"/>
                <a:gd name="T38" fmla="*/ 2504 w 3201"/>
                <a:gd name="T39" fmla="*/ 0 h 485"/>
                <a:gd name="T40" fmla="*/ 2643 w 3201"/>
                <a:gd name="T41" fmla="*/ 6 h 485"/>
                <a:gd name="T42" fmla="*/ 2785 w 3201"/>
                <a:gd name="T43" fmla="*/ 25 h 485"/>
                <a:gd name="T44" fmla="*/ 2923 w 3201"/>
                <a:gd name="T45" fmla="*/ 66 h 485"/>
                <a:gd name="T46" fmla="*/ 3062 w 3201"/>
                <a:gd name="T47" fmla="*/ 47 h 485"/>
                <a:gd name="T48" fmla="*/ 3201 w 3201"/>
                <a:gd name="T49" fmla="*/ 57 h 485"/>
                <a:gd name="T50" fmla="*/ 3201 w 3201"/>
                <a:gd name="T51" fmla="*/ 485 h 485"/>
                <a:gd name="T52" fmla="*/ 3062 w 3201"/>
                <a:gd name="T53" fmla="*/ 485 h 485"/>
                <a:gd name="T54" fmla="*/ 2923 w 3201"/>
                <a:gd name="T55" fmla="*/ 485 h 485"/>
                <a:gd name="T56" fmla="*/ 2785 w 3201"/>
                <a:gd name="T57" fmla="*/ 485 h 485"/>
                <a:gd name="T58" fmla="*/ 2643 w 3201"/>
                <a:gd name="T59" fmla="*/ 485 h 485"/>
                <a:gd name="T60" fmla="*/ 2504 w 3201"/>
                <a:gd name="T61" fmla="*/ 485 h 485"/>
                <a:gd name="T62" fmla="*/ 2365 w 3201"/>
                <a:gd name="T63" fmla="*/ 485 h 485"/>
                <a:gd name="T64" fmla="*/ 2227 w 3201"/>
                <a:gd name="T65" fmla="*/ 485 h 485"/>
                <a:gd name="T66" fmla="*/ 2088 w 3201"/>
                <a:gd name="T67" fmla="*/ 485 h 485"/>
                <a:gd name="T68" fmla="*/ 1949 w 3201"/>
                <a:gd name="T69" fmla="*/ 485 h 485"/>
                <a:gd name="T70" fmla="*/ 1810 w 3201"/>
                <a:gd name="T71" fmla="*/ 485 h 485"/>
                <a:gd name="T72" fmla="*/ 1672 w 3201"/>
                <a:gd name="T73" fmla="*/ 485 h 485"/>
                <a:gd name="T74" fmla="*/ 1530 w 3201"/>
                <a:gd name="T75" fmla="*/ 485 h 485"/>
                <a:gd name="T76" fmla="*/ 1391 w 3201"/>
                <a:gd name="T77" fmla="*/ 485 h 485"/>
                <a:gd name="T78" fmla="*/ 1252 w 3201"/>
                <a:gd name="T79" fmla="*/ 485 h 485"/>
                <a:gd name="T80" fmla="*/ 1113 w 3201"/>
                <a:gd name="T81" fmla="*/ 485 h 485"/>
                <a:gd name="T82" fmla="*/ 975 w 3201"/>
                <a:gd name="T83" fmla="*/ 485 h 485"/>
                <a:gd name="T84" fmla="*/ 836 w 3201"/>
                <a:gd name="T85" fmla="*/ 485 h 485"/>
                <a:gd name="T86" fmla="*/ 697 w 3201"/>
                <a:gd name="T87" fmla="*/ 485 h 485"/>
                <a:gd name="T88" fmla="*/ 558 w 3201"/>
                <a:gd name="T89" fmla="*/ 485 h 485"/>
                <a:gd name="T90" fmla="*/ 417 w 3201"/>
                <a:gd name="T91" fmla="*/ 485 h 485"/>
                <a:gd name="T92" fmla="*/ 278 w 3201"/>
                <a:gd name="T93" fmla="*/ 485 h 485"/>
                <a:gd name="T94" fmla="*/ 139 w 3201"/>
                <a:gd name="T95" fmla="*/ 485 h 485"/>
                <a:gd name="T96" fmla="*/ 0 w 3201"/>
                <a:gd name="T97" fmla="*/ 485 h 48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485"/>
                <a:gd name="T149" fmla="*/ 3201 w 3201"/>
                <a:gd name="T150" fmla="*/ 485 h 48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485">
                  <a:moveTo>
                    <a:pt x="0" y="485"/>
                  </a:moveTo>
                  <a:lnTo>
                    <a:pt x="0" y="470"/>
                  </a:lnTo>
                  <a:lnTo>
                    <a:pt x="139" y="463"/>
                  </a:lnTo>
                  <a:lnTo>
                    <a:pt x="278" y="444"/>
                  </a:lnTo>
                  <a:lnTo>
                    <a:pt x="417" y="432"/>
                  </a:lnTo>
                  <a:lnTo>
                    <a:pt x="558" y="388"/>
                  </a:lnTo>
                  <a:lnTo>
                    <a:pt x="697" y="359"/>
                  </a:lnTo>
                  <a:lnTo>
                    <a:pt x="836" y="328"/>
                  </a:lnTo>
                  <a:lnTo>
                    <a:pt x="975" y="255"/>
                  </a:lnTo>
                  <a:lnTo>
                    <a:pt x="1113" y="189"/>
                  </a:lnTo>
                  <a:lnTo>
                    <a:pt x="1252" y="157"/>
                  </a:lnTo>
                  <a:lnTo>
                    <a:pt x="1391" y="123"/>
                  </a:lnTo>
                  <a:lnTo>
                    <a:pt x="1530" y="66"/>
                  </a:lnTo>
                  <a:lnTo>
                    <a:pt x="1672" y="60"/>
                  </a:lnTo>
                  <a:lnTo>
                    <a:pt x="1810" y="66"/>
                  </a:lnTo>
                  <a:lnTo>
                    <a:pt x="1949" y="53"/>
                  </a:lnTo>
                  <a:lnTo>
                    <a:pt x="2088" y="44"/>
                  </a:lnTo>
                  <a:lnTo>
                    <a:pt x="2227" y="31"/>
                  </a:lnTo>
                  <a:lnTo>
                    <a:pt x="2365" y="25"/>
                  </a:lnTo>
                  <a:lnTo>
                    <a:pt x="2504" y="0"/>
                  </a:lnTo>
                  <a:lnTo>
                    <a:pt x="2643" y="6"/>
                  </a:lnTo>
                  <a:lnTo>
                    <a:pt x="2785" y="25"/>
                  </a:lnTo>
                  <a:lnTo>
                    <a:pt x="2923" y="66"/>
                  </a:lnTo>
                  <a:lnTo>
                    <a:pt x="3062" y="47"/>
                  </a:lnTo>
                  <a:lnTo>
                    <a:pt x="3201" y="57"/>
                  </a:lnTo>
                  <a:lnTo>
                    <a:pt x="3201" y="485"/>
                  </a:lnTo>
                  <a:lnTo>
                    <a:pt x="3062" y="485"/>
                  </a:lnTo>
                  <a:lnTo>
                    <a:pt x="2923" y="485"/>
                  </a:lnTo>
                  <a:lnTo>
                    <a:pt x="2785" y="485"/>
                  </a:lnTo>
                  <a:lnTo>
                    <a:pt x="2643" y="485"/>
                  </a:lnTo>
                  <a:lnTo>
                    <a:pt x="2504" y="485"/>
                  </a:lnTo>
                  <a:lnTo>
                    <a:pt x="2365" y="485"/>
                  </a:lnTo>
                  <a:lnTo>
                    <a:pt x="2227" y="485"/>
                  </a:lnTo>
                  <a:lnTo>
                    <a:pt x="2088" y="485"/>
                  </a:lnTo>
                  <a:lnTo>
                    <a:pt x="1949" y="485"/>
                  </a:lnTo>
                  <a:lnTo>
                    <a:pt x="1810" y="485"/>
                  </a:lnTo>
                  <a:lnTo>
                    <a:pt x="1672" y="485"/>
                  </a:lnTo>
                  <a:lnTo>
                    <a:pt x="1530" y="485"/>
                  </a:lnTo>
                  <a:lnTo>
                    <a:pt x="1391" y="485"/>
                  </a:lnTo>
                  <a:lnTo>
                    <a:pt x="1252" y="485"/>
                  </a:lnTo>
                  <a:lnTo>
                    <a:pt x="1113" y="485"/>
                  </a:lnTo>
                  <a:lnTo>
                    <a:pt x="975" y="485"/>
                  </a:lnTo>
                  <a:lnTo>
                    <a:pt x="836" y="485"/>
                  </a:lnTo>
                  <a:lnTo>
                    <a:pt x="697" y="485"/>
                  </a:lnTo>
                  <a:lnTo>
                    <a:pt x="558" y="485"/>
                  </a:lnTo>
                  <a:lnTo>
                    <a:pt x="417" y="485"/>
                  </a:lnTo>
                  <a:lnTo>
                    <a:pt x="278" y="485"/>
                  </a:lnTo>
                  <a:lnTo>
                    <a:pt x="139" y="485"/>
                  </a:lnTo>
                  <a:lnTo>
                    <a:pt x="0" y="485"/>
                  </a:lnTo>
                </a:path>
              </a:pathLst>
            </a:custGeom>
            <a:noFill/>
            <a:ln w="4763">
              <a:solidFill>
                <a:srgbClr val="000000"/>
              </a:solidFill>
              <a:round/>
              <a:headEnd/>
              <a:tailEnd/>
            </a:ln>
          </p:spPr>
          <p:txBody>
            <a:bodyPr>
              <a:prstTxWarp prst="textNoShape">
                <a:avLst/>
              </a:prstTxWarp>
            </a:bodyPr>
            <a:lstStyle/>
            <a:p>
              <a:endParaRPr lang="en-US"/>
            </a:p>
          </p:txBody>
        </p:sp>
        <p:sp>
          <p:nvSpPr>
            <p:cNvPr id="22594" name="Freeform 47"/>
            <p:cNvSpPr>
              <a:spLocks/>
            </p:cNvSpPr>
            <p:nvPr/>
          </p:nvSpPr>
          <p:spPr bwMode="auto">
            <a:xfrm>
              <a:off x="803" y="2208"/>
              <a:ext cx="3201" cy="640"/>
            </a:xfrm>
            <a:custGeom>
              <a:avLst/>
              <a:gdLst>
                <a:gd name="T0" fmla="*/ 0 w 3201"/>
                <a:gd name="T1" fmla="*/ 640 h 640"/>
                <a:gd name="T2" fmla="*/ 0 w 3201"/>
                <a:gd name="T3" fmla="*/ 611 h 640"/>
                <a:gd name="T4" fmla="*/ 139 w 3201"/>
                <a:gd name="T5" fmla="*/ 599 h 640"/>
                <a:gd name="T6" fmla="*/ 278 w 3201"/>
                <a:gd name="T7" fmla="*/ 580 h 640"/>
                <a:gd name="T8" fmla="*/ 417 w 3201"/>
                <a:gd name="T9" fmla="*/ 567 h 640"/>
                <a:gd name="T10" fmla="*/ 558 w 3201"/>
                <a:gd name="T11" fmla="*/ 523 h 640"/>
                <a:gd name="T12" fmla="*/ 697 w 3201"/>
                <a:gd name="T13" fmla="*/ 491 h 640"/>
                <a:gd name="T14" fmla="*/ 836 w 3201"/>
                <a:gd name="T15" fmla="*/ 469 h 640"/>
                <a:gd name="T16" fmla="*/ 975 w 3201"/>
                <a:gd name="T17" fmla="*/ 397 h 640"/>
                <a:gd name="T18" fmla="*/ 1113 w 3201"/>
                <a:gd name="T19" fmla="*/ 340 h 640"/>
                <a:gd name="T20" fmla="*/ 1252 w 3201"/>
                <a:gd name="T21" fmla="*/ 280 h 640"/>
                <a:gd name="T22" fmla="*/ 1391 w 3201"/>
                <a:gd name="T23" fmla="*/ 249 h 640"/>
                <a:gd name="T24" fmla="*/ 1530 w 3201"/>
                <a:gd name="T25" fmla="*/ 182 h 640"/>
                <a:gd name="T26" fmla="*/ 1672 w 3201"/>
                <a:gd name="T27" fmla="*/ 157 h 640"/>
                <a:gd name="T28" fmla="*/ 1810 w 3201"/>
                <a:gd name="T29" fmla="*/ 141 h 640"/>
                <a:gd name="T30" fmla="*/ 1949 w 3201"/>
                <a:gd name="T31" fmla="*/ 100 h 640"/>
                <a:gd name="T32" fmla="*/ 2088 w 3201"/>
                <a:gd name="T33" fmla="*/ 75 h 640"/>
                <a:gd name="T34" fmla="*/ 2227 w 3201"/>
                <a:gd name="T35" fmla="*/ 56 h 640"/>
                <a:gd name="T36" fmla="*/ 2365 w 3201"/>
                <a:gd name="T37" fmla="*/ 47 h 640"/>
                <a:gd name="T38" fmla="*/ 2504 w 3201"/>
                <a:gd name="T39" fmla="*/ 0 h 640"/>
                <a:gd name="T40" fmla="*/ 2643 w 3201"/>
                <a:gd name="T41" fmla="*/ 3 h 640"/>
                <a:gd name="T42" fmla="*/ 2785 w 3201"/>
                <a:gd name="T43" fmla="*/ 0 h 640"/>
                <a:gd name="T44" fmla="*/ 2923 w 3201"/>
                <a:gd name="T45" fmla="*/ 69 h 640"/>
                <a:gd name="T46" fmla="*/ 3062 w 3201"/>
                <a:gd name="T47" fmla="*/ 75 h 640"/>
                <a:gd name="T48" fmla="*/ 3201 w 3201"/>
                <a:gd name="T49" fmla="*/ 34 h 640"/>
                <a:gd name="T50" fmla="*/ 3201 w 3201"/>
                <a:gd name="T51" fmla="*/ 227 h 640"/>
                <a:gd name="T52" fmla="*/ 3062 w 3201"/>
                <a:gd name="T53" fmla="*/ 217 h 640"/>
                <a:gd name="T54" fmla="*/ 2923 w 3201"/>
                <a:gd name="T55" fmla="*/ 236 h 640"/>
                <a:gd name="T56" fmla="*/ 2785 w 3201"/>
                <a:gd name="T57" fmla="*/ 195 h 640"/>
                <a:gd name="T58" fmla="*/ 2643 w 3201"/>
                <a:gd name="T59" fmla="*/ 176 h 640"/>
                <a:gd name="T60" fmla="*/ 2504 w 3201"/>
                <a:gd name="T61" fmla="*/ 170 h 640"/>
                <a:gd name="T62" fmla="*/ 2365 w 3201"/>
                <a:gd name="T63" fmla="*/ 195 h 640"/>
                <a:gd name="T64" fmla="*/ 2227 w 3201"/>
                <a:gd name="T65" fmla="*/ 201 h 640"/>
                <a:gd name="T66" fmla="*/ 2088 w 3201"/>
                <a:gd name="T67" fmla="*/ 214 h 640"/>
                <a:gd name="T68" fmla="*/ 1949 w 3201"/>
                <a:gd name="T69" fmla="*/ 223 h 640"/>
                <a:gd name="T70" fmla="*/ 1810 w 3201"/>
                <a:gd name="T71" fmla="*/ 236 h 640"/>
                <a:gd name="T72" fmla="*/ 1672 w 3201"/>
                <a:gd name="T73" fmla="*/ 230 h 640"/>
                <a:gd name="T74" fmla="*/ 1530 w 3201"/>
                <a:gd name="T75" fmla="*/ 236 h 640"/>
                <a:gd name="T76" fmla="*/ 1391 w 3201"/>
                <a:gd name="T77" fmla="*/ 293 h 640"/>
                <a:gd name="T78" fmla="*/ 1252 w 3201"/>
                <a:gd name="T79" fmla="*/ 327 h 640"/>
                <a:gd name="T80" fmla="*/ 1113 w 3201"/>
                <a:gd name="T81" fmla="*/ 359 h 640"/>
                <a:gd name="T82" fmla="*/ 975 w 3201"/>
                <a:gd name="T83" fmla="*/ 425 h 640"/>
                <a:gd name="T84" fmla="*/ 836 w 3201"/>
                <a:gd name="T85" fmla="*/ 498 h 640"/>
                <a:gd name="T86" fmla="*/ 697 w 3201"/>
                <a:gd name="T87" fmla="*/ 529 h 640"/>
                <a:gd name="T88" fmla="*/ 558 w 3201"/>
                <a:gd name="T89" fmla="*/ 558 h 640"/>
                <a:gd name="T90" fmla="*/ 417 w 3201"/>
                <a:gd name="T91" fmla="*/ 602 h 640"/>
                <a:gd name="T92" fmla="*/ 278 w 3201"/>
                <a:gd name="T93" fmla="*/ 614 h 640"/>
                <a:gd name="T94" fmla="*/ 139 w 3201"/>
                <a:gd name="T95" fmla="*/ 633 h 640"/>
                <a:gd name="T96" fmla="*/ 0 w 3201"/>
                <a:gd name="T97" fmla="*/ 640 h 64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640"/>
                <a:gd name="T149" fmla="*/ 3201 w 3201"/>
                <a:gd name="T150" fmla="*/ 640 h 64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640">
                  <a:moveTo>
                    <a:pt x="0" y="640"/>
                  </a:moveTo>
                  <a:lnTo>
                    <a:pt x="0" y="611"/>
                  </a:lnTo>
                  <a:lnTo>
                    <a:pt x="139" y="599"/>
                  </a:lnTo>
                  <a:lnTo>
                    <a:pt x="278" y="580"/>
                  </a:lnTo>
                  <a:lnTo>
                    <a:pt x="417" y="567"/>
                  </a:lnTo>
                  <a:lnTo>
                    <a:pt x="558" y="523"/>
                  </a:lnTo>
                  <a:lnTo>
                    <a:pt x="697" y="491"/>
                  </a:lnTo>
                  <a:lnTo>
                    <a:pt x="836" y="469"/>
                  </a:lnTo>
                  <a:lnTo>
                    <a:pt x="975" y="397"/>
                  </a:lnTo>
                  <a:lnTo>
                    <a:pt x="1113" y="340"/>
                  </a:lnTo>
                  <a:lnTo>
                    <a:pt x="1252" y="280"/>
                  </a:lnTo>
                  <a:lnTo>
                    <a:pt x="1391" y="249"/>
                  </a:lnTo>
                  <a:lnTo>
                    <a:pt x="1530" y="182"/>
                  </a:lnTo>
                  <a:lnTo>
                    <a:pt x="1672" y="157"/>
                  </a:lnTo>
                  <a:lnTo>
                    <a:pt x="1810" y="141"/>
                  </a:lnTo>
                  <a:lnTo>
                    <a:pt x="1949" y="100"/>
                  </a:lnTo>
                  <a:lnTo>
                    <a:pt x="2088" y="75"/>
                  </a:lnTo>
                  <a:lnTo>
                    <a:pt x="2227" y="56"/>
                  </a:lnTo>
                  <a:lnTo>
                    <a:pt x="2365" y="47"/>
                  </a:lnTo>
                  <a:lnTo>
                    <a:pt x="2504" y="0"/>
                  </a:lnTo>
                  <a:lnTo>
                    <a:pt x="2643" y="3"/>
                  </a:lnTo>
                  <a:lnTo>
                    <a:pt x="2785" y="0"/>
                  </a:lnTo>
                  <a:lnTo>
                    <a:pt x="2923" y="69"/>
                  </a:lnTo>
                  <a:lnTo>
                    <a:pt x="3062" y="75"/>
                  </a:lnTo>
                  <a:lnTo>
                    <a:pt x="3201" y="34"/>
                  </a:lnTo>
                  <a:lnTo>
                    <a:pt x="3201" y="227"/>
                  </a:lnTo>
                  <a:lnTo>
                    <a:pt x="3062" y="217"/>
                  </a:lnTo>
                  <a:lnTo>
                    <a:pt x="2923" y="236"/>
                  </a:lnTo>
                  <a:lnTo>
                    <a:pt x="2785" y="195"/>
                  </a:lnTo>
                  <a:lnTo>
                    <a:pt x="2643" y="176"/>
                  </a:lnTo>
                  <a:lnTo>
                    <a:pt x="2504" y="170"/>
                  </a:lnTo>
                  <a:lnTo>
                    <a:pt x="2365" y="195"/>
                  </a:lnTo>
                  <a:lnTo>
                    <a:pt x="2227" y="201"/>
                  </a:lnTo>
                  <a:lnTo>
                    <a:pt x="2088" y="214"/>
                  </a:lnTo>
                  <a:lnTo>
                    <a:pt x="1949" y="223"/>
                  </a:lnTo>
                  <a:lnTo>
                    <a:pt x="1810" y="236"/>
                  </a:lnTo>
                  <a:lnTo>
                    <a:pt x="1672" y="230"/>
                  </a:lnTo>
                  <a:lnTo>
                    <a:pt x="1530" y="236"/>
                  </a:lnTo>
                  <a:lnTo>
                    <a:pt x="1391" y="293"/>
                  </a:lnTo>
                  <a:lnTo>
                    <a:pt x="1252" y="327"/>
                  </a:lnTo>
                  <a:lnTo>
                    <a:pt x="1113" y="359"/>
                  </a:lnTo>
                  <a:lnTo>
                    <a:pt x="975" y="425"/>
                  </a:lnTo>
                  <a:lnTo>
                    <a:pt x="836" y="498"/>
                  </a:lnTo>
                  <a:lnTo>
                    <a:pt x="697" y="529"/>
                  </a:lnTo>
                  <a:lnTo>
                    <a:pt x="558" y="558"/>
                  </a:lnTo>
                  <a:lnTo>
                    <a:pt x="417" y="602"/>
                  </a:lnTo>
                  <a:lnTo>
                    <a:pt x="278" y="614"/>
                  </a:lnTo>
                  <a:lnTo>
                    <a:pt x="139" y="633"/>
                  </a:lnTo>
                  <a:lnTo>
                    <a:pt x="0" y="640"/>
                  </a:lnTo>
                </a:path>
              </a:pathLst>
            </a:custGeom>
            <a:noFill/>
            <a:ln w="4763">
              <a:solidFill>
                <a:srgbClr val="000000"/>
              </a:solidFill>
              <a:round/>
              <a:headEnd/>
              <a:tailEnd/>
            </a:ln>
          </p:spPr>
          <p:txBody>
            <a:bodyPr>
              <a:prstTxWarp prst="textNoShape">
                <a:avLst/>
              </a:prstTxWarp>
            </a:bodyPr>
            <a:lstStyle/>
            <a:p>
              <a:endParaRPr lang="en-US"/>
            </a:p>
          </p:txBody>
        </p:sp>
        <p:sp>
          <p:nvSpPr>
            <p:cNvPr id="22595" name="Freeform 48"/>
            <p:cNvSpPr>
              <a:spLocks/>
            </p:cNvSpPr>
            <p:nvPr/>
          </p:nvSpPr>
          <p:spPr bwMode="auto">
            <a:xfrm>
              <a:off x="803" y="1861"/>
              <a:ext cx="3201" cy="958"/>
            </a:xfrm>
            <a:custGeom>
              <a:avLst/>
              <a:gdLst>
                <a:gd name="T0" fmla="*/ 0 w 3201"/>
                <a:gd name="T1" fmla="*/ 958 h 958"/>
                <a:gd name="T2" fmla="*/ 0 w 3201"/>
                <a:gd name="T3" fmla="*/ 958 h 958"/>
                <a:gd name="T4" fmla="*/ 139 w 3201"/>
                <a:gd name="T5" fmla="*/ 946 h 958"/>
                <a:gd name="T6" fmla="*/ 278 w 3201"/>
                <a:gd name="T7" fmla="*/ 927 h 958"/>
                <a:gd name="T8" fmla="*/ 417 w 3201"/>
                <a:gd name="T9" fmla="*/ 914 h 958"/>
                <a:gd name="T10" fmla="*/ 558 w 3201"/>
                <a:gd name="T11" fmla="*/ 870 h 958"/>
                <a:gd name="T12" fmla="*/ 697 w 3201"/>
                <a:gd name="T13" fmla="*/ 838 h 958"/>
                <a:gd name="T14" fmla="*/ 836 w 3201"/>
                <a:gd name="T15" fmla="*/ 816 h 958"/>
                <a:gd name="T16" fmla="*/ 975 w 3201"/>
                <a:gd name="T17" fmla="*/ 744 h 958"/>
                <a:gd name="T18" fmla="*/ 1113 w 3201"/>
                <a:gd name="T19" fmla="*/ 687 h 958"/>
                <a:gd name="T20" fmla="*/ 1252 w 3201"/>
                <a:gd name="T21" fmla="*/ 627 h 958"/>
                <a:gd name="T22" fmla="*/ 1391 w 3201"/>
                <a:gd name="T23" fmla="*/ 596 h 958"/>
                <a:gd name="T24" fmla="*/ 1530 w 3201"/>
                <a:gd name="T25" fmla="*/ 529 h 958"/>
                <a:gd name="T26" fmla="*/ 1672 w 3201"/>
                <a:gd name="T27" fmla="*/ 485 h 958"/>
                <a:gd name="T28" fmla="*/ 1810 w 3201"/>
                <a:gd name="T29" fmla="*/ 454 h 958"/>
                <a:gd name="T30" fmla="*/ 1949 w 3201"/>
                <a:gd name="T31" fmla="*/ 413 h 958"/>
                <a:gd name="T32" fmla="*/ 2088 w 3201"/>
                <a:gd name="T33" fmla="*/ 365 h 958"/>
                <a:gd name="T34" fmla="*/ 2227 w 3201"/>
                <a:gd name="T35" fmla="*/ 277 h 958"/>
                <a:gd name="T36" fmla="*/ 2365 w 3201"/>
                <a:gd name="T37" fmla="*/ 239 h 958"/>
                <a:gd name="T38" fmla="*/ 2504 w 3201"/>
                <a:gd name="T39" fmla="*/ 148 h 958"/>
                <a:gd name="T40" fmla="*/ 2643 w 3201"/>
                <a:gd name="T41" fmla="*/ 126 h 958"/>
                <a:gd name="T42" fmla="*/ 2785 w 3201"/>
                <a:gd name="T43" fmla="*/ 85 h 958"/>
                <a:gd name="T44" fmla="*/ 2923 w 3201"/>
                <a:gd name="T45" fmla="*/ 101 h 958"/>
                <a:gd name="T46" fmla="*/ 3062 w 3201"/>
                <a:gd name="T47" fmla="*/ 63 h 958"/>
                <a:gd name="T48" fmla="*/ 3201 w 3201"/>
                <a:gd name="T49" fmla="*/ 0 h 958"/>
                <a:gd name="T50" fmla="*/ 3201 w 3201"/>
                <a:gd name="T51" fmla="*/ 381 h 958"/>
                <a:gd name="T52" fmla="*/ 3062 w 3201"/>
                <a:gd name="T53" fmla="*/ 422 h 958"/>
                <a:gd name="T54" fmla="*/ 2923 w 3201"/>
                <a:gd name="T55" fmla="*/ 416 h 958"/>
                <a:gd name="T56" fmla="*/ 2785 w 3201"/>
                <a:gd name="T57" fmla="*/ 347 h 958"/>
                <a:gd name="T58" fmla="*/ 2643 w 3201"/>
                <a:gd name="T59" fmla="*/ 350 h 958"/>
                <a:gd name="T60" fmla="*/ 2504 w 3201"/>
                <a:gd name="T61" fmla="*/ 347 h 958"/>
                <a:gd name="T62" fmla="*/ 2365 w 3201"/>
                <a:gd name="T63" fmla="*/ 394 h 958"/>
                <a:gd name="T64" fmla="*/ 2227 w 3201"/>
                <a:gd name="T65" fmla="*/ 403 h 958"/>
                <a:gd name="T66" fmla="*/ 2088 w 3201"/>
                <a:gd name="T67" fmla="*/ 422 h 958"/>
                <a:gd name="T68" fmla="*/ 1949 w 3201"/>
                <a:gd name="T69" fmla="*/ 447 h 958"/>
                <a:gd name="T70" fmla="*/ 1810 w 3201"/>
                <a:gd name="T71" fmla="*/ 488 h 958"/>
                <a:gd name="T72" fmla="*/ 1672 w 3201"/>
                <a:gd name="T73" fmla="*/ 504 h 958"/>
                <a:gd name="T74" fmla="*/ 1530 w 3201"/>
                <a:gd name="T75" fmla="*/ 529 h 958"/>
                <a:gd name="T76" fmla="*/ 1391 w 3201"/>
                <a:gd name="T77" fmla="*/ 596 h 958"/>
                <a:gd name="T78" fmla="*/ 1252 w 3201"/>
                <a:gd name="T79" fmla="*/ 627 h 958"/>
                <a:gd name="T80" fmla="*/ 1113 w 3201"/>
                <a:gd name="T81" fmla="*/ 687 h 958"/>
                <a:gd name="T82" fmla="*/ 975 w 3201"/>
                <a:gd name="T83" fmla="*/ 744 h 958"/>
                <a:gd name="T84" fmla="*/ 836 w 3201"/>
                <a:gd name="T85" fmla="*/ 816 h 958"/>
                <a:gd name="T86" fmla="*/ 697 w 3201"/>
                <a:gd name="T87" fmla="*/ 838 h 958"/>
                <a:gd name="T88" fmla="*/ 558 w 3201"/>
                <a:gd name="T89" fmla="*/ 870 h 958"/>
                <a:gd name="T90" fmla="*/ 417 w 3201"/>
                <a:gd name="T91" fmla="*/ 914 h 958"/>
                <a:gd name="T92" fmla="*/ 278 w 3201"/>
                <a:gd name="T93" fmla="*/ 927 h 958"/>
                <a:gd name="T94" fmla="*/ 139 w 3201"/>
                <a:gd name="T95" fmla="*/ 946 h 958"/>
                <a:gd name="T96" fmla="*/ 0 w 3201"/>
                <a:gd name="T97" fmla="*/ 958 h 958"/>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958"/>
                <a:gd name="T149" fmla="*/ 3201 w 3201"/>
                <a:gd name="T150" fmla="*/ 958 h 958"/>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958">
                  <a:moveTo>
                    <a:pt x="0" y="958"/>
                  </a:moveTo>
                  <a:lnTo>
                    <a:pt x="0" y="958"/>
                  </a:lnTo>
                  <a:lnTo>
                    <a:pt x="139" y="946"/>
                  </a:lnTo>
                  <a:lnTo>
                    <a:pt x="278" y="927"/>
                  </a:lnTo>
                  <a:lnTo>
                    <a:pt x="417" y="914"/>
                  </a:lnTo>
                  <a:lnTo>
                    <a:pt x="558" y="870"/>
                  </a:lnTo>
                  <a:lnTo>
                    <a:pt x="697" y="838"/>
                  </a:lnTo>
                  <a:lnTo>
                    <a:pt x="836" y="816"/>
                  </a:lnTo>
                  <a:lnTo>
                    <a:pt x="975" y="744"/>
                  </a:lnTo>
                  <a:lnTo>
                    <a:pt x="1113" y="687"/>
                  </a:lnTo>
                  <a:lnTo>
                    <a:pt x="1252" y="627"/>
                  </a:lnTo>
                  <a:lnTo>
                    <a:pt x="1391" y="596"/>
                  </a:lnTo>
                  <a:lnTo>
                    <a:pt x="1530" y="529"/>
                  </a:lnTo>
                  <a:lnTo>
                    <a:pt x="1672" y="485"/>
                  </a:lnTo>
                  <a:lnTo>
                    <a:pt x="1810" y="454"/>
                  </a:lnTo>
                  <a:lnTo>
                    <a:pt x="1949" y="413"/>
                  </a:lnTo>
                  <a:lnTo>
                    <a:pt x="2088" y="365"/>
                  </a:lnTo>
                  <a:lnTo>
                    <a:pt x="2227" y="277"/>
                  </a:lnTo>
                  <a:lnTo>
                    <a:pt x="2365" y="239"/>
                  </a:lnTo>
                  <a:lnTo>
                    <a:pt x="2504" y="148"/>
                  </a:lnTo>
                  <a:lnTo>
                    <a:pt x="2643" y="126"/>
                  </a:lnTo>
                  <a:lnTo>
                    <a:pt x="2785" y="85"/>
                  </a:lnTo>
                  <a:lnTo>
                    <a:pt x="2923" y="101"/>
                  </a:lnTo>
                  <a:lnTo>
                    <a:pt x="3062" y="63"/>
                  </a:lnTo>
                  <a:lnTo>
                    <a:pt x="3201" y="0"/>
                  </a:lnTo>
                  <a:lnTo>
                    <a:pt x="3201" y="381"/>
                  </a:lnTo>
                  <a:lnTo>
                    <a:pt x="3062" y="422"/>
                  </a:lnTo>
                  <a:lnTo>
                    <a:pt x="2923" y="416"/>
                  </a:lnTo>
                  <a:lnTo>
                    <a:pt x="2785" y="347"/>
                  </a:lnTo>
                  <a:lnTo>
                    <a:pt x="2643" y="350"/>
                  </a:lnTo>
                  <a:lnTo>
                    <a:pt x="2504" y="347"/>
                  </a:lnTo>
                  <a:lnTo>
                    <a:pt x="2365" y="394"/>
                  </a:lnTo>
                  <a:lnTo>
                    <a:pt x="2227" y="403"/>
                  </a:lnTo>
                  <a:lnTo>
                    <a:pt x="2088" y="422"/>
                  </a:lnTo>
                  <a:lnTo>
                    <a:pt x="1949" y="447"/>
                  </a:lnTo>
                  <a:lnTo>
                    <a:pt x="1810" y="488"/>
                  </a:lnTo>
                  <a:lnTo>
                    <a:pt x="1672" y="504"/>
                  </a:lnTo>
                  <a:lnTo>
                    <a:pt x="1530" y="529"/>
                  </a:lnTo>
                  <a:lnTo>
                    <a:pt x="1391" y="596"/>
                  </a:lnTo>
                  <a:lnTo>
                    <a:pt x="1252" y="627"/>
                  </a:lnTo>
                  <a:lnTo>
                    <a:pt x="1113" y="687"/>
                  </a:lnTo>
                  <a:lnTo>
                    <a:pt x="975" y="744"/>
                  </a:lnTo>
                  <a:lnTo>
                    <a:pt x="836" y="816"/>
                  </a:lnTo>
                  <a:lnTo>
                    <a:pt x="697" y="838"/>
                  </a:lnTo>
                  <a:lnTo>
                    <a:pt x="558" y="870"/>
                  </a:lnTo>
                  <a:lnTo>
                    <a:pt x="417" y="914"/>
                  </a:lnTo>
                  <a:lnTo>
                    <a:pt x="278" y="927"/>
                  </a:lnTo>
                  <a:lnTo>
                    <a:pt x="139" y="946"/>
                  </a:lnTo>
                  <a:lnTo>
                    <a:pt x="0" y="958"/>
                  </a:lnTo>
                </a:path>
              </a:pathLst>
            </a:custGeom>
            <a:noFill/>
            <a:ln w="4763">
              <a:solidFill>
                <a:srgbClr val="000000"/>
              </a:solidFill>
              <a:round/>
              <a:headEnd/>
              <a:tailEnd/>
            </a:ln>
          </p:spPr>
          <p:txBody>
            <a:bodyPr>
              <a:prstTxWarp prst="textNoShape">
                <a:avLst/>
              </a:prstTxWarp>
            </a:bodyPr>
            <a:lstStyle/>
            <a:p>
              <a:endParaRPr lang="en-US"/>
            </a:p>
          </p:txBody>
        </p:sp>
        <p:sp>
          <p:nvSpPr>
            <p:cNvPr id="22596" name="Freeform 49"/>
            <p:cNvSpPr>
              <a:spLocks/>
            </p:cNvSpPr>
            <p:nvPr/>
          </p:nvSpPr>
          <p:spPr bwMode="auto">
            <a:xfrm>
              <a:off x="803" y="1246"/>
              <a:ext cx="3201" cy="1573"/>
            </a:xfrm>
            <a:custGeom>
              <a:avLst/>
              <a:gdLst>
                <a:gd name="T0" fmla="*/ 0 w 3201"/>
                <a:gd name="T1" fmla="*/ 1573 h 1573"/>
                <a:gd name="T2" fmla="*/ 0 w 3201"/>
                <a:gd name="T3" fmla="*/ 1573 h 1573"/>
                <a:gd name="T4" fmla="*/ 139 w 3201"/>
                <a:gd name="T5" fmla="*/ 1561 h 1573"/>
                <a:gd name="T6" fmla="*/ 278 w 3201"/>
                <a:gd name="T7" fmla="*/ 1542 h 1573"/>
                <a:gd name="T8" fmla="*/ 417 w 3201"/>
                <a:gd name="T9" fmla="*/ 1529 h 1573"/>
                <a:gd name="T10" fmla="*/ 558 w 3201"/>
                <a:gd name="T11" fmla="*/ 1485 h 1573"/>
                <a:gd name="T12" fmla="*/ 697 w 3201"/>
                <a:gd name="T13" fmla="*/ 1453 h 1573"/>
                <a:gd name="T14" fmla="*/ 836 w 3201"/>
                <a:gd name="T15" fmla="*/ 1431 h 1573"/>
                <a:gd name="T16" fmla="*/ 975 w 3201"/>
                <a:gd name="T17" fmla="*/ 1359 h 1573"/>
                <a:gd name="T18" fmla="*/ 1113 w 3201"/>
                <a:gd name="T19" fmla="*/ 1302 h 1573"/>
                <a:gd name="T20" fmla="*/ 1252 w 3201"/>
                <a:gd name="T21" fmla="*/ 1242 h 1573"/>
                <a:gd name="T22" fmla="*/ 1391 w 3201"/>
                <a:gd name="T23" fmla="*/ 1211 h 1573"/>
                <a:gd name="T24" fmla="*/ 1530 w 3201"/>
                <a:gd name="T25" fmla="*/ 1144 h 1573"/>
                <a:gd name="T26" fmla="*/ 1672 w 3201"/>
                <a:gd name="T27" fmla="*/ 1100 h 1573"/>
                <a:gd name="T28" fmla="*/ 1810 w 3201"/>
                <a:gd name="T29" fmla="*/ 1069 h 1573"/>
                <a:gd name="T30" fmla="*/ 1949 w 3201"/>
                <a:gd name="T31" fmla="*/ 1028 h 1573"/>
                <a:gd name="T32" fmla="*/ 2088 w 3201"/>
                <a:gd name="T33" fmla="*/ 880 h 1573"/>
                <a:gd name="T34" fmla="*/ 2227 w 3201"/>
                <a:gd name="T35" fmla="*/ 753 h 1573"/>
                <a:gd name="T36" fmla="*/ 2365 w 3201"/>
                <a:gd name="T37" fmla="*/ 621 h 1573"/>
                <a:gd name="T38" fmla="*/ 2504 w 3201"/>
                <a:gd name="T39" fmla="*/ 473 h 1573"/>
                <a:gd name="T40" fmla="*/ 2643 w 3201"/>
                <a:gd name="T41" fmla="*/ 362 h 1573"/>
                <a:gd name="T42" fmla="*/ 2785 w 3201"/>
                <a:gd name="T43" fmla="*/ 262 h 1573"/>
                <a:gd name="T44" fmla="*/ 2923 w 3201"/>
                <a:gd name="T45" fmla="*/ 189 h 1573"/>
                <a:gd name="T46" fmla="*/ 3062 w 3201"/>
                <a:gd name="T47" fmla="*/ 148 h 1573"/>
                <a:gd name="T48" fmla="*/ 3201 w 3201"/>
                <a:gd name="T49" fmla="*/ 0 h 1573"/>
                <a:gd name="T50" fmla="*/ 3201 w 3201"/>
                <a:gd name="T51" fmla="*/ 615 h 1573"/>
                <a:gd name="T52" fmla="*/ 3062 w 3201"/>
                <a:gd name="T53" fmla="*/ 678 h 1573"/>
                <a:gd name="T54" fmla="*/ 2923 w 3201"/>
                <a:gd name="T55" fmla="*/ 716 h 1573"/>
                <a:gd name="T56" fmla="*/ 2785 w 3201"/>
                <a:gd name="T57" fmla="*/ 700 h 1573"/>
                <a:gd name="T58" fmla="*/ 2643 w 3201"/>
                <a:gd name="T59" fmla="*/ 741 h 1573"/>
                <a:gd name="T60" fmla="*/ 2504 w 3201"/>
                <a:gd name="T61" fmla="*/ 763 h 1573"/>
                <a:gd name="T62" fmla="*/ 2365 w 3201"/>
                <a:gd name="T63" fmla="*/ 854 h 1573"/>
                <a:gd name="T64" fmla="*/ 2227 w 3201"/>
                <a:gd name="T65" fmla="*/ 892 h 1573"/>
                <a:gd name="T66" fmla="*/ 2088 w 3201"/>
                <a:gd name="T67" fmla="*/ 980 h 1573"/>
                <a:gd name="T68" fmla="*/ 1949 w 3201"/>
                <a:gd name="T69" fmla="*/ 1028 h 1573"/>
                <a:gd name="T70" fmla="*/ 1810 w 3201"/>
                <a:gd name="T71" fmla="*/ 1069 h 1573"/>
                <a:gd name="T72" fmla="*/ 1672 w 3201"/>
                <a:gd name="T73" fmla="*/ 1100 h 1573"/>
                <a:gd name="T74" fmla="*/ 1530 w 3201"/>
                <a:gd name="T75" fmla="*/ 1144 h 1573"/>
                <a:gd name="T76" fmla="*/ 1391 w 3201"/>
                <a:gd name="T77" fmla="*/ 1211 h 1573"/>
                <a:gd name="T78" fmla="*/ 1252 w 3201"/>
                <a:gd name="T79" fmla="*/ 1242 h 1573"/>
                <a:gd name="T80" fmla="*/ 1113 w 3201"/>
                <a:gd name="T81" fmla="*/ 1302 h 1573"/>
                <a:gd name="T82" fmla="*/ 975 w 3201"/>
                <a:gd name="T83" fmla="*/ 1359 h 1573"/>
                <a:gd name="T84" fmla="*/ 836 w 3201"/>
                <a:gd name="T85" fmla="*/ 1431 h 1573"/>
                <a:gd name="T86" fmla="*/ 697 w 3201"/>
                <a:gd name="T87" fmla="*/ 1453 h 1573"/>
                <a:gd name="T88" fmla="*/ 558 w 3201"/>
                <a:gd name="T89" fmla="*/ 1485 h 1573"/>
                <a:gd name="T90" fmla="*/ 417 w 3201"/>
                <a:gd name="T91" fmla="*/ 1529 h 1573"/>
                <a:gd name="T92" fmla="*/ 278 w 3201"/>
                <a:gd name="T93" fmla="*/ 1542 h 1573"/>
                <a:gd name="T94" fmla="*/ 139 w 3201"/>
                <a:gd name="T95" fmla="*/ 1561 h 1573"/>
                <a:gd name="T96" fmla="*/ 0 w 3201"/>
                <a:gd name="T97" fmla="*/ 1573 h 157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1573"/>
                <a:gd name="T149" fmla="*/ 3201 w 3201"/>
                <a:gd name="T150" fmla="*/ 1573 h 157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1573">
                  <a:moveTo>
                    <a:pt x="0" y="1573"/>
                  </a:moveTo>
                  <a:lnTo>
                    <a:pt x="0" y="1573"/>
                  </a:lnTo>
                  <a:lnTo>
                    <a:pt x="139" y="1561"/>
                  </a:lnTo>
                  <a:lnTo>
                    <a:pt x="278" y="1542"/>
                  </a:lnTo>
                  <a:lnTo>
                    <a:pt x="417" y="1529"/>
                  </a:lnTo>
                  <a:lnTo>
                    <a:pt x="558" y="1485"/>
                  </a:lnTo>
                  <a:lnTo>
                    <a:pt x="697" y="1453"/>
                  </a:lnTo>
                  <a:lnTo>
                    <a:pt x="836" y="1431"/>
                  </a:lnTo>
                  <a:lnTo>
                    <a:pt x="975" y="1359"/>
                  </a:lnTo>
                  <a:lnTo>
                    <a:pt x="1113" y="1302"/>
                  </a:lnTo>
                  <a:lnTo>
                    <a:pt x="1252" y="1242"/>
                  </a:lnTo>
                  <a:lnTo>
                    <a:pt x="1391" y="1211"/>
                  </a:lnTo>
                  <a:lnTo>
                    <a:pt x="1530" y="1144"/>
                  </a:lnTo>
                  <a:lnTo>
                    <a:pt x="1672" y="1100"/>
                  </a:lnTo>
                  <a:lnTo>
                    <a:pt x="1810" y="1069"/>
                  </a:lnTo>
                  <a:lnTo>
                    <a:pt x="1949" y="1028"/>
                  </a:lnTo>
                  <a:lnTo>
                    <a:pt x="2088" y="880"/>
                  </a:lnTo>
                  <a:lnTo>
                    <a:pt x="2227" y="753"/>
                  </a:lnTo>
                  <a:lnTo>
                    <a:pt x="2365" y="621"/>
                  </a:lnTo>
                  <a:lnTo>
                    <a:pt x="2504" y="473"/>
                  </a:lnTo>
                  <a:lnTo>
                    <a:pt x="2643" y="362"/>
                  </a:lnTo>
                  <a:lnTo>
                    <a:pt x="2785" y="262"/>
                  </a:lnTo>
                  <a:lnTo>
                    <a:pt x="2923" y="189"/>
                  </a:lnTo>
                  <a:lnTo>
                    <a:pt x="3062" y="148"/>
                  </a:lnTo>
                  <a:lnTo>
                    <a:pt x="3201" y="0"/>
                  </a:lnTo>
                  <a:lnTo>
                    <a:pt x="3201" y="615"/>
                  </a:lnTo>
                  <a:lnTo>
                    <a:pt x="3062" y="678"/>
                  </a:lnTo>
                  <a:lnTo>
                    <a:pt x="2923" y="716"/>
                  </a:lnTo>
                  <a:lnTo>
                    <a:pt x="2785" y="700"/>
                  </a:lnTo>
                  <a:lnTo>
                    <a:pt x="2643" y="741"/>
                  </a:lnTo>
                  <a:lnTo>
                    <a:pt x="2504" y="763"/>
                  </a:lnTo>
                  <a:lnTo>
                    <a:pt x="2365" y="854"/>
                  </a:lnTo>
                  <a:lnTo>
                    <a:pt x="2227" y="892"/>
                  </a:lnTo>
                  <a:lnTo>
                    <a:pt x="2088" y="980"/>
                  </a:lnTo>
                  <a:lnTo>
                    <a:pt x="1949" y="1028"/>
                  </a:lnTo>
                  <a:lnTo>
                    <a:pt x="1810" y="1069"/>
                  </a:lnTo>
                  <a:lnTo>
                    <a:pt x="1672" y="1100"/>
                  </a:lnTo>
                  <a:lnTo>
                    <a:pt x="1530" y="1144"/>
                  </a:lnTo>
                  <a:lnTo>
                    <a:pt x="1391" y="1211"/>
                  </a:lnTo>
                  <a:lnTo>
                    <a:pt x="1252" y="1242"/>
                  </a:lnTo>
                  <a:lnTo>
                    <a:pt x="1113" y="1302"/>
                  </a:lnTo>
                  <a:lnTo>
                    <a:pt x="975" y="1359"/>
                  </a:lnTo>
                  <a:lnTo>
                    <a:pt x="836" y="1431"/>
                  </a:lnTo>
                  <a:lnTo>
                    <a:pt x="697" y="1453"/>
                  </a:lnTo>
                  <a:lnTo>
                    <a:pt x="558" y="1485"/>
                  </a:lnTo>
                  <a:lnTo>
                    <a:pt x="417" y="1529"/>
                  </a:lnTo>
                  <a:lnTo>
                    <a:pt x="278" y="1542"/>
                  </a:lnTo>
                  <a:lnTo>
                    <a:pt x="139" y="1561"/>
                  </a:lnTo>
                  <a:lnTo>
                    <a:pt x="0" y="1573"/>
                  </a:lnTo>
                </a:path>
              </a:pathLst>
            </a:custGeom>
            <a:noFill/>
            <a:ln w="4763">
              <a:solidFill>
                <a:srgbClr val="000000"/>
              </a:solidFill>
              <a:round/>
              <a:headEnd/>
              <a:tailEnd/>
            </a:ln>
          </p:spPr>
          <p:txBody>
            <a:bodyPr>
              <a:prstTxWarp prst="textNoShape">
                <a:avLst/>
              </a:prstTxWarp>
            </a:bodyPr>
            <a:lstStyle/>
            <a:p>
              <a:endParaRPr lang="en-US"/>
            </a:p>
          </p:txBody>
        </p:sp>
        <p:sp>
          <p:nvSpPr>
            <p:cNvPr id="22597" name="Freeform 50"/>
            <p:cNvSpPr>
              <a:spLocks/>
            </p:cNvSpPr>
            <p:nvPr/>
          </p:nvSpPr>
          <p:spPr bwMode="auto">
            <a:xfrm>
              <a:off x="803" y="1177"/>
              <a:ext cx="3201" cy="1642"/>
            </a:xfrm>
            <a:custGeom>
              <a:avLst/>
              <a:gdLst>
                <a:gd name="T0" fmla="*/ 0 w 3201"/>
                <a:gd name="T1" fmla="*/ 1642 h 1642"/>
                <a:gd name="T2" fmla="*/ 0 w 3201"/>
                <a:gd name="T3" fmla="*/ 1642 h 1642"/>
                <a:gd name="T4" fmla="*/ 139 w 3201"/>
                <a:gd name="T5" fmla="*/ 1630 h 1642"/>
                <a:gd name="T6" fmla="*/ 278 w 3201"/>
                <a:gd name="T7" fmla="*/ 1611 h 1642"/>
                <a:gd name="T8" fmla="*/ 417 w 3201"/>
                <a:gd name="T9" fmla="*/ 1598 h 1642"/>
                <a:gd name="T10" fmla="*/ 558 w 3201"/>
                <a:gd name="T11" fmla="*/ 1554 h 1642"/>
                <a:gd name="T12" fmla="*/ 697 w 3201"/>
                <a:gd name="T13" fmla="*/ 1522 h 1642"/>
                <a:gd name="T14" fmla="*/ 836 w 3201"/>
                <a:gd name="T15" fmla="*/ 1500 h 1642"/>
                <a:gd name="T16" fmla="*/ 975 w 3201"/>
                <a:gd name="T17" fmla="*/ 1428 h 1642"/>
                <a:gd name="T18" fmla="*/ 1113 w 3201"/>
                <a:gd name="T19" fmla="*/ 1314 h 1642"/>
                <a:gd name="T20" fmla="*/ 1252 w 3201"/>
                <a:gd name="T21" fmla="*/ 1248 h 1642"/>
                <a:gd name="T22" fmla="*/ 1391 w 3201"/>
                <a:gd name="T23" fmla="*/ 1182 h 1642"/>
                <a:gd name="T24" fmla="*/ 1530 w 3201"/>
                <a:gd name="T25" fmla="*/ 1153 h 1642"/>
                <a:gd name="T26" fmla="*/ 1672 w 3201"/>
                <a:gd name="T27" fmla="*/ 1094 h 1642"/>
                <a:gd name="T28" fmla="*/ 1810 w 3201"/>
                <a:gd name="T29" fmla="*/ 1090 h 1642"/>
                <a:gd name="T30" fmla="*/ 1949 w 3201"/>
                <a:gd name="T31" fmla="*/ 990 h 1642"/>
                <a:gd name="T32" fmla="*/ 2088 w 3201"/>
                <a:gd name="T33" fmla="*/ 854 h 1642"/>
                <a:gd name="T34" fmla="*/ 2227 w 3201"/>
                <a:gd name="T35" fmla="*/ 737 h 1642"/>
                <a:gd name="T36" fmla="*/ 2365 w 3201"/>
                <a:gd name="T37" fmla="*/ 630 h 1642"/>
                <a:gd name="T38" fmla="*/ 2504 w 3201"/>
                <a:gd name="T39" fmla="*/ 463 h 1642"/>
                <a:gd name="T40" fmla="*/ 2643 w 3201"/>
                <a:gd name="T41" fmla="*/ 356 h 1642"/>
                <a:gd name="T42" fmla="*/ 2785 w 3201"/>
                <a:gd name="T43" fmla="*/ 249 h 1642"/>
                <a:gd name="T44" fmla="*/ 2923 w 3201"/>
                <a:gd name="T45" fmla="*/ 192 h 1642"/>
                <a:gd name="T46" fmla="*/ 3062 w 3201"/>
                <a:gd name="T47" fmla="*/ 148 h 1642"/>
                <a:gd name="T48" fmla="*/ 3201 w 3201"/>
                <a:gd name="T49" fmla="*/ 0 h 1642"/>
                <a:gd name="T50" fmla="*/ 3201 w 3201"/>
                <a:gd name="T51" fmla="*/ 69 h 1642"/>
                <a:gd name="T52" fmla="*/ 3062 w 3201"/>
                <a:gd name="T53" fmla="*/ 217 h 1642"/>
                <a:gd name="T54" fmla="*/ 2923 w 3201"/>
                <a:gd name="T55" fmla="*/ 258 h 1642"/>
                <a:gd name="T56" fmla="*/ 2785 w 3201"/>
                <a:gd name="T57" fmla="*/ 331 h 1642"/>
                <a:gd name="T58" fmla="*/ 2643 w 3201"/>
                <a:gd name="T59" fmla="*/ 431 h 1642"/>
                <a:gd name="T60" fmla="*/ 2504 w 3201"/>
                <a:gd name="T61" fmla="*/ 542 h 1642"/>
                <a:gd name="T62" fmla="*/ 2365 w 3201"/>
                <a:gd name="T63" fmla="*/ 690 h 1642"/>
                <a:gd name="T64" fmla="*/ 2227 w 3201"/>
                <a:gd name="T65" fmla="*/ 822 h 1642"/>
                <a:gd name="T66" fmla="*/ 2088 w 3201"/>
                <a:gd name="T67" fmla="*/ 949 h 1642"/>
                <a:gd name="T68" fmla="*/ 1949 w 3201"/>
                <a:gd name="T69" fmla="*/ 1097 h 1642"/>
                <a:gd name="T70" fmla="*/ 1810 w 3201"/>
                <a:gd name="T71" fmla="*/ 1138 h 1642"/>
                <a:gd name="T72" fmla="*/ 1672 w 3201"/>
                <a:gd name="T73" fmla="*/ 1169 h 1642"/>
                <a:gd name="T74" fmla="*/ 1530 w 3201"/>
                <a:gd name="T75" fmla="*/ 1213 h 1642"/>
                <a:gd name="T76" fmla="*/ 1391 w 3201"/>
                <a:gd name="T77" fmla="*/ 1280 h 1642"/>
                <a:gd name="T78" fmla="*/ 1252 w 3201"/>
                <a:gd name="T79" fmla="*/ 1311 h 1642"/>
                <a:gd name="T80" fmla="*/ 1113 w 3201"/>
                <a:gd name="T81" fmla="*/ 1371 h 1642"/>
                <a:gd name="T82" fmla="*/ 975 w 3201"/>
                <a:gd name="T83" fmla="*/ 1428 h 1642"/>
                <a:gd name="T84" fmla="*/ 836 w 3201"/>
                <a:gd name="T85" fmla="*/ 1500 h 1642"/>
                <a:gd name="T86" fmla="*/ 697 w 3201"/>
                <a:gd name="T87" fmla="*/ 1522 h 1642"/>
                <a:gd name="T88" fmla="*/ 558 w 3201"/>
                <a:gd name="T89" fmla="*/ 1554 h 1642"/>
                <a:gd name="T90" fmla="*/ 417 w 3201"/>
                <a:gd name="T91" fmla="*/ 1598 h 1642"/>
                <a:gd name="T92" fmla="*/ 278 w 3201"/>
                <a:gd name="T93" fmla="*/ 1611 h 1642"/>
                <a:gd name="T94" fmla="*/ 139 w 3201"/>
                <a:gd name="T95" fmla="*/ 1630 h 1642"/>
                <a:gd name="T96" fmla="*/ 0 w 3201"/>
                <a:gd name="T97" fmla="*/ 1642 h 1642"/>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1642"/>
                <a:gd name="T149" fmla="*/ 3201 w 3201"/>
                <a:gd name="T150" fmla="*/ 1642 h 1642"/>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1642">
                  <a:moveTo>
                    <a:pt x="0" y="1642"/>
                  </a:moveTo>
                  <a:lnTo>
                    <a:pt x="0" y="1642"/>
                  </a:lnTo>
                  <a:lnTo>
                    <a:pt x="139" y="1630"/>
                  </a:lnTo>
                  <a:lnTo>
                    <a:pt x="278" y="1611"/>
                  </a:lnTo>
                  <a:lnTo>
                    <a:pt x="417" y="1598"/>
                  </a:lnTo>
                  <a:lnTo>
                    <a:pt x="558" y="1554"/>
                  </a:lnTo>
                  <a:lnTo>
                    <a:pt x="697" y="1522"/>
                  </a:lnTo>
                  <a:lnTo>
                    <a:pt x="836" y="1500"/>
                  </a:lnTo>
                  <a:lnTo>
                    <a:pt x="975" y="1428"/>
                  </a:lnTo>
                  <a:lnTo>
                    <a:pt x="1113" y="1314"/>
                  </a:lnTo>
                  <a:lnTo>
                    <a:pt x="1252" y="1248"/>
                  </a:lnTo>
                  <a:lnTo>
                    <a:pt x="1391" y="1182"/>
                  </a:lnTo>
                  <a:lnTo>
                    <a:pt x="1530" y="1153"/>
                  </a:lnTo>
                  <a:lnTo>
                    <a:pt x="1672" y="1094"/>
                  </a:lnTo>
                  <a:lnTo>
                    <a:pt x="1810" y="1090"/>
                  </a:lnTo>
                  <a:lnTo>
                    <a:pt x="1949" y="990"/>
                  </a:lnTo>
                  <a:lnTo>
                    <a:pt x="2088" y="854"/>
                  </a:lnTo>
                  <a:lnTo>
                    <a:pt x="2227" y="737"/>
                  </a:lnTo>
                  <a:lnTo>
                    <a:pt x="2365" y="630"/>
                  </a:lnTo>
                  <a:lnTo>
                    <a:pt x="2504" y="463"/>
                  </a:lnTo>
                  <a:lnTo>
                    <a:pt x="2643" y="356"/>
                  </a:lnTo>
                  <a:lnTo>
                    <a:pt x="2785" y="249"/>
                  </a:lnTo>
                  <a:lnTo>
                    <a:pt x="2923" y="192"/>
                  </a:lnTo>
                  <a:lnTo>
                    <a:pt x="3062" y="148"/>
                  </a:lnTo>
                  <a:lnTo>
                    <a:pt x="3201" y="0"/>
                  </a:lnTo>
                  <a:lnTo>
                    <a:pt x="3201" y="69"/>
                  </a:lnTo>
                  <a:lnTo>
                    <a:pt x="3062" y="217"/>
                  </a:lnTo>
                  <a:lnTo>
                    <a:pt x="2923" y="258"/>
                  </a:lnTo>
                  <a:lnTo>
                    <a:pt x="2785" y="331"/>
                  </a:lnTo>
                  <a:lnTo>
                    <a:pt x="2643" y="431"/>
                  </a:lnTo>
                  <a:lnTo>
                    <a:pt x="2504" y="542"/>
                  </a:lnTo>
                  <a:lnTo>
                    <a:pt x="2365" y="690"/>
                  </a:lnTo>
                  <a:lnTo>
                    <a:pt x="2227" y="822"/>
                  </a:lnTo>
                  <a:lnTo>
                    <a:pt x="2088" y="949"/>
                  </a:lnTo>
                  <a:lnTo>
                    <a:pt x="1949" y="1097"/>
                  </a:lnTo>
                  <a:lnTo>
                    <a:pt x="1810" y="1138"/>
                  </a:lnTo>
                  <a:lnTo>
                    <a:pt x="1672" y="1169"/>
                  </a:lnTo>
                  <a:lnTo>
                    <a:pt x="1530" y="1213"/>
                  </a:lnTo>
                  <a:lnTo>
                    <a:pt x="1391" y="1280"/>
                  </a:lnTo>
                  <a:lnTo>
                    <a:pt x="1252" y="1311"/>
                  </a:lnTo>
                  <a:lnTo>
                    <a:pt x="1113" y="1371"/>
                  </a:lnTo>
                  <a:lnTo>
                    <a:pt x="975" y="1428"/>
                  </a:lnTo>
                  <a:lnTo>
                    <a:pt x="836" y="1500"/>
                  </a:lnTo>
                  <a:lnTo>
                    <a:pt x="697" y="1522"/>
                  </a:lnTo>
                  <a:lnTo>
                    <a:pt x="558" y="1554"/>
                  </a:lnTo>
                  <a:lnTo>
                    <a:pt x="417" y="1598"/>
                  </a:lnTo>
                  <a:lnTo>
                    <a:pt x="278" y="1611"/>
                  </a:lnTo>
                  <a:lnTo>
                    <a:pt x="139" y="1630"/>
                  </a:lnTo>
                  <a:lnTo>
                    <a:pt x="0" y="1642"/>
                  </a:lnTo>
                </a:path>
              </a:pathLst>
            </a:custGeom>
            <a:noFill/>
            <a:ln w="4763">
              <a:solidFill>
                <a:srgbClr val="000000"/>
              </a:solidFill>
              <a:round/>
              <a:headEnd/>
              <a:tailEnd/>
            </a:ln>
          </p:spPr>
          <p:txBody>
            <a:bodyPr>
              <a:prstTxWarp prst="textNoShape">
                <a:avLst/>
              </a:prstTxWarp>
            </a:bodyPr>
            <a:lstStyle/>
            <a:p>
              <a:endParaRPr lang="en-US"/>
            </a:p>
          </p:txBody>
        </p:sp>
        <p:sp>
          <p:nvSpPr>
            <p:cNvPr id="22598" name="Freeform 51"/>
            <p:cNvSpPr>
              <a:spLocks/>
            </p:cNvSpPr>
            <p:nvPr/>
          </p:nvSpPr>
          <p:spPr bwMode="auto">
            <a:xfrm>
              <a:off x="803" y="1120"/>
              <a:ext cx="3201" cy="1699"/>
            </a:xfrm>
            <a:custGeom>
              <a:avLst/>
              <a:gdLst>
                <a:gd name="T0" fmla="*/ 0 w 3201"/>
                <a:gd name="T1" fmla="*/ 1699 h 1699"/>
                <a:gd name="T2" fmla="*/ 0 w 3201"/>
                <a:gd name="T3" fmla="*/ 1699 h 1699"/>
                <a:gd name="T4" fmla="*/ 139 w 3201"/>
                <a:gd name="T5" fmla="*/ 1687 h 1699"/>
                <a:gd name="T6" fmla="*/ 278 w 3201"/>
                <a:gd name="T7" fmla="*/ 1668 h 1699"/>
                <a:gd name="T8" fmla="*/ 417 w 3201"/>
                <a:gd name="T9" fmla="*/ 1655 h 1699"/>
                <a:gd name="T10" fmla="*/ 558 w 3201"/>
                <a:gd name="T11" fmla="*/ 1611 h 1699"/>
                <a:gd name="T12" fmla="*/ 697 w 3201"/>
                <a:gd name="T13" fmla="*/ 1579 h 1699"/>
                <a:gd name="T14" fmla="*/ 836 w 3201"/>
                <a:gd name="T15" fmla="*/ 1557 h 1699"/>
                <a:gd name="T16" fmla="*/ 975 w 3201"/>
                <a:gd name="T17" fmla="*/ 1485 h 1699"/>
                <a:gd name="T18" fmla="*/ 1113 w 3201"/>
                <a:gd name="T19" fmla="*/ 1371 h 1699"/>
                <a:gd name="T20" fmla="*/ 1252 w 3201"/>
                <a:gd name="T21" fmla="*/ 1305 h 1699"/>
                <a:gd name="T22" fmla="*/ 1391 w 3201"/>
                <a:gd name="T23" fmla="*/ 1239 h 1699"/>
                <a:gd name="T24" fmla="*/ 1530 w 3201"/>
                <a:gd name="T25" fmla="*/ 1210 h 1699"/>
                <a:gd name="T26" fmla="*/ 1672 w 3201"/>
                <a:gd name="T27" fmla="*/ 1151 h 1699"/>
                <a:gd name="T28" fmla="*/ 1810 w 3201"/>
                <a:gd name="T29" fmla="*/ 1147 h 1699"/>
                <a:gd name="T30" fmla="*/ 1949 w 3201"/>
                <a:gd name="T31" fmla="*/ 1047 h 1699"/>
                <a:gd name="T32" fmla="*/ 2088 w 3201"/>
                <a:gd name="T33" fmla="*/ 911 h 1699"/>
                <a:gd name="T34" fmla="*/ 2227 w 3201"/>
                <a:gd name="T35" fmla="*/ 794 h 1699"/>
                <a:gd name="T36" fmla="*/ 2365 w 3201"/>
                <a:gd name="T37" fmla="*/ 687 h 1699"/>
                <a:gd name="T38" fmla="*/ 2504 w 3201"/>
                <a:gd name="T39" fmla="*/ 466 h 1699"/>
                <a:gd name="T40" fmla="*/ 2643 w 3201"/>
                <a:gd name="T41" fmla="*/ 359 h 1699"/>
                <a:gd name="T42" fmla="*/ 2785 w 3201"/>
                <a:gd name="T43" fmla="*/ 252 h 1699"/>
                <a:gd name="T44" fmla="*/ 2923 w 3201"/>
                <a:gd name="T45" fmla="*/ 189 h 1699"/>
                <a:gd name="T46" fmla="*/ 3062 w 3201"/>
                <a:gd name="T47" fmla="*/ 145 h 1699"/>
                <a:gd name="T48" fmla="*/ 3201 w 3201"/>
                <a:gd name="T49" fmla="*/ 0 h 1699"/>
                <a:gd name="T50" fmla="*/ 3201 w 3201"/>
                <a:gd name="T51" fmla="*/ 57 h 1699"/>
                <a:gd name="T52" fmla="*/ 3062 w 3201"/>
                <a:gd name="T53" fmla="*/ 205 h 1699"/>
                <a:gd name="T54" fmla="*/ 2923 w 3201"/>
                <a:gd name="T55" fmla="*/ 249 h 1699"/>
                <a:gd name="T56" fmla="*/ 2785 w 3201"/>
                <a:gd name="T57" fmla="*/ 306 h 1699"/>
                <a:gd name="T58" fmla="*/ 2643 w 3201"/>
                <a:gd name="T59" fmla="*/ 413 h 1699"/>
                <a:gd name="T60" fmla="*/ 2504 w 3201"/>
                <a:gd name="T61" fmla="*/ 520 h 1699"/>
                <a:gd name="T62" fmla="*/ 2365 w 3201"/>
                <a:gd name="T63" fmla="*/ 687 h 1699"/>
                <a:gd name="T64" fmla="*/ 2227 w 3201"/>
                <a:gd name="T65" fmla="*/ 794 h 1699"/>
                <a:gd name="T66" fmla="*/ 2088 w 3201"/>
                <a:gd name="T67" fmla="*/ 911 h 1699"/>
                <a:gd name="T68" fmla="*/ 1949 w 3201"/>
                <a:gd name="T69" fmla="*/ 1047 h 1699"/>
                <a:gd name="T70" fmla="*/ 1810 w 3201"/>
                <a:gd name="T71" fmla="*/ 1147 h 1699"/>
                <a:gd name="T72" fmla="*/ 1672 w 3201"/>
                <a:gd name="T73" fmla="*/ 1151 h 1699"/>
                <a:gd name="T74" fmla="*/ 1530 w 3201"/>
                <a:gd name="T75" fmla="*/ 1210 h 1699"/>
                <a:gd name="T76" fmla="*/ 1391 w 3201"/>
                <a:gd name="T77" fmla="*/ 1239 h 1699"/>
                <a:gd name="T78" fmla="*/ 1252 w 3201"/>
                <a:gd name="T79" fmla="*/ 1305 h 1699"/>
                <a:gd name="T80" fmla="*/ 1113 w 3201"/>
                <a:gd name="T81" fmla="*/ 1371 h 1699"/>
                <a:gd name="T82" fmla="*/ 975 w 3201"/>
                <a:gd name="T83" fmla="*/ 1485 h 1699"/>
                <a:gd name="T84" fmla="*/ 836 w 3201"/>
                <a:gd name="T85" fmla="*/ 1557 h 1699"/>
                <a:gd name="T86" fmla="*/ 697 w 3201"/>
                <a:gd name="T87" fmla="*/ 1579 h 1699"/>
                <a:gd name="T88" fmla="*/ 558 w 3201"/>
                <a:gd name="T89" fmla="*/ 1611 h 1699"/>
                <a:gd name="T90" fmla="*/ 417 w 3201"/>
                <a:gd name="T91" fmla="*/ 1655 h 1699"/>
                <a:gd name="T92" fmla="*/ 278 w 3201"/>
                <a:gd name="T93" fmla="*/ 1668 h 1699"/>
                <a:gd name="T94" fmla="*/ 139 w 3201"/>
                <a:gd name="T95" fmla="*/ 1687 h 1699"/>
                <a:gd name="T96" fmla="*/ 0 w 3201"/>
                <a:gd name="T97" fmla="*/ 1699 h 1699"/>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3201"/>
                <a:gd name="T148" fmla="*/ 0 h 1699"/>
                <a:gd name="T149" fmla="*/ 3201 w 3201"/>
                <a:gd name="T150" fmla="*/ 1699 h 1699"/>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3201" h="1699">
                  <a:moveTo>
                    <a:pt x="0" y="1699"/>
                  </a:moveTo>
                  <a:lnTo>
                    <a:pt x="0" y="1699"/>
                  </a:lnTo>
                  <a:lnTo>
                    <a:pt x="139" y="1687"/>
                  </a:lnTo>
                  <a:lnTo>
                    <a:pt x="278" y="1668"/>
                  </a:lnTo>
                  <a:lnTo>
                    <a:pt x="417" y="1655"/>
                  </a:lnTo>
                  <a:lnTo>
                    <a:pt x="558" y="1611"/>
                  </a:lnTo>
                  <a:lnTo>
                    <a:pt x="697" y="1579"/>
                  </a:lnTo>
                  <a:lnTo>
                    <a:pt x="836" y="1557"/>
                  </a:lnTo>
                  <a:lnTo>
                    <a:pt x="975" y="1485"/>
                  </a:lnTo>
                  <a:lnTo>
                    <a:pt x="1113" y="1371"/>
                  </a:lnTo>
                  <a:lnTo>
                    <a:pt x="1252" y="1305"/>
                  </a:lnTo>
                  <a:lnTo>
                    <a:pt x="1391" y="1239"/>
                  </a:lnTo>
                  <a:lnTo>
                    <a:pt x="1530" y="1210"/>
                  </a:lnTo>
                  <a:lnTo>
                    <a:pt x="1672" y="1151"/>
                  </a:lnTo>
                  <a:lnTo>
                    <a:pt x="1810" y="1147"/>
                  </a:lnTo>
                  <a:lnTo>
                    <a:pt x="1949" y="1047"/>
                  </a:lnTo>
                  <a:lnTo>
                    <a:pt x="2088" y="911"/>
                  </a:lnTo>
                  <a:lnTo>
                    <a:pt x="2227" y="794"/>
                  </a:lnTo>
                  <a:lnTo>
                    <a:pt x="2365" y="687"/>
                  </a:lnTo>
                  <a:lnTo>
                    <a:pt x="2504" y="466"/>
                  </a:lnTo>
                  <a:lnTo>
                    <a:pt x="2643" y="359"/>
                  </a:lnTo>
                  <a:lnTo>
                    <a:pt x="2785" y="252"/>
                  </a:lnTo>
                  <a:lnTo>
                    <a:pt x="2923" y="189"/>
                  </a:lnTo>
                  <a:lnTo>
                    <a:pt x="3062" y="145"/>
                  </a:lnTo>
                  <a:lnTo>
                    <a:pt x="3201" y="0"/>
                  </a:lnTo>
                  <a:lnTo>
                    <a:pt x="3201" y="57"/>
                  </a:lnTo>
                  <a:lnTo>
                    <a:pt x="3062" y="205"/>
                  </a:lnTo>
                  <a:lnTo>
                    <a:pt x="2923" y="249"/>
                  </a:lnTo>
                  <a:lnTo>
                    <a:pt x="2785" y="306"/>
                  </a:lnTo>
                  <a:lnTo>
                    <a:pt x="2643" y="413"/>
                  </a:lnTo>
                  <a:lnTo>
                    <a:pt x="2504" y="520"/>
                  </a:lnTo>
                  <a:lnTo>
                    <a:pt x="2365" y="687"/>
                  </a:lnTo>
                  <a:lnTo>
                    <a:pt x="2227" y="794"/>
                  </a:lnTo>
                  <a:lnTo>
                    <a:pt x="2088" y="911"/>
                  </a:lnTo>
                  <a:lnTo>
                    <a:pt x="1949" y="1047"/>
                  </a:lnTo>
                  <a:lnTo>
                    <a:pt x="1810" y="1147"/>
                  </a:lnTo>
                  <a:lnTo>
                    <a:pt x="1672" y="1151"/>
                  </a:lnTo>
                  <a:lnTo>
                    <a:pt x="1530" y="1210"/>
                  </a:lnTo>
                  <a:lnTo>
                    <a:pt x="1391" y="1239"/>
                  </a:lnTo>
                  <a:lnTo>
                    <a:pt x="1252" y="1305"/>
                  </a:lnTo>
                  <a:lnTo>
                    <a:pt x="1113" y="1371"/>
                  </a:lnTo>
                  <a:lnTo>
                    <a:pt x="975" y="1485"/>
                  </a:lnTo>
                  <a:lnTo>
                    <a:pt x="836" y="1557"/>
                  </a:lnTo>
                  <a:lnTo>
                    <a:pt x="697" y="1579"/>
                  </a:lnTo>
                  <a:lnTo>
                    <a:pt x="558" y="1611"/>
                  </a:lnTo>
                  <a:lnTo>
                    <a:pt x="417" y="1655"/>
                  </a:lnTo>
                  <a:lnTo>
                    <a:pt x="278" y="1668"/>
                  </a:lnTo>
                  <a:lnTo>
                    <a:pt x="139" y="1687"/>
                  </a:lnTo>
                  <a:lnTo>
                    <a:pt x="0" y="1699"/>
                  </a:lnTo>
                </a:path>
              </a:pathLst>
            </a:custGeom>
            <a:noFill/>
            <a:ln w="4763">
              <a:solidFill>
                <a:srgbClr val="000000"/>
              </a:solidFill>
              <a:round/>
              <a:headEnd/>
              <a:tailEnd/>
            </a:ln>
          </p:spPr>
          <p:txBody>
            <a:bodyPr>
              <a:prstTxWarp prst="textNoShape">
                <a:avLst/>
              </a:prstTxWarp>
            </a:bodyPr>
            <a:lstStyle/>
            <a:p>
              <a:endParaRPr lang="en-US"/>
            </a:p>
          </p:txBody>
        </p:sp>
        <p:sp>
          <p:nvSpPr>
            <p:cNvPr id="22599" name="Line 52"/>
            <p:cNvSpPr>
              <a:spLocks noChangeShapeType="1"/>
            </p:cNvSpPr>
            <p:nvPr/>
          </p:nvSpPr>
          <p:spPr bwMode="auto">
            <a:xfrm>
              <a:off x="803" y="1091"/>
              <a:ext cx="1" cy="1772"/>
            </a:xfrm>
            <a:prstGeom prst="line">
              <a:avLst/>
            </a:prstGeom>
            <a:noFill/>
            <a:ln w="0">
              <a:solidFill>
                <a:srgbClr val="000000"/>
              </a:solidFill>
              <a:round/>
              <a:headEnd/>
              <a:tailEnd/>
            </a:ln>
          </p:spPr>
          <p:txBody>
            <a:bodyPr>
              <a:prstTxWarp prst="textNoShape">
                <a:avLst/>
              </a:prstTxWarp>
            </a:bodyPr>
            <a:lstStyle/>
            <a:p>
              <a:endParaRPr lang="en-US"/>
            </a:p>
          </p:txBody>
        </p:sp>
        <p:sp>
          <p:nvSpPr>
            <p:cNvPr id="22600" name="Line 53"/>
            <p:cNvSpPr>
              <a:spLocks noChangeShapeType="1"/>
            </p:cNvSpPr>
            <p:nvPr/>
          </p:nvSpPr>
          <p:spPr bwMode="auto">
            <a:xfrm>
              <a:off x="769" y="2863"/>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01" name="Line 54"/>
            <p:cNvSpPr>
              <a:spLocks noChangeShapeType="1"/>
            </p:cNvSpPr>
            <p:nvPr/>
          </p:nvSpPr>
          <p:spPr bwMode="auto">
            <a:xfrm>
              <a:off x="769" y="2674"/>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02" name="Line 55"/>
            <p:cNvSpPr>
              <a:spLocks noChangeShapeType="1"/>
            </p:cNvSpPr>
            <p:nvPr/>
          </p:nvSpPr>
          <p:spPr bwMode="auto">
            <a:xfrm>
              <a:off x="769" y="2482"/>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03" name="Line 56"/>
            <p:cNvSpPr>
              <a:spLocks noChangeShapeType="1"/>
            </p:cNvSpPr>
            <p:nvPr/>
          </p:nvSpPr>
          <p:spPr bwMode="auto">
            <a:xfrm>
              <a:off x="769" y="2293"/>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04" name="Line 57"/>
            <p:cNvSpPr>
              <a:spLocks noChangeShapeType="1"/>
            </p:cNvSpPr>
            <p:nvPr/>
          </p:nvSpPr>
          <p:spPr bwMode="auto">
            <a:xfrm>
              <a:off x="769" y="2100"/>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05" name="Line 58"/>
            <p:cNvSpPr>
              <a:spLocks noChangeShapeType="1"/>
            </p:cNvSpPr>
            <p:nvPr/>
          </p:nvSpPr>
          <p:spPr bwMode="auto">
            <a:xfrm>
              <a:off x="769" y="1911"/>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06" name="Line 59"/>
            <p:cNvSpPr>
              <a:spLocks noChangeShapeType="1"/>
            </p:cNvSpPr>
            <p:nvPr/>
          </p:nvSpPr>
          <p:spPr bwMode="auto">
            <a:xfrm>
              <a:off x="769" y="1719"/>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07" name="Line 60"/>
            <p:cNvSpPr>
              <a:spLocks noChangeShapeType="1"/>
            </p:cNvSpPr>
            <p:nvPr/>
          </p:nvSpPr>
          <p:spPr bwMode="auto">
            <a:xfrm>
              <a:off x="769" y="1530"/>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08" name="Line 61"/>
            <p:cNvSpPr>
              <a:spLocks noChangeShapeType="1"/>
            </p:cNvSpPr>
            <p:nvPr/>
          </p:nvSpPr>
          <p:spPr bwMode="auto">
            <a:xfrm>
              <a:off x="769" y="1340"/>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09" name="Line 62"/>
            <p:cNvSpPr>
              <a:spLocks noChangeShapeType="1"/>
            </p:cNvSpPr>
            <p:nvPr/>
          </p:nvSpPr>
          <p:spPr bwMode="auto">
            <a:xfrm>
              <a:off x="769" y="1148"/>
              <a:ext cx="34"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10" name="Line 63"/>
            <p:cNvSpPr>
              <a:spLocks noChangeShapeType="1"/>
            </p:cNvSpPr>
            <p:nvPr/>
          </p:nvSpPr>
          <p:spPr bwMode="auto">
            <a:xfrm>
              <a:off x="803" y="2863"/>
              <a:ext cx="3201" cy="1"/>
            </a:xfrm>
            <a:prstGeom prst="line">
              <a:avLst/>
            </a:prstGeom>
            <a:noFill/>
            <a:ln w="0">
              <a:solidFill>
                <a:srgbClr val="000000"/>
              </a:solidFill>
              <a:round/>
              <a:headEnd/>
              <a:tailEnd/>
            </a:ln>
          </p:spPr>
          <p:txBody>
            <a:bodyPr>
              <a:prstTxWarp prst="textNoShape">
                <a:avLst/>
              </a:prstTxWarp>
            </a:bodyPr>
            <a:lstStyle/>
            <a:p>
              <a:endParaRPr lang="en-US"/>
            </a:p>
          </p:txBody>
        </p:sp>
        <p:sp>
          <p:nvSpPr>
            <p:cNvPr id="22611" name="Line 64"/>
            <p:cNvSpPr>
              <a:spLocks noChangeShapeType="1"/>
            </p:cNvSpPr>
            <p:nvPr/>
          </p:nvSpPr>
          <p:spPr bwMode="auto">
            <a:xfrm flipV="1">
              <a:off x="803"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12" name="Line 65"/>
            <p:cNvSpPr>
              <a:spLocks noChangeShapeType="1"/>
            </p:cNvSpPr>
            <p:nvPr/>
          </p:nvSpPr>
          <p:spPr bwMode="auto">
            <a:xfrm flipV="1">
              <a:off x="942"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13" name="Line 66"/>
            <p:cNvSpPr>
              <a:spLocks noChangeShapeType="1"/>
            </p:cNvSpPr>
            <p:nvPr/>
          </p:nvSpPr>
          <p:spPr bwMode="auto">
            <a:xfrm flipV="1">
              <a:off x="1081"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14" name="Line 67"/>
            <p:cNvSpPr>
              <a:spLocks noChangeShapeType="1"/>
            </p:cNvSpPr>
            <p:nvPr/>
          </p:nvSpPr>
          <p:spPr bwMode="auto">
            <a:xfrm flipV="1">
              <a:off x="1220"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15" name="Line 68"/>
            <p:cNvSpPr>
              <a:spLocks noChangeShapeType="1"/>
            </p:cNvSpPr>
            <p:nvPr/>
          </p:nvSpPr>
          <p:spPr bwMode="auto">
            <a:xfrm flipV="1">
              <a:off x="1361"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16" name="Line 69"/>
            <p:cNvSpPr>
              <a:spLocks noChangeShapeType="1"/>
            </p:cNvSpPr>
            <p:nvPr/>
          </p:nvSpPr>
          <p:spPr bwMode="auto">
            <a:xfrm flipV="1">
              <a:off x="1500"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17" name="Line 70"/>
            <p:cNvSpPr>
              <a:spLocks noChangeShapeType="1"/>
            </p:cNvSpPr>
            <p:nvPr/>
          </p:nvSpPr>
          <p:spPr bwMode="auto">
            <a:xfrm flipV="1">
              <a:off x="1639"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18" name="Line 71"/>
            <p:cNvSpPr>
              <a:spLocks noChangeShapeType="1"/>
            </p:cNvSpPr>
            <p:nvPr/>
          </p:nvSpPr>
          <p:spPr bwMode="auto">
            <a:xfrm flipV="1">
              <a:off x="1778"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19" name="Line 72"/>
            <p:cNvSpPr>
              <a:spLocks noChangeShapeType="1"/>
            </p:cNvSpPr>
            <p:nvPr/>
          </p:nvSpPr>
          <p:spPr bwMode="auto">
            <a:xfrm flipV="1">
              <a:off x="1916"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0" name="Line 73"/>
            <p:cNvSpPr>
              <a:spLocks noChangeShapeType="1"/>
            </p:cNvSpPr>
            <p:nvPr/>
          </p:nvSpPr>
          <p:spPr bwMode="auto">
            <a:xfrm flipV="1">
              <a:off x="2055"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1" name="Line 74"/>
            <p:cNvSpPr>
              <a:spLocks noChangeShapeType="1"/>
            </p:cNvSpPr>
            <p:nvPr/>
          </p:nvSpPr>
          <p:spPr bwMode="auto">
            <a:xfrm flipV="1">
              <a:off x="2194"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2" name="Line 75"/>
            <p:cNvSpPr>
              <a:spLocks noChangeShapeType="1"/>
            </p:cNvSpPr>
            <p:nvPr/>
          </p:nvSpPr>
          <p:spPr bwMode="auto">
            <a:xfrm flipV="1">
              <a:off x="2333"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3" name="Line 76"/>
            <p:cNvSpPr>
              <a:spLocks noChangeShapeType="1"/>
            </p:cNvSpPr>
            <p:nvPr/>
          </p:nvSpPr>
          <p:spPr bwMode="auto">
            <a:xfrm flipV="1">
              <a:off x="2475"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4" name="Line 77"/>
            <p:cNvSpPr>
              <a:spLocks noChangeShapeType="1"/>
            </p:cNvSpPr>
            <p:nvPr/>
          </p:nvSpPr>
          <p:spPr bwMode="auto">
            <a:xfrm flipV="1">
              <a:off x="2613"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5" name="Line 78"/>
            <p:cNvSpPr>
              <a:spLocks noChangeShapeType="1"/>
            </p:cNvSpPr>
            <p:nvPr/>
          </p:nvSpPr>
          <p:spPr bwMode="auto">
            <a:xfrm flipV="1">
              <a:off x="2752"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6" name="Line 79"/>
            <p:cNvSpPr>
              <a:spLocks noChangeShapeType="1"/>
            </p:cNvSpPr>
            <p:nvPr/>
          </p:nvSpPr>
          <p:spPr bwMode="auto">
            <a:xfrm flipV="1">
              <a:off x="2891"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7" name="Line 80"/>
            <p:cNvSpPr>
              <a:spLocks noChangeShapeType="1"/>
            </p:cNvSpPr>
            <p:nvPr/>
          </p:nvSpPr>
          <p:spPr bwMode="auto">
            <a:xfrm flipV="1">
              <a:off x="3030"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8" name="Line 81"/>
            <p:cNvSpPr>
              <a:spLocks noChangeShapeType="1"/>
            </p:cNvSpPr>
            <p:nvPr/>
          </p:nvSpPr>
          <p:spPr bwMode="auto">
            <a:xfrm flipV="1">
              <a:off x="3168"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29" name="Line 82"/>
            <p:cNvSpPr>
              <a:spLocks noChangeShapeType="1"/>
            </p:cNvSpPr>
            <p:nvPr/>
          </p:nvSpPr>
          <p:spPr bwMode="auto">
            <a:xfrm flipV="1">
              <a:off x="3307"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30" name="Line 83"/>
            <p:cNvSpPr>
              <a:spLocks noChangeShapeType="1"/>
            </p:cNvSpPr>
            <p:nvPr/>
          </p:nvSpPr>
          <p:spPr bwMode="auto">
            <a:xfrm flipV="1">
              <a:off x="3446"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31" name="Line 84"/>
            <p:cNvSpPr>
              <a:spLocks noChangeShapeType="1"/>
            </p:cNvSpPr>
            <p:nvPr/>
          </p:nvSpPr>
          <p:spPr bwMode="auto">
            <a:xfrm flipV="1">
              <a:off x="3588"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32" name="Line 85"/>
            <p:cNvSpPr>
              <a:spLocks noChangeShapeType="1"/>
            </p:cNvSpPr>
            <p:nvPr/>
          </p:nvSpPr>
          <p:spPr bwMode="auto">
            <a:xfrm flipV="1">
              <a:off x="3726"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33" name="Line 86"/>
            <p:cNvSpPr>
              <a:spLocks noChangeShapeType="1"/>
            </p:cNvSpPr>
            <p:nvPr/>
          </p:nvSpPr>
          <p:spPr bwMode="auto">
            <a:xfrm flipV="1">
              <a:off x="3865"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2634" name="Line 87"/>
            <p:cNvSpPr>
              <a:spLocks noChangeShapeType="1"/>
            </p:cNvSpPr>
            <p:nvPr/>
          </p:nvSpPr>
          <p:spPr bwMode="auto">
            <a:xfrm flipV="1">
              <a:off x="4004" y="2835"/>
              <a:ext cx="1" cy="57"/>
            </a:xfrm>
            <a:prstGeom prst="line">
              <a:avLst/>
            </a:prstGeom>
            <a:noFill/>
            <a:ln w="0">
              <a:solidFill>
                <a:srgbClr val="000000"/>
              </a:solidFill>
              <a:round/>
              <a:headEnd/>
              <a:tailEnd/>
            </a:ln>
          </p:spPr>
          <p:txBody>
            <a:bodyPr>
              <a:prstTxWarp prst="textNoShape">
                <a:avLst/>
              </a:prstTxWarp>
            </a:bodyPr>
            <a:lstStyle/>
            <a:p>
              <a:endParaRPr lang="en-US"/>
            </a:p>
          </p:txBody>
        </p:sp>
        <p:sp>
          <p:nvSpPr>
            <p:cNvPr id="2324568" name="Rectangle 88"/>
            <p:cNvSpPr>
              <a:spLocks noChangeArrowheads="1"/>
            </p:cNvSpPr>
            <p:nvPr/>
          </p:nvSpPr>
          <p:spPr bwMode="auto">
            <a:xfrm>
              <a:off x="3071" y="2541"/>
              <a:ext cx="313" cy="140"/>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dirty="0">
                  <a:solidFill>
                    <a:srgbClr val="000000"/>
                  </a:solidFill>
                </a:rPr>
                <a:t>NSLS</a:t>
              </a:r>
              <a:endParaRPr lang="en-US" dirty="0">
                <a:effectLst>
                  <a:outerShdw blurRad="38100" dist="38100" dir="2700000" algn="tl">
                    <a:srgbClr val="DDDDDD"/>
                  </a:outerShdw>
                </a:effectLst>
              </a:endParaRPr>
            </a:p>
          </p:txBody>
        </p:sp>
        <p:sp>
          <p:nvSpPr>
            <p:cNvPr id="2324569" name="Rectangle 89"/>
            <p:cNvSpPr>
              <a:spLocks noChangeArrowheads="1"/>
            </p:cNvSpPr>
            <p:nvPr/>
          </p:nvSpPr>
          <p:spPr bwMode="auto">
            <a:xfrm>
              <a:off x="3357" y="2233"/>
              <a:ext cx="312" cy="13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dirty="0">
                  <a:solidFill>
                    <a:srgbClr val="000000"/>
                  </a:solidFill>
                </a:rPr>
                <a:t>SSRL</a:t>
              </a:r>
              <a:endParaRPr lang="en-US" dirty="0">
                <a:effectLst>
                  <a:outerShdw blurRad="38100" dist="38100" dir="2700000" algn="tl">
                    <a:srgbClr val="DDDDDD"/>
                  </a:outerShdw>
                </a:effectLst>
              </a:endParaRPr>
            </a:p>
          </p:txBody>
        </p:sp>
        <p:sp>
          <p:nvSpPr>
            <p:cNvPr id="2324570" name="Rectangle 90"/>
            <p:cNvSpPr>
              <a:spLocks noChangeArrowheads="1"/>
            </p:cNvSpPr>
            <p:nvPr/>
          </p:nvSpPr>
          <p:spPr bwMode="auto">
            <a:xfrm>
              <a:off x="3556" y="2003"/>
              <a:ext cx="227" cy="13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dirty="0">
                  <a:solidFill>
                    <a:srgbClr val="000000"/>
                  </a:solidFill>
                </a:rPr>
                <a:t>ALS</a:t>
              </a:r>
              <a:endParaRPr lang="en-US" dirty="0">
                <a:effectLst>
                  <a:outerShdw blurRad="38100" dist="38100" dir="2700000" algn="tl">
                    <a:srgbClr val="DDDDDD"/>
                  </a:outerShdw>
                </a:effectLst>
              </a:endParaRPr>
            </a:p>
          </p:txBody>
        </p:sp>
        <p:sp>
          <p:nvSpPr>
            <p:cNvPr id="2324571" name="Rectangle 91"/>
            <p:cNvSpPr>
              <a:spLocks noChangeArrowheads="1"/>
            </p:cNvSpPr>
            <p:nvPr/>
          </p:nvSpPr>
          <p:spPr bwMode="auto">
            <a:xfrm>
              <a:off x="3591" y="1637"/>
              <a:ext cx="240" cy="13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dirty="0">
                  <a:solidFill>
                    <a:srgbClr val="000000"/>
                  </a:solidFill>
                </a:rPr>
                <a:t>APS</a:t>
              </a:r>
              <a:endParaRPr lang="en-US" dirty="0">
                <a:effectLst>
                  <a:outerShdw blurRad="38100" dist="38100" dir="2700000" algn="tl">
                    <a:srgbClr val="DDDDDD"/>
                  </a:outerShdw>
                </a:effectLst>
              </a:endParaRPr>
            </a:p>
          </p:txBody>
        </p:sp>
        <p:sp>
          <p:nvSpPr>
            <p:cNvPr id="2324572" name="Rectangle 92"/>
            <p:cNvSpPr>
              <a:spLocks noChangeArrowheads="1"/>
            </p:cNvSpPr>
            <p:nvPr/>
          </p:nvSpPr>
          <p:spPr bwMode="auto">
            <a:xfrm>
              <a:off x="2251" y="2091"/>
              <a:ext cx="413" cy="13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dirty="0">
                  <a:solidFill>
                    <a:srgbClr val="000000"/>
                  </a:solidFill>
                </a:rPr>
                <a:t>CHESS</a:t>
              </a:r>
              <a:endParaRPr lang="en-US" dirty="0">
                <a:effectLst>
                  <a:outerShdw blurRad="38100" dist="38100" dir="2700000" algn="tl">
                    <a:srgbClr val="DDDDDD"/>
                  </a:outerShdw>
                </a:effectLst>
              </a:endParaRPr>
            </a:p>
          </p:txBody>
        </p:sp>
        <p:sp>
          <p:nvSpPr>
            <p:cNvPr id="2324573" name="Rectangle 93"/>
            <p:cNvSpPr>
              <a:spLocks noChangeArrowheads="1"/>
            </p:cNvSpPr>
            <p:nvPr/>
          </p:nvSpPr>
          <p:spPr bwMode="auto">
            <a:xfrm>
              <a:off x="3310" y="1262"/>
              <a:ext cx="253" cy="13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dirty="0">
                  <a:solidFill>
                    <a:srgbClr val="000000"/>
                  </a:solidFill>
                </a:rPr>
                <a:t>SRC</a:t>
              </a:r>
              <a:endParaRPr lang="en-US" dirty="0">
                <a:effectLst>
                  <a:outerShdw blurRad="38100" dist="38100" dir="2700000" algn="tl">
                    <a:srgbClr val="DDDDDD"/>
                  </a:outerShdw>
                </a:effectLst>
              </a:endParaRPr>
            </a:p>
          </p:txBody>
        </p:sp>
        <p:sp>
          <p:nvSpPr>
            <p:cNvPr id="2324574" name="Rectangle 94"/>
            <p:cNvSpPr>
              <a:spLocks noChangeArrowheads="1"/>
            </p:cNvSpPr>
            <p:nvPr/>
          </p:nvSpPr>
          <p:spPr bwMode="auto">
            <a:xfrm>
              <a:off x="570" y="2800"/>
              <a:ext cx="27"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a:t>
              </a:r>
              <a:endParaRPr lang="en-US" dirty="0">
                <a:effectLst>
                  <a:outerShdw blurRad="38100" dist="38100" dir="2700000" algn="tl">
                    <a:srgbClr val="DDDDDD"/>
                  </a:outerShdw>
                </a:effectLst>
              </a:endParaRPr>
            </a:p>
          </p:txBody>
        </p:sp>
        <p:sp>
          <p:nvSpPr>
            <p:cNvPr id="2324575" name="Rectangle 95"/>
            <p:cNvSpPr>
              <a:spLocks noChangeArrowheads="1"/>
            </p:cNvSpPr>
            <p:nvPr/>
          </p:nvSpPr>
          <p:spPr bwMode="auto">
            <a:xfrm>
              <a:off x="479" y="2611"/>
              <a:ext cx="206"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1,000</a:t>
              </a:r>
              <a:endParaRPr lang="en-US" dirty="0">
                <a:effectLst>
                  <a:outerShdw blurRad="38100" dist="38100" dir="2700000" algn="tl">
                    <a:srgbClr val="DDDDDD"/>
                  </a:outerShdw>
                </a:effectLst>
              </a:endParaRPr>
            </a:p>
          </p:txBody>
        </p:sp>
        <p:sp>
          <p:nvSpPr>
            <p:cNvPr id="2324576" name="Rectangle 96"/>
            <p:cNvSpPr>
              <a:spLocks noChangeArrowheads="1"/>
            </p:cNvSpPr>
            <p:nvPr/>
          </p:nvSpPr>
          <p:spPr bwMode="auto">
            <a:xfrm>
              <a:off x="479" y="2419"/>
              <a:ext cx="206"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2,000</a:t>
              </a:r>
              <a:endParaRPr lang="en-US" dirty="0">
                <a:effectLst>
                  <a:outerShdw blurRad="38100" dist="38100" dir="2700000" algn="tl">
                    <a:srgbClr val="DDDDDD"/>
                  </a:outerShdw>
                </a:effectLst>
              </a:endParaRPr>
            </a:p>
          </p:txBody>
        </p:sp>
        <p:sp>
          <p:nvSpPr>
            <p:cNvPr id="2324577" name="Rectangle 97"/>
            <p:cNvSpPr>
              <a:spLocks noChangeArrowheads="1"/>
            </p:cNvSpPr>
            <p:nvPr/>
          </p:nvSpPr>
          <p:spPr bwMode="auto">
            <a:xfrm>
              <a:off x="479" y="2230"/>
              <a:ext cx="206"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3,000</a:t>
              </a:r>
              <a:endParaRPr lang="en-US" dirty="0">
                <a:effectLst>
                  <a:outerShdw blurRad="38100" dist="38100" dir="2700000" algn="tl">
                    <a:srgbClr val="DDDDDD"/>
                  </a:outerShdw>
                </a:effectLst>
              </a:endParaRPr>
            </a:p>
          </p:txBody>
        </p:sp>
        <p:sp>
          <p:nvSpPr>
            <p:cNvPr id="2324578" name="Rectangle 98"/>
            <p:cNvSpPr>
              <a:spLocks noChangeArrowheads="1"/>
            </p:cNvSpPr>
            <p:nvPr/>
          </p:nvSpPr>
          <p:spPr bwMode="auto">
            <a:xfrm>
              <a:off x="479" y="2037"/>
              <a:ext cx="206"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4,000</a:t>
              </a:r>
              <a:endParaRPr lang="en-US" dirty="0">
                <a:effectLst>
                  <a:outerShdw blurRad="38100" dist="38100" dir="2700000" algn="tl">
                    <a:srgbClr val="DDDDDD"/>
                  </a:outerShdw>
                </a:effectLst>
              </a:endParaRPr>
            </a:p>
          </p:txBody>
        </p:sp>
        <p:sp>
          <p:nvSpPr>
            <p:cNvPr id="2324579" name="Rectangle 99"/>
            <p:cNvSpPr>
              <a:spLocks noChangeArrowheads="1"/>
            </p:cNvSpPr>
            <p:nvPr/>
          </p:nvSpPr>
          <p:spPr bwMode="auto">
            <a:xfrm>
              <a:off x="479" y="1848"/>
              <a:ext cx="206"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5,000</a:t>
              </a:r>
              <a:endParaRPr lang="en-US" dirty="0">
                <a:effectLst>
                  <a:outerShdw blurRad="38100" dist="38100" dir="2700000" algn="tl">
                    <a:srgbClr val="DDDDDD"/>
                  </a:outerShdw>
                </a:effectLst>
              </a:endParaRPr>
            </a:p>
          </p:txBody>
        </p:sp>
        <p:sp>
          <p:nvSpPr>
            <p:cNvPr id="2324580" name="Rectangle 100"/>
            <p:cNvSpPr>
              <a:spLocks noChangeArrowheads="1"/>
            </p:cNvSpPr>
            <p:nvPr/>
          </p:nvSpPr>
          <p:spPr bwMode="auto">
            <a:xfrm>
              <a:off x="479" y="1656"/>
              <a:ext cx="206"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6,000</a:t>
              </a:r>
              <a:endParaRPr lang="en-US" dirty="0">
                <a:effectLst>
                  <a:outerShdw blurRad="38100" dist="38100" dir="2700000" algn="tl">
                    <a:srgbClr val="DDDDDD"/>
                  </a:outerShdw>
                </a:effectLst>
              </a:endParaRPr>
            </a:p>
          </p:txBody>
        </p:sp>
        <p:sp>
          <p:nvSpPr>
            <p:cNvPr id="2324581" name="Rectangle 101"/>
            <p:cNvSpPr>
              <a:spLocks noChangeArrowheads="1"/>
            </p:cNvSpPr>
            <p:nvPr/>
          </p:nvSpPr>
          <p:spPr bwMode="auto">
            <a:xfrm>
              <a:off x="479" y="1467"/>
              <a:ext cx="206"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7,000</a:t>
              </a:r>
              <a:endParaRPr lang="en-US" dirty="0">
                <a:effectLst>
                  <a:outerShdw blurRad="38100" dist="38100" dir="2700000" algn="tl">
                    <a:srgbClr val="DDDDDD"/>
                  </a:outerShdw>
                </a:effectLst>
              </a:endParaRPr>
            </a:p>
          </p:txBody>
        </p:sp>
        <p:sp>
          <p:nvSpPr>
            <p:cNvPr id="2324582" name="Rectangle 102"/>
            <p:cNvSpPr>
              <a:spLocks noChangeArrowheads="1"/>
            </p:cNvSpPr>
            <p:nvPr/>
          </p:nvSpPr>
          <p:spPr bwMode="auto">
            <a:xfrm>
              <a:off x="479" y="1277"/>
              <a:ext cx="206"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8,000</a:t>
              </a:r>
              <a:endParaRPr lang="en-US" dirty="0">
                <a:effectLst>
                  <a:outerShdw blurRad="38100" dist="38100" dir="2700000" algn="tl">
                    <a:srgbClr val="DDDDDD"/>
                  </a:outerShdw>
                </a:effectLst>
              </a:endParaRPr>
            </a:p>
          </p:txBody>
        </p:sp>
        <p:sp>
          <p:nvSpPr>
            <p:cNvPr id="2324583" name="Rectangle 103"/>
            <p:cNvSpPr>
              <a:spLocks noChangeArrowheads="1"/>
            </p:cNvSpPr>
            <p:nvPr/>
          </p:nvSpPr>
          <p:spPr bwMode="auto">
            <a:xfrm>
              <a:off x="479" y="1085"/>
              <a:ext cx="206" cy="11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200" dirty="0">
                  <a:solidFill>
                    <a:srgbClr val="000000"/>
                  </a:solidFill>
                  <a:latin typeface="Arial Narrow" charset="0"/>
                </a:rPr>
                <a:t>9,000</a:t>
              </a:r>
              <a:endParaRPr lang="en-US" dirty="0">
                <a:effectLst>
                  <a:outerShdw blurRad="38100" dist="38100" dir="2700000" algn="tl">
                    <a:srgbClr val="DDDDDD"/>
                  </a:outerShdw>
                </a:effectLst>
              </a:endParaRPr>
            </a:p>
          </p:txBody>
        </p:sp>
        <p:sp>
          <p:nvSpPr>
            <p:cNvPr id="2324584" name="Rectangle 104"/>
            <p:cNvSpPr>
              <a:spLocks noChangeArrowheads="1"/>
            </p:cNvSpPr>
            <p:nvPr/>
          </p:nvSpPr>
          <p:spPr bwMode="auto">
            <a:xfrm>
              <a:off x="750"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'82</a:t>
              </a:r>
              <a:endParaRPr lang="en-US" dirty="0">
                <a:effectLst>
                  <a:outerShdw blurRad="38100" dist="38100" dir="2700000" algn="tl">
                    <a:srgbClr val="DDDDDD"/>
                  </a:outerShdw>
                </a:effectLst>
              </a:endParaRPr>
            </a:p>
          </p:txBody>
        </p:sp>
        <p:sp>
          <p:nvSpPr>
            <p:cNvPr id="2324585" name="Rectangle 105"/>
            <p:cNvSpPr>
              <a:spLocks noChangeArrowheads="1"/>
            </p:cNvSpPr>
            <p:nvPr/>
          </p:nvSpPr>
          <p:spPr bwMode="auto">
            <a:xfrm>
              <a:off x="888"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'83</a:t>
              </a:r>
              <a:endParaRPr lang="en-US" dirty="0">
                <a:effectLst>
                  <a:outerShdw blurRad="38100" dist="38100" dir="2700000" algn="tl">
                    <a:srgbClr val="DDDDDD"/>
                  </a:outerShdw>
                </a:effectLst>
              </a:endParaRPr>
            </a:p>
          </p:txBody>
        </p:sp>
        <p:sp>
          <p:nvSpPr>
            <p:cNvPr id="2324586" name="Rectangle 106"/>
            <p:cNvSpPr>
              <a:spLocks noChangeArrowheads="1"/>
            </p:cNvSpPr>
            <p:nvPr/>
          </p:nvSpPr>
          <p:spPr bwMode="auto">
            <a:xfrm>
              <a:off x="1027" y="2945"/>
              <a:ext cx="110"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'84</a:t>
              </a:r>
              <a:endParaRPr lang="en-US" dirty="0">
                <a:effectLst>
                  <a:outerShdw blurRad="38100" dist="38100" dir="2700000" algn="tl">
                    <a:srgbClr val="DDDDDD"/>
                  </a:outerShdw>
                </a:effectLst>
              </a:endParaRPr>
            </a:p>
          </p:txBody>
        </p:sp>
        <p:sp>
          <p:nvSpPr>
            <p:cNvPr id="2324587" name="Rectangle 107"/>
            <p:cNvSpPr>
              <a:spLocks noChangeArrowheads="1"/>
            </p:cNvSpPr>
            <p:nvPr/>
          </p:nvSpPr>
          <p:spPr bwMode="auto">
            <a:xfrm>
              <a:off x="1166"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'85</a:t>
              </a:r>
              <a:endParaRPr lang="en-US" dirty="0">
                <a:effectLst>
                  <a:outerShdw blurRad="38100" dist="38100" dir="2700000" algn="tl">
                    <a:srgbClr val="DDDDDD"/>
                  </a:outerShdw>
                </a:effectLst>
              </a:endParaRPr>
            </a:p>
          </p:txBody>
        </p:sp>
        <p:sp>
          <p:nvSpPr>
            <p:cNvPr id="2324588" name="Rectangle 108"/>
            <p:cNvSpPr>
              <a:spLocks noChangeArrowheads="1"/>
            </p:cNvSpPr>
            <p:nvPr/>
          </p:nvSpPr>
          <p:spPr bwMode="auto">
            <a:xfrm>
              <a:off x="1308"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'86</a:t>
              </a:r>
              <a:endParaRPr lang="en-US" dirty="0">
                <a:effectLst>
                  <a:outerShdw blurRad="38100" dist="38100" dir="2700000" algn="tl">
                    <a:srgbClr val="DDDDDD"/>
                  </a:outerShdw>
                </a:effectLst>
              </a:endParaRPr>
            </a:p>
          </p:txBody>
        </p:sp>
        <p:sp>
          <p:nvSpPr>
            <p:cNvPr id="2324589" name="Rectangle 109"/>
            <p:cNvSpPr>
              <a:spLocks noChangeArrowheads="1"/>
            </p:cNvSpPr>
            <p:nvPr/>
          </p:nvSpPr>
          <p:spPr bwMode="auto">
            <a:xfrm>
              <a:off x="1447" y="2945"/>
              <a:ext cx="109"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'87</a:t>
              </a:r>
              <a:endParaRPr lang="en-US" dirty="0">
                <a:effectLst>
                  <a:outerShdw blurRad="38100" dist="38100" dir="2700000" algn="tl">
                    <a:srgbClr val="DDDDDD"/>
                  </a:outerShdw>
                </a:effectLst>
              </a:endParaRPr>
            </a:p>
          </p:txBody>
        </p:sp>
        <p:sp>
          <p:nvSpPr>
            <p:cNvPr id="2324590" name="Rectangle 110"/>
            <p:cNvSpPr>
              <a:spLocks noChangeArrowheads="1"/>
            </p:cNvSpPr>
            <p:nvPr/>
          </p:nvSpPr>
          <p:spPr bwMode="auto">
            <a:xfrm>
              <a:off x="1585"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'88</a:t>
              </a:r>
              <a:endParaRPr lang="en-US" dirty="0">
                <a:effectLst>
                  <a:outerShdw blurRad="38100" dist="38100" dir="2700000" algn="tl">
                    <a:srgbClr val="DDDDDD"/>
                  </a:outerShdw>
                </a:effectLst>
              </a:endParaRPr>
            </a:p>
          </p:txBody>
        </p:sp>
        <p:sp>
          <p:nvSpPr>
            <p:cNvPr id="2324591" name="Rectangle 111"/>
            <p:cNvSpPr>
              <a:spLocks noChangeArrowheads="1"/>
            </p:cNvSpPr>
            <p:nvPr/>
          </p:nvSpPr>
          <p:spPr bwMode="auto">
            <a:xfrm>
              <a:off x="1724" y="2945"/>
              <a:ext cx="109"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'89</a:t>
              </a:r>
              <a:endParaRPr lang="en-US" dirty="0">
                <a:effectLst>
                  <a:outerShdw blurRad="38100" dist="38100" dir="2700000" algn="tl">
                    <a:srgbClr val="DDDDDD"/>
                  </a:outerShdw>
                </a:effectLst>
              </a:endParaRPr>
            </a:p>
          </p:txBody>
        </p:sp>
        <p:sp>
          <p:nvSpPr>
            <p:cNvPr id="2324592" name="Rectangle 112"/>
            <p:cNvSpPr>
              <a:spLocks noChangeArrowheads="1"/>
            </p:cNvSpPr>
            <p:nvPr/>
          </p:nvSpPr>
          <p:spPr bwMode="auto">
            <a:xfrm>
              <a:off x="1863"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'90</a:t>
              </a:r>
              <a:endParaRPr lang="en-US" dirty="0">
                <a:effectLst>
                  <a:outerShdw blurRad="38100" dist="38100" dir="2700000" algn="tl">
                    <a:srgbClr val="DDDDDD"/>
                  </a:outerShdw>
                </a:effectLst>
              </a:endParaRPr>
            </a:p>
          </p:txBody>
        </p:sp>
        <p:sp>
          <p:nvSpPr>
            <p:cNvPr id="2324593" name="Rectangle 113"/>
            <p:cNvSpPr>
              <a:spLocks noChangeArrowheads="1"/>
            </p:cNvSpPr>
            <p:nvPr/>
          </p:nvSpPr>
          <p:spPr bwMode="auto">
            <a:xfrm>
              <a:off x="2002"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'91</a:t>
              </a:r>
              <a:endParaRPr lang="en-US" dirty="0">
                <a:effectLst>
                  <a:outerShdw blurRad="38100" dist="38100" dir="2700000" algn="tl">
                    <a:srgbClr val="DDDDDD"/>
                  </a:outerShdw>
                </a:effectLst>
              </a:endParaRPr>
            </a:p>
          </p:txBody>
        </p:sp>
        <p:sp>
          <p:nvSpPr>
            <p:cNvPr id="2324594" name="Rectangle 114"/>
            <p:cNvSpPr>
              <a:spLocks noChangeArrowheads="1"/>
            </p:cNvSpPr>
            <p:nvPr/>
          </p:nvSpPr>
          <p:spPr bwMode="auto">
            <a:xfrm>
              <a:off x="2140" y="2945"/>
              <a:ext cx="109"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'92</a:t>
              </a:r>
              <a:endParaRPr lang="en-US" dirty="0">
                <a:effectLst>
                  <a:outerShdw blurRad="38100" dist="38100" dir="2700000" algn="tl">
                    <a:srgbClr val="DDDDDD"/>
                  </a:outerShdw>
                </a:effectLst>
              </a:endParaRPr>
            </a:p>
          </p:txBody>
        </p:sp>
        <p:sp>
          <p:nvSpPr>
            <p:cNvPr id="2324595" name="Rectangle 115"/>
            <p:cNvSpPr>
              <a:spLocks noChangeArrowheads="1"/>
            </p:cNvSpPr>
            <p:nvPr/>
          </p:nvSpPr>
          <p:spPr bwMode="auto">
            <a:xfrm>
              <a:off x="2279"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'93</a:t>
              </a:r>
              <a:endParaRPr lang="en-US" dirty="0">
                <a:effectLst>
                  <a:outerShdw blurRad="38100" dist="38100" dir="2700000" algn="tl">
                    <a:srgbClr val="DDDDDD"/>
                  </a:outerShdw>
                </a:effectLst>
              </a:endParaRPr>
            </a:p>
          </p:txBody>
        </p:sp>
        <p:sp>
          <p:nvSpPr>
            <p:cNvPr id="2324596" name="Rectangle 116"/>
            <p:cNvSpPr>
              <a:spLocks noChangeArrowheads="1"/>
            </p:cNvSpPr>
            <p:nvPr/>
          </p:nvSpPr>
          <p:spPr bwMode="auto">
            <a:xfrm>
              <a:off x="2421" y="2945"/>
              <a:ext cx="109"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'94</a:t>
              </a:r>
              <a:endParaRPr lang="en-US" dirty="0">
                <a:effectLst>
                  <a:outerShdw blurRad="38100" dist="38100" dir="2700000" algn="tl">
                    <a:srgbClr val="DDDDDD"/>
                  </a:outerShdw>
                </a:effectLst>
              </a:endParaRPr>
            </a:p>
          </p:txBody>
        </p:sp>
        <p:sp>
          <p:nvSpPr>
            <p:cNvPr id="2324597" name="Rectangle 117"/>
            <p:cNvSpPr>
              <a:spLocks noChangeArrowheads="1"/>
            </p:cNvSpPr>
            <p:nvPr/>
          </p:nvSpPr>
          <p:spPr bwMode="auto">
            <a:xfrm>
              <a:off x="2560" y="2945"/>
              <a:ext cx="109"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'95</a:t>
              </a:r>
              <a:endParaRPr lang="en-US" dirty="0">
                <a:effectLst>
                  <a:outerShdw blurRad="38100" dist="38100" dir="2700000" algn="tl">
                    <a:srgbClr val="DDDDDD"/>
                  </a:outerShdw>
                </a:effectLst>
              </a:endParaRPr>
            </a:p>
          </p:txBody>
        </p:sp>
        <p:sp>
          <p:nvSpPr>
            <p:cNvPr id="2324598" name="Rectangle 118"/>
            <p:cNvSpPr>
              <a:spLocks noChangeArrowheads="1"/>
            </p:cNvSpPr>
            <p:nvPr/>
          </p:nvSpPr>
          <p:spPr bwMode="auto">
            <a:xfrm>
              <a:off x="2698"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'96</a:t>
              </a:r>
              <a:endParaRPr lang="en-US" dirty="0">
                <a:effectLst>
                  <a:outerShdw blurRad="38100" dist="38100" dir="2700000" algn="tl">
                    <a:srgbClr val="DDDDDD"/>
                  </a:outerShdw>
                </a:effectLst>
              </a:endParaRPr>
            </a:p>
          </p:txBody>
        </p:sp>
        <p:sp>
          <p:nvSpPr>
            <p:cNvPr id="2324599" name="Rectangle 119"/>
            <p:cNvSpPr>
              <a:spLocks noChangeArrowheads="1"/>
            </p:cNvSpPr>
            <p:nvPr/>
          </p:nvSpPr>
          <p:spPr bwMode="auto">
            <a:xfrm>
              <a:off x="2837"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'97</a:t>
              </a:r>
              <a:endParaRPr lang="en-US" dirty="0">
                <a:effectLst>
                  <a:outerShdw blurRad="38100" dist="38100" dir="2700000" algn="tl">
                    <a:srgbClr val="DDDDDD"/>
                  </a:outerShdw>
                </a:effectLst>
              </a:endParaRPr>
            </a:p>
          </p:txBody>
        </p:sp>
        <p:sp>
          <p:nvSpPr>
            <p:cNvPr id="2324600" name="Rectangle 120"/>
            <p:cNvSpPr>
              <a:spLocks noChangeArrowheads="1"/>
            </p:cNvSpPr>
            <p:nvPr/>
          </p:nvSpPr>
          <p:spPr bwMode="auto">
            <a:xfrm>
              <a:off x="2976" y="2945"/>
              <a:ext cx="109"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'98</a:t>
              </a:r>
              <a:endParaRPr lang="en-US" dirty="0">
                <a:effectLst>
                  <a:outerShdw blurRad="38100" dist="38100" dir="2700000" algn="tl">
                    <a:srgbClr val="DDDDDD"/>
                  </a:outerShdw>
                </a:effectLst>
              </a:endParaRPr>
            </a:p>
          </p:txBody>
        </p:sp>
        <p:sp>
          <p:nvSpPr>
            <p:cNvPr id="2324601" name="Rectangle 121"/>
            <p:cNvSpPr>
              <a:spLocks noChangeArrowheads="1"/>
            </p:cNvSpPr>
            <p:nvPr/>
          </p:nvSpPr>
          <p:spPr bwMode="auto">
            <a:xfrm>
              <a:off x="3115"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'99</a:t>
              </a:r>
              <a:endParaRPr lang="en-US" dirty="0">
                <a:effectLst>
                  <a:outerShdw blurRad="38100" dist="38100" dir="2700000" algn="tl">
                    <a:srgbClr val="DDDDDD"/>
                  </a:outerShdw>
                </a:effectLst>
              </a:endParaRPr>
            </a:p>
          </p:txBody>
        </p:sp>
        <p:sp>
          <p:nvSpPr>
            <p:cNvPr id="2324602" name="Rectangle 122"/>
            <p:cNvSpPr>
              <a:spLocks noChangeArrowheads="1"/>
            </p:cNvSpPr>
            <p:nvPr/>
          </p:nvSpPr>
          <p:spPr bwMode="auto">
            <a:xfrm>
              <a:off x="3253" y="2945"/>
              <a:ext cx="109"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'00</a:t>
              </a:r>
              <a:endParaRPr lang="en-US" dirty="0">
                <a:effectLst>
                  <a:outerShdw blurRad="38100" dist="38100" dir="2700000" algn="tl">
                    <a:srgbClr val="DDDDDD"/>
                  </a:outerShdw>
                </a:effectLst>
              </a:endParaRPr>
            </a:p>
          </p:txBody>
        </p:sp>
        <p:sp>
          <p:nvSpPr>
            <p:cNvPr id="2324603" name="Rectangle 123"/>
            <p:cNvSpPr>
              <a:spLocks noChangeArrowheads="1"/>
            </p:cNvSpPr>
            <p:nvPr/>
          </p:nvSpPr>
          <p:spPr bwMode="auto">
            <a:xfrm>
              <a:off x="3392"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'01</a:t>
              </a:r>
              <a:endParaRPr lang="en-US" dirty="0">
                <a:effectLst>
                  <a:outerShdw blurRad="38100" dist="38100" dir="2700000" algn="tl">
                    <a:srgbClr val="DDDDDD"/>
                  </a:outerShdw>
                </a:effectLst>
              </a:endParaRPr>
            </a:p>
          </p:txBody>
        </p:sp>
        <p:sp>
          <p:nvSpPr>
            <p:cNvPr id="2324604" name="Rectangle 124"/>
            <p:cNvSpPr>
              <a:spLocks noChangeArrowheads="1"/>
            </p:cNvSpPr>
            <p:nvPr/>
          </p:nvSpPr>
          <p:spPr bwMode="auto">
            <a:xfrm>
              <a:off x="3534"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'02</a:t>
              </a:r>
              <a:endParaRPr lang="en-US" dirty="0">
                <a:effectLst>
                  <a:outerShdw blurRad="38100" dist="38100" dir="2700000" algn="tl">
                    <a:srgbClr val="DDDDDD"/>
                  </a:outerShdw>
                </a:effectLst>
              </a:endParaRPr>
            </a:p>
          </p:txBody>
        </p:sp>
        <p:sp>
          <p:nvSpPr>
            <p:cNvPr id="2324605" name="Rectangle 125"/>
            <p:cNvSpPr>
              <a:spLocks noChangeArrowheads="1"/>
            </p:cNvSpPr>
            <p:nvPr/>
          </p:nvSpPr>
          <p:spPr bwMode="auto">
            <a:xfrm>
              <a:off x="3673" y="2945"/>
              <a:ext cx="109"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'03</a:t>
              </a:r>
              <a:endParaRPr lang="en-US" dirty="0">
                <a:effectLst>
                  <a:outerShdw blurRad="38100" dist="38100" dir="2700000" algn="tl">
                    <a:srgbClr val="DDDDDD"/>
                  </a:outerShdw>
                </a:effectLst>
              </a:endParaRPr>
            </a:p>
          </p:txBody>
        </p:sp>
        <p:sp>
          <p:nvSpPr>
            <p:cNvPr id="2324606" name="Rectangle 126"/>
            <p:cNvSpPr>
              <a:spLocks noChangeArrowheads="1"/>
            </p:cNvSpPr>
            <p:nvPr/>
          </p:nvSpPr>
          <p:spPr bwMode="auto">
            <a:xfrm>
              <a:off x="3813" y="2945"/>
              <a:ext cx="109"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'04</a:t>
              </a:r>
              <a:endParaRPr lang="en-US" dirty="0">
                <a:effectLst>
                  <a:outerShdw blurRad="38100" dist="38100" dir="2700000" algn="tl">
                    <a:srgbClr val="DDDDDD"/>
                  </a:outerShdw>
                </a:effectLst>
              </a:endParaRPr>
            </a:p>
          </p:txBody>
        </p:sp>
        <p:sp>
          <p:nvSpPr>
            <p:cNvPr id="2324607" name="Rectangle 127"/>
            <p:cNvSpPr>
              <a:spLocks noChangeArrowheads="1"/>
            </p:cNvSpPr>
            <p:nvPr/>
          </p:nvSpPr>
          <p:spPr bwMode="auto">
            <a:xfrm>
              <a:off x="3950" y="2945"/>
              <a:ext cx="108" cy="98"/>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000" dirty="0">
                  <a:solidFill>
                    <a:srgbClr val="000000"/>
                  </a:solidFill>
                  <a:latin typeface="Arial Narrow" charset="0"/>
                </a:rPr>
                <a:t> '05</a:t>
              </a:r>
              <a:endParaRPr lang="en-US" dirty="0">
                <a:effectLst>
                  <a:outerShdw blurRad="38100" dist="38100" dir="2700000" algn="tl">
                    <a:srgbClr val="DDDDDD"/>
                  </a:outerShdw>
                </a:effectLst>
              </a:endParaRPr>
            </a:p>
          </p:txBody>
        </p:sp>
        <p:sp>
          <p:nvSpPr>
            <p:cNvPr id="2324608" name="Rectangle 128"/>
            <p:cNvSpPr>
              <a:spLocks noChangeArrowheads="1"/>
            </p:cNvSpPr>
            <p:nvPr/>
          </p:nvSpPr>
          <p:spPr bwMode="auto">
            <a:xfrm>
              <a:off x="2068" y="3100"/>
              <a:ext cx="700" cy="129"/>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300" dirty="0">
                  <a:solidFill>
                    <a:srgbClr val="000000"/>
                  </a:solidFill>
                </a:rPr>
                <a:t>FISCAL YEAR</a:t>
              </a:r>
              <a:endParaRPr lang="en-US" dirty="0">
                <a:effectLst>
                  <a:outerShdw blurRad="38100" dist="38100" dir="2700000" algn="tl">
                    <a:srgbClr val="DDDDDD"/>
                  </a:outerShdw>
                </a:effectLst>
              </a:endParaRPr>
            </a:p>
          </p:txBody>
        </p:sp>
        <p:sp>
          <p:nvSpPr>
            <p:cNvPr id="2324609" name="Rectangle 129"/>
            <p:cNvSpPr>
              <a:spLocks noChangeArrowheads="1"/>
            </p:cNvSpPr>
            <p:nvPr/>
          </p:nvSpPr>
          <p:spPr bwMode="auto">
            <a:xfrm rot="16200000">
              <a:off x="-42" y="1918"/>
              <a:ext cx="822" cy="13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300" dirty="0">
                  <a:solidFill>
                    <a:srgbClr val="000000"/>
                  </a:solidFill>
                </a:rPr>
                <a:t>Number of Users</a:t>
              </a:r>
              <a:endParaRPr lang="en-US" dirty="0">
                <a:effectLst>
                  <a:outerShdw blurRad="38100" dist="38100" dir="2700000" algn="tl">
                    <a:srgbClr val="DDDDDD"/>
                  </a:outerShdw>
                </a:effectLst>
              </a:endParaRPr>
            </a:p>
          </p:txBody>
        </p:sp>
      </p:grpSp>
      <p:grpSp>
        <p:nvGrpSpPr>
          <p:cNvPr id="22533" name="Group 130"/>
          <p:cNvGrpSpPr>
            <a:grpSpLocks/>
          </p:cNvGrpSpPr>
          <p:nvPr/>
        </p:nvGrpSpPr>
        <p:grpSpPr bwMode="auto">
          <a:xfrm>
            <a:off x="6615113" y="1337200"/>
            <a:ext cx="2109787" cy="2371725"/>
            <a:chOff x="4396" y="1194"/>
            <a:chExt cx="1411" cy="1694"/>
          </a:xfrm>
        </p:grpSpPr>
        <p:sp>
          <p:nvSpPr>
            <p:cNvPr id="22534" name="Freeform 131"/>
            <p:cNvSpPr>
              <a:spLocks/>
            </p:cNvSpPr>
            <p:nvPr/>
          </p:nvSpPr>
          <p:spPr bwMode="auto">
            <a:xfrm>
              <a:off x="5101" y="1482"/>
              <a:ext cx="701" cy="705"/>
            </a:xfrm>
            <a:custGeom>
              <a:avLst/>
              <a:gdLst>
                <a:gd name="T0" fmla="*/ 146 w 146"/>
                <a:gd name="T1" fmla="*/ 143 h 147"/>
                <a:gd name="T2" fmla="*/ 0 w 146"/>
                <a:gd name="T3" fmla="*/ 1 h 147"/>
                <a:gd name="T4" fmla="*/ 0 w 146"/>
                <a:gd name="T5" fmla="*/ 1 h 147"/>
                <a:gd name="T6" fmla="*/ 0 w 146"/>
                <a:gd name="T7" fmla="*/ 147 h 147"/>
                <a:gd name="T8" fmla="*/ 146 w 146"/>
                <a:gd name="T9" fmla="*/ 143 h 147"/>
                <a:gd name="T10" fmla="*/ 0 60000 65536"/>
                <a:gd name="T11" fmla="*/ 0 60000 65536"/>
                <a:gd name="T12" fmla="*/ 0 60000 65536"/>
                <a:gd name="T13" fmla="*/ 0 60000 65536"/>
                <a:gd name="T14" fmla="*/ 0 60000 65536"/>
                <a:gd name="T15" fmla="*/ 0 w 146"/>
                <a:gd name="T16" fmla="*/ 0 h 147"/>
                <a:gd name="T17" fmla="*/ 146 w 146"/>
                <a:gd name="T18" fmla="*/ 147 h 147"/>
              </a:gdLst>
              <a:ahLst/>
              <a:cxnLst>
                <a:cxn ang="T10">
                  <a:pos x="T0" y="T1"/>
                </a:cxn>
                <a:cxn ang="T11">
                  <a:pos x="T2" y="T3"/>
                </a:cxn>
                <a:cxn ang="T12">
                  <a:pos x="T4" y="T5"/>
                </a:cxn>
                <a:cxn ang="T13">
                  <a:pos x="T6" y="T7"/>
                </a:cxn>
                <a:cxn ang="T14">
                  <a:pos x="T8" y="T9"/>
                </a:cxn>
              </a:cxnLst>
              <a:rect l="T15" t="T16" r="T17" b="T18"/>
              <a:pathLst>
                <a:path w="146" h="147">
                  <a:moveTo>
                    <a:pt x="146" y="143"/>
                  </a:moveTo>
                  <a:cubicBezTo>
                    <a:pt x="145" y="64"/>
                    <a:pt x="80" y="1"/>
                    <a:pt x="0" y="1"/>
                  </a:cubicBezTo>
                  <a:cubicBezTo>
                    <a:pt x="0" y="0"/>
                    <a:pt x="0" y="1"/>
                    <a:pt x="0" y="1"/>
                  </a:cubicBezTo>
                  <a:lnTo>
                    <a:pt x="0" y="147"/>
                  </a:lnTo>
                  <a:lnTo>
                    <a:pt x="146" y="143"/>
                  </a:lnTo>
                  <a:close/>
                </a:path>
              </a:pathLst>
            </a:custGeom>
            <a:solidFill>
              <a:srgbClr val="3366FF"/>
            </a:solidFill>
            <a:ln w="7938">
              <a:solidFill>
                <a:srgbClr val="000000"/>
              </a:solidFill>
              <a:round/>
              <a:headEnd/>
              <a:tailEnd/>
            </a:ln>
          </p:spPr>
          <p:txBody>
            <a:bodyPr>
              <a:prstTxWarp prst="textNoShape">
                <a:avLst/>
              </a:prstTxWarp>
            </a:bodyPr>
            <a:lstStyle/>
            <a:p>
              <a:endParaRPr lang="en-US" sz="1400"/>
            </a:p>
          </p:txBody>
        </p:sp>
        <p:sp>
          <p:nvSpPr>
            <p:cNvPr id="22535" name="Freeform 132"/>
            <p:cNvSpPr>
              <a:spLocks/>
            </p:cNvSpPr>
            <p:nvPr/>
          </p:nvSpPr>
          <p:spPr bwMode="auto">
            <a:xfrm>
              <a:off x="5101" y="2168"/>
              <a:ext cx="706" cy="451"/>
            </a:xfrm>
            <a:custGeom>
              <a:avLst/>
              <a:gdLst>
                <a:gd name="T0" fmla="*/ 115 w 147"/>
                <a:gd name="T1" fmla="*/ 94 h 94"/>
                <a:gd name="T2" fmla="*/ 147 w 147"/>
                <a:gd name="T3" fmla="*/ 4 h 94"/>
                <a:gd name="T4" fmla="*/ 146 w 147"/>
                <a:gd name="T5" fmla="*/ 0 h 94"/>
                <a:gd name="T6" fmla="*/ 0 w 147"/>
                <a:gd name="T7" fmla="*/ 4 h 94"/>
                <a:gd name="T8" fmla="*/ 115 w 147"/>
                <a:gd name="T9" fmla="*/ 94 h 94"/>
                <a:gd name="T10" fmla="*/ 0 60000 65536"/>
                <a:gd name="T11" fmla="*/ 0 60000 65536"/>
                <a:gd name="T12" fmla="*/ 0 60000 65536"/>
                <a:gd name="T13" fmla="*/ 0 60000 65536"/>
                <a:gd name="T14" fmla="*/ 0 60000 65536"/>
                <a:gd name="T15" fmla="*/ 0 w 147"/>
                <a:gd name="T16" fmla="*/ 0 h 94"/>
                <a:gd name="T17" fmla="*/ 147 w 147"/>
                <a:gd name="T18" fmla="*/ 94 h 94"/>
              </a:gdLst>
              <a:ahLst/>
              <a:cxnLst>
                <a:cxn ang="T10">
                  <a:pos x="T0" y="T1"/>
                </a:cxn>
                <a:cxn ang="T11">
                  <a:pos x="T2" y="T3"/>
                </a:cxn>
                <a:cxn ang="T12">
                  <a:pos x="T4" y="T5"/>
                </a:cxn>
                <a:cxn ang="T13">
                  <a:pos x="T6" y="T7"/>
                </a:cxn>
                <a:cxn ang="T14">
                  <a:pos x="T8" y="T9"/>
                </a:cxn>
              </a:cxnLst>
              <a:rect l="T15" t="T16" r="T17" b="T18"/>
              <a:pathLst>
                <a:path w="147" h="94">
                  <a:moveTo>
                    <a:pt x="115" y="94"/>
                  </a:moveTo>
                  <a:cubicBezTo>
                    <a:pt x="136" y="68"/>
                    <a:pt x="147" y="37"/>
                    <a:pt x="147" y="4"/>
                  </a:cubicBezTo>
                  <a:cubicBezTo>
                    <a:pt x="147" y="3"/>
                    <a:pt x="146" y="2"/>
                    <a:pt x="146" y="0"/>
                  </a:cubicBezTo>
                  <a:lnTo>
                    <a:pt x="0" y="4"/>
                  </a:lnTo>
                  <a:lnTo>
                    <a:pt x="115" y="94"/>
                  </a:lnTo>
                  <a:close/>
                </a:path>
              </a:pathLst>
            </a:custGeom>
            <a:solidFill>
              <a:srgbClr val="FFFF00"/>
            </a:solidFill>
            <a:ln w="7938">
              <a:solidFill>
                <a:srgbClr val="000000"/>
              </a:solidFill>
              <a:round/>
              <a:headEnd/>
              <a:tailEnd/>
            </a:ln>
          </p:spPr>
          <p:txBody>
            <a:bodyPr>
              <a:prstTxWarp prst="textNoShape">
                <a:avLst/>
              </a:prstTxWarp>
            </a:bodyPr>
            <a:lstStyle/>
            <a:p>
              <a:endParaRPr lang="en-US" sz="1400"/>
            </a:p>
          </p:txBody>
        </p:sp>
        <p:sp>
          <p:nvSpPr>
            <p:cNvPr id="22536" name="Freeform 133"/>
            <p:cNvSpPr>
              <a:spLocks/>
            </p:cNvSpPr>
            <p:nvPr/>
          </p:nvSpPr>
          <p:spPr bwMode="auto">
            <a:xfrm>
              <a:off x="4780" y="2187"/>
              <a:ext cx="874" cy="701"/>
            </a:xfrm>
            <a:custGeom>
              <a:avLst/>
              <a:gdLst>
                <a:gd name="T0" fmla="*/ 0 w 182"/>
                <a:gd name="T1" fmla="*/ 130 h 146"/>
                <a:gd name="T2" fmla="*/ 67 w 182"/>
                <a:gd name="T3" fmla="*/ 146 h 146"/>
                <a:gd name="T4" fmla="*/ 182 w 182"/>
                <a:gd name="T5" fmla="*/ 90 h 146"/>
                <a:gd name="T6" fmla="*/ 67 w 182"/>
                <a:gd name="T7" fmla="*/ 0 h 146"/>
                <a:gd name="T8" fmla="*/ 0 w 182"/>
                <a:gd name="T9" fmla="*/ 130 h 146"/>
                <a:gd name="T10" fmla="*/ 0 60000 65536"/>
                <a:gd name="T11" fmla="*/ 0 60000 65536"/>
                <a:gd name="T12" fmla="*/ 0 60000 65536"/>
                <a:gd name="T13" fmla="*/ 0 60000 65536"/>
                <a:gd name="T14" fmla="*/ 0 60000 65536"/>
                <a:gd name="T15" fmla="*/ 0 w 182"/>
                <a:gd name="T16" fmla="*/ 0 h 146"/>
                <a:gd name="T17" fmla="*/ 182 w 182"/>
                <a:gd name="T18" fmla="*/ 146 h 146"/>
              </a:gdLst>
              <a:ahLst/>
              <a:cxnLst>
                <a:cxn ang="T10">
                  <a:pos x="T0" y="T1"/>
                </a:cxn>
                <a:cxn ang="T11">
                  <a:pos x="T2" y="T3"/>
                </a:cxn>
                <a:cxn ang="T12">
                  <a:pos x="T4" y="T5"/>
                </a:cxn>
                <a:cxn ang="T13">
                  <a:pos x="T6" y="T7"/>
                </a:cxn>
                <a:cxn ang="T14">
                  <a:pos x="T8" y="T9"/>
                </a:cxn>
              </a:cxnLst>
              <a:rect l="T15" t="T16" r="T17" b="T18"/>
              <a:pathLst>
                <a:path w="182" h="146">
                  <a:moveTo>
                    <a:pt x="0" y="130"/>
                  </a:moveTo>
                  <a:cubicBezTo>
                    <a:pt x="21" y="141"/>
                    <a:pt x="44" y="146"/>
                    <a:pt x="67" y="146"/>
                  </a:cubicBezTo>
                  <a:cubicBezTo>
                    <a:pt x="112" y="146"/>
                    <a:pt x="155" y="126"/>
                    <a:pt x="182" y="90"/>
                  </a:cubicBezTo>
                  <a:lnTo>
                    <a:pt x="67" y="0"/>
                  </a:lnTo>
                  <a:lnTo>
                    <a:pt x="0" y="130"/>
                  </a:lnTo>
                  <a:close/>
                </a:path>
              </a:pathLst>
            </a:custGeom>
            <a:solidFill>
              <a:srgbClr val="FF0000"/>
            </a:solidFill>
            <a:ln w="7938">
              <a:solidFill>
                <a:srgbClr val="000000"/>
              </a:solidFill>
              <a:round/>
              <a:headEnd/>
              <a:tailEnd/>
            </a:ln>
          </p:spPr>
          <p:txBody>
            <a:bodyPr>
              <a:prstTxWarp prst="textNoShape">
                <a:avLst/>
              </a:prstTxWarp>
            </a:bodyPr>
            <a:lstStyle/>
            <a:p>
              <a:endParaRPr lang="en-US" sz="1400"/>
            </a:p>
          </p:txBody>
        </p:sp>
        <p:sp>
          <p:nvSpPr>
            <p:cNvPr id="22537" name="Freeform 134"/>
            <p:cNvSpPr>
              <a:spLocks/>
            </p:cNvSpPr>
            <p:nvPr/>
          </p:nvSpPr>
          <p:spPr bwMode="auto">
            <a:xfrm>
              <a:off x="4396" y="1559"/>
              <a:ext cx="705" cy="1252"/>
            </a:xfrm>
            <a:custGeom>
              <a:avLst/>
              <a:gdLst>
                <a:gd name="T0" fmla="*/ 80 w 147"/>
                <a:gd name="T1" fmla="*/ 0 h 261"/>
                <a:gd name="T2" fmla="*/ 1 w 147"/>
                <a:gd name="T3" fmla="*/ 131 h 261"/>
                <a:gd name="T4" fmla="*/ 80 w 147"/>
                <a:gd name="T5" fmla="*/ 261 h 261"/>
                <a:gd name="T6" fmla="*/ 147 w 147"/>
                <a:gd name="T7" fmla="*/ 131 h 261"/>
                <a:gd name="T8" fmla="*/ 80 w 147"/>
                <a:gd name="T9" fmla="*/ 0 h 261"/>
                <a:gd name="T10" fmla="*/ 0 60000 65536"/>
                <a:gd name="T11" fmla="*/ 0 60000 65536"/>
                <a:gd name="T12" fmla="*/ 0 60000 65536"/>
                <a:gd name="T13" fmla="*/ 0 60000 65536"/>
                <a:gd name="T14" fmla="*/ 0 60000 65536"/>
                <a:gd name="T15" fmla="*/ 0 w 147"/>
                <a:gd name="T16" fmla="*/ 0 h 261"/>
                <a:gd name="T17" fmla="*/ 147 w 147"/>
                <a:gd name="T18" fmla="*/ 261 h 261"/>
              </a:gdLst>
              <a:ahLst/>
              <a:cxnLst>
                <a:cxn ang="T10">
                  <a:pos x="T0" y="T1"/>
                </a:cxn>
                <a:cxn ang="T11">
                  <a:pos x="T2" y="T3"/>
                </a:cxn>
                <a:cxn ang="T12">
                  <a:pos x="T4" y="T5"/>
                </a:cxn>
                <a:cxn ang="T13">
                  <a:pos x="T6" y="T7"/>
                </a:cxn>
                <a:cxn ang="T14">
                  <a:pos x="T8" y="T9"/>
                </a:cxn>
              </a:cxnLst>
              <a:rect l="T15" t="T16" r="T17" b="T18"/>
              <a:pathLst>
                <a:path w="147" h="261">
                  <a:moveTo>
                    <a:pt x="80" y="0"/>
                  </a:moveTo>
                  <a:cubicBezTo>
                    <a:pt x="31" y="25"/>
                    <a:pt x="1" y="76"/>
                    <a:pt x="1" y="131"/>
                  </a:cubicBezTo>
                  <a:cubicBezTo>
                    <a:pt x="0" y="186"/>
                    <a:pt x="31" y="236"/>
                    <a:pt x="80" y="261"/>
                  </a:cubicBezTo>
                  <a:lnTo>
                    <a:pt x="147" y="131"/>
                  </a:lnTo>
                  <a:lnTo>
                    <a:pt x="80" y="0"/>
                  </a:lnTo>
                  <a:close/>
                </a:path>
              </a:pathLst>
            </a:custGeom>
            <a:solidFill>
              <a:srgbClr val="00FF00"/>
            </a:solidFill>
            <a:ln w="7938">
              <a:solidFill>
                <a:srgbClr val="000000"/>
              </a:solidFill>
              <a:round/>
              <a:headEnd/>
              <a:tailEnd/>
            </a:ln>
          </p:spPr>
          <p:txBody>
            <a:bodyPr>
              <a:prstTxWarp prst="textNoShape">
                <a:avLst/>
              </a:prstTxWarp>
            </a:bodyPr>
            <a:lstStyle/>
            <a:p>
              <a:endParaRPr lang="en-US" sz="1400"/>
            </a:p>
          </p:txBody>
        </p:sp>
        <p:sp>
          <p:nvSpPr>
            <p:cNvPr id="22538" name="Freeform 135"/>
            <p:cNvSpPr>
              <a:spLocks/>
            </p:cNvSpPr>
            <p:nvPr/>
          </p:nvSpPr>
          <p:spPr bwMode="auto">
            <a:xfrm>
              <a:off x="4780" y="1501"/>
              <a:ext cx="321" cy="686"/>
            </a:xfrm>
            <a:custGeom>
              <a:avLst/>
              <a:gdLst>
                <a:gd name="T0" fmla="*/ 37 w 67"/>
                <a:gd name="T1" fmla="*/ 0 h 143"/>
                <a:gd name="T2" fmla="*/ 0 w 67"/>
                <a:gd name="T3" fmla="*/ 12 h 143"/>
                <a:gd name="T4" fmla="*/ 67 w 67"/>
                <a:gd name="T5" fmla="*/ 143 h 143"/>
                <a:gd name="T6" fmla="*/ 37 w 67"/>
                <a:gd name="T7" fmla="*/ 0 h 143"/>
                <a:gd name="T8" fmla="*/ 0 60000 65536"/>
                <a:gd name="T9" fmla="*/ 0 60000 65536"/>
                <a:gd name="T10" fmla="*/ 0 60000 65536"/>
                <a:gd name="T11" fmla="*/ 0 60000 65536"/>
                <a:gd name="T12" fmla="*/ 0 w 67"/>
                <a:gd name="T13" fmla="*/ 0 h 143"/>
                <a:gd name="T14" fmla="*/ 67 w 67"/>
                <a:gd name="T15" fmla="*/ 143 h 143"/>
              </a:gdLst>
              <a:ahLst/>
              <a:cxnLst>
                <a:cxn ang="T8">
                  <a:pos x="T0" y="T1"/>
                </a:cxn>
                <a:cxn ang="T9">
                  <a:pos x="T2" y="T3"/>
                </a:cxn>
                <a:cxn ang="T10">
                  <a:pos x="T4" y="T5"/>
                </a:cxn>
                <a:cxn ang="T11">
                  <a:pos x="T6" y="T7"/>
                </a:cxn>
              </a:cxnLst>
              <a:rect l="T12" t="T13" r="T14" b="T15"/>
              <a:pathLst>
                <a:path w="67" h="143">
                  <a:moveTo>
                    <a:pt x="37" y="0"/>
                  </a:moveTo>
                  <a:cubicBezTo>
                    <a:pt x="24" y="2"/>
                    <a:pt x="12" y="7"/>
                    <a:pt x="0" y="12"/>
                  </a:cubicBezTo>
                  <a:lnTo>
                    <a:pt x="67" y="143"/>
                  </a:lnTo>
                  <a:lnTo>
                    <a:pt x="37" y="0"/>
                  </a:lnTo>
                  <a:close/>
                </a:path>
              </a:pathLst>
            </a:custGeom>
            <a:solidFill>
              <a:srgbClr val="CC99FF"/>
            </a:solidFill>
            <a:ln w="7938">
              <a:solidFill>
                <a:srgbClr val="000000"/>
              </a:solidFill>
              <a:round/>
              <a:headEnd/>
              <a:tailEnd/>
            </a:ln>
          </p:spPr>
          <p:txBody>
            <a:bodyPr>
              <a:prstTxWarp prst="textNoShape">
                <a:avLst/>
              </a:prstTxWarp>
            </a:bodyPr>
            <a:lstStyle/>
            <a:p>
              <a:endParaRPr lang="en-US" sz="1400"/>
            </a:p>
          </p:txBody>
        </p:sp>
        <p:sp>
          <p:nvSpPr>
            <p:cNvPr id="22539" name="Freeform 136"/>
            <p:cNvSpPr>
              <a:spLocks/>
            </p:cNvSpPr>
            <p:nvPr/>
          </p:nvSpPr>
          <p:spPr bwMode="auto">
            <a:xfrm>
              <a:off x="4957" y="1487"/>
              <a:ext cx="144" cy="700"/>
            </a:xfrm>
            <a:custGeom>
              <a:avLst/>
              <a:gdLst>
                <a:gd name="T0" fmla="*/ 30 w 30"/>
                <a:gd name="T1" fmla="*/ 0 h 146"/>
                <a:gd name="T2" fmla="*/ 0 w 30"/>
                <a:gd name="T3" fmla="*/ 3 h 146"/>
                <a:gd name="T4" fmla="*/ 30 w 30"/>
                <a:gd name="T5" fmla="*/ 146 h 146"/>
                <a:gd name="T6" fmla="*/ 30 w 30"/>
                <a:gd name="T7" fmla="*/ 0 h 146"/>
                <a:gd name="T8" fmla="*/ 0 60000 65536"/>
                <a:gd name="T9" fmla="*/ 0 60000 65536"/>
                <a:gd name="T10" fmla="*/ 0 60000 65536"/>
                <a:gd name="T11" fmla="*/ 0 60000 65536"/>
                <a:gd name="T12" fmla="*/ 0 w 30"/>
                <a:gd name="T13" fmla="*/ 0 h 146"/>
                <a:gd name="T14" fmla="*/ 30 w 30"/>
                <a:gd name="T15" fmla="*/ 146 h 146"/>
              </a:gdLst>
              <a:ahLst/>
              <a:cxnLst>
                <a:cxn ang="T8">
                  <a:pos x="T0" y="T1"/>
                </a:cxn>
                <a:cxn ang="T9">
                  <a:pos x="T2" y="T3"/>
                </a:cxn>
                <a:cxn ang="T10">
                  <a:pos x="T4" y="T5"/>
                </a:cxn>
                <a:cxn ang="T11">
                  <a:pos x="T6" y="T7"/>
                </a:cxn>
              </a:cxnLst>
              <a:rect l="T12" t="T13" r="T14" b="T15"/>
              <a:pathLst>
                <a:path w="30" h="146">
                  <a:moveTo>
                    <a:pt x="30" y="0"/>
                  </a:moveTo>
                  <a:cubicBezTo>
                    <a:pt x="19" y="0"/>
                    <a:pt x="9" y="1"/>
                    <a:pt x="0" y="3"/>
                  </a:cubicBezTo>
                  <a:lnTo>
                    <a:pt x="30" y="146"/>
                  </a:lnTo>
                  <a:lnTo>
                    <a:pt x="30" y="0"/>
                  </a:lnTo>
                  <a:close/>
                </a:path>
              </a:pathLst>
            </a:custGeom>
            <a:solidFill>
              <a:srgbClr val="A6CAF0"/>
            </a:solidFill>
            <a:ln w="7938">
              <a:solidFill>
                <a:srgbClr val="000000"/>
              </a:solidFill>
              <a:round/>
              <a:headEnd/>
              <a:tailEnd/>
            </a:ln>
          </p:spPr>
          <p:txBody>
            <a:bodyPr>
              <a:prstTxWarp prst="textNoShape">
                <a:avLst/>
              </a:prstTxWarp>
            </a:bodyPr>
            <a:lstStyle/>
            <a:p>
              <a:endParaRPr lang="en-US" sz="1400"/>
            </a:p>
          </p:txBody>
        </p:sp>
        <p:sp>
          <p:nvSpPr>
            <p:cNvPr id="2324617" name="Rectangle 137"/>
            <p:cNvSpPr>
              <a:spLocks noChangeArrowheads="1"/>
            </p:cNvSpPr>
            <p:nvPr/>
          </p:nvSpPr>
          <p:spPr bwMode="auto">
            <a:xfrm>
              <a:off x="4665" y="2019"/>
              <a:ext cx="203"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APS</a:t>
              </a:r>
              <a:endParaRPr lang="en-US" sz="1400">
                <a:effectLst>
                  <a:outerShdw blurRad="38100" dist="38100" dir="2700000" algn="tl">
                    <a:srgbClr val="DDDDDD"/>
                  </a:outerShdw>
                </a:effectLst>
              </a:endParaRPr>
            </a:p>
          </p:txBody>
        </p:sp>
        <p:sp>
          <p:nvSpPr>
            <p:cNvPr id="2324618" name="Rectangle 138"/>
            <p:cNvSpPr>
              <a:spLocks noChangeArrowheads="1"/>
            </p:cNvSpPr>
            <p:nvPr/>
          </p:nvSpPr>
          <p:spPr bwMode="auto">
            <a:xfrm>
              <a:off x="4674" y="2163"/>
              <a:ext cx="196" cy="153"/>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35%</a:t>
              </a:r>
              <a:endParaRPr lang="en-US" sz="1400">
                <a:effectLst>
                  <a:outerShdw blurRad="38100" dist="38100" dir="2700000" algn="tl">
                    <a:srgbClr val="DDDDDD"/>
                  </a:outerShdw>
                </a:effectLst>
              </a:endParaRPr>
            </a:p>
          </p:txBody>
        </p:sp>
        <p:sp>
          <p:nvSpPr>
            <p:cNvPr id="2324619" name="Rectangle 139"/>
            <p:cNvSpPr>
              <a:spLocks noChangeArrowheads="1"/>
            </p:cNvSpPr>
            <p:nvPr/>
          </p:nvSpPr>
          <p:spPr bwMode="auto">
            <a:xfrm>
              <a:off x="5438" y="2207"/>
              <a:ext cx="272"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SSRL</a:t>
              </a:r>
              <a:endParaRPr lang="en-US" sz="1400">
                <a:effectLst>
                  <a:outerShdw blurRad="38100" dist="38100" dir="2700000" algn="tl">
                    <a:srgbClr val="DDDDDD"/>
                  </a:outerShdw>
                </a:effectLst>
              </a:endParaRPr>
            </a:p>
          </p:txBody>
        </p:sp>
        <p:sp>
          <p:nvSpPr>
            <p:cNvPr id="2324620" name="Rectangle 140"/>
            <p:cNvSpPr>
              <a:spLocks noChangeArrowheads="1"/>
            </p:cNvSpPr>
            <p:nvPr/>
          </p:nvSpPr>
          <p:spPr bwMode="auto">
            <a:xfrm>
              <a:off x="5476" y="2351"/>
              <a:ext cx="192"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11%</a:t>
              </a:r>
              <a:endParaRPr lang="en-US" sz="1400">
                <a:effectLst>
                  <a:outerShdw blurRad="38100" dist="38100" dir="2700000" algn="tl">
                    <a:srgbClr val="DDDDDD"/>
                  </a:outerShdw>
                </a:effectLst>
              </a:endParaRPr>
            </a:p>
          </p:txBody>
        </p:sp>
        <p:sp>
          <p:nvSpPr>
            <p:cNvPr id="2324621" name="Rectangle 141"/>
            <p:cNvSpPr>
              <a:spLocks noChangeArrowheads="1"/>
            </p:cNvSpPr>
            <p:nvPr/>
          </p:nvSpPr>
          <p:spPr bwMode="auto">
            <a:xfrm>
              <a:off x="5216" y="1746"/>
              <a:ext cx="263"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NSLS</a:t>
              </a:r>
              <a:endParaRPr lang="en-US" sz="1400">
                <a:effectLst>
                  <a:outerShdw blurRad="38100" dist="38100" dir="2700000" algn="tl">
                    <a:srgbClr val="DDDDDD"/>
                  </a:outerShdw>
                </a:effectLst>
              </a:endParaRPr>
            </a:p>
          </p:txBody>
        </p:sp>
        <p:sp>
          <p:nvSpPr>
            <p:cNvPr id="2324622" name="Rectangle 142"/>
            <p:cNvSpPr>
              <a:spLocks noChangeArrowheads="1"/>
            </p:cNvSpPr>
            <p:nvPr/>
          </p:nvSpPr>
          <p:spPr bwMode="auto">
            <a:xfrm>
              <a:off x="5256" y="1890"/>
              <a:ext cx="197"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25%</a:t>
              </a:r>
              <a:endParaRPr lang="en-US" sz="1400">
                <a:effectLst>
                  <a:outerShdw blurRad="38100" dist="38100" dir="2700000" algn="tl">
                    <a:srgbClr val="DDDDDD"/>
                  </a:outerShdw>
                </a:effectLst>
              </a:endParaRPr>
            </a:p>
          </p:txBody>
        </p:sp>
        <p:sp>
          <p:nvSpPr>
            <p:cNvPr id="2324623" name="Rectangle 143"/>
            <p:cNvSpPr>
              <a:spLocks noChangeArrowheads="1"/>
            </p:cNvSpPr>
            <p:nvPr/>
          </p:nvSpPr>
          <p:spPr bwMode="auto">
            <a:xfrm>
              <a:off x="5111" y="2447"/>
              <a:ext cx="197"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ALS</a:t>
              </a:r>
              <a:endParaRPr lang="en-US" sz="1400">
                <a:effectLst>
                  <a:outerShdw blurRad="38100" dist="38100" dir="2700000" algn="tl">
                    <a:srgbClr val="DDDDDD"/>
                  </a:outerShdw>
                </a:effectLst>
              </a:endParaRPr>
            </a:p>
          </p:txBody>
        </p:sp>
        <p:sp>
          <p:nvSpPr>
            <p:cNvPr id="2324624" name="Rectangle 144"/>
            <p:cNvSpPr>
              <a:spLocks noChangeArrowheads="1"/>
            </p:cNvSpPr>
            <p:nvPr/>
          </p:nvSpPr>
          <p:spPr bwMode="auto">
            <a:xfrm>
              <a:off x="5116" y="2591"/>
              <a:ext cx="197"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22%</a:t>
              </a:r>
              <a:endParaRPr lang="en-US" sz="1400">
                <a:effectLst>
                  <a:outerShdw blurRad="38100" dist="38100" dir="2700000" algn="tl">
                    <a:srgbClr val="DDDDDD"/>
                  </a:outerShdw>
                </a:effectLst>
              </a:endParaRPr>
            </a:p>
          </p:txBody>
        </p:sp>
        <p:sp>
          <p:nvSpPr>
            <p:cNvPr id="2324625" name="Rectangle 145"/>
            <p:cNvSpPr>
              <a:spLocks noChangeArrowheads="1"/>
            </p:cNvSpPr>
            <p:nvPr/>
          </p:nvSpPr>
          <p:spPr bwMode="auto">
            <a:xfrm>
              <a:off x="4519" y="1285"/>
              <a:ext cx="339"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dirty="0">
                  <a:solidFill>
                    <a:srgbClr val="000000"/>
                  </a:solidFill>
                  <a:latin typeface="Arial Narrow" charset="0"/>
                </a:rPr>
                <a:t>CHESS</a:t>
              </a:r>
              <a:endParaRPr lang="en-US" sz="1400" dirty="0">
                <a:effectLst>
                  <a:outerShdw blurRad="38100" dist="38100" dir="2700000" algn="tl">
                    <a:srgbClr val="DDDDDD"/>
                  </a:outerShdw>
                </a:effectLst>
              </a:endParaRPr>
            </a:p>
          </p:txBody>
        </p:sp>
        <p:sp>
          <p:nvSpPr>
            <p:cNvPr id="2324626" name="Rectangle 146"/>
            <p:cNvSpPr>
              <a:spLocks noChangeArrowheads="1"/>
            </p:cNvSpPr>
            <p:nvPr/>
          </p:nvSpPr>
          <p:spPr bwMode="auto">
            <a:xfrm>
              <a:off x="4617" y="1429"/>
              <a:ext cx="142"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4%</a:t>
              </a:r>
              <a:endParaRPr lang="en-US" sz="1400">
                <a:effectLst>
                  <a:outerShdw blurRad="38100" dist="38100" dir="2700000" algn="tl">
                    <a:srgbClr val="DDDDDD"/>
                  </a:outerShdw>
                </a:effectLst>
              </a:endParaRPr>
            </a:p>
          </p:txBody>
        </p:sp>
        <p:sp>
          <p:nvSpPr>
            <p:cNvPr id="2324627" name="Rectangle 147"/>
            <p:cNvSpPr>
              <a:spLocks noChangeArrowheads="1"/>
            </p:cNvSpPr>
            <p:nvPr/>
          </p:nvSpPr>
          <p:spPr bwMode="auto">
            <a:xfrm>
              <a:off x="4947" y="1194"/>
              <a:ext cx="216"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dirty="0">
                  <a:solidFill>
                    <a:srgbClr val="000000"/>
                  </a:solidFill>
                  <a:latin typeface="Arial Narrow" charset="0"/>
                </a:rPr>
                <a:t>SRC</a:t>
              </a:r>
              <a:endParaRPr lang="en-US" sz="1400" dirty="0">
                <a:effectLst>
                  <a:outerShdw blurRad="38100" dist="38100" dir="2700000" algn="tl">
                    <a:srgbClr val="DDDDDD"/>
                  </a:outerShdw>
                </a:effectLst>
              </a:endParaRPr>
            </a:p>
          </p:txBody>
        </p:sp>
        <p:sp>
          <p:nvSpPr>
            <p:cNvPr id="2324628" name="Rectangle 148"/>
            <p:cNvSpPr>
              <a:spLocks noChangeArrowheads="1"/>
            </p:cNvSpPr>
            <p:nvPr/>
          </p:nvSpPr>
          <p:spPr bwMode="auto">
            <a:xfrm>
              <a:off x="4980" y="1338"/>
              <a:ext cx="142" cy="154"/>
            </a:xfrm>
            <a:prstGeom prst="rect">
              <a:avLst/>
            </a:prstGeom>
            <a:noFill/>
            <a:ln w="9525">
              <a:noFill/>
              <a:miter lim="800000"/>
              <a:headEnd/>
              <a:tailEnd/>
            </a:ln>
          </p:spPr>
          <p:txBody>
            <a:bodyPr wrap="none" lIns="0" tIns="0" rIns="0" bIns="0">
              <a:prstTxWarp prst="textNoShape">
                <a:avLst/>
              </a:prstTxWarp>
              <a:spAutoFit/>
            </a:bodyPr>
            <a:lstStyle/>
            <a:p>
              <a:pPr>
                <a:defRPr/>
              </a:pPr>
              <a:r>
                <a:rPr lang="en-US" sz="1400" b="1">
                  <a:solidFill>
                    <a:srgbClr val="000000"/>
                  </a:solidFill>
                  <a:latin typeface="Arial Narrow" charset="0"/>
                </a:rPr>
                <a:t>3%</a:t>
              </a:r>
              <a:endParaRPr lang="en-US" sz="1400">
                <a:effectLst>
                  <a:outerShdw blurRad="38100" dist="38100" dir="2700000" algn="tl">
                    <a:srgbClr val="DDDDDD"/>
                  </a:outerShdw>
                </a:effectLst>
              </a:endParaRPr>
            </a:p>
          </p:txBody>
        </p:sp>
      </p:grpSp>
      <p:sp>
        <p:nvSpPr>
          <p:cNvPr id="149" name="TextBox 148"/>
          <p:cNvSpPr txBox="1"/>
          <p:nvPr/>
        </p:nvSpPr>
        <p:spPr>
          <a:xfrm>
            <a:off x="5918201" y="4334932"/>
            <a:ext cx="3020140" cy="646331"/>
          </a:xfrm>
          <a:prstGeom prst="rect">
            <a:avLst/>
          </a:prstGeom>
          <a:noFill/>
        </p:spPr>
        <p:txBody>
          <a:bodyPr wrap="none" rtlCol="0">
            <a:spAutoFit/>
          </a:bodyPr>
          <a:lstStyle/>
          <a:p>
            <a:r>
              <a:rPr lang="en-US" sz="1800" dirty="0" smtClean="0"/>
              <a:t>LCLS operating</a:t>
            </a:r>
          </a:p>
          <a:p>
            <a:r>
              <a:rPr lang="en-US" sz="1800" dirty="0" smtClean="0"/>
              <a:t>NSLS-II under construction.</a:t>
            </a:r>
            <a:endParaRPr lang="en-US" sz="1800" dirty="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1026"/>
          <p:cNvSpPr>
            <a:spLocks noGrp="1"/>
          </p:cNvSpPr>
          <p:nvPr>
            <p:ph type="title" idx="4294967295"/>
          </p:nvPr>
        </p:nvSpPr>
        <p:spPr>
          <a:xfrm>
            <a:off x="152400" y="152400"/>
            <a:ext cx="8728075" cy="877888"/>
          </a:xfrm>
        </p:spPr>
        <p:txBody>
          <a:bodyPr tIns="45720"/>
          <a:lstStyle/>
          <a:p>
            <a:r>
              <a:rPr lang="en-US"/>
              <a:t>Neutron User Community and Research Opportunities Growing </a:t>
            </a:r>
          </a:p>
        </p:txBody>
      </p:sp>
      <p:graphicFrame>
        <p:nvGraphicFramePr>
          <p:cNvPr id="4" name="Chart 3"/>
          <p:cNvGraphicFramePr>
            <a:graphicFrameLocks/>
          </p:cNvGraphicFramePr>
          <p:nvPr/>
        </p:nvGraphicFramePr>
        <p:xfrm>
          <a:off x="228600" y="1066800"/>
          <a:ext cx="8686800" cy="55626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ransition>
    <p:dissolv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users week group photo"/>
          <p:cNvPicPr>
            <a:picLocks noChangeAspect="1" noChangeArrowheads="1"/>
          </p:cNvPicPr>
          <p:nvPr/>
        </p:nvPicPr>
        <p:blipFill>
          <a:blip r:embed="rId3"/>
          <a:srcRect/>
          <a:stretch>
            <a:fillRect/>
          </a:stretch>
        </p:blipFill>
        <p:spPr bwMode="auto">
          <a:xfrm>
            <a:off x="457200" y="3048000"/>
            <a:ext cx="8153400" cy="3657600"/>
          </a:xfrm>
          <a:prstGeom prst="rect">
            <a:avLst/>
          </a:prstGeom>
          <a:noFill/>
          <a:ln w="9525">
            <a:noFill/>
            <a:miter lim="800000"/>
            <a:headEnd/>
            <a:tailEnd/>
          </a:ln>
        </p:spPr>
      </p:pic>
      <p:sp>
        <p:nvSpPr>
          <p:cNvPr id="53251" name="Rectangle 1026"/>
          <p:cNvSpPr>
            <a:spLocks noGrp="1"/>
          </p:cNvSpPr>
          <p:nvPr>
            <p:ph type="title" idx="4294967295"/>
          </p:nvPr>
        </p:nvSpPr>
        <p:spPr>
          <a:xfrm>
            <a:off x="111125" y="177800"/>
            <a:ext cx="8229600" cy="487363"/>
          </a:xfrm>
        </p:spPr>
        <p:txBody>
          <a:bodyPr tIns="45720"/>
          <a:lstStyle/>
          <a:p>
            <a:r>
              <a:rPr lang="en-US"/>
              <a:t>Join SNS HFIR User Group (SHUG)</a:t>
            </a:r>
          </a:p>
        </p:txBody>
      </p:sp>
      <p:sp>
        <p:nvSpPr>
          <p:cNvPr id="53252" name="Rectangle 1027"/>
          <p:cNvSpPr>
            <a:spLocks noGrp="1"/>
          </p:cNvSpPr>
          <p:nvPr>
            <p:ph type="body" idx="4294967295"/>
          </p:nvPr>
        </p:nvSpPr>
        <p:spPr>
          <a:xfrm>
            <a:off x="152400" y="762000"/>
            <a:ext cx="8534400" cy="2209800"/>
          </a:xfrm>
        </p:spPr>
        <p:txBody>
          <a:bodyPr/>
          <a:lstStyle/>
          <a:p>
            <a:pPr marL="230188" indent="-230188"/>
            <a:r>
              <a:rPr lang="en-US" sz="2400"/>
              <a:t>Chartered 1998</a:t>
            </a:r>
          </a:p>
          <a:p>
            <a:pPr marL="230188" indent="-230188"/>
            <a:r>
              <a:rPr lang="en-US" sz="2400"/>
              <a:t>Open to individuals interested in using SNS and HFIR</a:t>
            </a:r>
          </a:p>
          <a:p>
            <a:pPr marL="230188" indent="-230188"/>
            <a:r>
              <a:rPr lang="en-US" sz="2400"/>
              <a:t>Provides input to management on user concerns</a:t>
            </a:r>
          </a:p>
          <a:p>
            <a:pPr marL="230188" indent="-230188"/>
            <a:r>
              <a:rPr lang="en-US" sz="2400"/>
              <a:t>Serves as a forum for keeping the user community informed</a:t>
            </a:r>
          </a:p>
          <a:p>
            <a:pPr marL="230188" indent="-230188"/>
            <a:r>
              <a:rPr lang="en-US" sz="2400"/>
              <a:t>Acts as an advocacy group for neutron scattering science</a:t>
            </a:r>
          </a:p>
        </p:txBody>
      </p:sp>
    </p:spTree>
  </p:cSld>
  <p:clrMapOvr>
    <a:masterClrMapping/>
  </p:clrMapOvr>
  <p:transition>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ChangeArrowheads="1"/>
          </p:cNvSpPr>
          <p:nvPr/>
        </p:nvSpPr>
        <p:spPr bwMode="auto">
          <a:xfrm>
            <a:off x="2667000" y="5981700"/>
            <a:ext cx="2838450" cy="966788"/>
          </a:xfrm>
          <a:prstGeom prst="rect">
            <a:avLst/>
          </a:prstGeom>
          <a:noFill/>
          <a:ln w="12700">
            <a:noFill/>
            <a:miter lim="800000"/>
            <a:headEnd/>
            <a:tailEnd/>
          </a:ln>
        </p:spPr>
        <p:txBody>
          <a:bodyPr wrap="none" lIns="91153" tIns="45576" rIns="91153" bIns="45576">
            <a:prstTxWarp prst="textNoShape">
              <a:avLst/>
            </a:prstTxWarp>
            <a:spAutoFit/>
          </a:bodyPr>
          <a:lstStyle/>
          <a:p>
            <a:pPr defTabSz="901700">
              <a:lnSpc>
                <a:spcPct val="90000"/>
              </a:lnSpc>
              <a:buFontTx/>
              <a:buChar char="•"/>
            </a:pPr>
            <a:r>
              <a:rPr lang="en-US" sz="900">
                <a:solidFill>
                  <a:schemeClr val="tx2"/>
                </a:solidFill>
                <a:latin typeface="Comic Sans MS" charset="0"/>
              </a:rPr>
              <a:t> </a:t>
            </a:r>
            <a:r>
              <a:rPr lang="en-US" sz="900">
                <a:solidFill>
                  <a:srgbClr val="0000FF"/>
                </a:solidFill>
                <a:latin typeface="Comic Sans MS" charset="0"/>
              </a:rPr>
              <a:t>4 Synchrotron Radiation Light Sources </a:t>
            </a:r>
          </a:p>
          <a:p>
            <a:pPr defTabSz="901700">
              <a:lnSpc>
                <a:spcPct val="90000"/>
              </a:lnSpc>
              <a:buFontTx/>
              <a:buChar char="•"/>
            </a:pPr>
            <a:r>
              <a:rPr lang="en-US" sz="900">
                <a:solidFill>
                  <a:srgbClr val="0000FF"/>
                </a:solidFill>
                <a:latin typeface="Comic Sans MS" charset="0"/>
              </a:rPr>
              <a:t> Linac Coherent Light Source</a:t>
            </a:r>
          </a:p>
          <a:p>
            <a:pPr defTabSz="901700">
              <a:lnSpc>
                <a:spcPct val="90000"/>
              </a:lnSpc>
              <a:buFontTx/>
              <a:buChar char="•"/>
            </a:pPr>
            <a:r>
              <a:rPr lang="en-US" sz="900">
                <a:solidFill>
                  <a:srgbClr val="FF0000"/>
                </a:solidFill>
                <a:latin typeface="Comic Sans MS" charset="0"/>
              </a:rPr>
              <a:t> 4 Neutron Sources</a:t>
            </a:r>
          </a:p>
          <a:p>
            <a:pPr defTabSz="901700">
              <a:lnSpc>
                <a:spcPct val="90000"/>
              </a:lnSpc>
              <a:buFontTx/>
              <a:buChar char="•"/>
            </a:pPr>
            <a:r>
              <a:rPr lang="en-US" sz="900">
                <a:solidFill>
                  <a:srgbClr val="006600"/>
                </a:solidFill>
                <a:latin typeface="Comic Sans MS" charset="0"/>
              </a:rPr>
              <a:t> 3 Electron Beam Microcharacterization Centers</a:t>
            </a:r>
          </a:p>
          <a:p>
            <a:pPr defTabSz="901700">
              <a:lnSpc>
                <a:spcPct val="90000"/>
              </a:lnSpc>
              <a:buClr>
                <a:srgbClr val="990099"/>
              </a:buClr>
              <a:buFontTx/>
              <a:buChar char="•"/>
            </a:pPr>
            <a:r>
              <a:rPr lang="en-US" sz="900">
                <a:latin typeface="Comic Sans MS" charset="0"/>
              </a:rPr>
              <a:t> </a:t>
            </a:r>
            <a:r>
              <a:rPr lang="en-US" sz="900">
                <a:solidFill>
                  <a:srgbClr val="990099"/>
                </a:solidFill>
                <a:latin typeface="Comic Sans MS" charset="0"/>
              </a:rPr>
              <a:t>5 Nanoscale Science Research Centers </a:t>
            </a:r>
          </a:p>
          <a:p>
            <a:pPr defTabSz="901700">
              <a:lnSpc>
                <a:spcPct val="90000"/>
              </a:lnSpc>
              <a:buFontTx/>
              <a:buChar char="•"/>
            </a:pPr>
            <a:r>
              <a:rPr lang="en-US" sz="900">
                <a:latin typeface="Comic Sans MS" charset="0"/>
              </a:rPr>
              <a:t> 3 Special Purpose Centers</a:t>
            </a:r>
          </a:p>
          <a:p>
            <a:pPr defTabSz="901700">
              <a:lnSpc>
                <a:spcPct val="90000"/>
              </a:lnSpc>
              <a:buFontTx/>
              <a:buChar char="•"/>
            </a:pPr>
            <a:endParaRPr lang="en-US" sz="900">
              <a:solidFill>
                <a:srgbClr val="990099"/>
              </a:solidFill>
              <a:latin typeface="Comic Sans MS" charset="0"/>
            </a:endParaRPr>
          </a:p>
        </p:txBody>
      </p:sp>
      <p:sp>
        <p:nvSpPr>
          <p:cNvPr id="19459" name="Line 3"/>
          <p:cNvSpPr>
            <a:spLocks noChangeShapeType="1"/>
          </p:cNvSpPr>
          <p:nvPr/>
        </p:nvSpPr>
        <p:spPr bwMode="auto">
          <a:xfrm>
            <a:off x="1482725" y="2868613"/>
            <a:ext cx="414338" cy="557212"/>
          </a:xfrm>
          <a:prstGeom prst="line">
            <a:avLst/>
          </a:prstGeom>
          <a:noFill/>
          <a:ln w="12700">
            <a:solidFill>
              <a:schemeClr val="tx1"/>
            </a:solidFill>
            <a:round/>
            <a:headEnd/>
            <a:tailEnd/>
          </a:ln>
        </p:spPr>
        <p:txBody>
          <a:bodyPr lIns="82058" tIns="41029" rIns="82058" bIns="41029">
            <a:prstTxWarp prst="textNoShape">
              <a:avLst/>
            </a:prstTxWarp>
          </a:bodyPr>
          <a:lstStyle/>
          <a:p>
            <a:endParaRPr lang="en-US"/>
          </a:p>
        </p:txBody>
      </p:sp>
      <p:sp>
        <p:nvSpPr>
          <p:cNvPr id="19460" name="Freeform 4"/>
          <p:cNvSpPr>
            <a:spLocks/>
          </p:cNvSpPr>
          <p:nvPr/>
        </p:nvSpPr>
        <p:spPr bwMode="auto">
          <a:xfrm>
            <a:off x="1770063" y="2052638"/>
            <a:ext cx="53975" cy="427037"/>
          </a:xfrm>
          <a:custGeom>
            <a:avLst/>
            <a:gdLst>
              <a:gd name="T0" fmla="*/ 0 w 38"/>
              <a:gd name="T1" fmla="*/ 0 h 304"/>
              <a:gd name="T2" fmla="*/ 37 w 38"/>
              <a:gd name="T3" fmla="*/ 186 h 304"/>
              <a:gd name="T4" fmla="*/ 25 w 38"/>
              <a:gd name="T5" fmla="*/ 303 h 304"/>
              <a:gd name="T6" fmla="*/ 0 w 38"/>
              <a:gd name="T7" fmla="*/ 183 h 304"/>
              <a:gd name="T8" fmla="*/ 0 w 38"/>
              <a:gd name="T9" fmla="*/ 0 h 304"/>
              <a:gd name="T10" fmla="*/ 0 60000 65536"/>
              <a:gd name="T11" fmla="*/ 0 60000 65536"/>
              <a:gd name="T12" fmla="*/ 0 60000 65536"/>
              <a:gd name="T13" fmla="*/ 0 60000 65536"/>
              <a:gd name="T14" fmla="*/ 0 60000 65536"/>
              <a:gd name="T15" fmla="*/ 0 w 38"/>
              <a:gd name="T16" fmla="*/ 0 h 304"/>
              <a:gd name="T17" fmla="*/ 38 w 38"/>
              <a:gd name="T18" fmla="*/ 304 h 304"/>
            </a:gdLst>
            <a:ahLst/>
            <a:cxnLst>
              <a:cxn ang="T10">
                <a:pos x="T0" y="T1"/>
              </a:cxn>
              <a:cxn ang="T11">
                <a:pos x="T2" y="T3"/>
              </a:cxn>
              <a:cxn ang="T12">
                <a:pos x="T4" y="T5"/>
              </a:cxn>
              <a:cxn ang="T13">
                <a:pos x="T6" y="T7"/>
              </a:cxn>
              <a:cxn ang="T14">
                <a:pos x="T8" y="T9"/>
              </a:cxn>
            </a:cxnLst>
            <a:rect l="T15" t="T16" r="T17" b="T18"/>
            <a:pathLst>
              <a:path w="38" h="304">
                <a:moveTo>
                  <a:pt x="0" y="0"/>
                </a:moveTo>
                <a:lnTo>
                  <a:pt x="37" y="186"/>
                </a:lnTo>
                <a:lnTo>
                  <a:pt x="25" y="303"/>
                </a:lnTo>
                <a:lnTo>
                  <a:pt x="0" y="183"/>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61" name="Freeform 5" descr="Parchment"/>
          <p:cNvSpPr>
            <a:spLocks/>
          </p:cNvSpPr>
          <p:nvPr/>
        </p:nvSpPr>
        <p:spPr bwMode="auto">
          <a:xfrm>
            <a:off x="1765300" y="1906588"/>
            <a:ext cx="760413" cy="495300"/>
          </a:xfrm>
          <a:custGeom>
            <a:avLst/>
            <a:gdLst>
              <a:gd name="T0" fmla="*/ 117 w 527"/>
              <a:gd name="T1" fmla="*/ 0 h 355"/>
              <a:gd name="T2" fmla="*/ 137 w 527"/>
              <a:gd name="T3" fmla="*/ 105 h 355"/>
              <a:gd name="T4" fmla="*/ 126 w 527"/>
              <a:gd name="T5" fmla="*/ 128 h 355"/>
              <a:gd name="T6" fmla="*/ 0 w 527"/>
              <a:gd name="T7" fmla="*/ 107 h 355"/>
              <a:gd name="T8" fmla="*/ 40 w 527"/>
              <a:gd name="T9" fmla="*/ 293 h 355"/>
              <a:gd name="T10" fmla="*/ 99 w 527"/>
              <a:gd name="T11" fmla="*/ 298 h 355"/>
              <a:gd name="T12" fmla="*/ 111 w 527"/>
              <a:gd name="T13" fmla="*/ 354 h 355"/>
              <a:gd name="T14" fmla="*/ 351 w 527"/>
              <a:gd name="T15" fmla="*/ 303 h 355"/>
              <a:gd name="T16" fmla="*/ 526 w 527"/>
              <a:gd name="T17" fmla="*/ 303 h 355"/>
              <a:gd name="T18" fmla="*/ 526 w 527"/>
              <a:gd name="T19" fmla="*/ 2 h 355"/>
              <a:gd name="T20" fmla="*/ 117 w 527"/>
              <a:gd name="T21" fmla="*/ 0 h 3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7"/>
              <a:gd name="T34" fmla="*/ 0 h 355"/>
              <a:gd name="T35" fmla="*/ 527 w 527"/>
              <a:gd name="T36" fmla="*/ 355 h 3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7" h="355">
                <a:moveTo>
                  <a:pt x="117" y="0"/>
                </a:moveTo>
                <a:lnTo>
                  <a:pt x="137" y="105"/>
                </a:lnTo>
                <a:lnTo>
                  <a:pt x="126" y="128"/>
                </a:lnTo>
                <a:lnTo>
                  <a:pt x="0" y="107"/>
                </a:lnTo>
                <a:lnTo>
                  <a:pt x="40" y="293"/>
                </a:lnTo>
                <a:lnTo>
                  <a:pt x="99" y="298"/>
                </a:lnTo>
                <a:lnTo>
                  <a:pt x="111" y="354"/>
                </a:lnTo>
                <a:lnTo>
                  <a:pt x="351" y="303"/>
                </a:lnTo>
                <a:lnTo>
                  <a:pt x="526" y="303"/>
                </a:lnTo>
                <a:lnTo>
                  <a:pt x="526" y="2"/>
                </a:lnTo>
                <a:lnTo>
                  <a:pt x="117"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62" name="Freeform 6" descr="Parchment"/>
          <p:cNvSpPr>
            <a:spLocks/>
          </p:cNvSpPr>
          <p:nvPr/>
        </p:nvSpPr>
        <p:spPr bwMode="auto">
          <a:xfrm>
            <a:off x="1770063" y="2317750"/>
            <a:ext cx="792162" cy="630238"/>
          </a:xfrm>
          <a:custGeom>
            <a:avLst/>
            <a:gdLst>
              <a:gd name="T0" fmla="*/ 35 w 549"/>
              <a:gd name="T1" fmla="*/ 0 h 450"/>
              <a:gd name="T2" fmla="*/ 96 w 549"/>
              <a:gd name="T3" fmla="*/ 2 h 450"/>
              <a:gd name="T4" fmla="*/ 110 w 549"/>
              <a:gd name="T5" fmla="*/ 60 h 450"/>
              <a:gd name="T6" fmla="*/ 343 w 549"/>
              <a:gd name="T7" fmla="*/ 9 h 450"/>
              <a:gd name="T8" fmla="*/ 522 w 549"/>
              <a:gd name="T9" fmla="*/ 9 h 450"/>
              <a:gd name="T10" fmla="*/ 548 w 549"/>
              <a:gd name="T11" fmla="*/ 55 h 450"/>
              <a:gd name="T12" fmla="*/ 511 w 549"/>
              <a:gd name="T13" fmla="*/ 224 h 450"/>
              <a:gd name="T14" fmla="*/ 535 w 549"/>
              <a:gd name="T15" fmla="*/ 231 h 450"/>
              <a:gd name="T16" fmla="*/ 535 w 549"/>
              <a:gd name="T17" fmla="*/ 449 h 450"/>
              <a:gd name="T18" fmla="*/ 15 w 549"/>
              <a:gd name="T19" fmla="*/ 449 h 450"/>
              <a:gd name="T20" fmla="*/ 0 w 549"/>
              <a:gd name="T21" fmla="*/ 352 h 450"/>
              <a:gd name="T22" fmla="*/ 35 w 549"/>
              <a:gd name="T23" fmla="*/ 0 h 45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49"/>
              <a:gd name="T37" fmla="*/ 0 h 450"/>
              <a:gd name="T38" fmla="*/ 549 w 549"/>
              <a:gd name="T39" fmla="*/ 450 h 45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49" h="450">
                <a:moveTo>
                  <a:pt x="35" y="0"/>
                </a:moveTo>
                <a:lnTo>
                  <a:pt x="96" y="2"/>
                </a:lnTo>
                <a:lnTo>
                  <a:pt x="110" y="60"/>
                </a:lnTo>
                <a:lnTo>
                  <a:pt x="343" y="9"/>
                </a:lnTo>
                <a:lnTo>
                  <a:pt x="522" y="9"/>
                </a:lnTo>
                <a:lnTo>
                  <a:pt x="548" y="55"/>
                </a:lnTo>
                <a:lnTo>
                  <a:pt x="511" y="224"/>
                </a:lnTo>
                <a:lnTo>
                  <a:pt x="535" y="231"/>
                </a:lnTo>
                <a:lnTo>
                  <a:pt x="535" y="449"/>
                </a:lnTo>
                <a:lnTo>
                  <a:pt x="15" y="449"/>
                </a:lnTo>
                <a:lnTo>
                  <a:pt x="0" y="352"/>
                </a:lnTo>
                <a:lnTo>
                  <a:pt x="35"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63" name="Freeform 7" descr="Parchment"/>
          <p:cNvSpPr>
            <a:spLocks/>
          </p:cNvSpPr>
          <p:nvPr/>
        </p:nvSpPr>
        <p:spPr bwMode="auto">
          <a:xfrm>
            <a:off x="2636838" y="1906588"/>
            <a:ext cx="1263650" cy="684212"/>
          </a:xfrm>
          <a:custGeom>
            <a:avLst/>
            <a:gdLst>
              <a:gd name="T0" fmla="*/ 2 w 876"/>
              <a:gd name="T1" fmla="*/ 0 h 490"/>
              <a:gd name="T2" fmla="*/ 875 w 876"/>
              <a:gd name="T3" fmla="*/ 0 h 490"/>
              <a:gd name="T4" fmla="*/ 875 w 876"/>
              <a:gd name="T5" fmla="*/ 424 h 490"/>
              <a:gd name="T6" fmla="*/ 364 w 876"/>
              <a:gd name="T7" fmla="*/ 424 h 490"/>
              <a:gd name="T8" fmla="*/ 364 w 876"/>
              <a:gd name="T9" fmla="*/ 450 h 490"/>
              <a:gd name="T10" fmla="*/ 236 w 876"/>
              <a:gd name="T11" fmla="*/ 489 h 490"/>
              <a:gd name="T12" fmla="*/ 163 w 876"/>
              <a:gd name="T13" fmla="*/ 353 h 490"/>
              <a:gd name="T14" fmla="*/ 119 w 876"/>
              <a:gd name="T15" fmla="*/ 372 h 490"/>
              <a:gd name="T16" fmla="*/ 108 w 876"/>
              <a:gd name="T17" fmla="*/ 346 h 490"/>
              <a:gd name="T18" fmla="*/ 135 w 876"/>
              <a:gd name="T19" fmla="*/ 274 h 490"/>
              <a:gd name="T20" fmla="*/ 0 w 876"/>
              <a:gd name="T21" fmla="*/ 123 h 490"/>
              <a:gd name="T22" fmla="*/ 2 w 876"/>
              <a:gd name="T23" fmla="*/ 0 h 4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76"/>
              <a:gd name="T37" fmla="*/ 0 h 490"/>
              <a:gd name="T38" fmla="*/ 876 w 876"/>
              <a:gd name="T39" fmla="*/ 490 h 49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76" h="490">
                <a:moveTo>
                  <a:pt x="2" y="0"/>
                </a:moveTo>
                <a:lnTo>
                  <a:pt x="875" y="0"/>
                </a:lnTo>
                <a:lnTo>
                  <a:pt x="875" y="424"/>
                </a:lnTo>
                <a:lnTo>
                  <a:pt x="364" y="424"/>
                </a:lnTo>
                <a:lnTo>
                  <a:pt x="364" y="450"/>
                </a:lnTo>
                <a:lnTo>
                  <a:pt x="236" y="489"/>
                </a:lnTo>
                <a:lnTo>
                  <a:pt x="163" y="353"/>
                </a:lnTo>
                <a:lnTo>
                  <a:pt x="119" y="372"/>
                </a:lnTo>
                <a:lnTo>
                  <a:pt x="108" y="346"/>
                </a:lnTo>
                <a:lnTo>
                  <a:pt x="135" y="274"/>
                </a:lnTo>
                <a:lnTo>
                  <a:pt x="0" y="123"/>
                </a:lnTo>
                <a:lnTo>
                  <a:pt x="2"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64" name="Freeform 8" descr="Parchment"/>
          <p:cNvSpPr>
            <a:spLocks/>
          </p:cNvSpPr>
          <p:nvPr/>
        </p:nvSpPr>
        <p:spPr bwMode="auto">
          <a:xfrm>
            <a:off x="2503488" y="1906588"/>
            <a:ext cx="660400" cy="1041400"/>
          </a:xfrm>
          <a:custGeom>
            <a:avLst/>
            <a:gdLst>
              <a:gd name="T0" fmla="*/ 13 w 457"/>
              <a:gd name="T1" fmla="*/ 0 h 745"/>
              <a:gd name="T2" fmla="*/ 93 w 457"/>
              <a:gd name="T3" fmla="*/ 0 h 745"/>
              <a:gd name="T4" fmla="*/ 93 w 457"/>
              <a:gd name="T5" fmla="*/ 123 h 745"/>
              <a:gd name="T6" fmla="*/ 226 w 457"/>
              <a:gd name="T7" fmla="*/ 276 h 745"/>
              <a:gd name="T8" fmla="*/ 198 w 457"/>
              <a:gd name="T9" fmla="*/ 344 h 745"/>
              <a:gd name="T10" fmla="*/ 209 w 457"/>
              <a:gd name="T11" fmla="*/ 374 h 745"/>
              <a:gd name="T12" fmla="*/ 259 w 457"/>
              <a:gd name="T13" fmla="*/ 355 h 745"/>
              <a:gd name="T14" fmla="*/ 329 w 457"/>
              <a:gd name="T15" fmla="*/ 489 h 745"/>
              <a:gd name="T16" fmla="*/ 456 w 457"/>
              <a:gd name="T17" fmla="*/ 445 h 745"/>
              <a:gd name="T18" fmla="*/ 456 w 457"/>
              <a:gd name="T19" fmla="*/ 744 h 745"/>
              <a:gd name="T20" fmla="*/ 232 w 457"/>
              <a:gd name="T21" fmla="*/ 744 h 745"/>
              <a:gd name="T22" fmla="*/ 26 w 457"/>
              <a:gd name="T23" fmla="*/ 744 h 745"/>
              <a:gd name="T24" fmla="*/ 26 w 457"/>
              <a:gd name="T25" fmla="*/ 525 h 745"/>
              <a:gd name="T26" fmla="*/ 0 w 457"/>
              <a:gd name="T27" fmla="*/ 520 h 745"/>
              <a:gd name="T28" fmla="*/ 40 w 457"/>
              <a:gd name="T29" fmla="*/ 351 h 745"/>
              <a:gd name="T30" fmla="*/ 13 w 457"/>
              <a:gd name="T31" fmla="*/ 300 h 745"/>
              <a:gd name="T32" fmla="*/ 13 w 457"/>
              <a:gd name="T33" fmla="*/ 0 h 7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7"/>
              <a:gd name="T52" fmla="*/ 0 h 745"/>
              <a:gd name="T53" fmla="*/ 457 w 457"/>
              <a:gd name="T54" fmla="*/ 745 h 7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7" h="745">
                <a:moveTo>
                  <a:pt x="13" y="0"/>
                </a:moveTo>
                <a:lnTo>
                  <a:pt x="93" y="0"/>
                </a:lnTo>
                <a:lnTo>
                  <a:pt x="93" y="123"/>
                </a:lnTo>
                <a:lnTo>
                  <a:pt x="226" y="276"/>
                </a:lnTo>
                <a:lnTo>
                  <a:pt x="198" y="344"/>
                </a:lnTo>
                <a:lnTo>
                  <a:pt x="209" y="374"/>
                </a:lnTo>
                <a:lnTo>
                  <a:pt x="259" y="355"/>
                </a:lnTo>
                <a:lnTo>
                  <a:pt x="329" y="489"/>
                </a:lnTo>
                <a:lnTo>
                  <a:pt x="456" y="445"/>
                </a:lnTo>
                <a:lnTo>
                  <a:pt x="456" y="744"/>
                </a:lnTo>
                <a:lnTo>
                  <a:pt x="232" y="744"/>
                </a:lnTo>
                <a:lnTo>
                  <a:pt x="26" y="744"/>
                </a:lnTo>
                <a:lnTo>
                  <a:pt x="26" y="525"/>
                </a:lnTo>
                <a:lnTo>
                  <a:pt x="0" y="520"/>
                </a:lnTo>
                <a:lnTo>
                  <a:pt x="40" y="351"/>
                </a:lnTo>
                <a:lnTo>
                  <a:pt x="13" y="300"/>
                </a:lnTo>
                <a:lnTo>
                  <a:pt x="13"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2417673" name="AutoShape 9"/>
          <p:cNvSpPr>
            <a:spLocks noChangeArrowheads="1"/>
          </p:cNvSpPr>
          <p:nvPr/>
        </p:nvSpPr>
        <p:spPr bwMode="auto">
          <a:xfrm>
            <a:off x="5889625" y="3711575"/>
            <a:ext cx="165100" cy="171450"/>
          </a:xfrm>
          <a:prstGeom prst="star5">
            <a:avLst/>
          </a:prstGeom>
          <a:solidFill>
            <a:srgbClr val="FAFD00"/>
          </a:solidFill>
          <a:ln w="12700">
            <a:solidFill>
              <a:srgbClr val="0000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19466" name="Line 10"/>
          <p:cNvSpPr>
            <a:spLocks noChangeShapeType="1"/>
          </p:cNvSpPr>
          <p:nvPr/>
        </p:nvSpPr>
        <p:spPr bwMode="auto">
          <a:xfrm>
            <a:off x="55563" y="5948363"/>
            <a:ext cx="9032875" cy="0"/>
          </a:xfrm>
          <a:prstGeom prst="line">
            <a:avLst/>
          </a:prstGeom>
          <a:noFill/>
          <a:ln w="25400">
            <a:solidFill>
              <a:schemeClr val="tx2"/>
            </a:solidFill>
            <a:round/>
            <a:headEnd/>
            <a:tailEnd/>
          </a:ln>
        </p:spPr>
        <p:txBody>
          <a:bodyPr wrap="none" lIns="82058" tIns="41029" rIns="82058" bIns="41029" anchor="ctr">
            <a:prstTxWarp prst="textNoShape">
              <a:avLst/>
            </a:prstTxWarp>
          </a:bodyPr>
          <a:lstStyle/>
          <a:p>
            <a:endParaRPr lang="en-US"/>
          </a:p>
        </p:txBody>
      </p:sp>
      <p:sp>
        <p:nvSpPr>
          <p:cNvPr id="19467" name="Freeform 11" descr="Parchment"/>
          <p:cNvSpPr>
            <a:spLocks/>
          </p:cNvSpPr>
          <p:nvPr/>
        </p:nvSpPr>
        <p:spPr bwMode="auto">
          <a:xfrm>
            <a:off x="5953125" y="3097213"/>
            <a:ext cx="1009650" cy="779462"/>
          </a:xfrm>
          <a:custGeom>
            <a:avLst/>
            <a:gdLst>
              <a:gd name="T0" fmla="*/ 0 w 700"/>
              <a:gd name="T1" fmla="*/ 328 h 555"/>
              <a:gd name="T2" fmla="*/ 19 w 700"/>
              <a:gd name="T3" fmla="*/ 554 h 555"/>
              <a:gd name="T4" fmla="*/ 641 w 700"/>
              <a:gd name="T5" fmla="*/ 472 h 555"/>
              <a:gd name="T6" fmla="*/ 699 w 700"/>
              <a:gd name="T7" fmla="*/ 236 h 555"/>
              <a:gd name="T8" fmla="*/ 689 w 700"/>
              <a:gd name="T9" fmla="*/ 113 h 555"/>
              <a:gd name="T10" fmla="*/ 369 w 700"/>
              <a:gd name="T11" fmla="*/ 0 h 555"/>
              <a:gd name="T12" fmla="*/ 0 w 700"/>
              <a:gd name="T13" fmla="*/ 328 h 555"/>
              <a:gd name="T14" fmla="*/ 0 60000 65536"/>
              <a:gd name="T15" fmla="*/ 0 60000 65536"/>
              <a:gd name="T16" fmla="*/ 0 60000 65536"/>
              <a:gd name="T17" fmla="*/ 0 60000 65536"/>
              <a:gd name="T18" fmla="*/ 0 60000 65536"/>
              <a:gd name="T19" fmla="*/ 0 60000 65536"/>
              <a:gd name="T20" fmla="*/ 0 60000 65536"/>
              <a:gd name="T21" fmla="*/ 0 w 700"/>
              <a:gd name="T22" fmla="*/ 0 h 555"/>
              <a:gd name="T23" fmla="*/ 700 w 700"/>
              <a:gd name="T24" fmla="*/ 555 h 55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00" h="555">
                <a:moveTo>
                  <a:pt x="0" y="328"/>
                </a:moveTo>
                <a:lnTo>
                  <a:pt x="19" y="554"/>
                </a:lnTo>
                <a:lnTo>
                  <a:pt x="641" y="472"/>
                </a:lnTo>
                <a:lnTo>
                  <a:pt x="699" y="236"/>
                </a:lnTo>
                <a:lnTo>
                  <a:pt x="689" y="113"/>
                </a:lnTo>
                <a:lnTo>
                  <a:pt x="369" y="0"/>
                </a:lnTo>
                <a:lnTo>
                  <a:pt x="0" y="328"/>
                </a:lnTo>
              </a:path>
            </a:pathLst>
          </a:custGeom>
          <a:blipFill dpi="0" rotWithShape="0">
            <a:blip r:embed="rId2"/>
            <a:srcRect/>
            <a:tile tx="0" ty="0" sx="100000" sy="100000" flip="none" algn="tl"/>
          </a:blipFill>
          <a:ln w="12700" cap="rnd">
            <a:solidFill>
              <a:schemeClr val="tx1"/>
            </a:solidFill>
            <a:round/>
            <a:headEnd/>
            <a:tailEnd/>
          </a:ln>
        </p:spPr>
        <p:txBody>
          <a:bodyPr lIns="82058" tIns="41029" rIns="82058" bIns="41029">
            <a:prstTxWarp prst="textNoShape">
              <a:avLst/>
            </a:prstTxWarp>
          </a:bodyPr>
          <a:lstStyle/>
          <a:p>
            <a:endParaRPr lang="en-US"/>
          </a:p>
        </p:txBody>
      </p:sp>
      <p:sp>
        <p:nvSpPr>
          <p:cNvPr id="19468" name="Freeform 12"/>
          <p:cNvSpPr>
            <a:spLocks/>
          </p:cNvSpPr>
          <p:nvPr/>
        </p:nvSpPr>
        <p:spPr bwMode="auto">
          <a:xfrm>
            <a:off x="7537450" y="2439988"/>
            <a:ext cx="285750" cy="487362"/>
          </a:xfrm>
          <a:custGeom>
            <a:avLst/>
            <a:gdLst>
              <a:gd name="T0" fmla="*/ 197 w 198"/>
              <a:gd name="T1" fmla="*/ 0 h 348"/>
              <a:gd name="T2" fmla="*/ 0 w 198"/>
              <a:gd name="T3" fmla="*/ 164 h 348"/>
              <a:gd name="T4" fmla="*/ 0 w 198"/>
              <a:gd name="T5" fmla="*/ 347 h 348"/>
              <a:gd name="T6" fmla="*/ 197 w 198"/>
              <a:gd name="T7" fmla="*/ 185 h 348"/>
              <a:gd name="T8" fmla="*/ 197 w 198"/>
              <a:gd name="T9" fmla="*/ 0 h 348"/>
              <a:gd name="T10" fmla="*/ 0 60000 65536"/>
              <a:gd name="T11" fmla="*/ 0 60000 65536"/>
              <a:gd name="T12" fmla="*/ 0 60000 65536"/>
              <a:gd name="T13" fmla="*/ 0 60000 65536"/>
              <a:gd name="T14" fmla="*/ 0 60000 65536"/>
              <a:gd name="T15" fmla="*/ 0 w 198"/>
              <a:gd name="T16" fmla="*/ 0 h 348"/>
              <a:gd name="T17" fmla="*/ 198 w 198"/>
              <a:gd name="T18" fmla="*/ 348 h 348"/>
            </a:gdLst>
            <a:ahLst/>
            <a:cxnLst>
              <a:cxn ang="T10">
                <a:pos x="T0" y="T1"/>
              </a:cxn>
              <a:cxn ang="T11">
                <a:pos x="T2" y="T3"/>
              </a:cxn>
              <a:cxn ang="T12">
                <a:pos x="T4" y="T5"/>
              </a:cxn>
              <a:cxn ang="T13">
                <a:pos x="T6" y="T7"/>
              </a:cxn>
              <a:cxn ang="T14">
                <a:pos x="T8" y="T9"/>
              </a:cxn>
            </a:cxnLst>
            <a:rect l="T15" t="T16" r="T17" b="T18"/>
            <a:pathLst>
              <a:path w="198" h="348">
                <a:moveTo>
                  <a:pt x="197" y="0"/>
                </a:moveTo>
                <a:lnTo>
                  <a:pt x="0" y="164"/>
                </a:lnTo>
                <a:lnTo>
                  <a:pt x="0" y="347"/>
                </a:lnTo>
                <a:lnTo>
                  <a:pt x="197" y="185"/>
                </a:lnTo>
                <a:lnTo>
                  <a:pt x="197" y="0"/>
                </a:lnTo>
              </a:path>
            </a:pathLst>
          </a:custGeom>
          <a:solidFill>
            <a:srgbClr val="919191"/>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69" name="Freeform 13"/>
          <p:cNvSpPr>
            <a:spLocks/>
          </p:cNvSpPr>
          <p:nvPr/>
        </p:nvSpPr>
        <p:spPr bwMode="auto">
          <a:xfrm>
            <a:off x="7437438" y="2670175"/>
            <a:ext cx="101600" cy="368300"/>
          </a:xfrm>
          <a:custGeom>
            <a:avLst/>
            <a:gdLst>
              <a:gd name="T0" fmla="*/ 0 w 71"/>
              <a:gd name="T1" fmla="*/ 75 h 263"/>
              <a:gd name="T2" fmla="*/ 62 w 71"/>
              <a:gd name="T3" fmla="*/ 33 h 263"/>
              <a:gd name="T4" fmla="*/ 70 w 71"/>
              <a:gd name="T5" fmla="*/ 0 h 263"/>
              <a:gd name="T6" fmla="*/ 70 w 71"/>
              <a:gd name="T7" fmla="*/ 181 h 263"/>
              <a:gd name="T8" fmla="*/ 62 w 71"/>
              <a:gd name="T9" fmla="*/ 226 h 263"/>
              <a:gd name="T10" fmla="*/ 0 w 71"/>
              <a:gd name="T11" fmla="*/ 262 h 263"/>
              <a:gd name="T12" fmla="*/ 0 w 71"/>
              <a:gd name="T13" fmla="*/ 75 h 263"/>
              <a:gd name="T14" fmla="*/ 0 60000 65536"/>
              <a:gd name="T15" fmla="*/ 0 60000 65536"/>
              <a:gd name="T16" fmla="*/ 0 60000 65536"/>
              <a:gd name="T17" fmla="*/ 0 60000 65536"/>
              <a:gd name="T18" fmla="*/ 0 60000 65536"/>
              <a:gd name="T19" fmla="*/ 0 60000 65536"/>
              <a:gd name="T20" fmla="*/ 0 60000 65536"/>
              <a:gd name="T21" fmla="*/ 0 w 71"/>
              <a:gd name="T22" fmla="*/ 0 h 263"/>
              <a:gd name="T23" fmla="*/ 71 w 71"/>
              <a:gd name="T24" fmla="*/ 263 h 26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263">
                <a:moveTo>
                  <a:pt x="0" y="75"/>
                </a:moveTo>
                <a:lnTo>
                  <a:pt x="62" y="33"/>
                </a:lnTo>
                <a:lnTo>
                  <a:pt x="70" y="0"/>
                </a:lnTo>
                <a:lnTo>
                  <a:pt x="70" y="181"/>
                </a:lnTo>
                <a:lnTo>
                  <a:pt x="62" y="226"/>
                </a:lnTo>
                <a:lnTo>
                  <a:pt x="0" y="262"/>
                </a:lnTo>
                <a:lnTo>
                  <a:pt x="0" y="75"/>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0" name="Freeform 14"/>
          <p:cNvSpPr>
            <a:spLocks/>
          </p:cNvSpPr>
          <p:nvPr/>
        </p:nvSpPr>
        <p:spPr bwMode="auto">
          <a:xfrm>
            <a:off x="7410450" y="2847975"/>
            <a:ext cx="38100" cy="95250"/>
          </a:xfrm>
          <a:custGeom>
            <a:avLst/>
            <a:gdLst>
              <a:gd name="T0" fmla="*/ 25 w 26"/>
              <a:gd name="T1" fmla="*/ 0 h 68"/>
              <a:gd name="T2" fmla="*/ 0 w 26"/>
              <a:gd name="T3" fmla="*/ 25 h 68"/>
              <a:gd name="T4" fmla="*/ 25 w 26"/>
              <a:gd name="T5" fmla="*/ 67 h 68"/>
              <a:gd name="T6" fmla="*/ 25 w 26"/>
              <a:gd name="T7" fmla="*/ 0 h 68"/>
              <a:gd name="T8" fmla="*/ 0 60000 65536"/>
              <a:gd name="T9" fmla="*/ 0 60000 65536"/>
              <a:gd name="T10" fmla="*/ 0 60000 65536"/>
              <a:gd name="T11" fmla="*/ 0 60000 65536"/>
              <a:gd name="T12" fmla="*/ 0 w 26"/>
              <a:gd name="T13" fmla="*/ 0 h 68"/>
              <a:gd name="T14" fmla="*/ 26 w 26"/>
              <a:gd name="T15" fmla="*/ 68 h 68"/>
            </a:gdLst>
            <a:ahLst/>
            <a:cxnLst>
              <a:cxn ang="T8">
                <a:pos x="T0" y="T1"/>
              </a:cxn>
              <a:cxn ang="T9">
                <a:pos x="T2" y="T3"/>
              </a:cxn>
              <a:cxn ang="T10">
                <a:pos x="T4" y="T5"/>
              </a:cxn>
              <a:cxn ang="T11">
                <a:pos x="T6" y="T7"/>
              </a:cxn>
            </a:cxnLst>
            <a:rect l="T12" t="T13" r="T14" b="T15"/>
            <a:pathLst>
              <a:path w="26" h="68">
                <a:moveTo>
                  <a:pt x="25" y="0"/>
                </a:moveTo>
                <a:lnTo>
                  <a:pt x="0" y="25"/>
                </a:lnTo>
                <a:lnTo>
                  <a:pt x="25" y="67"/>
                </a:lnTo>
                <a:lnTo>
                  <a:pt x="25" y="0"/>
                </a:lnTo>
              </a:path>
            </a:pathLst>
          </a:custGeom>
          <a:solidFill>
            <a:srgbClr val="000000"/>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1" name="Freeform 15"/>
          <p:cNvSpPr>
            <a:spLocks/>
          </p:cNvSpPr>
          <p:nvPr/>
        </p:nvSpPr>
        <p:spPr bwMode="auto">
          <a:xfrm>
            <a:off x="7529513" y="2670175"/>
            <a:ext cx="9525" cy="315913"/>
          </a:xfrm>
          <a:custGeom>
            <a:avLst/>
            <a:gdLst>
              <a:gd name="T0" fmla="*/ 5 w 7"/>
              <a:gd name="T1" fmla="*/ 0 h 225"/>
              <a:gd name="T2" fmla="*/ 0 w 7"/>
              <a:gd name="T3" fmla="*/ 36 h 225"/>
              <a:gd name="T4" fmla="*/ 0 w 7"/>
              <a:gd name="T5" fmla="*/ 224 h 225"/>
              <a:gd name="T6" fmla="*/ 6 w 7"/>
              <a:gd name="T7" fmla="*/ 186 h 225"/>
              <a:gd name="T8" fmla="*/ 5 w 7"/>
              <a:gd name="T9" fmla="*/ 0 h 225"/>
              <a:gd name="T10" fmla="*/ 0 60000 65536"/>
              <a:gd name="T11" fmla="*/ 0 60000 65536"/>
              <a:gd name="T12" fmla="*/ 0 60000 65536"/>
              <a:gd name="T13" fmla="*/ 0 60000 65536"/>
              <a:gd name="T14" fmla="*/ 0 60000 65536"/>
              <a:gd name="T15" fmla="*/ 0 w 7"/>
              <a:gd name="T16" fmla="*/ 0 h 225"/>
              <a:gd name="T17" fmla="*/ 7 w 7"/>
              <a:gd name="T18" fmla="*/ 225 h 225"/>
            </a:gdLst>
            <a:ahLst/>
            <a:cxnLst>
              <a:cxn ang="T10">
                <a:pos x="T0" y="T1"/>
              </a:cxn>
              <a:cxn ang="T11">
                <a:pos x="T2" y="T3"/>
              </a:cxn>
              <a:cxn ang="T12">
                <a:pos x="T4" y="T5"/>
              </a:cxn>
              <a:cxn ang="T13">
                <a:pos x="T6" y="T7"/>
              </a:cxn>
              <a:cxn ang="T14">
                <a:pos x="T8" y="T9"/>
              </a:cxn>
            </a:cxnLst>
            <a:rect l="T15" t="T16" r="T17" b="T18"/>
            <a:pathLst>
              <a:path w="7" h="225">
                <a:moveTo>
                  <a:pt x="5" y="0"/>
                </a:moveTo>
                <a:lnTo>
                  <a:pt x="0" y="36"/>
                </a:lnTo>
                <a:lnTo>
                  <a:pt x="0" y="224"/>
                </a:lnTo>
                <a:lnTo>
                  <a:pt x="6" y="186"/>
                </a:lnTo>
                <a:lnTo>
                  <a:pt x="5"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2" name="Freeform 16"/>
          <p:cNvSpPr>
            <a:spLocks/>
          </p:cNvSpPr>
          <p:nvPr/>
        </p:nvSpPr>
        <p:spPr bwMode="auto">
          <a:xfrm>
            <a:off x="5448300" y="4586288"/>
            <a:ext cx="73025" cy="285750"/>
          </a:xfrm>
          <a:custGeom>
            <a:avLst/>
            <a:gdLst>
              <a:gd name="T0" fmla="*/ 0 w 51"/>
              <a:gd name="T1" fmla="*/ 36 h 204"/>
              <a:gd name="T2" fmla="*/ 23 w 51"/>
              <a:gd name="T3" fmla="*/ 115 h 204"/>
              <a:gd name="T4" fmla="*/ 23 w 51"/>
              <a:gd name="T5" fmla="*/ 203 h 204"/>
              <a:gd name="T6" fmla="*/ 50 w 51"/>
              <a:gd name="T7" fmla="*/ 182 h 204"/>
              <a:gd name="T8" fmla="*/ 50 w 51"/>
              <a:gd name="T9" fmla="*/ 0 h 204"/>
              <a:gd name="T10" fmla="*/ 0 w 51"/>
              <a:gd name="T11" fmla="*/ 36 h 204"/>
              <a:gd name="T12" fmla="*/ 0 60000 65536"/>
              <a:gd name="T13" fmla="*/ 0 60000 65536"/>
              <a:gd name="T14" fmla="*/ 0 60000 65536"/>
              <a:gd name="T15" fmla="*/ 0 60000 65536"/>
              <a:gd name="T16" fmla="*/ 0 60000 65536"/>
              <a:gd name="T17" fmla="*/ 0 60000 65536"/>
              <a:gd name="T18" fmla="*/ 0 w 51"/>
              <a:gd name="T19" fmla="*/ 0 h 204"/>
              <a:gd name="T20" fmla="*/ 51 w 51"/>
              <a:gd name="T21" fmla="*/ 204 h 204"/>
            </a:gdLst>
            <a:ahLst/>
            <a:cxnLst>
              <a:cxn ang="T12">
                <a:pos x="T0" y="T1"/>
              </a:cxn>
              <a:cxn ang="T13">
                <a:pos x="T2" y="T3"/>
              </a:cxn>
              <a:cxn ang="T14">
                <a:pos x="T4" y="T5"/>
              </a:cxn>
              <a:cxn ang="T15">
                <a:pos x="T6" y="T7"/>
              </a:cxn>
              <a:cxn ang="T16">
                <a:pos x="T8" y="T9"/>
              </a:cxn>
              <a:cxn ang="T17">
                <a:pos x="T10" y="T11"/>
              </a:cxn>
            </a:cxnLst>
            <a:rect l="T18" t="T19" r="T20" b="T21"/>
            <a:pathLst>
              <a:path w="51" h="204">
                <a:moveTo>
                  <a:pt x="0" y="36"/>
                </a:moveTo>
                <a:lnTo>
                  <a:pt x="23" y="115"/>
                </a:lnTo>
                <a:lnTo>
                  <a:pt x="23" y="203"/>
                </a:lnTo>
                <a:lnTo>
                  <a:pt x="50" y="182"/>
                </a:lnTo>
                <a:lnTo>
                  <a:pt x="50" y="0"/>
                </a:lnTo>
                <a:lnTo>
                  <a:pt x="0" y="36"/>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3" name="Freeform 17"/>
          <p:cNvSpPr>
            <a:spLocks/>
          </p:cNvSpPr>
          <p:nvPr/>
        </p:nvSpPr>
        <p:spPr bwMode="auto">
          <a:xfrm>
            <a:off x="5519738" y="4575175"/>
            <a:ext cx="242887" cy="266700"/>
          </a:xfrm>
          <a:custGeom>
            <a:avLst/>
            <a:gdLst>
              <a:gd name="T0" fmla="*/ 0 w 168"/>
              <a:gd name="T1" fmla="*/ 7 h 190"/>
              <a:gd name="T2" fmla="*/ 71 w 168"/>
              <a:gd name="T3" fmla="*/ 0 h 190"/>
              <a:gd name="T4" fmla="*/ 167 w 168"/>
              <a:gd name="T5" fmla="*/ 0 h 190"/>
              <a:gd name="T6" fmla="*/ 167 w 168"/>
              <a:gd name="T7" fmla="*/ 184 h 190"/>
              <a:gd name="T8" fmla="*/ 71 w 168"/>
              <a:gd name="T9" fmla="*/ 184 h 190"/>
              <a:gd name="T10" fmla="*/ 0 w 168"/>
              <a:gd name="T11" fmla="*/ 189 h 190"/>
              <a:gd name="T12" fmla="*/ 0 w 168"/>
              <a:gd name="T13" fmla="*/ 7 h 190"/>
              <a:gd name="T14" fmla="*/ 0 60000 65536"/>
              <a:gd name="T15" fmla="*/ 0 60000 65536"/>
              <a:gd name="T16" fmla="*/ 0 60000 65536"/>
              <a:gd name="T17" fmla="*/ 0 60000 65536"/>
              <a:gd name="T18" fmla="*/ 0 60000 65536"/>
              <a:gd name="T19" fmla="*/ 0 60000 65536"/>
              <a:gd name="T20" fmla="*/ 0 60000 65536"/>
              <a:gd name="T21" fmla="*/ 0 w 168"/>
              <a:gd name="T22" fmla="*/ 0 h 190"/>
              <a:gd name="T23" fmla="*/ 168 w 168"/>
              <a:gd name="T24" fmla="*/ 190 h 19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8" h="190">
                <a:moveTo>
                  <a:pt x="0" y="7"/>
                </a:moveTo>
                <a:lnTo>
                  <a:pt x="71" y="0"/>
                </a:lnTo>
                <a:lnTo>
                  <a:pt x="167" y="0"/>
                </a:lnTo>
                <a:lnTo>
                  <a:pt x="167" y="184"/>
                </a:lnTo>
                <a:lnTo>
                  <a:pt x="71" y="184"/>
                </a:lnTo>
                <a:lnTo>
                  <a:pt x="0" y="189"/>
                </a:lnTo>
                <a:lnTo>
                  <a:pt x="0" y="7"/>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4" name="Freeform 18"/>
          <p:cNvSpPr>
            <a:spLocks/>
          </p:cNvSpPr>
          <p:nvPr/>
        </p:nvSpPr>
        <p:spPr bwMode="auto">
          <a:xfrm>
            <a:off x="5762625" y="4581525"/>
            <a:ext cx="117475" cy="358775"/>
          </a:xfrm>
          <a:custGeom>
            <a:avLst/>
            <a:gdLst>
              <a:gd name="T0" fmla="*/ 0 w 81"/>
              <a:gd name="T1" fmla="*/ 0 h 256"/>
              <a:gd name="T2" fmla="*/ 0 w 81"/>
              <a:gd name="T3" fmla="*/ 180 h 256"/>
              <a:gd name="T4" fmla="*/ 80 w 81"/>
              <a:gd name="T5" fmla="*/ 255 h 256"/>
              <a:gd name="T6" fmla="*/ 80 w 81"/>
              <a:gd name="T7" fmla="*/ 71 h 256"/>
              <a:gd name="T8" fmla="*/ 0 w 81"/>
              <a:gd name="T9" fmla="*/ 0 h 256"/>
              <a:gd name="T10" fmla="*/ 0 60000 65536"/>
              <a:gd name="T11" fmla="*/ 0 60000 65536"/>
              <a:gd name="T12" fmla="*/ 0 60000 65536"/>
              <a:gd name="T13" fmla="*/ 0 60000 65536"/>
              <a:gd name="T14" fmla="*/ 0 60000 65536"/>
              <a:gd name="T15" fmla="*/ 0 w 81"/>
              <a:gd name="T16" fmla="*/ 0 h 256"/>
              <a:gd name="T17" fmla="*/ 81 w 81"/>
              <a:gd name="T18" fmla="*/ 256 h 256"/>
            </a:gdLst>
            <a:ahLst/>
            <a:cxnLst>
              <a:cxn ang="T10">
                <a:pos x="T0" y="T1"/>
              </a:cxn>
              <a:cxn ang="T11">
                <a:pos x="T2" y="T3"/>
              </a:cxn>
              <a:cxn ang="T12">
                <a:pos x="T4" y="T5"/>
              </a:cxn>
              <a:cxn ang="T13">
                <a:pos x="T6" y="T7"/>
              </a:cxn>
              <a:cxn ang="T14">
                <a:pos x="T8" y="T9"/>
              </a:cxn>
            </a:cxnLst>
            <a:rect l="T15" t="T16" r="T17" b="T18"/>
            <a:pathLst>
              <a:path w="81" h="256">
                <a:moveTo>
                  <a:pt x="0" y="0"/>
                </a:moveTo>
                <a:lnTo>
                  <a:pt x="0" y="180"/>
                </a:lnTo>
                <a:lnTo>
                  <a:pt x="80" y="255"/>
                </a:lnTo>
                <a:lnTo>
                  <a:pt x="80" y="71"/>
                </a:lnTo>
                <a:lnTo>
                  <a:pt x="0" y="0"/>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5" name="Freeform 19"/>
          <p:cNvSpPr>
            <a:spLocks/>
          </p:cNvSpPr>
          <p:nvPr/>
        </p:nvSpPr>
        <p:spPr bwMode="auto">
          <a:xfrm>
            <a:off x="5878513" y="4645025"/>
            <a:ext cx="134937" cy="293688"/>
          </a:xfrm>
          <a:custGeom>
            <a:avLst/>
            <a:gdLst>
              <a:gd name="T0" fmla="*/ 0 w 94"/>
              <a:gd name="T1" fmla="*/ 26 h 209"/>
              <a:gd name="T2" fmla="*/ 93 w 94"/>
              <a:gd name="T3" fmla="*/ 0 h 209"/>
              <a:gd name="T4" fmla="*/ 93 w 94"/>
              <a:gd name="T5" fmla="*/ 184 h 209"/>
              <a:gd name="T6" fmla="*/ 0 w 94"/>
              <a:gd name="T7" fmla="*/ 208 h 209"/>
              <a:gd name="T8" fmla="*/ 0 w 94"/>
              <a:gd name="T9" fmla="*/ 26 h 209"/>
              <a:gd name="T10" fmla="*/ 0 60000 65536"/>
              <a:gd name="T11" fmla="*/ 0 60000 65536"/>
              <a:gd name="T12" fmla="*/ 0 60000 65536"/>
              <a:gd name="T13" fmla="*/ 0 60000 65536"/>
              <a:gd name="T14" fmla="*/ 0 60000 65536"/>
              <a:gd name="T15" fmla="*/ 0 w 94"/>
              <a:gd name="T16" fmla="*/ 0 h 209"/>
              <a:gd name="T17" fmla="*/ 94 w 94"/>
              <a:gd name="T18" fmla="*/ 209 h 209"/>
            </a:gdLst>
            <a:ahLst/>
            <a:cxnLst>
              <a:cxn ang="T10">
                <a:pos x="T0" y="T1"/>
              </a:cxn>
              <a:cxn ang="T11">
                <a:pos x="T2" y="T3"/>
              </a:cxn>
              <a:cxn ang="T12">
                <a:pos x="T4" y="T5"/>
              </a:cxn>
              <a:cxn ang="T13">
                <a:pos x="T6" y="T7"/>
              </a:cxn>
              <a:cxn ang="T14">
                <a:pos x="T8" y="T9"/>
              </a:cxn>
            </a:cxnLst>
            <a:rect l="T15" t="T16" r="T17" b="T18"/>
            <a:pathLst>
              <a:path w="94" h="209">
                <a:moveTo>
                  <a:pt x="0" y="26"/>
                </a:moveTo>
                <a:lnTo>
                  <a:pt x="93" y="0"/>
                </a:lnTo>
                <a:lnTo>
                  <a:pt x="93" y="184"/>
                </a:lnTo>
                <a:lnTo>
                  <a:pt x="0" y="208"/>
                </a:lnTo>
                <a:lnTo>
                  <a:pt x="0" y="26"/>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6" name="Freeform 20"/>
          <p:cNvSpPr>
            <a:spLocks/>
          </p:cNvSpPr>
          <p:nvPr/>
        </p:nvSpPr>
        <p:spPr bwMode="auto">
          <a:xfrm>
            <a:off x="6113463" y="4897438"/>
            <a:ext cx="88900" cy="404812"/>
          </a:xfrm>
          <a:custGeom>
            <a:avLst/>
            <a:gdLst>
              <a:gd name="T0" fmla="*/ 0 w 62"/>
              <a:gd name="T1" fmla="*/ 0 h 289"/>
              <a:gd name="T2" fmla="*/ 61 w 62"/>
              <a:gd name="T3" fmla="*/ 102 h 289"/>
              <a:gd name="T4" fmla="*/ 61 w 62"/>
              <a:gd name="T5" fmla="*/ 288 h 289"/>
              <a:gd name="T6" fmla="*/ 0 w 62"/>
              <a:gd name="T7" fmla="*/ 183 h 289"/>
              <a:gd name="T8" fmla="*/ 0 w 62"/>
              <a:gd name="T9" fmla="*/ 0 h 289"/>
              <a:gd name="T10" fmla="*/ 0 60000 65536"/>
              <a:gd name="T11" fmla="*/ 0 60000 65536"/>
              <a:gd name="T12" fmla="*/ 0 60000 65536"/>
              <a:gd name="T13" fmla="*/ 0 60000 65536"/>
              <a:gd name="T14" fmla="*/ 0 60000 65536"/>
              <a:gd name="T15" fmla="*/ 0 w 62"/>
              <a:gd name="T16" fmla="*/ 0 h 289"/>
              <a:gd name="T17" fmla="*/ 62 w 62"/>
              <a:gd name="T18" fmla="*/ 289 h 289"/>
            </a:gdLst>
            <a:ahLst/>
            <a:cxnLst>
              <a:cxn ang="T10">
                <a:pos x="T0" y="T1"/>
              </a:cxn>
              <a:cxn ang="T11">
                <a:pos x="T2" y="T3"/>
              </a:cxn>
              <a:cxn ang="T12">
                <a:pos x="T4" y="T5"/>
              </a:cxn>
              <a:cxn ang="T13">
                <a:pos x="T6" y="T7"/>
              </a:cxn>
              <a:cxn ang="T14">
                <a:pos x="T8" y="T9"/>
              </a:cxn>
            </a:cxnLst>
            <a:rect l="T15" t="T16" r="T17" b="T18"/>
            <a:pathLst>
              <a:path w="62" h="289">
                <a:moveTo>
                  <a:pt x="0" y="0"/>
                </a:moveTo>
                <a:lnTo>
                  <a:pt x="61" y="102"/>
                </a:lnTo>
                <a:lnTo>
                  <a:pt x="61" y="288"/>
                </a:lnTo>
                <a:lnTo>
                  <a:pt x="0" y="183"/>
                </a:lnTo>
                <a:lnTo>
                  <a:pt x="0" y="0"/>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7" name="Freeform 21"/>
          <p:cNvSpPr>
            <a:spLocks/>
          </p:cNvSpPr>
          <p:nvPr/>
        </p:nvSpPr>
        <p:spPr bwMode="auto">
          <a:xfrm>
            <a:off x="6011863" y="4645025"/>
            <a:ext cx="125412" cy="369888"/>
          </a:xfrm>
          <a:custGeom>
            <a:avLst/>
            <a:gdLst>
              <a:gd name="T0" fmla="*/ 0 w 87"/>
              <a:gd name="T1" fmla="*/ 0 h 263"/>
              <a:gd name="T2" fmla="*/ 86 w 87"/>
              <a:gd name="T3" fmla="*/ 94 h 263"/>
              <a:gd name="T4" fmla="*/ 67 w 87"/>
              <a:gd name="T5" fmla="*/ 180 h 263"/>
              <a:gd name="T6" fmla="*/ 67 w 87"/>
              <a:gd name="T7" fmla="*/ 262 h 263"/>
              <a:gd name="T8" fmla="*/ 0 w 87"/>
              <a:gd name="T9" fmla="*/ 182 h 263"/>
              <a:gd name="T10" fmla="*/ 0 w 87"/>
              <a:gd name="T11" fmla="*/ 0 h 263"/>
              <a:gd name="T12" fmla="*/ 0 60000 65536"/>
              <a:gd name="T13" fmla="*/ 0 60000 65536"/>
              <a:gd name="T14" fmla="*/ 0 60000 65536"/>
              <a:gd name="T15" fmla="*/ 0 60000 65536"/>
              <a:gd name="T16" fmla="*/ 0 60000 65536"/>
              <a:gd name="T17" fmla="*/ 0 60000 65536"/>
              <a:gd name="T18" fmla="*/ 0 w 87"/>
              <a:gd name="T19" fmla="*/ 0 h 263"/>
              <a:gd name="T20" fmla="*/ 87 w 87"/>
              <a:gd name="T21" fmla="*/ 263 h 263"/>
            </a:gdLst>
            <a:ahLst/>
            <a:cxnLst>
              <a:cxn ang="T12">
                <a:pos x="T0" y="T1"/>
              </a:cxn>
              <a:cxn ang="T13">
                <a:pos x="T2" y="T3"/>
              </a:cxn>
              <a:cxn ang="T14">
                <a:pos x="T4" y="T5"/>
              </a:cxn>
              <a:cxn ang="T15">
                <a:pos x="T6" y="T7"/>
              </a:cxn>
              <a:cxn ang="T16">
                <a:pos x="T8" y="T9"/>
              </a:cxn>
              <a:cxn ang="T17">
                <a:pos x="T10" y="T11"/>
              </a:cxn>
            </a:cxnLst>
            <a:rect l="T18" t="T19" r="T20" b="T21"/>
            <a:pathLst>
              <a:path w="87" h="263">
                <a:moveTo>
                  <a:pt x="0" y="0"/>
                </a:moveTo>
                <a:lnTo>
                  <a:pt x="86" y="94"/>
                </a:lnTo>
                <a:lnTo>
                  <a:pt x="67" y="180"/>
                </a:lnTo>
                <a:lnTo>
                  <a:pt x="67" y="262"/>
                </a:lnTo>
                <a:lnTo>
                  <a:pt x="0" y="182"/>
                </a:lnTo>
                <a:lnTo>
                  <a:pt x="0" y="0"/>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8" name="Freeform 22"/>
          <p:cNvSpPr>
            <a:spLocks/>
          </p:cNvSpPr>
          <p:nvPr/>
        </p:nvSpPr>
        <p:spPr bwMode="auto">
          <a:xfrm>
            <a:off x="4610100" y="4683125"/>
            <a:ext cx="242888" cy="452438"/>
          </a:xfrm>
          <a:custGeom>
            <a:avLst/>
            <a:gdLst>
              <a:gd name="T0" fmla="*/ 15 w 169"/>
              <a:gd name="T1" fmla="*/ 322 h 323"/>
              <a:gd name="T2" fmla="*/ 0 w 169"/>
              <a:gd name="T3" fmla="*/ 221 h 323"/>
              <a:gd name="T4" fmla="*/ 35 w 169"/>
              <a:gd name="T5" fmla="*/ 117 h 323"/>
              <a:gd name="T6" fmla="*/ 168 w 169"/>
              <a:gd name="T7" fmla="*/ 0 h 323"/>
              <a:gd name="T8" fmla="*/ 168 w 169"/>
              <a:gd name="T9" fmla="*/ 181 h 323"/>
              <a:gd name="T10" fmla="*/ 37 w 169"/>
              <a:gd name="T11" fmla="*/ 296 h 323"/>
              <a:gd name="T12" fmla="*/ 15 w 169"/>
              <a:gd name="T13" fmla="*/ 322 h 323"/>
              <a:gd name="T14" fmla="*/ 0 60000 65536"/>
              <a:gd name="T15" fmla="*/ 0 60000 65536"/>
              <a:gd name="T16" fmla="*/ 0 60000 65536"/>
              <a:gd name="T17" fmla="*/ 0 60000 65536"/>
              <a:gd name="T18" fmla="*/ 0 60000 65536"/>
              <a:gd name="T19" fmla="*/ 0 60000 65536"/>
              <a:gd name="T20" fmla="*/ 0 60000 65536"/>
              <a:gd name="T21" fmla="*/ 0 w 169"/>
              <a:gd name="T22" fmla="*/ 0 h 323"/>
              <a:gd name="T23" fmla="*/ 169 w 169"/>
              <a:gd name="T24" fmla="*/ 323 h 32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69" h="323">
                <a:moveTo>
                  <a:pt x="15" y="322"/>
                </a:moveTo>
                <a:lnTo>
                  <a:pt x="0" y="221"/>
                </a:lnTo>
                <a:lnTo>
                  <a:pt x="35" y="117"/>
                </a:lnTo>
                <a:lnTo>
                  <a:pt x="168" y="0"/>
                </a:lnTo>
                <a:lnTo>
                  <a:pt x="168" y="181"/>
                </a:lnTo>
                <a:lnTo>
                  <a:pt x="37" y="296"/>
                </a:lnTo>
                <a:lnTo>
                  <a:pt x="15" y="322"/>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79" name="Freeform 23"/>
          <p:cNvSpPr>
            <a:spLocks/>
          </p:cNvSpPr>
          <p:nvPr/>
        </p:nvSpPr>
        <p:spPr bwMode="auto">
          <a:xfrm>
            <a:off x="4851400" y="4641850"/>
            <a:ext cx="142875" cy="292100"/>
          </a:xfrm>
          <a:custGeom>
            <a:avLst/>
            <a:gdLst>
              <a:gd name="T0" fmla="*/ 0 w 99"/>
              <a:gd name="T1" fmla="*/ 29 h 209"/>
              <a:gd name="T2" fmla="*/ 0 w 99"/>
              <a:gd name="T3" fmla="*/ 208 h 209"/>
              <a:gd name="T4" fmla="*/ 98 w 99"/>
              <a:gd name="T5" fmla="*/ 182 h 209"/>
              <a:gd name="T6" fmla="*/ 98 w 99"/>
              <a:gd name="T7" fmla="*/ 0 h 209"/>
              <a:gd name="T8" fmla="*/ 0 w 99"/>
              <a:gd name="T9" fmla="*/ 29 h 209"/>
              <a:gd name="T10" fmla="*/ 0 60000 65536"/>
              <a:gd name="T11" fmla="*/ 0 60000 65536"/>
              <a:gd name="T12" fmla="*/ 0 60000 65536"/>
              <a:gd name="T13" fmla="*/ 0 60000 65536"/>
              <a:gd name="T14" fmla="*/ 0 60000 65536"/>
              <a:gd name="T15" fmla="*/ 0 w 99"/>
              <a:gd name="T16" fmla="*/ 0 h 209"/>
              <a:gd name="T17" fmla="*/ 99 w 99"/>
              <a:gd name="T18" fmla="*/ 209 h 209"/>
            </a:gdLst>
            <a:ahLst/>
            <a:cxnLst>
              <a:cxn ang="T10">
                <a:pos x="T0" y="T1"/>
              </a:cxn>
              <a:cxn ang="T11">
                <a:pos x="T2" y="T3"/>
              </a:cxn>
              <a:cxn ang="T12">
                <a:pos x="T4" y="T5"/>
              </a:cxn>
              <a:cxn ang="T13">
                <a:pos x="T6" y="T7"/>
              </a:cxn>
              <a:cxn ang="T14">
                <a:pos x="T8" y="T9"/>
              </a:cxn>
            </a:cxnLst>
            <a:rect l="T15" t="T16" r="T17" b="T18"/>
            <a:pathLst>
              <a:path w="99" h="209">
                <a:moveTo>
                  <a:pt x="0" y="29"/>
                </a:moveTo>
                <a:lnTo>
                  <a:pt x="0" y="208"/>
                </a:lnTo>
                <a:lnTo>
                  <a:pt x="98" y="182"/>
                </a:lnTo>
                <a:lnTo>
                  <a:pt x="98" y="0"/>
                </a:lnTo>
                <a:lnTo>
                  <a:pt x="0" y="29"/>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0" name="Freeform 24"/>
          <p:cNvSpPr>
            <a:spLocks/>
          </p:cNvSpPr>
          <p:nvPr/>
        </p:nvSpPr>
        <p:spPr bwMode="auto">
          <a:xfrm>
            <a:off x="4992688" y="4641850"/>
            <a:ext cx="279400" cy="360363"/>
          </a:xfrm>
          <a:custGeom>
            <a:avLst/>
            <a:gdLst>
              <a:gd name="T0" fmla="*/ 0 w 193"/>
              <a:gd name="T1" fmla="*/ 0 h 257"/>
              <a:gd name="T2" fmla="*/ 192 w 193"/>
              <a:gd name="T3" fmla="*/ 74 h 257"/>
              <a:gd name="T4" fmla="*/ 192 w 193"/>
              <a:gd name="T5" fmla="*/ 256 h 257"/>
              <a:gd name="T6" fmla="*/ 0 w 193"/>
              <a:gd name="T7" fmla="*/ 182 h 257"/>
              <a:gd name="T8" fmla="*/ 0 w 193"/>
              <a:gd name="T9" fmla="*/ 0 h 257"/>
              <a:gd name="T10" fmla="*/ 0 60000 65536"/>
              <a:gd name="T11" fmla="*/ 0 60000 65536"/>
              <a:gd name="T12" fmla="*/ 0 60000 65536"/>
              <a:gd name="T13" fmla="*/ 0 60000 65536"/>
              <a:gd name="T14" fmla="*/ 0 60000 65536"/>
              <a:gd name="T15" fmla="*/ 0 w 193"/>
              <a:gd name="T16" fmla="*/ 0 h 257"/>
              <a:gd name="T17" fmla="*/ 193 w 193"/>
              <a:gd name="T18" fmla="*/ 257 h 257"/>
            </a:gdLst>
            <a:ahLst/>
            <a:cxnLst>
              <a:cxn ang="T10">
                <a:pos x="T0" y="T1"/>
              </a:cxn>
              <a:cxn ang="T11">
                <a:pos x="T2" y="T3"/>
              </a:cxn>
              <a:cxn ang="T12">
                <a:pos x="T4" y="T5"/>
              </a:cxn>
              <a:cxn ang="T13">
                <a:pos x="T6" y="T7"/>
              </a:cxn>
              <a:cxn ang="T14">
                <a:pos x="T8" y="T9"/>
              </a:cxn>
            </a:cxnLst>
            <a:rect l="T15" t="T16" r="T17" b="T18"/>
            <a:pathLst>
              <a:path w="193" h="257">
                <a:moveTo>
                  <a:pt x="0" y="0"/>
                </a:moveTo>
                <a:lnTo>
                  <a:pt x="192" y="74"/>
                </a:lnTo>
                <a:lnTo>
                  <a:pt x="192" y="256"/>
                </a:lnTo>
                <a:lnTo>
                  <a:pt x="0" y="182"/>
                </a:lnTo>
                <a:lnTo>
                  <a:pt x="0" y="0"/>
                </a:lnTo>
              </a:path>
            </a:pathLst>
          </a:custGeom>
          <a:solidFill>
            <a:srgbClr val="919191"/>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1" name="Freeform 25"/>
          <p:cNvSpPr>
            <a:spLocks/>
          </p:cNvSpPr>
          <p:nvPr/>
        </p:nvSpPr>
        <p:spPr bwMode="auto">
          <a:xfrm>
            <a:off x="5270500" y="4743450"/>
            <a:ext cx="214313" cy="268288"/>
          </a:xfrm>
          <a:custGeom>
            <a:avLst/>
            <a:gdLst>
              <a:gd name="T0" fmla="*/ 0 w 149"/>
              <a:gd name="T1" fmla="*/ 0 h 191"/>
              <a:gd name="T2" fmla="*/ 0 w 149"/>
              <a:gd name="T3" fmla="*/ 183 h 191"/>
              <a:gd name="T4" fmla="*/ 148 w 149"/>
              <a:gd name="T5" fmla="*/ 190 h 191"/>
              <a:gd name="T6" fmla="*/ 148 w 149"/>
              <a:gd name="T7" fmla="*/ 5 h 191"/>
              <a:gd name="T8" fmla="*/ 0 w 149"/>
              <a:gd name="T9" fmla="*/ 0 h 191"/>
              <a:gd name="T10" fmla="*/ 0 60000 65536"/>
              <a:gd name="T11" fmla="*/ 0 60000 65536"/>
              <a:gd name="T12" fmla="*/ 0 60000 65536"/>
              <a:gd name="T13" fmla="*/ 0 60000 65536"/>
              <a:gd name="T14" fmla="*/ 0 60000 65536"/>
              <a:gd name="T15" fmla="*/ 0 w 149"/>
              <a:gd name="T16" fmla="*/ 0 h 191"/>
              <a:gd name="T17" fmla="*/ 149 w 149"/>
              <a:gd name="T18" fmla="*/ 191 h 191"/>
            </a:gdLst>
            <a:ahLst/>
            <a:cxnLst>
              <a:cxn ang="T10">
                <a:pos x="T0" y="T1"/>
              </a:cxn>
              <a:cxn ang="T11">
                <a:pos x="T2" y="T3"/>
              </a:cxn>
              <a:cxn ang="T12">
                <a:pos x="T4" y="T5"/>
              </a:cxn>
              <a:cxn ang="T13">
                <a:pos x="T6" y="T7"/>
              </a:cxn>
              <a:cxn ang="T14">
                <a:pos x="T8" y="T9"/>
              </a:cxn>
            </a:cxnLst>
            <a:rect l="T15" t="T16" r="T17" b="T18"/>
            <a:pathLst>
              <a:path w="149" h="191">
                <a:moveTo>
                  <a:pt x="0" y="0"/>
                </a:moveTo>
                <a:lnTo>
                  <a:pt x="0" y="183"/>
                </a:lnTo>
                <a:lnTo>
                  <a:pt x="148" y="190"/>
                </a:lnTo>
                <a:lnTo>
                  <a:pt x="148" y="5"/>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2" name="Freeform 26"/>
          <p:cNvSpPr>
            <a:spLocks/>
          </p:cNvSpPr>
          <p:nvPr/>
        </p:nvSpPr>
        <p:spPr bwMode="auto">
          <a:xfrm>
            <a:off x="6365875" y="5157788"/>
            <a:ext cx="123825" cy="377825"/>
          </a:xfrm>
          <a:custGeom>
            <a:avLst/>
            <a:gdLst>
              <a:gd name="T0" fmla="*/ 0 w 86"/>
              <a:gd name="T1" fmla="*/ 87 h 269"/>
              <a:gd name="T2" fmla="*/ 85 w 86"/>
              <a:gd name="T3" fmla="*/ 0 h 269"/>
              <a:gd name="T4" fmla="*/ 85 w 86"/>
              <a:gd name="T5" fmla="*/ 180 h 269"/>
              <a:gd name="T6" fmla="*/ 0 w 86"/>
              <a:gd name="T7" fmla="*/ 268 h 269"/>
              <a:gd name="T8" fmla="*/ 0 w 86"/>
              <a:gd name="T9" fmla="*/ 87 h 269"/>
              <a:gd name="T10" fmla="*/ 0 60000 65536"/>
              <a:gd name="T11" fmla="*/ 0 60000 65536"/>
              <a:gd name="T12" fmla="*/ 0 60000 65536"/>
              <a:gd name="T13" fmla="*/ 0 60000 65536"/>
              <a:gd name="T14" fmla="*/ 0 60000 65536"/>
              <a:gd name="T15" fmla="*/ 0 w 86"/>
              <a:gd name="T16" fmla="*/ 0 h 269"/>
              <a:gd name="T17" fmla="*/ 86 w 86"/>
              <a:gd name="T18" fmla="*/ 269 h 269"/>
            </a:gdLst>
            <a:ahLst/>
            <a:cxnLst>
              <a:cxn ang="T10">
                <a:pos x="T0" y="T1"/>
              </a:cxn>
              <a:cxn ang="T11">
                <a:pos x="T2" y="T3"/>
              </a:cxn>
              <a:cxn ang="T12">
                <a:pos x="T4" y="T5"/>
              </a:cxn>
              <a:cxn ang="T13">
                <a:pos x="T6" y="T7"/>
              </a:cxn>
              <a:cxn ang="T14">
                <a:pos x="T8" y="T9"/>
              </a:cxn>
            </a:cxnLst>
            <a:rect l="T15" t="T16" r="T17" b="T18"/>
            <a:pathLst>
              <a:path w="86" h="269">
                <a:moveTo>
                  <a:pt x="0" y="87"/>
                </a:moveTo>
                <a:lnTo>
                  <a:pt x="85" y="0"/>
                </a:lnTo>
                <a:lnTo>
                  <a:pt x="85" y="180"/>
                </a:lnTo>
                <a:lnTo>
                  <a:pt x="0" y="268"/>
                </a:lnTo>
                <a:lnTo>
                  <a:pt x="0" y="87"/>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3" name="Freeform 27"/>
          <p:cNvSpPr>
            <a:spLocks/>
          </p:cNvSpPr>
          <p:nvPr/>
        </p:nvSpPr>
        <p:spPr bwMode="auto">
          <a:xfrm>
            <a:off x="6200775" y="5043488"/>
            <a:ext cx="36513" cy="258762"/>
          </a:xfrm>
          <a:custGeom>
            <a:avLst/>
            <a:gdLst>
              <a:gd name="T0" fmla="*/ 0 w 25"/>
              <a:gd name="T1" fmla="*/ 0 h 185"/>
              <a:gd name="T2" fmla="*/ 0 w 25"/>
              <a:gd name="T3" fmla="*/ 184 h 185"/>
              <a:gd name="T4" fmla="*/ 24 w 25"/>
              <a:gd name="T5" fmla="*/ 184 h 185"/>
              <a:gd name="T6" fmla="*/ 24 w 25"/>
              <a:gd name="T7" fmla="*/ 2 h 185"/>
              <a:gd name="T8" fmla="*/ 0 w 25"/>
              <a:gd name="T9" fmla="*/ 0 h 185"/>
              <a:gd name="T10" fmla="*/ 0 60000 65536"/>
              <a:gd name="T11" fmla="*/ 0 60000 65536"/>
              <a:gd name="T12" fmla="*/ 0 60000 65536"/>
              <a:gd name="T13" fmla="*/ 0 60000 65536"/>
              <a:gd name="T14" fmla="*/ 0 60000 65536"/>
              <a:gd name="T15" fmla="*/ 0 w 25"/>
              <a:gd name="T16" fmla="*/ 0 h 185"/>
              <a:gd name="T17" fmla="*/ 25 w 25"/>
              <a:gd name="T18" fmla="*/ 185 h 185"/>
            </a:gdLst>
            <a:ahLst/>
            <a:cxnLst>
              <a:cxn ang="T10">
                <a:pos x="T0" y="T1"/>
              </a:cxn>
              <a:cxn ang="T11">
                <a:pos x="T2" y="T3"/>
              </a:cxn>
              <a:cxn ang="T12">
                <a:pos x="T4" y="T5"/>
              </a:cxn>
              <a:cxn ang="T13">
                <a:pos x="T6" y="T7"/>
              </a:cxn>
              <a:cxn ang="T14">
                <a:pos x="T8" y="T9"/>
              </a:cxn>
            </a:cxnLst>
            <a:rect l="T15" t="T16" r="T17" b="T18"/>
            <a:pathLst>
              <a:path w="25" h="185">
                <a:moveTo>
                  <a:pt x="0" y="0"/>
                </a:moveTo>
                <a:lnTo>
                  <a:pt x="0" y="184"/>
                </a:lnTo>
                <a:lnTo>
                  <a:pt x="24" y="184"/>
                </a:lnTo>
                <a:lnTo>
                  <a:pt x="24" y="2"/>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4" name="Freeform 28"/>
          <p:cNvSpPr>
            <a:spLocks/>
          </p:cNvSpPr>
          <p:nvPr/>
        </p:nvSpPr>
        <p:spPr bwMode="auto">
          <a:xfrm>
            <a:off x="6269038" y="5278438"/>
            <a:ext cx="98425" cy="265112"/>
          </a:xfrm>
          <a:custGeom>
            <a:avLst/>
            <a:gdLst>
              <a:gd name="T0" fmla="*/ 0 w 68"/>
              <a:gd name="T1" fmla="*/ 5 h 188"/>
              <a:gd name="T2" fmla="*/ 67 w 68"/>
              <a:gd name="T3" fmla="*/ 0 h 188"/>
              <a:gd name="T4" fmla="*/ 67 w 68"/>
              <a:gd name="T5" fmla="*/ 180 h 188"/>
              <a:gd name="T6" fmla="*/ 0 w 68"/>
              <a:gd name="T7" fmla="*/ 187 h 188"/>
              <a:gd name="T8" fmla="*/ 0 w 68"/>
              <a:gd name="T9" fmla="*/ 5 h 188"/>
              <a:gd name="T10" fmla="*/ 0 60000 65536"/>
              <a:gd name="T11" fmla="*/ 0 60000 65536"/>
              <a:gd name="T12" fmla="*/ 0 60000 65536"/>
              <a:gd name="T13" fmla="*/ 0 60000 65536"/>
              <a:gd name="T14" fmla="*/ 0 60000 65536"/>
              <a:gd name="T15" fmla="*/ 0 w 68"/>
              <a:gd name="T16" fmla="*/ 0 h 188"/>
              <a:gd name="T17" fmla="*/ 68 w 68"/>
              <a:gd name="T18" fmla="*/ 188 h 188"/>
            </a:gdLst>
            <a:ahLst/>
            <a:cxnLst>
              <a:cxn ang="T10">
                <a:pos x="T0" y="T1"/>
              </a:cxn>
              <a:cxn ang="T11">
                <a:pos x="T2" y="T3"/>
              </a:cxn>
              <a:cxn ang="T12">
                <a:pos x="T4" y="T5"/>
              </a:cxn>
              <a:cxn ang="T13">
                <a:pos x="T6" y="T7"/>
              </a:cxn>
              <a:cxn ang="T14">
                <a:pos x="T8" y="T9"/>
              </a:cxn>
            </a:cxnLst>
            <a:rect l="T15" t="T16" r="T17" b="T18"/>
            <a:pathLst>
              <a:path w="68" h="188">
                <a:moveTo>
                  <a:pt x="0" y="5"/>
                </a:moveTo>
                <a:lnTo>
                  <a:pt x="67" y="0"/>
                </a:lnTo>
                <a:lnTo>
                  <a:pt x="67" y="180"/>
                </a:lnTo>
                <a:lnTo>
                  <a:pt x="0" y="187"/>
                </a:lnTo>
                <a:lnTo>
                  <a:pt x="0" y="5"/>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5" name="Freeform 29"/>
          <p:cNvSpPr>
            <a:spLocks/>
          </p:cNvSpPr>
          <p:nvPr/>
        </p:nvSpPr>
        <p:spPr bwMode="auto">
          <a:xfrm>
            <a:off x="6235700" y="5045075"/>
            <a:ext cx="34925" cy="498475"/>
          </a:xfrm>
          <a:custGeom>
            <a:avLst/>
            <a:gdLst>
              <a:gd name="T0" fmla="*/ 0 w 24"/>
              <a:gd name="T1" fmla="*/ 0 h 356"/>
              <a:gd name="T2" fmla="*/ 23 w 24"/>
              <a:gd name="T3" fmla="*/ 177 h 356"/>
              <a:gd name="T4" fmla="*/ 23 w 24"/>
              <a:gd name="T5" fmla="*/ 355 h 356"/>
              <a:gd name="T6" fmla="*/ 0 w 24"/>
              <a:gd name="T7" fmla="*/ 183 h 356"/>
              <a:gd name="T8" fmla="*/ 0 w 24"/>
              <a:gd name="T9" fmla="*/ 0 h 356"/>
              <a:gd name="T10" fmla="*/ 0 60000 65536"/>
              <a:gd name="T11" fmla="*/ 0 60000 65536"/>
              <a:gd name="T12" fmla="*/ 0 60000 65536"/>
              <a:gd name="T13" fmla="*/ 0 60000 65536"/>
              <a:gd name="T14" fmla="*/ 0 60000 65536"/>
              <a:gd name="T15" fmla="*/ 0 w 24"/>
              <a:gd name="T16" fmla="*/ 0 h 356"/>
              <a:gd name="T17" fmla="*/ 24 w 24"/>
              <a:gd name="T18" fmla="*/ 356 h 356"/>
            </a:gdLst>
            <a:ahLst/>
            <a:cxnLst>
              <a:cxn ang="T10">
                <a:pos x="T0" y="T1"/>
              </a:cxn>
              <a:cxn ang="T11">
                <a:pos x="T2" y="T3"/>
              </a:cxn>
              <a:cxn ang="T12">
                <a:pos x="T4" y="T5"/>
              </a:cxn>
              <a:cxn ang="T13">
                <a:pos x="T6" y="T7"/>
              </a:cxn>
              <a:cxn ang="T14">
                <a:pos x="T8" y="T9"/>
              </a:cxn>
            </a:cxnLst>
            <a:rect l="T15" t="T16" r="T17" b="T18"/>
            <a:pathLst>
              <a:path w="24" h="356">
                <a:moveTo>
                  <a:pt x="0" y="0"/>
                </a:moveTo>
                <a:lnTo>
                  <a:pt x="23" y="177"/>
                </a:lnTo>
                <a:lnTo>
                  <a:pt x="23" y="355"/>
                </a:lnTo>
                <a:lnTo>
                  <a:pt x="0" y="183"/>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6" name="Freeform 30"/>
          <p:cNvSpPr>
            <a:spLocks/>
          </p:cNvSpPr>
          <p:nvPr/>
        </p:nvSpPr>
        <p:spPr bwMode="auto">
          <a:xfrm>
            <a:off x="6365875" y="4264025"/>
            <a:ext cx="106363" cy="298450"/>
          </a:xfrm>
          <a:custGeom>
            <a:avLst/>
            <a:gdLst>
              <a:gd name="T0" fmla="*/ 0 w 74"/>
              <a:gd name="T1" fmla="*/ 26 h 213"/>
              <a:gd name="T2" fmla="*/ 73 w 74"/>
              <a:gd name="T3" fmla="*/ 0 h 213"/>
              <a:gd name="T4" fmla="*/ 73 w 74"/>
              <a:gd name="T5" fmla="*/ 186 h 213"/>
              <a:gd name="T6" fmla="*/ 0 w 74"/>
              <a:gd name="T7" fmla="*/ 212 h 213"/>
              <a:gd name="T8" fmla="*/ 0 w 74"/>
              <a:gd name="T9" fmla="*/ 26 h 213"/>
              <a:gd name="T10" fmla="*/ 0 60000 65536"/>
              <a:gd name="T11" fmla="*/ 0 60000 65536"/>
              <a:gd name="T12" fmla="*/ 0 60000 65536"/>
              <a:gd name="T13" fmla="*/ 0 60000 65536"/>
              <a:gd name="T14" fmla="*/ 0 60000 65536"/>
              <a:gd name="T15" fmla="*/ 0 w 74"/>
              <a:gd name="T16" fmla="*/ 0 h 213"/>
              <a:gd name="T17" fmla="*/ 74 w 74"/>
              <a:gd name="T18" fmla="*/ 213 h 213"/>
            </a:gdLst>
            <a:ahLst/>
            <a:cxnLst>
              <a:cxn ang="T10">
                <a:pos x="T0" y="T1"/>
              </a:cxn>
              <a:cxn ang="T11">
                <a:pos x="T2" y="T3"/>
              </a:cxn>
              <a:cxn ang="T12">
                <a:pos x="T4" y="T5"/>
              </a:cxn>
              <a:cxn ang="T13">
                <a:pos x="T6" y="T7"/>
              </a:cxn>
              <a:cxn ang="T14">
                <a:pos x="T8" y="T9"/>
              </a:cxn>
            </a:cxnLst>
            <a:rect l="T15" t="T16" r="T17" b="T18"/>
            <a:pathLst>
              <a:path w="74" h="213">
                <a:moveTo>
                  <a:pt x="0" y="26"/>
                </a:moveTo>
                <a:lnTo>
                  <a:pt x="73" y="0"/>
                </a:lnTo>
                <a:lnTo>
                  <a:pt x="73" y="186"/>
                </a:lnTo>
                <a:lnTo>
                  <a:pt x="0" y="212"/>
                </a:lnTo>
                <a:lnTo>
                  <a:pt x="0" y="26"/>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7" name="Freeform 31"/>
          <p:cNvSpPr>
            <a:spLocks/>
          </p:cNvSpPr>
          <p:nvPr/>
        </p:nvSpPr>
        <p:spPr bwMode="auto">
          <a:xfrm>
            <a:off x="6470650" y="4121150"/>
            <a:ext cx="133350" cy="406400"/>
          </a:xfrm>
          <a:custGeom>
            <a:avLst/>
            <a:gdLst>
              <a:gd name="T0" fmla="*/ 0 w 92"/>
              <a:gd name="T1" fmla="*/ 105 h 291"/>
              <a:gd name="T2" fmla="*/ 91 w 92"/>
              <a:gd name="T3" fmla="*/ 0 h 291"/>
              <a:gd name="T4" fmla="*/ 91 w 92"/>
              <a:gd name="T5" fmla="*/ 184 h 291"/>
              <a:gd name="T6" fmla="*/ 0 w 92"/>
              <a:gd name="T7" fmla="*/ 290 h 291"/>
              <a:gd name="T8" fmla="*/ 0 w 92"/>
              <a:gd name="T9" fmla="*/ 105 h 291"/>
              <a:gd name="T10" fmla="*/ 0 60000 65536"/>
              <a:gd name="T11" fmla="*/ 0 60000 65536"/>
              <a:gd name="T12" fmla="*/ 0 60000 65536"/>
              <a:gd name="T13" fmla="*/ 0 60000 65536"/>
              <a:gd name="T14" fmla="*/ 0 60000 65536"/>
              <a:gd name="T15" fmla="*/ 0 w 92"/>
              <a:gd name="T16" fmla="*/ 0 h 291"/>
              <a:gd name="T17" fmla="*/ 92 w 92"/>
              <a:gd name="T18" fmla="*/ 291 h 291"/>
            </a:gdLst>
            <a:ahLst/>
            <a:cxnLst>
              <a:cxn ang="T10">
                <a:pos x="T0" y="T1"/>
              </a:cxn>
              <a:cxn ang="T11">
                <a:pos x="T2" y="T3"/>
              </a:cxn>
              <a:cxn ang="T12">
                <a:pos x="T4" y="T5"/>
              </a:cxn>
              <a:cxn ang="T13">
                <a:pos x="T6" y="T7"/>
              </a:cxn>
              <a:cxn ang="T14">
                <a:pos x="T8" y="T9"/>
              </a:cxn>
            </a:cxnLst>
            <a:rect l="T15" t="T16" r="T17" b="T18"/>
            <a:pathLst>
              <a:path w="92" h="291">
                <a:moveTo>
                  <a:pt x="0" y="105"/>
                </a:moveTo>
                <a:lnTo>
                  <a:pt x="91" y="0"/>
                </a:lnTo>
                <a:lnTo>
                  <a:pt x="91" y="184"/>
                </a:lnTo>
                <a:lnTo>
                  <a:pt x="0" y="290"/>
                </a:lnTo>
                <a:lnTo>
                  <a:pt x="0" y="105"/>
                </a:lnTo>
              </a:path>
            </a:pathLst>
          </a:custGeom>
          <a:solidFill>
            <a:srgbClr val="67676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8" name="Freeform 32"/>
          <p:cNvSpPr>
            <a:spLocks/>
          </p:cNvSpPr>
          <p:nvPr/>
        </p:nvSpPr>
        <p:spPr bwMode="auto">
          <a:xfrm>
            <a:off x="6602413" y="4021138"/>
            <a:ext cx="61912" cy="358775"/>
          </a:xfrm>
          <a:custGeom>
            <a:avLst/>
            <a:gdLst>
              <a:gd name="T0" fmla="*/ 0 w 43"/>
              <a:gd name="T1" fmla="*/ 75 h 256"/>
              <a:gd name="T2" fmla="*/ 0 w 43"/>
              <a:gd name="T3" fmla="*/ 255 h 256"/>
              <a:gd name="T4" fmla="*/ 42 w 43"/>
              <a:gd name="T5" fmla="*/ 180 h 256"/>
              <a:gd name="T6" fmla="*/ 42 w 43"/>
              <a:gd name="T7" fmla="*/ 0 h 256"/>
              <a:gd name="T8" fmla="*/ 0 w 43"/>
              <a:gd name="T9" fmla="*/ 75 h 256"/>
              <a:gd name="T10" fmla="*/ 0 60000 65536"/>
              <a:gd name="T11" fmla="*/ 0 60000 65536"/>
              <a:gd name="T12" fmla="*/ 0 60000 65536"/>
              <a:gd name="T13" fmla="*/ 0 60000 65536"/>
              <a:gd name="T14" fmla="*/ 0 60000 65536"/>
              <a:gd name="T15" fmla="*/ 0 w 43"/>
              <a:gd name="T16" fmla="*/ 0 h 256"/>
              <a:gd name="T17" fmla="*/ 43 w 43"/>
              <a:gd name="T18" fmla="*/ 256 h 256"/>
            </a:gdLst>
            <a:ahLst/>
            <a:cxnLst>
              <a:cxn ang="T10">
                <a:pos x="T0" y="T1"/>
              </a:cxn>
              <a:cxn ang="T11">
                <a:pos x="T2" y="T3"/>
              </a:cxn>
              <a:cxn ang="T12">
                <a:pos x="T4" y="T5"/>
              </a:cxn>
              <a:cxn ang="T13">
                <a:pos x="T6" y="T7"/>
              </a:cxn>
              <a:cxn ang="T14">
                <a:pos x="T8" y="T9"/>
              </a:cxn>
            </a:cxnLst>
            <a:rect l="T15" t="T16" r="T17" b="T18"/>
            <a:pathLst>
              <a:path w="43" h="256">
                <a:moveTo>
                  <a:pt x="0" y="75"/>
                </a:moveTo>
                <a:lnTo>
                  <a:pt x="0" y="255"/>
                </a:lnTo>
                <a:lnTo>
                  <a:pt x="42" y="180"/>
                </a:lnTo>
                <a:lnTo>
                  <a:pt x="42" y="0"/>
                </a:lnTo>
                <a:lnTo>
                  <a:pt x="0" y="75"/>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89" name="Freeform 33"/>
          <p:cNvSpPr>
            <a:spLocks/>
          </p:cNvSpPr>
          <p:nvPr/>
        </p:nvSpPr>
        <p:spPr bwMode="auto">
          <a:xfrm>
            <a:off x="6289675" y="4306888"/>
            <a:ext cx="77788" cy="385762"/>
          </a:xfrm>
          <a:custGeom>
            <a:avLst/>
            <a:gdLst>
              <a:gd name="T0" fmla="*/ 53 w 54"/>
              <a:gd name="T1" fmla="*/ 0 h 275"/>
              <a:gd name="T2" fmla="*/ 53 w 54"/>
              <a:gd name="T3" fmla="*/ 188 h 275"/>
              <a:gd name="T4" fmla="*/ 44 w 54"/>
              <a:gd name="T5" fmla="*/ 239 h 275"/>
              <a:gd name="T6" fmla="*/ 31 w 54"/>
              <a:gd name="T7" fmla="*/ 274 h 275"/>
              <a:gd name="T8" fmla="*/ 11 w 54"/>
              <a:gd name="T9" fmla="*/ 241 h 275"/>
              <a:gd name="T10" fmla="*/ 0 w 54"/>
              <a:gd name="T11" fmla="*/ 176 h 275"/>
              <a:gd name="T12" fmla="*/ 42 w 54"/>
              <a:gd name="T13" fmla="*/ 60 h 275"/>
              <a:gd name="T14" fmla="*/ 53 w 54"/>
              <a:gd name="T15" fmla="*/ 0 h 275"/>
              <a:gd name="T16" fmla="*/ 0 60000 65536"/>
              <a:gd name="T17" fmla="*/ 0 60000 65536"/>
              <a:gd name="T18" fmla="*/ 0 60000 65536"/>
              <a:gd name="T19" fmla="*/ 0 60000 65536"/>
              <a:gd name="T20" fmla="*/ 0 60000 65536"/>
              <a:gd name="T21" fmla="*/ 0 60000 65536"/>
              <a:gd name="T22" fmla="*/ 0 60000 65536"/>
              <a:gd name="T23" fmla="*/ 0 60000 65536"/>
              <a:gd name="T24" fmla="*/ 0 w 54"/>
              <a:gd name="T25" fmla="*/ 0 h 275"/>
              <a:gd name="T26" fmla="*/ 54 w 54"/>
              <a:gd name="T27" fmla="*/ 275 h 27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4" h="275">
                <a:moveTo>
                  <a:pt x="53" y="0"/>
                </a:moveTo>
                <a:lnTo>
                  <a:pt x="53" y="188"/>
                </a:lnTo>
                <a:lnTo>
                  <a:pt x="44" y="239"/>
                </a:lnTo>
                <a:lnTo>
                  <a:pt x="31" y="274"/>
                </a:lnTo>
                <a:lnTo>
                  <a:pt x="11" y="241"/>
                </a:lnTo>
                <a:lnTo>
                  <a:pt x="0" y="176"/>
                </a:lnTo>
                <a:lnTo>
                  <a:pt x="42" y="60"/>
                </a:lnTo>
                <a:lnTo>
                  <a:pt x="53"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0" name="Freeform 34"/>
          <p:cNvSpPr>
            <a:spLocks/>
          </p:cNvSpPr>
          <p:nvPr/>
        </p:nvSpPr>
        <p:spPr bwMode="auto">
          <a:xfrm>
            <a:off x="6662738" y="3971925"/>
            <a:ext cx="155575" cy="306388"/>
          </a:xfrm>
          <a:custGeom>
            <a:avLst/>
            <a:gdLst>
              <a:gd name="T0" fmla="*/ 0 w 107"/>
              <a:gd name="T1" fmla="*/ 33 h 220"/>
              <a:gd name="T2" fmla="*/ 106 w 107"/>
              <a:gd name="T3" fmla="*/ 0 h 220"/>
              <a:gd name="T4" fmla="*/ 106 w 107"/>
              <a:gd name="T5" fmla="*/ 183 h 220"/>
              <a:gd name="T6" fmla="*/ 0 w 107"/>
              <a:gd name="T7" fmla="*/ 219 h 220"/>
              <a:gd name="T8" fmla="*/ 0 w 107"/>
              <a:gd name="T9" fmla="*/ 33 h 220"/>
              <a:gd name="T10" fmla="*/ 0 60000 65536"/>
              <a:gd name="T11" fmla="*/ 0 60000 65536"/>
              <a:gd name="T12" fmla="*/ 0 60000 65536"/>
              <a:gd name="T13" fmla="*/ 0 60000 65536"/>
              <a:gd name="T14" fmla="*/ 0 60000 65536"/>
              <a:gd name="T15" fmla="*/ 0 w 107"/>
              <a:gd name="T16" fmla="*/ 0 h 220"/>
              <a:gd name="T17" fmla="*/ 107 w 107"/>
              <a:gd name="T18" fmla="*/ 220 h 220"/>
            </a:gdLst>
            <a:ahLst/>
            <a:cxnLst>
              <a:cxn ang="T10">
                <a:pos x="T0" y="T1"/>
              </a:cxn>
              <a:cxn ang="T11">
                <a:pos x="T2" y="T3"/>
              </a:cxn>
              <a:cxn ang="T12">
                <a:pos x="T4" y="T5"/>
              </a:cxn>
              <a:cxn ang="T13">
                <a:pos x="T6" y="T7"/>
              </a:cxn>
              <a:cxn ang="T14">
                <a:pos x="T8" y="T9"/>
              </a:cxn>
            </a:cxnLst>
            <a:rect l="T15" t="T16" r="T17" b="T18"/>
            <a:pathLst>
              <a:path w="107" h="220">
                <a:moveTo>
                  <a:pt x="0" y="33"/>
                </a:moveTo>
                <a:lnTo>
                  <a:pt x="106" y="0"/>
                </a:lnTo>
                <a:lnTo>
                  <a:pt x="106" y="183"/>
                </a:lnTo>
                <a:lnTo>
                  <a:pt x="0" y="219"/>
                </a:lnTo>
                <a:lnTo>
                  <a:pt x="0" y="33"/>
                </a:lnTo>
              </a:path>
            </a:pathLst>
          </a:custGeom>
          <a:solidFill>
            <a:srgbClr val="67676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1" name="Freeform 35"/>
          <p:cNvSpPr>
            <a:spLocks/>
          </p:cNvSpPr>
          <p:nvPr/>
        </p:nvSpPr>
        <p:spPr bwMode="auto">
          <a:xfrm>
            <a:off x="6816725" y="3854450"/>
            <a:ext cx="101600" cy="374650"/>
          </a:xfrm>
          <a:custGeom>
            <a:avLst/>
            <a:gdLst>
              <a:gd name="T0" fmla="*/ 0 w 71"/>
              <a:gd name="T1" fmla="*/ 83 h 267"/>
              <a:gd name="T2" fmla="*/ 0 w 71"/>
              <a:gd name="T3" fmla="*/ 266 h 267"/>
              <a:gd name="T4" fmla="*/ 70 w 71"/>
              <a:gd name="T5" fmla="*/ 182 h 267"/>
              <a:gd name="T6" fmla="*/ 70 w 71"/>
              <a:gd name="T7" fmla="*/ 0 h 267"/>
              <a:gd name="T8" fmla="*/ 0 w 71"/>
              <a:gd name="T9" fmla="*/ 83 h 267"/>
              <a:gd name="T10" fmla="*/ 0 60000 65536"/>
              <a:gd name="T11" fmla="*/ 0 60000 65536"/>
              <a:gd name="T12" fmla="*/ 0 60000 65536"/>
              <a:gd name="T13" fmla="*/ 0 60000 65536"/>
              <a:gd name="T14" fmla="*/ 0 60000 65536"/>
              <a:gd name="T15" fmla="*/ 0 w 71"/>
              <a:gd name="T16" fmla="*/ 0 h 267"/>
              <a:gd name="T17" fmla="*/ 71 w 71"/>
              <a:gd name="T18" fmla="*/ 267 h 267"/>
            </a:gdLst>
            <a:ahLst/>
            <a:cxnLst>
              <a:cxn ang="T10">
                <a:pos x="T0" y="T1"/>
              </a:cxn>
              <a:cxn ang="T11">
                <a:pos x="T2" y="T3"/>
              </a:cxn>
              <a:cxn ang="T12">
                <a:pos x="T4" y="T5"/>
              </a:cxn>
              <a:cxn ang="T13">
                <a:pos x="T6" y="T7"/>
              </a:cxn>
              <a:cxn ang="T14">
                <a:pos x="T8" y="T9"/>
              </a:cxn>
            </a:cxnLst>
            <a:rect l="T15" t="T16" r="T17" b="T18"/>
            <a:pathLst>
              <a:path w="71" h="267">
                <a:moveTo>
                  <a:pt x="0" y="83"/>
                </a:moveTo>
                <a:lnTo>
                  <a:pt x="0" y="266"/>
                </a:lnTo>
                <a:lnTo>
                  <a:pt x="70" y="182"/>
                </a:lnTo>
                <a:lnTo>
                  <a:pt x="70" y="0"/>
                </a:lnTo>
                <a:lnTo>
                  <a:pt x="0" y="83"/>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2" name="Freeform 36"/>
          <p:cNvSpPr>
            <a:spLocks/>
          </p:cNvSpPr>
          <p:nvPr/>
        </p:nvSpPr>
        <p:spPr bwMode="auto">
          <a:xfrm>
            <a:off x="6986588" y="3275013"/>
            <a:ext cx="80962" cy="365125"/>
          </a:xfrm>
          <a:custGeom>
            <a:avLst/>
            <a:gdLst>
              <a:gd name="T0" fmla="*/ 0 w 56"/>
              <a:gd name="T1" fmla="*/ 74 h 261"/>
              <a:gd name="T2" fmla="*/ 55 w 56"/>
              <a:gd name="T3" fmla="*/ 0 h 261"/>
              <a:gd name="T4" fmla="*/ 55 w 56"/>
              <a:gd name="T5" fmla="*/ 183 h 261"/>
              <a:gd name="T6" fmla="*/ 0 w 56"/>
              <a:gd name="T7" fmla="*/ 260 h 261"/>
              <a:gd name="T8" fmla="*/ 0 w 56"/>
              <a:gd name="T9" fmla="*/ 74 h 261"/>
              <a:gd name="T10" fmla="*/ 0 60000 65536"/>
              <a:gd name="T11" fmla="*/ 0 60000 65536"/>
              <a:gd name="T12" fmla="*/ 0 60000 65536"/>
              <a:gd name="T13" fmla="*/ 0 60000 65536"/>
              <a:gd name="T14" fmla="*/ 0 60000 65536"/>
              <a:gd name="T15" fmla="*/ 0 w 56"/>
              <a:gd name="T16" fmla="*/ 0 h 261"/>
              <a:gd name="T17" fmla="*/ 56 w 56"/>
              <a:gd name="T18" fmla="*/ 261 h 261"/>
            </a:gdLst>
            <a:ahLst/>
            <a:cxnLst>
              <a:cxn ang="T10">
                <a:pos x="T0" y="T1"/>
              </a:cxn>
              <a:cxn ang="T11">
                <a:pos x="T2" y="T3"/>
              </a:cxn>
              <a:cxn ang="T12">
                <a:pos x="T4" y="T5"/>
              </a:cxn>
              <a:cxn ang="T13">
                <a:pos x="T6" y="T7"/>
              </a:cxn>
              <a:cxn ang="T14">
                <a:pos x="T8" y="T9"/>
              </a:cxn>
            </a:cxnLst>
            <a:rect l="T15" t="T16" r="T17" b="T18"/>
            <a:pathLst>
              <a:path w="56" h="261">
                <a:moveTo>
                  <a:pt x="0" y="74"/>
                </a:moveTo>
                <a:lnTo>
                  <a:pt x="55" y="0"/>
                </a:lnTo>
                <a:lnTo>
                  <a:pt x="55" y="183"/>
                </a:lnTo>
                <a:lnTo>
                  <a:pt x="0" y="260"/>
                </a:lnTo>
                <a:lnTo>
                  <a:pt x="0" y="74"/>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3" name="Freeform 37"/>
          <p:cNvSpPr>
            <a:spLocks/>
          </p:cNvSpPr>
          <p:nvPr/>
        </p:nvSpPr>
        <p:spPr bwMode="auto">
          <a:xfrm>
            <a:off x="6889750" y="3419475"/>
            <a:ext cx="80963" cy="415925"/>
          </a:xfrm>
          <a:custGeom>
            <a:avLst/>
            <a:gdLst>
              <a:gd name="T0" fmla="*/ 55 w 56"/>
              <a:gd name="T1" fmla="*/ 0 h 297"/>
              <a:gd name="T2" fmla="*/ 0 w 56"/>
              <a:gd name="T3" fmla="*/ 115 h 297"/>
              <a:gd name="T4" fmla="*/ 0 w 56"/>
              <a:gd name="T5" fmla="*/ 296 h 297"/>
              <a:gd name="T6" fmla="*/ 55 w 56"/>
              <a:gd name="T7" fmla="*/ 186 h 297"/>
              <a:gd name="T8" fmla="*/ 55 w 56"/>
              <a:gd name="T9" fmla="*/ 0 h 297"/>
              <a:gd name="T10" fmla="*/ 0 60000 65536"/>
              <a:gd name="T11" fmla="*/ 0 60000 65536"/>
              <a:gd name="T12" fmla="*/ 0 60000 65536"/>
              <a:gd name="T13" fmla="*/ 0 60000 65536"/>
              <a:gd name="T14" fmla="*/ 0 60000 65536"/>
              <a:gd name="T15" fmla="*/ 0 w 56"/>
              <a:gd name="T16" fmla="*/ 0 h 297"/>
              <a:gd name="T17" fmla="*/ 56 w 56"/>
              <a:gd name="T18" fmla="*/ 297 h 297"/>
            </a:gdLst>
            <a:ahLst/>
            <a:cxnLst>
              <a:cxn ang="T10">
                <a:pos x="T0" y="T1"/>
              </a:cxn>
              <a:cxn ang="T11">
                <a:pos x="T2" y="T3"/>
              </a:cxn>
              <a:cxn ang="T12">
                <a:pos x="T4" y="T5"/>
              </a:cxn>
              <a:cxn ang="T13">
                <a:pos x="T6" y="T7"/>
              </a:cxn>
              <a:cxn ang="T14">
                <a:pos x="T8" y="T9"/>
              </a:cxn>
            </a:cxnLst>
            <a:rect l="T15" t="T16" r="T17" b="T18"/>
            <a:pathLst>
              <a:path w="56" h="297">
                <a:moveTo>
                  <a:pt x="55" y="0"/>
                </a:moveTo>
                <a:lnTo>
                  <a:pt x="0" y="115"/>
                </a:lnTo>
                <a:lnTo>
                  <a:pt x="0" y="296"/>
                </a:lnTo>
                <a:lnTo>
                  <a:pt x="55" y="186"/>
                </a:lnTo>
                <a:lnTo>
                  <a:pt x="55"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4" name="Freeform 38"/>
          <p:cNvSpPr>
            <a:spLocks/>
          </p:cNvSpPr>
          <p:nvPr/>
        </p:nvSpPr>
        <p:spPr bwMode="auto">
          <a:xfrm>
            <a:off x="6837363" y="3581400"/>
            <a:ext cx="53975" cy="193675"/>
          </a:xfrm>
          <a:custGeom>
            <a:avLst/>
            <a:gdLst>
              <a:gd name="T0" fmla="*/ 36 w 37"/>
              <a:gd name="T1" fmla="*/ 0 h 138"/>
              <a:gd name="T2" fmla="*/ 0 w 37"/>
              <a:gd name="T3" fmla="*/ 41 h 138"/>
              <a:gd name="T4" fmla="*/ 36 w 37"/>
              <a:gd name="T5" fmla="*/ 137 h 138"/>
              <a:gd name="T6" fmla="*/ 36 w 37"/>
              <a:gd name="T7" fmla="*/ 0 h 138"/>
              <a:gd name="T8" fmla="*/ 0 60000 65536"/>
              <a:gd name="T9" fmla="*/ 0 60000 65536"/>
              <a:gd name="T10" fmla="*/ 0 60000 65536"/>
              <a:gd name="T11" fmla="*/ 0 60000 65536"/>
              <a:gd name="T12" fmla="*/ 0 w 37"/>
              <a:gd name="T13" fmla="*/ 0 h 138"/>
              <a:gd name="T14" fmla="*/ 37 w 37"/>
              <a:gd name="T15" fmla="*/ 138 h 138"/>
            </a:gdLst>
            <a:ahLst/>
            <a:cxnLst>
              <a:cxn ang="T8">
                <a:pos x="T0" y="T1"/>
              </a:cxn>
              <a:cxn ang="T9">
                <a:pos x="T2" y="T3"/>
              </a:cxn>
              <a:cxn ang="T10">
                <a:pos x="T4" y="T5"/>
              </a:cxn>
              <a:cxn ang="T11">
                <a:pos x="T6" y="T7"/>
              </a:cxn>
            </a:cxnLst>
            <a:rect l="T12" t="T13" r="T14" b="T15"/>
            <a:pathLst>
              <a:path w="37" h="138">
                <a:moveTo>
                  <a:pt x="36" y="0"/>
                </a:moveTo>
                <a:lnTo>
                  <a:pt x="0" y="41"/>
                </a:lnTo>
                <a:lnTo>
                  <a:pt x="36" y="137"/>
                </a:lnTo>
                <a:lnTo>
                  <a:pt x="36" y="0"/>
                </a:lnTo>
              </a:path>
            </a:pathLst>
          </a:custGeom>
          <a:solidFill>
            <a:srgbClr val="000000"/>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5" name="Freeform 39"/>
          <p:cNvSpPr>
            <a:spLocks/>
          </p:cNvSpPr>
          <p:nvPr/>
        </p:nvSpPr>
        <p:spPr bwMode="auto">
          <a:xfrm>
            <a:off x="7437438" y="2978150"/>
            <a:ext cx="85725" cy="292100"/>
          </a:xfrm>
          <a:custGeom>
            <a:avLst/>
            <a:gdLst>
              <a:gd name="T0" fmla="*/ 0 w 60"/>
              <a:gd name="T1" fmla="*/ 24 h 208"/>
              <a:gd name="T2" fmla="*/ 59 w 60"/>
              <a:gd name="T3" fmla="*/ 0 h 208"/>
              <a:gd name="T4" fmla="*/ 59 w 60"/>
              <a:gd name="T5" fmla="*/ 183 h 208"/>
              <a:gd name="T6" fmla="*/ 0 w 60"/>
              <a:gd name="T7" fmla="*/ 207 h 208"/>
              <a:gd name="T8" fmla="*/ 0 w 60"/>
              <a:gd name="T9" fmla="*/ 24 h 208"/>
              <a:gd name="T10" fmla="*/ 0 60000 65536"/>
              <a:gd name="T11" fmla="*/ 0 60000 65536"/>
              <a:gd name="T12" fmla="*/ 0 60000 65536"/>
              <a:gd name="T13" fmla="*/ 0 60000 65536"/>
              <a:gd name="T14" fmla="*/ 0 60000 65536"/>
              <a:gd name="T15" fmla="*/ 0 w 60"/>
              <a:gd name="T16" fmla="*/ 0 h 208"/>
              <a:gd name="T17" fmla="*/ 60 w 60"/>
              <a:gd name="T18" fmla="*/ 208 h 208"/>
            </a:gdLst>
            <a:ahLst/>
            <a:cxnLst>
              <a:cxn ang="T10">
                <a:pos x="T0" y="T1"/>
              </a:cxn>
              <a:cxn ang="T11">
                <a:pos x="T2" y="T3"/>
              </a:cxn>
              <a:cxn ang="T12">
                <a:pos x="T4" y="T5"/>
              </a:cxn>
              <a:cxn ang="T13">
                <a:pos x="T6" y="T7"/>
              </a:cxn>
              <a:cxn ang="T14">
                <a:pos x="T8" y="T9"/>
              </a:cxn>
            </a:cxnLst>
            <a:rect l="T15" t="T16" r="T17" b="T18"/>
            <a:pathLst>
              <a:path w="60" h="208">
                <a:moveTo>
                  <a:pt x="0" y="24"/>
                </a:moveTo>
                <a:lnTo>
                  <a:pt x="59" y="0"/>
                </a:lnTo>
                <a:lnTo>
                  <a:pt x="59" y="183"/>
                </a:lnTo>
                <a:lnTo>
                  <a:pt x="0" y="207"/>
                </a:lnTo>
                <a:lnTo>
                  <a:pt x="0" y="24"/>
                </a:lnTo>
              </a:path>
            </a:pathLst>
          </a:custGeom>
          <a:solidFill>
            <a:srgbClr val="919191"/>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6" name="Freeform 40"/>
          <p:cNvSpPr>
            <a:spLocks/>
          </p:cNvSpPr>
          <p:nvPr/>
        </p:nvSpPr>
        <p:spPr bwMode="auto">
          <a:xfrm>
            <a:off x="7388225" y="2968625"/>
            <a:ext cx="49213" cy="295275"/>
          </a:xfrm>
          <a:custGeom>
            <a:avLst/>
            <a:gdLst>
              <a:gd name="T0" fmla="*/ 0 w 35"/>
              <a:gd name="T1" fmla="*/ 0 h 211"/>
              <a:gd name="T2" fmla="*/ 34 w 35"/>
              <a:gd name="T3" fmla="*/ 34 h 211"/>
              <a:gd name="T4" fmla="*/ 34 w 35"/>
              <a:gd name="T5" fmla="*/ 210 h 211"/>
              <a:gd name="T6" fmla="*/ 0 w 35"/>
              <a:gd name="T7" fmla="*/ 179 h 211"/>
              <a:gd name="T8" fmla="*/ 0 w 35"/>
              <a:gd name="T9" fmla="*/ 0 h 211"/>
              <a:gd name="T10" fmla="*/ 0 60000 65536"/>
              <a:gd name="T11" fmla="*/ 0 60000 65536"/>
              <a:gd name="T12" fmla="*/ 0 60000 65536"/>
              <a:gd name="T13" fmla="*/ 0 60000 65536"/>
              <a:gd name="T14" fmla="*/ 0 60000 65536"/>
              <a:gd name="T15" fmla="*/ 0 w 35"/>
              <a:gd name="T16" fmla="*/ 0 h 211"/>
              <a:gd name="T17" fmla="*/ 35 w 35"/>
              <a:gd name="T18" fmla="*/ 211 h 211"/>
            </a:gdLst>
            <a:ahLst/>
            <a:cxnLst>
              <a:cxn ang="T10">
                <a:pos x="T0" y="T1"/>
              </a:cxn>
              <a:cxn ang="T11">
                <a:pos x="T2" y="T3"/>
              </a:cxn>
              <a:cxn ang="T12">
                <a:pos x="T4" y="T5"/>
              </a:cxn>
              <a:cxn ang="T13">
                <a:pos x="T6" y="T7"/>
              </a:cxn>
              <a:cxn ang="T14">
                <a:pos x="T8" y="T9"/>
              </a:cxn>
            </a:cxnLst>
            <a:rect l="T15" t="T16" r="T17" b="T18"/>
            <a:pathLst>
              <a:path w="35" h="211">
                <a:moveTo>
                  <a:pt x="0" y="0"/>
                </a:moveTo>
                <a:lnTo>
                  <a:pt x="34" y="34"/>
                </a:lnTo>
                <a:lnTo>
                  <a:pt x="34" y="210"/>
                </a:lnTo>
                <a:lnTo>
                  <a:pt x="0" y="179"/>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7" name="Freeform 41"/>
          <p:cNvSpPr>
            <a:spLocks/>
          </p:cNvSpPr>
          <p:nvPr/>
        </p:nvSpPr>
        <p:spPr bwMode="auto">
          <a:xfrm>
            <a:off x="7361238" y="2978150"/>
            <a:ext cx="28575" cy="312738"/>
          </a:xfrm>
          <a:custGeom>
            <a:avLst/>
            <a:gdLst>
              <a:gd name="T0" fmla="*/ 18 w 19"/>
              <a:gd name="T1" fmla="*/ 0 h 223"/>
              <a:gd name="T2" fmla="*/ 18 w 19"/>
              <a:gd name="T3" fmla="*/ 172 h 223"/>
              <a:gd name="T4" fmla="*/ 0 w 19"/>
              <a:gd name="T5" fmla="*/ 222 h 223"/>
              <a:gd name="T6" fmla="*/ 0 w 19"/>
              <a:gd name="T7" fmla="*/ 36 h 223"/>
              <a:gd name="T8" fmla="*/ 18 w 19"/>
              <a:gd name="T9" fmla="*/ 0 h 223"/>
              <a:gd name="T10" fmla="*/ 0 60000 65536"/>
              <a:gd name="T11" fmla="*/ 0 60000 65536"/>
              <a:gd name="T12" fmla="*/ 0 60000 65536"/>
              <a:gd name="T13" fmla="*/ 0 60000 65536"/>
              <a:gd name="T14" fmla="*/ 0 60000 65536"/>
              <a:gd name="T15" fmla="*/ 0 w 19"/>
              <a:gd name="T16" fmla="*/ 0 h 223"/>
              <a:gd name="T17" fmla="*/ 19 w 19"/>
              <a:gd name="T18" fmla="*/ 223 h 223"/>
            </a:gdLst>
            <a:ahLst/>
            <a:cxnLst>
              <a:cxn ang="T10">
                <a:pos x="T0" y="T1"/>
              </a:cxn>
              <a:cxn ang="T11">
                <a:pos x="T2" y="T3"/>
              </a:cxn>
              <a:cxn ang="T12">
                <a:pos x="T4" y="T5"/>
              </a:cxn>
              <a:cxn ang="T13">
                <a:pos x="T6" y="T7"/>
              </a:cxn>
              <a:cxn ang="T14">
                <a:pos x="T8" y="T9"/>
              </a:cxn>
            </a:cxnLst>
            <a:rect l="T15" t="T16" r="T17" b="T18"/>
            <a:pathLst>
              <a:path w="19" h="223">
                <a:moveTo>
                  <a:pt x="18" y="0"/>
                </a:moveTo>
                <a:lnTo>
                  <a:pt x="18" y="172"/>
                </a:lnTo>
                <a:lnTo>
                  <a:pt x="0" y="222"/>
                </a:lnTo>
                <a:lnTo>
                  <a:pt x="0" y="36"/>
                </a:lnTo>
                <a:lnTo>
                  <a:pt x="18"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8" name="Freeform 42"/>
          <p:cNvSpPr>
            <a:spLocks/>
          </p:cNvSpPr>
          <p:nvPr/>
        </p:nvSpPr>
        <p:spPr bwMode="auto">
          <a:xfrm>
            <a:off x="7134225" y="3027363"/>
            <a:ext cx="228600" cy="292100"/>
          </a:xfrm>
          <a:custGeom>
            <a:avLst/>
            <a:gdLst>
              <a:gd name="T0" fmla="*/ 158 w 159"/>
              <a:gd name="T1" fmla="*/ 0 h 208"/>
              <a:gd name="T2" fmla="*/ 125 w 159"/>
              <a:gd name="T3" fmla="*/ 5 h 208"/>
              <a:gd name="T4" fmla="*/ 0 w 159"/>
              <a:gd name="T5" fmla="*/ 24 h 208"/>
              <a:gd name="T6" fmla="*/ 0 w 159"/>
              <a:gd name="T7" fmla="*/ 207 h 208"/>
              <a:gd name="T8" fmla="*/ 127 w 159"/>
              <a:gd name="T9" fmla="*/ 190 h 208"/>
              <a:gd name="T10" fmla="*/ 158 w 159"/>
              <a:gd name="T11" fmla="*/ 185 h 208"/>
              <a:gd name="T12" fmla="*/ 158 w 159"/>
              <a:gd name="T13" fmla="*/ 0 h 208"/>
              <a:gd name="T14" fmla="*/ 0 60000 65536"/>
              <a:gd name="T15" fmla="*/ 0 60000 65536"/>
              <a:gd name="T16" fmla="*/ 0 60000 65536"/>
              <a:gd name="T17" fmla="*/ 0 60000 65536"/>
              <a:gd name="T18" fmla="*/ 0 60000 65536"/>
              <a:gd name="T19" fmla="*/ 0 60000 65536"/>
              <a:gd name="T20" fmla="*/ 0 60000 65536"/>
              <a:gd name="T21" fmla="*/ 0 w 159"/>
              <a:gd name="T22" fmla="*/ 0 h 208"/>
              <a:gd name="T23" fmla="*/ 159 w 159"/>
              <a:gd name="T24" fmla="*/ 208 h 2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9" h="208">
                <a:moveTo>
                  <a:pt x="158" y="0"/>
                </a:moveTo>
                <a:lnTo>
                  <a:pt x="125" y="5"/>
                </a:lnTo>
                <a:lnTo>
                  <a:pt x="0" y="24"/>
                </a:lnTo>
                <a:lnTo>
                  <a:pt x="0" y="207"/>
                </a:lnTo>
                <a:lnTo>
                  <a:pt x="127" y="190"/>
                </a:lnTo>
                <a:lnTo>
                  <a:pt x="158" y="185"/>
                </a:lnTo>
                <a:lnTo>
                  <a:pt x="158" y="0"/>
                </a:lnTo>
              </a:path>
            </a:pathLst>
          </a:custGeom>
          <a:solidFill>
            <a:srgbClr val="919191"/>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499" name="Freeform 43"/>
          <p:cNvSpPr>
            <a:spLocks/>
          </p:cNvSpPr>
          <p:nvPr/>
        </p:nvSpPr>
        <p:spPr bwMode="auto">
          <a:xfrm>
            <a:off x="7056438" y="3068638"/>
            <a:ext cx="79375" cy="338137"/>
          </a:xfrm>
          <a:custGeom>
            <a:avLst/>
            <a:gdLst>
              <a:gd name="T0" fmla="*/ 53 w 54"/>
              <a:gd name="T1" fmla="*/ 0 h 240"/>
              <a:gd name="T2" fmla="*/ 53 w 54"/>
              <a:gd name="T3" fmla="*/ 180 h 240"/>
              <a:gd name="T4" fmla="*/ 19 w 54"/>
              <a:gd name="T5" fmla="*/ 204 h 240"/>
              <a:gd name="T6" fmla="*/ 6 w 54"/>
              <a:gd name="T7" fmla="*/ 239 h 240"/>
              <a:gd name="T8" fmla="*/ 6 w 54"/>
              <a:gd name="T9" fmla="*/ 147 h 240"/>
              <a:gd name="T10" fmla="*/ 15 w 54"/>
              <a:gd name="T11" fmla="*/ 75 h 240"/>
              <a:gd name="T12" fmla="*/ 0 w 54"/>
              <a:gd name="T13" fmla="*/ 69 h 240"/>
              <a:gd name="T14" fmla="*/ 17 w 54"/>
              <a:gd name="T15" fmla="*/ 26 h 240"/>
              <a:gd name="T16" fmla="*/ 53 w 54"/>
              <a:gd name="T17" fmla="*/ 0 h 2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4"/>
              <a:gd name="T28" fmla="*/ 0 h 240"/>
              <a:gd name="T29" fmla="*/ 54 w 54"/>
              <a:gd name="T30" fmla="*/ 240 h 2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4" h="240">
                <a:moveTo>
                  <a:pt x="53" y="0"/>
                </a:moveTo>
                <a:lnTo>
                  <a:pt x="53" y="180"/>
                </a:lnTo>
                <a:lnTo>
                  <a:pt x="19" y="204"/>
                </a:lnTo>
                <a:lnTo>
                  <a:pt x="6" y="239"/>
                </a:lnTo>
                <a:lnTo>
                  <a:pt x="6" y="147"/>
                </a:lnTo>
                <a:lnTo>
                  <a:pt x="15" y="75"/>
                </a:lnTo>
                <a:lnTo>
                  <a:pt x="0" y="69"/>
                </a:lnTo>
                <a:lnTo>
                  <a:pt x="17" y="26"/>
                </a:lnTo>
                <a:lnTo>
                  <a:pt x="53"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0" name="Freeform 44"/>
          <p:cNvSpPr>
            <a:spLocks/>
          </p:cNvSpPr>
          <p:nvPr/>
        </p:nvSpPr>
        <p:spPr bwMode="auto">
          <a:xfrm>
            <a:off x="1833563" y="3362325"/>
            <a:ext cx="366712" cy="908050"/>
          </a:xfrm>
          <a:custGeom>
            <a:avLst/>
            <a:gdLst>
              <a:gd name="T0" fmla="*/ 0 w 255"/>
              <a:gd name="T1" fmla="*/ 0 h 647"/>
              <a:gd name="T2" fmla="*/ 0 w 255"/>
              <a:gd name="T3" fmla="*/ 183 h 647"/>
              <a:gd name="T4" fmla="*/ 90 w 255"/>
              <a:gd name="T5" fmla="*/ 333 h 647"/>
              <a:gd name="T6" fmla="*/ 254 w 255"/>
              <a:gd name="T7" fmla="*/ 646 h 647"/>
              <a:gd name="T8" fmla="*/ 254 w 255"/>
              <a:gd name="T9" fmla="*/ 465 h 647"/>
              <a:gd name="T10" fmla="*/ 101 w 255"/>
              <a:gd name="T11" fmla="*/ 173 h 647"/>
              <a:gd name="T12" fmla="*/ 0 w 255"/>
              <a:gd name="T13" fmla="*/ 0 h 647"/>
              <a:gd name="T14" fmla="*/ 0 60000 65536"/>
              <a:gd name="T15" fmla="*/ 0 60000 65536"/>
              <a:gd name="T16" fmla="*/ 0 60000 65536"/>
              <a:gd name="T17" fmla="*/ 0 60000 65536"/>
              <a:gd name="T18" fmla="*/ 0 60000 65536"/>
              <a:gd name="T19" fmla="*/ 0 60000 65536"/>
              <a:gd name="T20" fmla="*/ 0 60000 65536"/>
              <a:gd name="T21" fmla="*/ 0 w 255"/>
              <a:gd name="T22" fmla="*/ 0 h 647"/>
              <a:gd name="T23" fmla="*/ 255 w 255"/>
              <a:gd name="T24" fmla="*/ 647 h 6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55" h="647">
                <a:moveTo>
                  <a:pt x="0" y="0"/>
                </a:moveTo>
                <a:lnTo>
                  <a:pt x="0" y="183"/>
                </a:lnTo>
                <a:lnTo>
                  <a:pt x="90" y="333"/>
                </a:lnTo>
                <a:lnTo>
                  <a:pt x="254" y="646"/>
                </a:lnTo>
                <a:lnTo>
                  <a:pt x="254" y="465"/>
                </a:lnTo>
                <a:lnTo>
                  <a:pt x="101" y="173"/>
                </a:lnTo>
                <a:lnTo>
                  <a:pt x="0" y="0"/>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1" name="Freeform 45"/>
          <p:cNvSpPr>
            <a:spLocks/>
          </p:cNvSpPr>
          <p:nvPr/>
        </p:nvSpPr>
        <p:spPr bwMode="auto">
          <a:xfrm>
            <a:off x="2198688" y="4019550"/>
            <a:ext cx="87312" cy="250825"/>
          </a:xfrm>
          <a:custGeom>
            <a:avLst/>
            <a:gdLst>
              <a:gd name="T0" fmla="*/ 0 w 60"/>
              <a:gd name="T1" fmla="*/ 0 h 180"/>
              <a:gd name="T2" fmla="*/ 59 w 60"/>
              <a:gd name="T3" fmla="*/ 0 h 180"/>
              <a:gd name="T4" fmla="*/ 59 w 60"/>
              <a:gd name="T5" fmla="*/ 179 h 180"/>
              <a:gd name="T6" fmla="*/ 0 w 60"/>
              <a:gd name="T7" fmla="*/ 179 h 180"/>
              <a:gd name="T8" fmla="*/ 0 w 60"/>
              <a:gd name="T9" fmla="*/ 0 h 180"/>
              <a:gd name="T10" fmla="*/ 0 60000 65536"/>
              <a:gd name="T11" fmla="*/ 0 60000 65536"/>
              <a:gd name="T12" fmla="*/ 0 60000 65536"/>
              <a:gd name="T13" fmla="*/ 0 60000 65536"/>
              <a:gd name="T14" fmla="*/ 0 60000 65536"/>
              <a:gd name="T15" fmla="*/ 0 w 60"/>
              <a:gd name="T16" fmla="*/ 0 h 180"/>
              <a:gd name="T17" fmla="*/ 60 w 60"/>
              <a:gd name="T18" fmla="*/ 180 h 180"/>
            </a:gdLst>
            <a:ahLst/>
            <a:cxnLst>
              <a:cxn ang="T10">
                <a:pos x="T0" y="T1"/>
              </a:cxn>
              <a:cxn ang="T11">
                <a:pos x="T2" y="T3"/>
              </a:cxn>
              <a:cxn ang="T12">
                <a:pos x="T4" y="T5"/>
              </a:cxn>
              <a:cxn ang="T13">
                <a:pos x="T6" y="T7"/>
              </a:cxn>
              <a:cxn ang="T14">
                <a:pos x="T8" y="T9"/>
              </a:cxn>
            </a:cxnLst>
            <a:rect l="T15" t="T16" r="T17" b="T18"/>
            <a:pathLst>
              <a:path w="60" h="180">
                <a:moveTo>
                  <a:pt x="0" y="0"/>
                </a:moveTo>
                <a:lnTo>
                  <a:pt x="59" y="0"/>
                </a:lnTo>
                <a:lnTo>
                  <a:pt x="59" y="179"/>
                </a:lnTo>
                <a:lnTo>
                  <a:pt x="0" y="179"/>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2" name="Freeform 46"/>
          <p:cNvSpPr>
            <a:spLocks/>
          </p:cNvSpPr>
          <p:nvPr/>
        </p:nvSpPr>
        <p:spPr bwMode="auto">
          <a:xfrm>
            <a:off x="2286000" y="4019550"/>
            <a:ext cx="261938" cy="468313"/>
          </a:xfrm>
          <a:custGeom>
            <a:avLst/>
            <a:gdLst>
              <a:gd name="T0" fmla="*/ 0 w 181"/>
              <a:gd name="T1" fmla="*/ 0 h 335"/>
              <a:gd name="T2" fmla="*/ 0 w 181"/>
              <a:gd name="T3" fmla="*/ 178 h 335"/>
              <a:gd name="T4" fmla="*/ 180 w 181"/>
              <a:gd name="T5" fmla="*/ 334 h 335"/>
              <a:gd name="T6" fmla="*/ 180 w 181"/>
              <a:gd name="T7" fmla="*/ 152 h 335"/>
              <a:gd name="T8" fmla="*/ 0 w 181"/>
              <a:gd name="T9" fmla="*/ 0 h 335"/>
              <a:gd name="T10" fmla="*/ 0 60000 65536"/>
              <a:gd name="T11" fmla="*/ 0 60000 65536"/>
              <a:gd name="T12" fmla="*/ 0 60000 65536"/>
              <a:gd name="T13" fmla="*/ 0 60000 65536"/>
              <a:gd name="T14" fmla="*/ 0 60000 65536"/>
              <a:gd name="T15" fmla="*/ 0 w 181"/>
              <a:gd name="T16" fmla="*/ 0 h 335"/>
              <a:gd name="T17" fmla="*/ 181 w 181"/>
              <a:gd name="T18" fmla="*/ 335 h 335"/>
            </a:gdLst>
            <a:ahLst/>
            <a:cxnLst>
              <a:cxn ang="T10">
                <a:pos x="T0" y="T1"/>
              </a:cxn>
              <a:cxn ang="T11">
                <a:pos x="T2" y="T3"/>
              </a:cxn>
              <a:cxn ang="T12">
                <a:pos x="T4" y="T5"/>
              </a:cxn>
              <a:cxn ang="T13">
                <a:pos x="T6" y="T7"/>
              </a:cxn>
              <a:cxn ang="T14">
                <a:pos x="T8" y="T9"/>
              </a:cxn>
            </a:cxnLst>
            <a:rect l="T15" t="T16" r="T17" b="T18"/>
            <a:pathLst>
              <a:path w="181" h="335">
                <a:moveTo>
                  <a:pt x="0" y="0"/>
                </a:moveTo>
                <a:lnTo>
                  <a:pt x="0" y="178"/>
                </a:lnTo>
                <a:lnTo>
                  <a:pt x="180" y="334"/>
                </a:lnTo>
                <a:lnTo>
                  <a:pt x="180" y="152"/>
                </a:lnTo>
                <a:lnTo>
                  <a:pt x="0" y="0"/>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3" name="Freeform 47"/>
          <p:cNvSpPr>
            <a:spLocks/>
          </p:cNvSpPr>
          <p:nvPr/>
        </p:nvSpPr>
        <p:spPr bwMode="auto">
          <a:xfrm>
            <a:off x="2546350" y="4227513"/>
            <a:ext cx="295275" cy="265112"/>
          </a:xfrm>
          <a:custGeom>
            <a:avLst/>
            <a:gdLst>
              <a:gd name="T0" fmla="*/ 0 w 205"/>
              <a:gd name="T1" fmla="*/ 2 h 190"/>
              <a:gd name="T2" fmla="*/ 0 w 205"/>
              <a:gd name="T3" fmla="*/ 189 h 190"/>
              <a:gd name="T4" fmla="*/ 204 w 205"/>
              <a:gd name="T5" fmla="*/ 189 h 190"/>
              <a:gd name="T6" fmla="*/ 204 w 205"/>
              <a:gd name="T7" fmla="*/ 0 h 190"/>
              <a:gd name="T8" fmla="*/ 0 w 205"/>
              <a:gd name="T9" fmla="*/ 2 h 190"/>
              <a:gd name="T10" fmla="*/ 0 60000 65536"/>
              <a:gd name="T11" fmla="*/ 0 60000 65536"/>
              <a:gd name="T12" fmla="*/ 0 60000 65536"/>
              <a:gd name="T13" fmla="*/ 0 60000 65536"/>
              <a:gd name="T14" fmla="*/ 0 60000 65536"/>
              <a:gd name="T15" fmla="*/ 0 w 205"/>
              <a:gd name="T16" fmla="*/ 0 h 190"/>
              <a:gd name="T17" fmla="*/ 205 w 205"/>
              <a:gd name="T18" fmla="*/ 190 h 190"/>
            </a:gdLst>
            <a:ahLst/>
            <a:cxnLst>
              <a:cxn ang="T10">
                <a:pos x="T0" y="T1"/>
              </a:cxn>
              <a:cxn ang="T11">
                <a:pos x="T2" y="T3"/>
              </a:cxn>
              <a:cxn ang="T12">
                <a:pos x="T4" y="T5"/>
              </a:cxn>
              <a:cxn ang="T13">
                <a:pos x="T6" y="T7"/>
              </a:cxn>
              <a:cxn ang="T14">
                <a:pos x="T8" y="T9"/>
              </a:cxn>
            </a:cxnLst>
            <a:rect l="T15" t="T16" r="T17" b="T18"/>
            <a:pathLst>
              <a:path w="205" h="190">
                <a:moveTo>
                  <a:pt x="0" y="2"/>
                </a:moveTo>
                <a:lnTo>
                  <a:pt x="0" y="189"/>
                </a:lnTo>
                <a:lnTo>
                  <a:pt x="204" y="189"/>
                </a:lnTo>
                <a:lnTo>
                  <a:pt x="204" y="0"/>
                </a:lnTo>
                <a:lnTo>
                  <a:pt x="0" y="2"/>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4" name="Freeform 48"/>
          <p:cNvSpPr>
            <a:spLocks/>
          </p:cNvSpPr>
          <p:nvPr/>
        </p:nvSpPr>
        <p:spPr bwMode="auto">
          <a:xfrm>
            <a:off x="2840038" y="4283075"/>
            <a:ext cx="354012" cy="436563"/>
          </a:xfrm>
          <a:custGeom>
            <a:avLst/>
            <a:gdLst>
              <a:gd name="T0" fmla="*/ 0 w 245"/>
              <a:gd name="T1" fmla="*/ 0 h 313"/>
              <a:gd name="T2" fmla="*/ 244 w 245"/>
              <a:gd name="T3" fmla="*/ 128 h 313"/>
              <a:gd name="T4" fmla="*/ 244 w 245"/>
              <a:gd name="T5" fmla="*/ 312 h 313"/>
              <a:gd name="T6" fmla="*/ 0 w 245"/>
              <a:gd name="T7" fmla="*/ 185 h 313"/>
              <a:gd name="T8" fmla="*/ 0 w 245"/>
              <a:gd name="T9" fmla="*/ 0 h 313"/>
              <a:gd name="T10" fmla="*/ 0 60000 65536"/>
              <a:gd name="T11" fmla="*/ 0 60000 65536"/>
              <a:gd name="T12" fmla="*/ 0 60000 65536"/>
              <a:gd name="T13" fmla="*/ 0 60000 65536"/>
              <a:gd name="T14" fmla="*/ 0 60000 65536"/>
              <a:gd name="T15" fmla="*/ 0 w 245"/>
              <a:gd name="T16" fmla="*/ 0 h 313"/>
              <a:gd name="T17" fmla="*/ 245 w 245"/>
              <a:gd name="T18" fmla="*/ 313 h 313"/>
            </a:gdLst>
            <a:ahLst/>
            <a:cxnLst>
              <a:cxn ang="T10">
                <a:pos x="T0" y="T1"/>
              </a:cxn>
              <a:cxn ang="T11">
                <a:pos x="T2" y="T3"/>
              </a:cxn>
              <a:cxn ang="T12">
                <a:pos x="T4" y="T5"/>
              </a:cxn>
              <a:cxn ang="T13">
                <a:pos x="T6" y="T7"/>
              </a:cxn>
              <a:cxn ang="T14">
                <a:pos x="T8" y="T9"/>
              </a:cxn>
            </a:cxnLst>
            <a:rect l="T15" t="T16" r="T17" b="T18"/>
            <a:pathLst>
              <a:path w="245" h="313">
                <a:moveTo>
                  <a:pt x="0" y="0"/>
                </a:moveTo>
                <a:lnTo>
                  <a:pt x="244" y="128"/>
                </a:lnTo>
                <a:lnTo>
                  <a:pt x="244" y="312"/>
                </a:lnTo>
                <a:lnTo>
                  <a:pt x="0" y="185"/>
                </a:lnTo>
                <a:lnTo>
                  <a:pt x="0" y="0"/>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5" name="Freeform 49"/>
          <p:cNvSpPr>
            <a:spLocks/>
          </p:cNvSpPr>
          <p:nvPr/>
        </p:nvSpPr>
        <p:spPr bwMode="auto">
          <a:xfrm>
            <a:off x="3192463" y="4467225"/>
            <a:ext cx="288925" cy="246063"/>
          </a:xfrm>
          <a:custGeom>
            <a:avLst/>
            <a:gdLst>
              <a:gd name="T0" fmla="*/ 0 w 200"/>
              <a:gd name="T1" fmla="*/ 0 h 176"/>
              <a:gd name="T2" fmla="*/ 199 w 200"/>
              <a:gd name="T3" fmla="*/ 0 h 176"/>
              <a:gd name="T4" fmla="*/ 199 w 200"/>
              <a:gd name="T5" fmla="*/ 175 h 176"/>
              <a:gd name="T6" fmla="*/ 0 w 200"/>
              <a:gd name="T7" fmla="*/ 175 h 176"/>
              <a:gd name="T8" fmla="*/ 0 w 200"/>
              <a:gd name="T9" fmla="*/ 0 h 176"/>
              <a:gd name="T10" fmla="*/ 0 60000 65536"/>
              <a:gd name="T11" fmla="*/ 0 60000 65536"/>
              <a:gd name="T12" fmla="*/ 0 60000 65536"/>
              <a:gd name="T13" fmla="*/ 0 60000 65536"/>
              <a:gd name="T14" fmla="*/ 0 60000 65536"/>
              <a:gd name="T15" fmla="*/ 0 w 200"/>
              <a:gd name="T16" fmla="*/ 0 h 176"/>
              <a:gd name="T17" fmla="*/ 200 w 200"/>
              <a:gd name="T18" fmla="*/ 176 h 176"/>
            </a:gdLst>
            <a:ahLst/>
            <a:cxnLst>
              <a:cxn ang="T10">
                <a:pos x="T0" y="T1"/>
              </a:cxn>
              <a:cxn ang="T11">
                <a:pos x="T2" y="T3"/>
              </a:cxn>
              <a:cxn ang="T12">
                <a:pos x="T4" y="T5"/>
              </a:cxn>
              <a:cxn ang="T13">
                <a:pos x="T6" y="T7"/>
              </a:cxn>
              <a:cxn ang="T14">
                <a:pos x="T8" y="T9"/>
              </a:cxn>
            </a:cxnLst>
            <a:rect l="T15" t="T16" r="T17" b="T18"/>
            <a:pathLst>
              <a:path w="200" h="176">
                <a:moveTo>
                  <a:pt x="0" y="0"/>
                </a:moveTo>
                <a:lnTo>
                  <a:pt x="199" y="0"/>
                </a:lnTo>
                <a:lnTo>
                  <a:pt x="199" y="175"/>
                </a:lnTo>
                <a:lnTo>
                  <a:pt x="0" y="175"/>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6" name="Freeform 50"/>
          <p:cNvSpPr>
            <a:spLocks/>
          </p:cNvSpPr>
          <p:nvPr/>
        </p:nvSpPr>
        <p:spPr bwMode="auto">
          <a:xfrm>
            <a:off x="3479800" y="4349750"/>
            <a:ext cx="120650" cy="249238"/>
          </a:xfrm>
          <a:custGeom>
            <a:avLst/>
            <a:gdLst>
              <a:gd name="T0" fmla="*/ 0 w 84"/>
              <a:gd name="T1" fmla="*/ 2 h 178"/>
              <a:gd name="T2" fmla="*/ 0 w 84"/>
              <a:gd name="T3" fmla="*/ 177 h 178"/>
              <a:gd name="T4" fmla="*/ 83 w 84"/>
              <a:gd name="T5" fmla="*/ 177 h 178"/>
              <a:gd name="T6" fmla="*/ 83 w 84"/>
              <a:gd name="T7" fmla="*/ 0 h 178"/>
              <a:gd name="T8" fmla="*/ 0 w 84"/>
              <a:gd name="T9" fmla="*/ 2 h 178"/>
              <a:gd name="T10" fmla="*/ 0 60000 65536"/>
              <a:gd name="T11" fmla="*/ 0 60000 65536"/>
              <a:gd name="T12" fmla="*/ 0 60000 65536"/>
              <a:gd name="T13" fmla="*/ 0 60000 65536"/>
              <a:gd name="T14" fmla="*/ 0 60000 65536"/>
              <a:gd name="T15" fmla="*/ 0 w 84"/>
              <a:gd name="T16" fmla="*/ 0 h 178"/>
              <a:gd name="T17" fmla="*/ 84 w 84"/>
              <a:gd name="T18" fmla="*/ 178 h 178"/>
            </a:gdLst>
            <a:ahLst/>
            <a:cxnLst>
              <a:cxn ang="T10">
                <a:pos x="T0" y="T1"/>
              </a:cxn>
              <a:cxn ang="T11">
                <a:pos x="T2" y="T3"/>
              </a:cxn>
              <a:cxn ang="T12">
                <a:pos x="T4" y="T5"/>
              </a:cxn>
              <a:cxn ang="T13">
                <a:pos x="T6" y="T7"/>
              </a:cxn>
              <a:cxn ang="T14">
                <a:pos x="T8" y="T9"/>
              </a:cxn>
            </a:cxnLst>
            <a:rect l="T15" t="T16" r="T17" b="T18"/>
            <a:pathLst>
              <a:path w="84" h="178">
                <a:moveTo>
                  <a:pt x="0" y="2"/>
                </a:moveTo>
                <a:lnTo>
                  <a:pt x="0" y="177"/>
                </a:lnTo>
                <a:lnTo>
                  <a:pt x="83" y="177"/>
                </a:lnTo>
                <a:lnTo>
                  <a:pt x="83" y="0"/>
                </a:lnTo>
                <a:lnTo>
                  <a:pt x="0" y="2"/>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7" name="Freeform 51"/>
          <p:cNvSpPr>
            <a:spLocks/>
          </p:cNvSpPr>
          <p:nvPr/>
        </p:nvSpPr>
        <p:spPr bwMode="auto">
          <a:xfrm>
            <a:off x="3598863" y="4356100"/>
            <a:ext cx="207962" cy="438150"/>
          </a:xfrm>
          <a:custGeom>
            <a:avLst/>
            <a:gdLst>
              <a:gd name="T0" fmla="*/ 0 w 144"/>
              <a:gd name="T1" fmla="*/ 0 h 313"/>
              <a:gd name="T2" fmla="*/ 143 w 144"/>
              <a:gd name="T3" fmla="*/ 130 h 313"/>
              <a:gd name="T4" fmla="*/ 143 w 144"/>
              <a:gd name="T5" fmla="*/ 312 h 313"/>
              <a:gd name="T6" fmla="*/ 0 w 144"/>
              <a:gd name="T7" fmla="*/ 175 h 313"/>
              <a:gd name="T8" fmla="*/ 0 w 144"/>
              <a:gd name="T9" fmla="*/ 0 h 313"/>
              <a:gd name="T10" fmla="*/ 0 60000 65536"/>
              <a:gd name="T11" fmla="*/ 0 60000 65536"/>
              <a:gd name="T12" fmla="*/ 0 60000 65536"/>
              <a:gd name="T13" fmla="*/ 0 60000 65536"/>
              <a:gd name="T14" fmla="*/ 0 60000 65536"/>
              <a:gd name="T15" fmla="*/ 0 w 144"/>
              <a:gd name="T16" fmla="*/ 0 h 313"/>
              <a:gd name="T17" fmla="*/ 144 w 144"/>
              <a:gd name="T18" fmla="*/ 313 h 313"/>
            </a:gdLst>
            <a:ahLst/>
            <a:cxnLst>
              <a:cxn ang="T10">
                <a:pos x="T0" y="T1"/>
              </a:cxn>
              <a:cxn ang="T11">
                <a:pos x="T2" y="T3"/>
              </a:cxn>
              <a:cxn ang="T12">
                <a:pos x="T4" y="T5"/>
              </a:cxn>
              <a:cxn ang="T13">
                <a:pos x="T6" y="T7"/>
              </a:cxn>
              <a:cxn ang="T14">
                <a:pos x="T8" y="T9"/>
              </a:cxn>
            </a:cxnLst>
            <a:rect l="T15" t="T16" r="T17" b="T18"/>
            <a:pathLst>
              <a:path w="144" h="313">
                <a:moveTo>
                  <a:pt x="0" y="0"/>
                </a:moveTo>
                <a:lnTo>
                  <a:pt x="143" y="130"/>
                </a:lnTo>
                <a:lnTo>
                  <a:pt x="143" y="312"/>
                </a:lnTo>
                <a:lnTo>
                  <a:pt x="0" y="175"/>
                </a:lnTo>
                <a:lnTo>
                  <a:pt x="0" y="0"/>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8" name="Freeform 52"/>
          <p:cNvSpPr>
            <a:spLocks/>
          </p:cNvSpPr>
          <p:nvPr/>
        </p:nvSpPr>
        <p:spPr bwMode="auto">
          <a:xfrm>
            <a:off x="3805238" y="4535488"/>
            <a:ext cx="95250" cy="439737"/>
          </a:xfrm>
          <a:custGeom>
            <a:avLst/>
            <a:gdLst>
              <a:gd name="T0" fmla="*/ 0 w 66"/>
              <a:gd name="T1" fmla="*/ 0 h 314"/>
              <a:gd name="T2" fmla="*/ 65 w 66"/>
              <a:gd name="T3" fmla="*/ 129 h 314"/>
              <a:gd name="T4" fmla="*/ 65 w 66"/>
              <a:gd name="T5" fmla="*/ 313 h 314"/>
              <a:gd name="T6" fmla="*/ 0 w 66"/>
              <a:gd name="T7" fmla="*/ 183 h 314"/>
              <a:gd name="T8" fmla="*/ 0 w 66"/>
              <a:gd name="T9" fmla="*/ 0 h 314"/>
              <a:gd name="T10" fmla="*/ 0 60000 65536"/>
              <a:gd name="T11" fmla="*/ 0 60000 65536"/>
              <a:gd name="T12" fmla="*/ 0 60000 65536"/>
              <a:gd name="T13" fmla="*/ 0 60000 65536"/>
              <a:gd name="T14" fmla="*/ 0 60000 65536"/>
              <a:gd name="T15" fmla="*/ 0 w 66"/>
              <a:gd name="T16" fmla="*/ 0 h 314"/>
              <a:gd name="T17" fmla="*/ 66 w 66"/>
              <a:gd name="T18" fmla="*/ 314 h 314"/>
            </a:gdLst>
            <a:ahLst/>
            <a:cxnLst>
              <a:cxn ang="T10">
                <a:pos x="T0" y="T1"/>
              </a:cxn>
              <a:cxn ang="T11">
                <a:pos x="T2" y="T3"/>
              </a:cxn>
              <a:cxn ang="T12">
                <a:pos x="T4" y="T5"/>
              </a:cxn>
              <a:cxn ang="T13">
                <a:pos x="T6" y="T7"/>
              </a:cxn>
              <a:cxn ang="T14">
                <a:pos x="T8" y="T9"/>
              </a:cxn>
            </a:cxnLst>
            <a:rect l="T15" t="T16" r="T17" b="T18"/>
            <a:pathLst>
              <a:path w="66" h="314">
                <a:moveTo>
                  <a:pt x="0" y="0"/>
                </a:moveTo>
                <a:lnTo>
                  <a:pt x="65" y="129"/>
                </a:lnTo>
                <a:lnTo>
                  <a:pt x="65" y="313"/>
                </a:lnTo>
                <a:lnTo>
                  <a:pt x="0" y="183"/>
                </a:lnTo>
                <a:lnTo>
                  <a:pt x="0" y="0"/>
                </a:lnTo>
              </a:path>
            </a:pathLst>
          </a:custGeom>
          <a:solidFill>
            <a:srgbClr val="919191"/>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09" name="Freeform 53"/>
          <p:cNvSpPr>
            <a:spLocks/>
          </p:cNvSpPr>
          <p:nvPr/>
        </p:nvSpPr>
        <p:spPr bwMode="auto">
          <a:xfrm>
            <a:off x="3898900" y="4719638"/>
            <a:ext cx="111125" cy="315912"/>
          </a:xfrm>
          <a:custGeom>
            <a:avLst/>
            <a:gdLst>
              <a:gd name="T0" fmla="*/ 0 w 77"/>
              <a:gd name="T1" fmla="*/ 0 h 225"/>
              <a:gd name="T2" fmla="*/ 76 w 77"/>
              <a:gd name="T3" fmla="*/ 46 h 225"/>
              <a:gd name="T4" fmla="*/ 76 w 77"/>
              <a:gd name="T5" fmla="*/ 224 h 225"/>
              <a:gd name="T6" fmla="*/ 0 w 77"/>
              <a:gd name="T7" fmla="*/ 177 h 225"/>
              <a:gd name="T8" fmla="*/ 0 w 77"/>
              <a:gd name="T9" fmla="*/ 0 h 225"/>
              <a:gd name="T10" fmla="*/ 0 60000 65536"/>
              <a:gd name="T11" fmla="*/ 0 60000 65536"/>
              <a:gd name="T12" fmla="*/ 0 60000 65536"/>
              <a:gd name="T13" fmla="*/ 0 60000 65536"/>
              <a:gd name="T14" fmla="*/ 0 60000 65536"/>
              <a:gd name="T15" fmla="*/ 0 w 77"/>
              <a:gd name="T16" fmla="*/ 0 h 225"/>
              <a:gd name="T17" fmla="*/ 77 w 77"/>
              <a:gd name="T18" fmla="*/ 225 h 225"/>
            </a:gdLst>
            <a:ahLst/>
            <a:cxnLst>
              <a:cxn ang="T10">
                <a:pos x="T0" y="T1"/>
              </a:cxn>
              <a:cxn ang="T11">
                <a:pos x="T2" y="T3"/>
              </a:cxn>
              <a:cxn ang="T12">
                <a:pos x="T4" y="T5"/>
              </a:cxn>
              <a:cxn ang="T13">
                <a:pos x="T6" y="T7"/>
              </a:cxn>
              <a:cxn ang="T14">
                <a:pos x="T8" y="T9"/>
              </a:cxn>
            </a:cxnLst>
            <a:rect l="T15" t="T16" r="T17" b="T18"/>
            <a:pathLst>
              <a:path w="77" h="225">
                <a:moveTo>
                  <a:pt x="0" y="0"/>
                </a:moveTo>
                <a:lnTo>
                  <a:pt x="76" y="46"/>
                </a:lnTo>
                <a:lnTo>
                  <a:pt x="76" y="224"/>
                </a:lnTo>
                <a:lnTo>
                  <a:pt x="0" y="177"/>
                </a:lnTo>
                <a:lnTo>
                  <a:pt x="0" y="0"/>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0" name="Freeform 54"/>
          <p:cNvSpPr>
            <a:spLocks/>
          </p:cNvSpPr>
          <p:nvPr/>
        </p:nvSpPr>
        <p:spPr bwMode="auto">
          <a:xfrm>
            <a:off x="4008438" y="4695825"/>
            <a:ext cx="71437" cy="338138"/>
          </a:xfrm>
          <a:custGeom>
            <a:avLst/>
            <a:gdLst>
              <a:gd name="T0" fmla="*/ 48 w 49"/>
              <a:gd name="T1" fmla="*/ 0 h 241"/>
              <a:gd name="T2" fmla="*/ 0 w 49"/>
              <a:gd name="T3" fmla="*/ 61 h 241"/>
              <a:gd name="T4" fmla="*/ 0 w 49"/>
              <a:gd name="T5" fmla="*/ 240 h 241"/>
              <a:gd name="T6" fmla="*/ 48 w 49"/>
              <a:gd name="T7" fmla="*/ 181 h 241"/>
              <a:gd name="T8" fmla="*/ 48 w 49"/>
              <a:gd name="T9" fmla="*/ 0 h 241"/>
              <a:gd name="T10" fmla="*/ 0 60000 65536"/>
              <a:gd name="T11" fmla="*/ 0 60000 65536"/>
              <a:gd name="T12" fmla="*/ 0 60000 65536"/>
              <a:gd name="T13" fmla="*/ 0 60000 65536"/>
              <a:gd name="T14" fmla="*/ 0 60000 65536"/>
              <a:gd name="T15" fmla="*/ 0 w 49"/>
              <a:gd name="T16" fmla="*/ 0 h 241"/>
              <a:gd name="T17" fmla="*/ 49 w 49"/>
              <a:gd name="T18" fmla="*/ 241 h 241"/>
            </a:gdLst>
            <a:ahLst/>
            <a:cxnLst>
              <a:cxn ang="T10">
                <a:pos x="T0" y="T1"/>
              </a:cxn>
              <a:cxn ang="T11">
                <a:pos x="T2" y="T3"/>
              </a:cxn>
              <a:cxn ang="T12">
                <a:pos x="T4" y="T5"/>
              </a:cxn>
              <a:cxn ang="T13">
                <a:pos x="T6" y="T7"/>
              </a:cxn>
              <a:cxn ang="T14">
                <a:pos x="T8" y="T9"/>
              </a:cxn>
            </a:cxnLst>
            <a:rect l="T15" t="T16" r="T17" b="T18"/>
            <a:pathLst>
              <a:path w="49" h="241">
                <a:moveTo>
                  <a:pt x="48" y="0"/>
                </a:moveTo>
                <a:lnTo>
                  <a:pt x="0" y="61"/>
                </a:lnTo>
                <a:lnTo>
                  <a:pt x="0" y="240"/>
                </a:lnTo>
                <a:lnTo>
                  <a:pt x="48" y="181"/>
                </a:lnTo>
                <a:lnTo>
                  <a:pt x="48"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1" name="Freeform 55"/>
          <p:cNvSpPr>
            <a:spLocks/>
          </p:cNvSpPr>
          <p:nvPr/>
        </p:nvSpPr>
        <p:spPr bwMode="auto">
          <a:xfrm>
            <a:off x="4078288" y="4695825"/>
            <a:ext cx="136525" cy="301625"/>
          </a:xfrm>
          <a:custGeom>
            <a:avLst/>
            <a:gdLst>
              <a:gd name="T0" fmla="*/ 0 w 94"/>
              <a:gd name="T1" fmla="*/ 0 h 215"/>
              <a:gd name="T2" fmla="*/ 93 w 94"/>
              <a:gd name="T3" fmla="*/ 34 h 215"/>
              <a:gd name="T4" fmla="*/ 93 w 94"/>
              <a:gd name="T5" fmla="*/ 214 h 215"/>
              <a:gd name="T6" fmla="*/ 0 w 94"/>
              <a:gd name="T7" fmla="*/ 182 h 215"/>
              <a:gd name="T8" fmla="*/ 0 w 94"/>
              <a:gd name="T9" fmla="*/ 0 h 215"/>
              <a:gd name="T10" fmla="*/ 0 60000 65536"/>
              <a:gd name="T11" fmla="*/ 0 60000 65536"/>
              <a:gd name="T12" fmla="*/ 0 60000 65536"/>
              <a:gd name="T13" fmla="*/ 0 60000 65536"/>
              <a:gd name="T14" fmla="*/ 0 60000 65536"/>
              <a:gd name="T15" fmla="*/ 0 w 94"/>
              <a:gd name="T16" fmla="*/ 0 h 215"/>
              <a:gd name="T17" fmla="*/ 94 w 94"/>
              <a:gd name="T18" fmla="*/ 215 h 215"/>
            </a:gdLst>
            <a:ahLst/>
            <a:cxnLst>
              <a:cxn ang="T10">
                <a:pos x="T0" y="T1"/>
              </a:cxn>
              <a:cxn ang="T11">
                <a:pos x="T2" y="T3"/>
              </a:cxn>
              <a:cxn ang="T12">
                <a:pos x="T4" y="T5"/>
              </a:cxn>
              <a:cxn ang="T13">
                <a:pos x="T6" y="T7"/>
              </a:cxn>
              <a:cxn ang="T14">
                <a:pos x="T8" y="T9"/>
              </a:cxn>
            </a:cxnLst>
            <a:rect l="T15" t="T16" r="T17" b="T18"/>
            <a:pathLst>
              <a:path w="94" h="215">
                <a:moveTo>
                  <a:pt x="0" y="0"/>
                </a:moveTo>
                <a:lnTo>
                  <a:pt x="93" y="34"/>
                </a:lnTo>
                <a:lnTo>
                  <a:pt x="93" y="214"/>
                </a:lnTo>
                <a:lnTo>
                  <a:pt x="0" y="182"/>
                </a:lnTo>
                <a:lnTo>
                  <a:pt x="0" y="0"/>
                </a:lnTo>
              </a:path>
            </a:pathLst>
          </a:custGeom>
          <a:solidFill>
            <a:srgbClr val="919191"/>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2" name="Freeform 56"/>
          <p:cNvSpPr>
            <a:spLocks/>
          </p:cNvSpPr>
          <p:nvPr/>
        </p:nvSpPr>
        <p:spPr bwMode="auto">
          <a:xfrm>
            <a:off x="4376738" y="5037138"/>
            <a:ext cx="260350" cy="349250"/>
          </a:xfrm>
          <a:custGeom>
            <a:avLst/>
            <a:gdLst>
              <a:gd name="T0" fmla="*/ 0 w 180"/>
              <a:gd name="T1" fmla="*/ 0 h 250"/>
              <a:gd name="T2" fmla="*/ 179 w 180"/>
              <a:gd name="T3" fmla="*/ 64 h 250"/>
              <a:gd name="T4" fmla="*/ 179 w 180"/>
              <a:gd name="T5" fmla="*/ 249 h 250"/>
              <a:gd name="T6" fmla="*/ 0 w 180"/>
              <a:gd name="T7" fmla="*/ 183 h 250"/>
              <a:gd name="T8" fmla="*/ 0 w 180"/>
              <a:gd name="T9" fmla="*/ 0 h 250"/>
              <a:gd name="T10" fmla="*/ 0 60000 65536"/>
              <a:gd name="T11" fmla="*/ 0 60000 65536"/>
              <a:gd name="T12" fmla="*/ 0 60000 65536"/>
              <a:gd name="T13" fmla="*/ 0 60000 65536"/>
              <a:gd name="T14" fmla="*/ 0 60000 65536"/>
              <a:gd name="T15" fmla="*/ 0 w 180"/>
              <a:gd name="T16" fmla="*/ 0 h 250"/>
              <a:gd name="T17" fmla="*/ 180 w 180"/>
              <a:gd name="T18" fmla="*/ 250 h 250"/>
            </a:gdLst>
            <a:ahLst/>
            <a:cxnLst>
              <a:cxn ang="T10">
                <a:pos x="T0" y="T1"/>
              </a:cxn>
              <a:cxn ang="T11">
                <a:pos x="T2" y="T3"/>
              </a:cxn>
              <a:cxn ang="T12">
                <a:pos x="T4" y="T5"/>
              </a:cxn>
              <a:cxn ang="T13">
                <a:pos x="T6" y="T7"/>
              </a:cxn>
              <a:cxn ang="T14">
                <a:pos x="T8" y="T9"/>
              </a:cxn>
            </a:cxnLst>
            <a:rect l="T15" t="T16" r="T17" b="T18"/>
            <a:pathLst>
              <a:path w="180" h="250">
                <a:moveTo>
                  <a:pt x="0" y="0"/>
                </a:moveTo>
                <a:lnTo>
                  <a:pt x="179" y="64"/>
                </a:lnTo>
                <a:lnTo>
                  <a:pt x="179" y="249"/>
                </a:lnTo>
                <a:lnTo>
                  <a:pt x="0" y="183"/>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3" name="Freeform 57"/>
          <p:cNvSpPr>
            <a:spLocks/>
          </p:cNvSpPr>
          <p:nvPr/>
        </p:nvSpPr>
        <p:spPr bwMode="auto">
          <a:xfrm>
            <a:off x="4213225" y="4741863"/>
            <a:ext cx="165100" cy="560387"/>
          </a:xfrm>
          <a:custGeom>
            <a:avLst/>
            <a:gdLst>
              <a:gd name="T0" fmla="*/ 0 w 115"/>
              <a:gd name="T1" fmla="*/ 0 h 400"/>
              <a:gd name="T2" fmla="*/ 114 w 115"/>
              <a:gd name="T3" fmla="*/ 215 h 400"/>
              <a:gd name="T4" fmla="*/ 114 w 115"/>
              <a:gd name="T5" fmla="*/ 399 h 400"/>
              <a:gd name="T6" fmla="*/ 0 w 115"/>
              <a:gd name="T7" fmla="*/ 185 h 400"/>
              <a:gd name="T8" fmla="*/ 0 w 115"/>
              <a:gd name="T9" fmla="*/ 0 h 400"/>
              <a:gd name="T10" fmla="*/ 0 60000 65536"/>
              <a:gd name="T11" fmla="*/ 0 60000 65536"/>
              <a:gd name="T12" fmla="*/ 0 60000 65536"/>
              <a:gd name="T13" fmla="*/ 0 60000 65536"/>
              <a:gd name="T14" fmla="*/ 0 60000 65536"/>
              <a:gd name="T15" fmla="*/ 0 w 115"/>
              <a:gd name="T16" fmla="*/ 0 h 400"/>
              <a:gd name="T17" fmla="*/ 115 w 115"/>
              <a:gd name="T18" fmla="*/ 400 h 400"/>
            </a:gdLst>
            <a:ahLst/>
            <a:cxnLst>
              <a:cxn ang="T10">
                <a:pos x="T0" y="T1"/>
              </a:cxn>
              <a:cxn ang="T11">
                <a:pos x="T2" y="T3"/>
              </a:cxn>
              <a:cxn ang="T12">
                <a:pos x="T4" y="T5"/>
              </a:cxn>
              <a:cxn ang="T13">
                <a:pos x="T6" y="T7"/>
              </a:cxn>
              <a:cxn ang="T14">
                <a:pos x="T8" y="T9"/>
              </a:cxn>
            </a:cxnLst>
            <a:rect l="T15" t="T16" r="T17" b="T18"/>
            <a:pathLst>
              <a:path w="115" h="400">
                <a:moveTo>
                  <a:pt x="0" y="0"/>
                </a:moveTo>
                <a:lnTo>
                  <a:pt x="114" y="215"/>
                </a:lnTo>
                <a:lnTo>
                  <a:pt x="114" y="399"/>
                </a:lnTo>
                <a:lnTo>
                  <a:pt x="0" y="185"/>
                </a:lnTo>
                <a:lnTo>
                  <a:pt x="0" y="0"/>
                </a:lnTo>
              </a:path>
            </a:pathLst>
          </a:custGeom>
          <a:solidFill>
            <a:srgbClr val="333333"/>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4" name="Freeform 58"/>
          <p:cNvSpPr>
            <a:spLocks/>
          </p:cNvSpPr>
          <p:nvPr/>
        </p:nvSpPr>
        <p:spPr bwMode="auto">
          <a:xfrm>
            <a:off x="1765300" y="3144838"/>
            <a:ext cx="85725" cy="358775"/>
          </a:xfrm>
          <a:custGeom>
            <a:avLst/>
            <a:gdLst>
              <a:gd name="T0" fmla="*/ 0 w 60"/>
              <a:gd name="T1" fmla="*/ 0 h 258"/>
              <a:gd name="T2" fmla="*/ 59 w 60"/>
              <a:gd name="T3" fmla="*/ 95 h 258"/>
              <a:gd name="T4" fmla="*/ 46 w 60"/>
              <a:gd name="T5" fmla="*/ 157 h 258"/>
              <a:gd name="T6" fmla="*/ 46 w 60"/>
              <a:gd name="T7" fmla="*/ 257 h 258"/>
              <a:gd name="T8" fmla="*/ 0 w 60"/>
              <a:gd name="T9" fmla="*/ 185 h 258"/>
              <a:gd name="T10" fmla="*/ 0 w 60"/>
              <a:gd name="T11" fmla="*/ 0 h 258"/>
              <a:gd name="T12" fmla="*/ 0 60000 65536"/>
              <a:gd name="T13" fmla="*/ 0 60000 65536"/>
              <a:gd name="T14" fmla="*/ 0 60000 65536"/>
              <a:gd name="T15" fmla="*/ 0 60000 65536"/>
              <a:gd name="T16" fmla="*/ 0 60000 65536"/>
              <a:gd name="T17" fmla="*/ 0 60000 65536"/>
              <a:gd name="T18" fmla="*/ 0 w 60"/>
              <a:gd name="T19" fmla="*/ 0 h 258"/>
              <a:gd name="T20" fmla="*/ 60 w 60"/>
              <a:gd name="T21" fmla="*/ 258 h 258"/>
            </a:gdLst>
            <a:ahLst/>
            <a:cxnLst>
              <a:cxn ang="T12">
                <a:pos x="T0" y="T1"/>
              </a:cxn>
              <a:cxn ang="T13">
                <a:pos x="T2" y="T3"/>
              </a:cxn>
              <a:cxn ang="T14">
                <a:pos x="T4" y="T5"/>
              </a:cxn>
              <a:cxn ang="T15">
                <a:pos x="T6" y="T7"/>
              </a:cxn>
              <a:cxn ang="T16">
                <a:pos x="T8" y="T9"/>
              </a:cxn>
              <a:cxn ang="T17">
                <a:pos x="T10" y="T11"/>
              </a:cxn>
            </a:cxnLst>
            <a:rect l="T18" t="T19" r="T20" b="T21"/>
            <a:pathLst>
              <a:path w="60" h="258">
                <a:moveTo>
                  <a:pt x="0" y="0"/>
                </a:moveTo>
                <a:lnTo>
                  <a:pt x="59" y="95"/>
                </a:lnTo>
                <a:lnTo>
                  <a:pt x="46" y="157"/>
                </a:lnTo>
                <a:lnTo>
                  <a:pt x="46" y="257"/>
                </a:lnTo>
                <a:lnTo>
                  <a:pt x="0" y="185"/>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5" name="Freeform 59"/>
          <p:cNvSpPr>
            <a:spLocks/>
          </p:cNvSpPr>
          <p:nvPr/>
        </p:nvSpPr>
        <p:spPr bwMode="auto">
          <a:xfrm>
            <a:off x="5708650" y="2332038"/>
            <a:ext cx="330200" cy="300037"/>
          </a:xfrm>
          <a:custGeom>
            <a:avLst/>
            <a:gdLst>
              <a:gd name="T0" fmla="*/ 0 w 228"/>
              <a:gd name="T1" fmla="*/ 31 h 214"/>
              <a:gd name="T2" fmla="*/ 227 w 228"/>
              <a:gd name="T3" fmla="*/ 0 h 214"/>
              <a:gd name="T4" fmla="*/ 227 w 228"/>
              <a:gd name="T5" fmla="*/ 177 h 214"/>
              <a:gd name="T6" fmla="*/ 0 w 228"/>
              <a:gd name="T7" fmla="*/ 213 h 214"/>
              <a:gd name="T8" fmla="*/ 0 w 228"/>
              <a:gd name="T9" fmla="*/ 31 h 214"/>
              <a:gd name="T10" fmla="*/ 0 60000 65536"/>
              <a:gd name="T11" fmla="*/ 0 60000 65536"/>
              <a:gd name="T12" fmla="*/ 0 60000 65536"/>
              <a:gd name="T13" fmla="*/ 0 60000 65536"/>
              <a:gd name="T14" fmla="*/ 0 60000 65536"/>
              <a:gd name="T15" fmla="*/ 0 w 228"/>
              <a:gd name="T16" fmla="*/ 0 h 214"/>
              <a:gd name="T17" fmla="*/ 228 w 228"/>
              <a:gd name="T18" fmla="*/ 214 h 214"/>
            </a:gdLst>
            <a:ahLst/>
            <a:cxnLst>
              <a:cxn ang="T10">
                <a:pos x="T0" y="T1"/>
              </a:cxn>
              <a:cxn ang="T11">
                <a:pos x="T2" y="T3"/>
              </a:cxn>
              <a:cxn ang="T12">
                <a:pos x="T4" y="T5"/>
              </a:cxn>
              <a:cxn ang="T13">
                <a:pos x="T6" y="T7"/>
              </a:cxn>
              <a:cxn ang="T14">
                <a:pos x="T8" y="T9"/>
              </a:cxn>
            </a:cxnLst>
            <a:rect l="T15" t="T16" r="T17" b="T18"/>
            <a:pathLst>
              <a:path w="228" h="214">
                <a:moveTo>
                  <a:pt x="0" y="31"/>
                </a:moveTo>
                <a:lnTo>
                  <a:pt x="227" y="0"/>
                </a:lnTo>
                <a:lnTo>
                  <a:pt x="227" y="177"/>
                </a:lnTo>
                <a:lnTo>
                  <a:pt x="0" y="213"/>
                </a:lnTo>
                <a:lnTo>
                  <a:pt x="0" y="31"/>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6" name="Freeform 60"/>
          <p:cNvSpPr>
            <a:spLocks/>
          </p:cNvSpPr>
          <p:nvPr/>
        </p:nvSpPr>
        <p:spPr bwMode="auto">
          <a:xfrm>
            <a:off x="5594350" y="2376488"/>
            <a:ext cx="130175" cy="384175"/>
          </a:xfrm>
          <a:custGeom>
            <a:avLst/>
            <a:gdLst>
              <a:gd name="T0" fmla="*/ 90 w 91"/>
              <a:gd name="T1" fmla="*/ 0 h 274"/>
              <a:gd name="T2" fmla="*/ 90 w 91"/>
              <a:gd name="T3" fmla="*/ 178 h 274"/>
              <a:gd name="T4" fmla="*/ 0 w 91"/>
              <a:gd name="T5" fmla="*/ 273 h 274"/>
              <a:gd name="T6" fmla="*/ 0 w 91"/>
              <a:gd name="T7" fmla="*/ 93 h 274"/>
              <a:gd name="T8" fmla="*/ 90 w 91"/>
              <a:gd name="T9" fmla="*/ 0 h 274"/>
              <a:gd name="T10" fmla="*/ 0 60000 65536"/>
              <a:gd name="T11" fmla="*/ 0 60000 65536"/>
              <a:gd name="T12" fmla="*/ 0 60000 65536"/>
              <a:gd name="T13" fmla="*/ 0 60000 65536"/>
              <a:gd name="T14" fmla="*/ 0 60000 65536"/>
              <a:gd name="T15" fmla="*/ 0 w 91"/>
              <a:gd name="T16" fmla="*/ 0 h 274"/>
              <a:gd name="T17" fmla="*/ 91 w 91"/>
              <a:gd name="T18" fmla="*/ 274 h 274"/>
            </a:gdLst>
            <a:ahLst/>
            <a:cxnLst>
              <a:cxn ang="T10">
                <a:pos x="T0" y="T1"/>
              </a:cxn>
              <a:cxn ang="T11">
                <a:pos x="T2" y="T3"/>
              </a:cxn>
              <a:cxn ang="T12">
                <a:pos x="T4" y="T5"/>
              </a:cxn>
              <a:cxn ang="T13">
                <a:pos x="T6" y="T7"/>
              </a:cxn>
              <a:cxn ang="T14">
                <a:pos x="T8" y="T9"/>
              </a:cxn>
            </a:cxnLst>
            <a:rect l="T15" t="T16" r="T17" b="T18"/>
            <a:pathLst>
              <a:path w="91" h="274">
                <a:moveTo>
                  <a:pt x="90" y="0"/>
                </a:moveTo>
                <a:lnTo>
                  <a:pt x="90" y="178"/>
                </a:lnTo>
                <a:lnTo>
                  <a:pt x="0" y="273"/>
                </a:lnTo>
                <a:lnTo>
                  <a:pt x="0" y="93"/>
                </a:lnTo>
                <a:lnTo>
                  <a:pt x="9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7" name="Freeform 61"/>
          <p:cNvSpPr>
            <a:spLocks/>
          </p:cNvSpPr>
          <p:nvPr/>
        </p:nvSpPr>
        <p:spPr bwMode="auto">
          <a:xfrm>
            <a:off x="5130800" y="2005013"/>
            <a:ext cx="192088" cy="266700"/>
          </a:xfrm>
          <a:custGeom>
            <a:avLst/>
            <a:gdLst>
              <a:gd name="T0" fmla="*/ 132 w 133"/>
              <a:gd name="T1" fmla="*/ 0 h 189"/>
              <a:gd name="T2" fmla="*/ 16 w 133"/>
              <a:gd name="T3" fmla="*/ 115 h 189"/>
              <a:gd name="T4" fmla="*/ 0 w 133"/>
              <a:gd name="T5" fmla="*/ 181 h 189"/>
              <a:gd name="T6" fmla="*/ 105 w 133"/>
              <a:gd name="T7" fmla="*/ 143 h 189"/>
              <a:gd name="T8" fmla="*/ 132 w 133"/>
              <a:gd name="T9" fmla="*/ 188 h 189"/>
              <a:gd name="T10" fmla="*/ 132 w 133"/>
              <a:gd name="T11" fmla="*/ 0 h 189"/>
              <a:gd name="T12" fmla="*/ 0 60000 65536"/>
              <a:gd name="T13" fmla="*/ 0 60000 65536"/>
              <a:gd name="T14" fmla="*/ 0 60000 65536"/>
              <a:gd name="T15" fmla="*/ 0 60000 65536"/>
              <a:gd name="T16" fmla="*/ 0 60000 65536"/>
              <a:gd name="T17" fmla="*/ 0 60000 65536"/>
              <a:gd name="T18" fmla="*/ 0 w 133"/>
              <a:gd name="T19" fmla="*/ 0 h 189"/>
              <a:gd name="T20" fmla="*/ 133 w 133"/>
              <a:gd name="T21" fmla="*/ 189 h 189"/>
            </a:gdLst>
            <a:ahLst/>
            <a:cxnLst>
              <a:cxn ang="T12">
                <a:pos x="T0" y="T1"/>
              </a:cxn>
              <a:cxn ang="T13">
                <a:pos x="T2" y="T3"/>
              </a:cxn>
              <a:cxn ang="T14">
                <a:pos x="T4" y="T5"/>
              </a:cxn>
              <a:cxn ang="T15">
                <a:pos x="T6" y="T7"/>
              </a:cxn>
              <a:cxn ang="T16">
                <a:pos x="T8" y="T9"/>
              </a:cxn>
              <a:cxn ang="T17">
                <a:pos x="T10" y="T11"/>
              </a:cxn>
            </a:cxnLst>
            <a:rect l="T18" t="T19" r="T20" b="T21"/>
            <a:pathLst>
              <a:path w="133" h="189">
                <a:moveTo>
                  <a:pt x="132" y="0"/>
                </a:moveTo>
                <a:lnTo>
                  <a:pt x="16" y="115"/>
                </a:lnTo>
                <a:lnTo>
                  <a:pt x="0" y="181"/>
                </a:lnTo>
                <a:lnTo>
                  <a:pt x="105" y="143"/>
                </a:lnTo>
                <a:lnTo>
                  <a:pt x="132" y="188"/>
                </a:lnTo>
                <a:lnTo>
                  <a:pt x="132"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8" name="Freeform 62"/>
          <p:cNvSpPr>
            <a:spLocks/>
          </p:cNvSpPr>
          <p:nvPr/>
        </p:nvSpPr>
        <p:spPr bwMode="auto">
          <a:xfrm>
            <a:off x="5532438" y="2155825"/>
            <a:ext cx="107950" cy="131763"/>
          </a:xfrm>
          <a:custGeom>
            <a:avLst/>
            <a:gdLst>
              <a:gd name="T0" fmla="*/ 74 w 75"/>
              <a:gd name="T1" fmla="*/ 0 h 95"/>
              <a:gd name="T2" fmla="*/ 0 w 75"/>
              <a:gd name="T3" fmla="*/ 64 h 95"/>
              <a:gd name="T4" fmla="*/ 74 w 75"/>
              <a:gd name="T5" fmla="*/ 94 h 95"/>
              <a:gd name="T6" fmla="*/ 74 w 75"/>
              <a:gd name="T7" fmla="*/ 0 h 95"/>
              <a:gd name="T8" fmla="*/ 0 60000 65536"/>
              <a:gd name="T9" fmla="*/ 0 60000 65536"/>
              <a:gd name="T10" fmla="*/ 0 60000 65536"/>
              <a:gd name="T11" fmla="*/ 0 60000 65536"/>
              <a:gd name="T12" fmla="*/ 0 w 75"/>
              <a:gd name="T13" fmla="*/ 0 h 95"/>
              <a:gd name="T14" fmla="*/ 75 w 75"/>
              <a:gd name="T15" fmla="*/ 95 h 95"/>
            </a:gdLst>
            <a:ahLst/>
            <a:cxnLst>
              <a:cxn ang="T8">
                <a:pos x="T0" y="T1"/>
              </a:cxn>
              <a:cxn ang="T9">
                <a:pos x="T2" y="T3"/>
              </a:cxn>
              <a:cxn ang="T10">
                <a:pos x="T4" y="T5"/>
              </a:cxn>
              <a:cxn ang="T11">
                <a:pos x="T6" y="T7"/>
              </a:cxn>
            </a:cxnLst>
            <a:rect l="T12" t="T13" r="T14" b="T15"/>
            <a:pathLst>
              <a:path w="75" h="95">
                <a:moveTo>
                  <a:pt x="74" y="0"/>
                </a:moveTo>
                <a:lnTo>
                  <a:pt x="0" y="64"/>
                </a:lnTo>
                <a:lnTo>
                  <a:pt x="74" y="94"/>
                </a:lnTo>
                <a:lnTo>
                  <a:pt x="74"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19" name="Freeform 63"/>
          <p:cNvSpPr>
            <a:spLocks/>
          </p:cNvSpPr>
          <p:nvPr/>
        </p:nvSpPr>
        <p:spPr bwMode="auto">
          <a:xfrm>
            <a:off x="5641975" y="2519363"/>
            <a:ext cx="74613" cy="366712"/>
          </a:xfrm>
          <a:custGeom>
            <a:avLst/>
            <a:gdLst>
              <a:gd name="T0" fmla="*/ 51 w 52"/>
              <a:gd name="T1" fmla="*/ 0 h 262"/>
              <a:gd name="T2" fmla="*/ 0 w 52"/>
              <a:gd name="T3" fmla="*/ 72 h 262"/>
              <a:gd name="T4" fmla="*/ 0 w 52"/>
              <a:gd name="T5" fmla="*/ 261 h 262"/>
              <a:gd name="T6" fmla="*/ 51 w 52"/>
              <a:gd name="T7" fmla="*/ 184 h 262"/>
              <a:gd name="T8" fmla="*/ 51 w 52"/>
              <a:gd name="T9" fmla="*/ 0 h 262"/>
              <a:gd name="T10" fmla="*/ 0 60000 65536"/>
              <a:gd name="T11" fmla="*/ 0 60000 65536"/>
              <a:gd name="T12" fmla="*/ 0 60000 65536"/>
              <a:gd name="T13" fmla="*/ 0 60000 65536"/>
              <a:gd name="T14" fmla="*/ 0 60000 65536"/>
              <a:gd name="T15" fmla="*/ 0 w 52"/>
              <a:gd name="T16" fmla="*/ 0 h 262"/>
              <a:gd name="T17" fmla="*/ 52 w 52"/>
              <a:gd name="T18" fmla="*/ 262 h 262"/>
            </a:gdLst>
            <a:ahLst/>
            <a:cxnLst>
              <a:cxn ang="T10">
                <a:pos x="T0" y="T1"/>
              </a:cxn>
              <a:cxn ang="T11">
                <a:pos x="T2" y="T3"/>
              </a:cxn>
              <a:cxn ang="T12">
                <a:pos x="T4" y="T5"/>
              </a:cxn>
              <a:cxn ang="T13">
                <a:pos x="T6" y="T7"/>
              </a:cxn>
              <a:cxn ang="T14">
                <a:pos x="T8" y="T9"/>
              </a:cxn>
            </a:cxnLst>
            <a:rect l="T15" t="T16" r="T17" b="T18"/>
            <a:pathLst>
              <a:path w="52" h="262">
                <a:moveTo>
                  <a:pt x="51" y="0"/>
                </a:moveTo>
                <a:lnTo>
                  <a:pt x="0" y="72"/>
                </a:lnTo>
                <a:lnTo>
                  <a:pt x="0" y="261"/>
                </a:lnTo>
                <a:lnTo>
                  <a:pt x="51" y="184"/>
                </a:lnTo>
                <a:lnTo>
                  <a:pt x="51"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0" name="Freeform 64"/>
          <p:cNvSpPr>
            <a:spLocks/>
          </p:cNvSpPr>
          <p:nvPr/>
        </p:nvSpPr>
        <p:spPr bwMode="auto">
          <a:xfrm>
            <a:off x="5610225" y="2638425"/>
            <a:ext cx="30163" cy="300038"/>
          </a:xfrm>
          <a:custGeom>
            <a:avLst/>
            <a:gdLst>
              <a:gd name="T0" fmla="*/ 20 w 21"/>
              <a:gd name="T1" fmla="*/ 0 h 215"/>
              <a:gd name="T2" fmla="*/ 20 w 21"/>
              <a:gd name="T3" fmla="*/ 173 h 215"/>
              <a:gd name="T4" fmla="*/ 16 w 21"/>
              <a:gd name="T5" fmla="*/ 214 h 215"/>
              <a:gd name="T6" fmla="*/ 0 w 21"/>
              <a:gd name="T7" fmla="*/ 169 h 215"/>
              <a:gd name="T8" fmla="*/ 20 w 21"/>
              <a:gd name="T9" fmla="*/ 0 h 215"/>
              <a:gd name="T10" fmla="*/ 0 60000 65536"/>
              <a:gd name="T11" fmla="*/ 0 60000 65536"/>
              <a:gd name="T12" fmla="*/ 0 60000 65536"/>
              <a:gd name="T13" fmla="*/ 0 60000 65536"/>
              <a:gd name="T14" fmla="*/ 0 60000 65536"/>
              <a:gd name="T15" fmla="*/ 0 w 21"/>
              <a:gd name="T16" fmla="*/ 0 h 215"/>
              <a:gd name="T17" fmla="*/ 21 w 21"/>
              <a:gd name="T18" fmla="*/ 215 h 215"/>
            </a:gdLst>
            <a:ahLst/>
            <a:cxnLst>
              <a:cxn ang="T10">
                <a:pos x="T0" y="T1"/>
              </a:cxn>
              <a:cxn ang="T11">
                <a:pos x="T2" y="T3"/>
              </a:cxn>
              <a:cxn ang="T12">
                <a:pos x="T4" y="T5"/>
              </a:cxn>
              <a:cxn ang="T13">
                <a:pos x="T6" y="T7"/>
              </a:cxn>
              <a:cxn ang="T14">
                <a:pos x="T8" y="T9"/>
              </a:cxn>
            </a:cxnLst>
            <a:rect l="T15" t="T16" r="T17" b="T18"/>
            <a:pathLst>
              <a:path w="21" h="215">
                <a:moveTo>
                  <a:pt x="20" y="0"/>
                </a:moveTo>
                <a:lnTo>
                  <a:pt x="20" y="173"/>
                </a:lnTo>
                <a:lnTo>
                  <a:pt x="16" y="214"/>
                </a:lnTo>
                <a:lnTo>
                  <a:pt x="0" y="169"/>
                </a:lnTo>
                <a:lnTo>
                  <a:pt x="20" y="0"/>
                </a:lnTo>
              </a:path>
            </a:pathLst>
          </a:custGeom>
          <a:solidFill>
            <a:srgbClr val="000000"/>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1" name="Freeform 65"/>
          <p:cNvSpPr>
            <a:spLocks/>
          </p:cNvSpPr>
          <p:nvPr/>
        </p:nvSpPr>
        <p:spPr bwMode="auto">
          <a:xfrm>
            <a:off x="6040438" y="2574925"/>
            <a:ext cx="92075" cy="138113"/>
          </a:xfrm>
          <a:custGeom>
            <a:avLst/>
            <a:gdLst>
              <a:gd name="T0" fmla="*/ 63 w 64"/>
              <a:gd name="T1" fmla="*/ 0 h 98"/>
              <a:gd name="T2" fmla="*/ 0 w 64"/>
              <a:gd name="T3" fmla="*/ 69 h 98"/>
              <a:gd name="T4" fmla="*/ 18 w 64"/>
              <a:gd name="T5" fmla="*/ 97 h 98"/>
              <a:gd name="T6" fmla="*/ 63 w 64"/>
              <a:gd name="T7" fmla="*/ 69 h 98"/>
              <a:gd name="T8" fmla="*/ 63 w 64"/>
              <a:gd name="T9" fmla="*/ 0 h 98"/>
              <a:gd name="T10" fmla="*/ 0 60000 65536"/>
              <a:gd name="T11" fmla="*/ 0 60000 65536"/>
              <a:gd name="T12" fmla="*/ 0 60000 65536"/>
              <a:gd name="T13" fmla="*/ 0 60000 65536"/>
              <a:gd name="T14" fmla="*/ 0 60000 65536"/>
              <a:gd name="T15" fmla="*/ 0 w 64"/>
              <a:gd name="T16" fmla="*/ 0 h 98"/>
              <a:gd name="T17" fmla="*/ 64 w 64"/>
              <a:gd name="T18" fmla="*/ 98 h 98"/>
            </a:gdLst>
            <a:ahLst/>
            <a:cxnLst>
              <a:cxn ang="T10">
                <a:pos x="T0" y="T1"/>
              </a:cxn>
              <a:cxn ang="T11">
                <a:pos x="T2" y="T3"/>
              </a:cxn>
              <a:cxn ang="T12">
                <a:pos x="T4" y="T5"/>
              </a:cxn>
              <a:cxn ang="T13">
                <a:pos x="T6" y="T7"/>
              </a:cxn>
              <a:cxn ang="T14">
                <a:pos x="T8" y="T9"/>
              </a:cxn>
            </a:cxnLst>
            <a:rect l="T15" t="T16" r="T17" b="T18"/>
            <a:pathLst>
              <a:path w="64" h="98">
                <a:moveTo>
                  <a:pt x="63" y="0"/>
                </a:moveTo>
                <a:lnTo>
                  <a:pt x="0" y="69"/>
                </a:lnTo>
                <a:lnTo>
                  <a:pt x="18" y="97"/>
                </a:lnTo>
                <a:lnTo>
                  <a:pt x="63" y="69"/>
                </a:lnTo>
                <a:lnTo>
                  <a:pt x="63"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2" name="Freeform 66"/>
          <p:cNvSpPr>
            <a:spLocks/>
          </p:cNvSpPr>
          <p:nvPr/>
        </p:nvSpPr>
        <p:spPr bwMode="auto">
          <a:xfrm>
            <a:off x="6097588" y="2828925"/>
            <a:ext cx="95250" cy="196850"/>
          </a:xfrm>
          <a:custGeom>
            <a:avLst/>
            <a:gdLst>
              <a:gd name="T0" fmla="*/ 65 w 66"/>
              <a:gd name="T1" fmla="*/ 0 h 139"/>
              <a:gd name="T2" fmla="*/ 0 w 66"/>
              <a:gd name="T3" fmla="*/ 92 h 139"/>
              <a:gd name="T4" fmla="*/ 0 w 66"/>
              <a:gd name="T5" fmla="*/ 109 h 139"/>
              <a:gd name="T6" fmla="*/ 48 w 66"/>
              <a:gd name="T7" fmla="*/ 138 h 139"/>
              <a:gd name="T8" fmla="*/ 65 w 66"/>
              <a:gd name="T9" fmla="*/ 138 h 139"/>
              <a:gd name="T10" fmla="*/ 65 w 66"/>
              <a:gd name="T11" fmla="*/ 0 h 139"/>
              <a:gd name="T12" fmla="*/ 0 60000 65536"/>
              <a:gd name="T13" fmla="*/ 0 60000 65536"/>
              <a:gd name="T14" fmla="*/ 0 60000 65536"/>
              <a:gd name="T15" fmla="*/ 0 60000 65536"/>
              <a:gd name="T16" fmla="*/ 0 60000 65536"/>
              <a:gd name="T17" fmla="*/ 0 60000 65536"/>
              <a:gd name="T18" fmla="*/ 0 w 66"/>
              <a:gd name="T19" fmla="*/ 0 h 139"/>
              <a:gd name="T20" fmla="*/ 66 w 66"/>
              <a:gd name="T21" fmla="*/ 139 h 139"/>
            </a:gdLst>
            <a:ahLst/>
            <a:cxnLst>
              <a:cxn ang="T12">
                <a:pos x="T0" y="T1"/>
              </a:cxn>
              <a:cxn ang="T13">
                <a:pos x="T2" y="T3"/>
              </a:cxn>
              <a:cxn ang="T14">
                <a:pos x="T4" y="T5"/>
              </a:cxn>
              <a:cxn ang="T15">
                <a:pos x="T6" y="T7"/>
              </a:cxn>
              <a:cxn ang="T16">
                <a:pos x="T8" y="T9"/>
              </a:cxn>
              <a:cxn ang="T17">
                <a:pos x="T10" y="T11"/>
              </a:cxn>
            </a:cxnLst>
            <a:rect l="T18" t="T19" r="T20" b="T21"/>
            <a:pathLst>
              <a:path w="66" h="139">
                <a:moveTo>
                  <a:pt x="65" y="0"/>
                </a:moveTo>
                <a:lnTo>
                  <a:pt x="0" y="92"/>
                </a:lnTo>
                <a:lnTo>
                  <a:pt x="0" y="109"/>
                </a:lnTo>
                <a:lnTo>
                  <a:pt x="48" y="138"/>
                </a:lnTo>
                <a:lnTo>
                  <a:pt x="65" y="138"/>
                </a:lnTo>
                <a:lnTo>
                  <a:pt x="65"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3" name="Freeform 67" descr="Parchment"/>
          <p:cNvSpPr>
            <a:spLocks/>
          </p:cNvSpPr>
          <p:nvPr/>
        </p:nvSpPr>
        <p:spPr bwMode="auto">
          <a:xfrm>
            <a:off x="4100513" y="3225800"/>
            <a:ext cx="769937" cy="430213"/>
          </a:xfrm>
          <a:custGeom>
            <a:avLst/>
            <a:gdLst>
              <a:gd name="T0" fmla="*/ 0 w 534"/>
              <a:gd name="T1" fmla="*/ 0 h 307"/>
              <a:gd name="T2" fmla="*/ 504 w 534"/>
              <a:gd name="T3" fmla="*/ 0 h 307"/>
              <a:gd name="T4" fmla="*/ 520 w 534"/>
              <a:gd name="T5" fmla="*/ 22 h 307"/>
              <a:gd name="T6" fmla="*/ 498 w 534"/>
              <a:gd name="T7" fmla="*/ 49 h 307"/>
              <a:gd name="T8" fmla="*/ 533 w 534"/>
              <a:gd name="T9" fmla="*/ 85 h 307"/>
              <a:gd name="T10" fmla="*/ 533 w 534"/>
              <a:gd name="T11" fmla="*/ 306 h 307"/>
              <a:gd name="T12" fmla="*/ 0 w 534"/>
              <a:gd name="T13" fmla="*/ 306 h 307"/>
              <a:gd name="T14" fmla="*/ 0 w 534"/>
              <a:gd name="T15" fmla="*/ 0 h 307"/>
              <a:gd name="T16" fmla="*/ 0 60000 65536"/>
              <a:gd name="T17" fmla="*/ 0 60000 65536"/>
              <a:gd name="T18" fmla="*/ 0 60000 65536"/>
              <a:gd name="T19" fmla="*/ 0 60000 65536"/>
              <a:gd name="T20" fmla="*/ 0 60000 65536"/>
              <a:gd name="T21" fmla="*/ 0 60000 65536"/>
              <a:gd name="T22" fmla="*/ 0 60000 65536"/>
              <a:gd name="T23" fmla="*/ 0 60000 65536"/>
              <a:gd name="T24" fmla="*/ 0 w 534"/>
              <a:gd name="T25" fmla="*/ 0 h 307"/>
              <a:gd name="T26" fmla="*/ 534 w 534"/>
              <a:gd name="T27" fmla="*/ 307 h 30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34" h="307">
                <a:moveTo>
                  <a:pt x="0" y="0"/>
                </a:moveTo>
                <a:lnTo>
                  <a:pt x="504" y="0"/>
                </a:lnTo>
                <a:lnTo>
                  <a:pt x="520" y="22"/>
                </a:lnTo>
                <a:lnTo>
                  <a:pt x="498" y="49"/>
                </a:lnTo>
                <a:lnTo>
                  <a:pt x="533" y="85"/>
                </a:lnTo>
                <a:lnTo>
                  <a:pt x="533" y="306"/>
                </a:lnTo>
                <a:lnTo>
                  <a:pt x="0" y="306"/>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4" name="Freeform 68" descr="Parchment"/>
          <p:cNvSpPr>
            <a:spLocks/>
          </p:cNvSpPr>
          <p:nvPr/>
        </p:nvSpPr>
        <p:spPr bwMode="auto">
          <a:xfrm>
            <a:off x="3376613" y="3082925"/>
            <a:ext cx="731837" cy="565150"/>
          </a:xfrm>
          <a:custGeom>
            <a:avLst/>
            <a:gdLst>
              <a:gd name="T0" fmla="*/ 0 w 507"/>
              <a:gd name="T1" fmla="*/ 0 h 404"/>
              <a:gd name="T2" fmla="*/ 506 w 507"/>
              <a:gd name="T3" fmla="*/ 0 h 404"/>
              <a:gd name="T4" fmla="*/ 506 w 507"/>
              <a:gd name="T5" fmla="*/ 403 h 404"/>
              <a:gd name="T6" fmla="*/ 0 w 507"/>
              <a:gd name="T7" fmla="*/ 403 h 404"/>
              <a:gd name="T8" fmla="*/ 0 w 507"/>
              <a:gd name="T9" fmla="*/ 0 h 404"/>
              <a:gd name="T10" fmla="*/ 0 60000 65536"/>
              <a:gd name="T11" fmla="*/ 0 60000 65536"/>
              <a:gd name="T12" fmla="*/ 0 60000 65536"/>
              <a:gd name="T13" fmla="*/ 0 60000 65536"/>
              <a:gd name="T14" fmla="*/ 0 60000 65536"/>
              <a:gd name="T15" fmla="*/ 0 w 507"/>
              <a:gd name="T16" fmla="*/ 0 h 404"/>
              <a:gd name="T17" fmla="*/ 507 w 507"/>
              <a:gd name="T18" fmla="*/ 404 h 404"/>
            </a:gdLst>
            <a:ahLst/>
            <a:cxnLst>
              <a:cxn ang="T10">
                <a:pos x="T0" y="T1"/>
              </a:cxn>
              <a:cxn ang="T11">
                <a:pos x="T2" y="T3"/>
              </a:cxn>
              <a:cxn ang="T12">
                <a:pos x="T4" y="T5"/>
              </a:cxn>
              <a:cxn ang="T13">
                <a:pos x="T6" y="T7"/>
              </a:cxn>
              <a:cxn ang="T14">
                <a:pos x="T8" y="T9"/>
              </a:cxn>
            </a:cxnLst>
            <a:rect l="T15" t="T16" r="T17" b="T18"/>
            <a:pathLst>
              <a:path w="507" h="404">
                <a:moveTo>
                  <a:pt x="0" y="0"/>
                </a:moveTo>
                <a:lnTo>
                  <a:pt x="506" y="0"/>
                </a:lnTo>
                <a:lnTo>
                  <a:pt x="506" y="403"/>
                </a:lnTo>
                <a:lnTo>
                  <a:pt x="0" y="403"/>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5" name="Freeform 69" descr="Parchment"/>
          <p:cNvSpPr>
            <a:spLocks/>
          </p:cNvSpPr>
          <p:nvPr/>
        </p:nvSpPr>
        <p:spPr bwMode="auto">
          <a:xfrm>
            <a:off x="3992563" y="3654425"/>
            <a:ext cx="911225" cy="493713"/>
          </a:xfrm>
          <a:custGeom>
            <a:avLst/>
            <a:gdLst>
              <a:gd name="T0" fmla="*/ 0 w 632"/>
              <a:gd name="T1" fmla="*/ 0 h 354"/>
              <a:gd name="T2" fmla="*/ 606 w 632"/>
              <a:gd name="T3" fmla="*/ 0 h 354"/>
              <a:gd name="T4" fmla="*/ 622 w 632"/>
              <a:gd name="T5" fmla="*/ 64 h 354"/>
              <a:gd name="T6" fmla="*/ 631 w 632"/>
              <a:gd name="T7" fmla="*/ 137 h 354"/>
              <a:gd name="T8" fmla="*/ 631 w 632"/>
              <a:gd name="T9" fmla="*/ 353 h 354"/>
              <a:gd name="T10" fmla="*/ 527 w 632"/>
              <a:gd name="T11" fmla="*/ 324 h 354"/>
              <a:gd name="T12" fmla="*/ 481 w 632"/>
              <a:gd name="T13" fmla="*/ 334 h 354"/>
              <a:gd name="T14" fmla="*/ 216 w 632"/>
              <a:gd name="T15" fmla="*/ 275 h 354"/>
              <a:gd name="T16" fmla="*/ 216 w 632"/>
              <a:gd name="T17" fmla="*/ 105 h 354"/>
              <a:gd name="T18" fmla="*/ 0 w 632"/>
              <a:gd name="T19" fmla="*/ 102 h 354"/>
              <a:gd name="T20" fmla="*/ 0 w 632"/>
              <a:gd name="T21" fmla="*/ 0 h 35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32"/>
              <a:gd name="T34" fmla="*/ 0 h 354"/>
              <a:gd name="T35" fmla="*/ 632 w 632"/>
              <a:gd name="T36" fmla="*/ 354 h 35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32" h="354">
                <a:moveTo>
                  <a:pt x="0" y="0"/>
                </a:moveTo>
                <a:lnTo>
                  <a:pt x="606" y="0"/>
                </a:lnTo>
                <a:lnTo>
                  <a:pt x="622" y="64"/>
                </a:lnTo>
                <a:lnTo>
                  <a:pt x="631" y="137"/>
                </a:lnTo>
                <a:lnTo>
                  <a:pt x="631" y="353"/>
                </a:lnTo>
                <a:lnTo>
                  <a:pt x="527" y="324"/>
                </a:lnTo>
                <a:lnTo>
                  <a:pt x="481" y="334"/>
                </a:lnTo>
                <a:lnTo>
                  <a:pt x="216" y="275"/>
                </a:lnTo>
                <a:lnTo>
                  <a:pt x="216" y="105"/>
                </a:lnTo>
                <a:lnTo>
                  <a:pt x="0" y="102"/>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6" name="Freeform 70" descr="Parchment"/>
          <p:cNvSpPr>
            <a:spLocks/>
          </p:cNvSpPr>
          <p:nvPr/>
        </p:nvSpPr>
        <p:spPr bwMode="auto">
          <a:xfrm>
            <a:off x="3590925" y="3797300"/>
            <a:ext cx="1433513" cy="1333500"/>
          </a:xfrm>
          <a:custGeom>
            <a:avLst/>
            <a:gdLst>
              <a:gd name="T0" fmla="*/ 277 w 994"/>
              <a:gd name="T1" fmla="*/ 0 h 952"/>
              <a:gd name="T2" fmla="*/ 493 w 994"/>
              <a:gd name="T3" fmla="*/ 0 h 952"/>
              <a:gd name="T4" fmla="*/ 493 w 994"/>
              <a:gd name="T5" fmla="*/ 170 h 952"/>
              <a:gd name="T6" fmla="*/ 759 w 994"/>
              <a:gd name="T7" fmla="*/ 230 h 952"/>
              <a:gd name="T8" fmla="*/ 803 w 994"/>
              <a:gd name="T9" fmla="*/ 223 h 952"/>
              <a:gd name="T10" fmla="*/ 910 w 994"/>
              <a:gd name="T11" fmla="*/ 251 h 952"/>
              <a:gd name="T12" fmla="*/ 947 w 994"/>
              <a:gd name="T13" fmla="*/ 258 h 952"/>
              <a:gd name="T14" fmla="*/ 945 w 994"/>
              <a:gd name="T15" fmla="*/ 427 h 952"/>
              <a:gd name="T16" fmla="*/ 993 w 994"/>
              <a:gd name="T17" fmla="*/ 546 h 952"/>
              <a:gd name="T18" fmla="*/ 964 w 994"/>
              <a:gd name="T19" fmla="*/ 604 h 952"/>
              <a:gd name="T20" fmla="*/ 875 w 994"/>
              <a:gd name="T21" fmla="*/ 628 h 952"/>
              <a:gd name="T22" fmla="*/ 737 w 994"/>
              <a:gd name="T23" fmla="*/ 750 h 952"/>
              <a:gd name="T24" fmla="*/ 703 w 994"/>
              <a:gd name="T25" fmla="*/ 848 h 952"/>
              <a:gd name="T26" fmla="*/ 721 w 994"/>
              <a:gd name="T27" fmla="*/ 951 h 952"/>
              <a:gd name="T28" fmla="*/ 543 w 994"/>
              <a:gd name="T29" fmla="*/ 882 h 952"/>
              <a:gd name="T30" fmla="*/ 427 w 994"/>
              <a:gd name="T31" fmla="*/ 673 h 952"/>
              <a:gd name="T32" fmla="*/ 336 w 994"/>
              <a:gd name="T33" fmla="*/ 642 h 952"/>
              <a:gd name="T34" fmla="*/ 286 w 994"/>
              <a:gd name="T35" fmla="*/ 699 h 952"/>
              <a:gd name="T36" fmla="*/ 214 w 994"/>
              <a:gd name="T37" fmla="*/ 654 h 952"/>
              <a:gd name="T38" fmla="*/ 148 w 994"/>
              <a:gd name="T39" fmla="*/ 525 h 952"/>
              <a:gd name="T40" fmla="*/ 0 w 994"/>
              <a:gd name="T41" fmla="*/ 391 h 952"/>
              <a:gd name="T42" fmla="*/ 277 w 994"/>
              <a:gd name="T43" fmla="*/ 391 h 952"/>
              <a:gd name="T44" fmla="*/ 277 w 994"/>
              <a:gd name="T45" fmla="*/ 0 h 95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994"/>
              <a:gd name="T70" fmla="*/ 0 h 952"/>
              <a:gd name="T71" fmla="*/ 994 w 994"/>
              <a:gd name="T72" fmla="*/ 952 h 952"/>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994" h="952">
                <a:moveTo>
                  <a:pt x="277" y="0"/>
                </a:moveTo>
                <a:lnTo>
                  <a:pt x="493" y="0"/>
                </a:lnTo>
                <a:lnTo>
                  <a:pt x="493" y="170"/>
                </a:lnTo>
                <a:lnTo>
                  <a:pt x="759" y="230"/>
                </a:lnTo>
                <a:lnTo>
                  <a:pt x="803" y="223"/>
                </a:lnTo>
                <a:lnTo>
                  <a:pt x="910" y="251"/>
                </a:lnTo>
                <a:lnTo>
                  <a:pt x="947" y="258"/>
                </a:lnTo>
                <a:lnTo>
                  <a:pt x="945" y="427"/>
                </a:lnTo>
                <a:lnTo>
                  <a:pt x="993" y="546"/>
                </a:lnTo>
                <a:lnTo>
                  <a:pt x="964" y="604"/>
                </a:lnTo>
                <a:lnTo>
                  <a:pt x="875" y="628"/>
                </a:lnTo>
                <a:lnTo>
                  <a:pt x="737" y="750"/>
                </a:lnTo>
                <a:lnTo>
                  <a:pt x="703" y="848"/>
                </a:lnTo>
                <a:lnTo>
                  <a:pt x="721" y="951"/>
                </a:lnTo>
                <a:lnTo>
                  <a:pt x="543" y="882"/>
                </a:lnTo>
                <a:lnTo>
                  <a:pt x="427" y="673"/>
                </a:lnTo>
                <a:lnTo>
                  <a:pt x="336" y="642"/>
                </a:lnTo>
                <a:lnTo>
                  <a:pt x="286" y="699"/>
                </a:lnTo>
                <a:lnTo>
                  <a:pt x="214" y="654"/>
                </a:lnTo>
                <a:lnTo>
                  <a:pt x="148" y="525"/>
                </a:lnTo>
                <a:lnTo>
                  <a:pt x="0" y="391"/>
                </a:lnTo>
                <a:lnTo>
                  <a:pt x="277" y="391"/>
                </a:lnTo>
                <a:lnTo>
                  <a:pt x="277"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7" name="Freeform 71" descr="Parchment"/>
          <p:cNvSpPr>
            <a:spLocks/>
          </p:cNvSpPr>
          <p:nvPr/>
        </p:nvSpPr>
        <p:spPr bwMode="auto">
          <a:xfrm>
            <a:off x="3378200" y="3648075"/>
            <a:ext cx="614363" cy="815975"/>
          </a:xfrm>
          <a:custGeom>
            <a:avLst/>
            <a:gdLst>
              <a:gd name="T0" fmla="*/ 0 w 426"/>
              <a:gd name="T1" fmla="*/ 0 h 581"/>
              <a:gd name="T2" fmla="*/ 425 w 426"/>
              <a:gd name="T3" fmla="*/ 0 h 581"/>
              <a:gd name="T4" fmla="*/ 425 w 426"/>
              <a:gd name="T5" fmla="*/ 500 h 581"/>
              <a:gd name="T6" fmla="*/ 148 w 426"/>
              <a:gd name="T7" fmla="*/ 500 h 581"/>
              <a:gd name="T8" fmla="*/ 70 w 426"/>
              <a:gd name="T9" fmla="*/ 500 h 581"/>
              <a:gd name="T10" fmla="*/ 70 w 426"/>
              <a:gd name="T11" fmla="*/ 580 h 581"/>
              <a:gd name="T12" fmla="*/ 0 w 426"/>
              <a:gd name="T13" fmla="*/ 580 h 581"/>
              <a:gd name="T14" fmla="*/ 0 w 426"/>
              <a:gd name="T15" fmla="*/ 0 h 581"/>
              <a:gd name="T16" fmla="*/ 0 60000 65536"/>
              <a:gd name="T17" fmla="*/ 0 60000 65536"/>
              <a:gd name="T18" fmla="*/ 0 60000 65536"/>
              <a:gd name="T19" fmla="*/ 0 60000 65536"/>
              <a:gd name="T20" fmla="*/ 0 60000 65536"/>
              <a:gd name="T21" fmla="*/ 0 60000 65536"/>
              <a:gd name="T22" fmla="*/ 0 60000 65536"/>
              <a:gd name="T23" fmla="*/ 0 60000 65536"/>
              <a:gd name="T24" fmla="*/ 0 w 426"/>
              <a:gd name="T25" fmla="*/ 0 h 581"/>
              <a:gd name="T26" fmla="*/ 426 w 426"/>
              <a:gd name="T27" fmla="*/ 581 h 58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6" h="581">
                <a:moveTo>
                  <a:pt x="0" y="0"/>
                </a:moveTo>
                <a:lnTo>
                  <a:pt x="425" y="0"/>
                </a:lnTo>
                <a:lnTo>
                  <a:pt x="425" y="500"/>
                </a:lnTo>
                <a:lnTo>
                  <a:pt x="148" y="500"/>
                </a:lnTo>
                <a:lnTo>
                  <a:pt x="70" y="500"/>
                </a:lnTo>
                <a:lnTo>
                  <a:pt x="70" y="580"/>
                </a:lnTo>
                <a:lnTo>
                  <a:pt x="0" y="580"/>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8" name="Freeform 72" descr="Parchment"/>
          <p:cNvSpPr>
            <a:spLocks/>
          </p:cNvSpPr>
          <p:nvPr/>
        </p:nvSpPr>
        <p:spPr bwMode="auto">
          <a:xfrm>
            <a:off x="2847975" y="2951163"/>
            <a:ext cx="527050" cy="711200"/>
          </a:xfrm>
          <a:custGeom>
            <a:avLst/>
            <a:gdLst>
              <a:gd name="T0" fmla="*/ 214 w 366"/>
              <a:gd name="T1" fmla="*/ 96 h 508"/>
              <a:gd name="T2" fmla="*/ 365 w 366"/>
              <a:gd name="T3" fmla="*/ 96 h 508"/>
              <a:gd name="T4" fmla="*/ 365 w 366"/>
              <a:gd name="T5" fmla="*/ 507 h 508"/>
              <a:gd name="T6" fmla="*/ 0 w 366"/>
              <a:gd name="T7" fmla="*/ 507 h 508"/>
              <a:gd name="T8" fmla="*/ 0 w 366"/>
              <a:gd name="T9" fmla="*/ 0 h 508"/>
              <a:gd name="T10" fmla="*/ 214 w 366"/>
              <a:gd name="T11" fmla="*/ 0 h 508"/>
              <a:gd name="T12" fmla="*/ 214 w 366"/>
              <a:gd name="T13" fmla="*/ 96 h 508"/>
              <a:gd name="T14" fmla="*/ 0 60000 65536"/>
              <a:gd name="T15" fmla="*/ 0 60000 65536"/>
              <a:gd name="T16" fmla="*/ 0 60000 65536"/>
              <a:gd name="T17" fmla="*/ 0 60000 65536"/>
              <a:gd name="T18" fmla="*/ 0 60000 65536"/>
              <a:gd name="T19" fmla="*/ 0 60000 65536"/>
              <a:gd name="T20" fmla="*/ 0 60000 65536"/>
              <a:gd name="T21" fmla="*/ 0 w 366"/>
              <a:gd name="T22" fmla="*/ 0 h 508"/>
              <a:gd name="T23" fmla="*/ 366 w 366"/>
              <a:gd name="T24" fmla="*/ 508 h 508"/>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66" h="508">
                <a:moveTo>
                  <a:pt x="214" y="96"/>
                </a:moveTo>
                <a:lnTo>
                  <a:pt x="365" y="96"/>
                </a:lnTo>
                <a:lnTo>
                  <a:pt x="365" y="507"/>
                </a:lnTo>
                <a:lnTo>
                  <a:pt x="0" y="507"/>
                </a:lnTo>
                <a:lnTo>
                  <a:pt x="0" y="0"/>
                </a:lnTo>
                <a:lnTo>
                  <a:pt x="214" y="0"/>
                </a:lnTo>
                <a:lnTo>
                  <a:pt x="214" y="96"/>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29" name="Freeform 73" descr="Parchment"/>
          <p:cNvSpPr>
            <a:spLocks/>
          </p:cNvSpPr>
          <p:nvPr/>
        </p:nvSpPr>
        <p:spPr bwMode="auto">
          <a:xfrm>
            <a:off x="2230438" y="2951163"/>
            <a:ext cx="612775" cy="1039812"/>
          </a:xfrm>
          <a:custGeom>
            <a:avLst/>
            <a:gdLst>
              <a:gd name="T0" fmla="*/ 0 w 424"/>
              <a:gd name="T1" fmla="*/ 0 h 742"/>
              <a:gd name="T2" fmla="*/ 423 w 424"/>
              <a:gd name="T3" fmla="*/ 0 h 742"/>
              <a:gd name="T4" fmla="*/ 423 w 424"/>
              <a:gd name="T5" fmla="*/ 504 h 742"/>
              <a:gd name="T6" fmla="*/ 423 w 424"/>
              <a:gd name="T7" fmla="*/ 617 h 742"/>
              <a:gd name="T8" fmla="*/ 376 w 424"/>
              <a:gd name="T9" fmla="*/ 605 h 742"/>
              <a:gd name="T10" fmla="*/ 398 w 424"/>
              <a:gd name="T11" fmla="*/ 741 h 742"/>
              <a:gd name="T12" fmla="*/ 0 w 424"/>
              <a:gd name="T13" fmla="*/ 313 h 742"/>
              <a:gd name="T14" fmla="*/ 0 w 424"/>
              <a:gd name="T15" fmla="*/ 0 h 742"/>
              <a:gd name="T16" fmla="*/ 0 60000 65536"/>
              <a:gd name="T17" fmla="*/ 0 60000 65536"/>
              <a:gd name="T18" fmla="*/ 0 60000 65536"/>
              <a:gd name="T19" fmla="*/ 0 60000 65536"/>
              <a:gd name="T20" fmla="*/ 0 60000 65536"/>
              <a:gd name="T21" fmla="*/ 0 60000 65536"/>
              <a:gd name="T22" fmla="*/ 0 60000 65536"/>
              <a:gd name="T23" fmla="*/ 0 60000 65536"/>
              <a:gd name="T24" fmla="*/ 0 w 424"/>
              <a:gd name="T25" fmla="*/ 0 h 742"/>
              <a:gd name="T26" fmla="*/ 424 w 424"/>
              <a:gd name="T27" fmla="*/ 742 h 74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4" h="742">
                <a:moveTo>
                  <a:pt x="0" y="0"/>
                </a:moveTo>
                <a:lnTo>
                  <a:pt x="423" y="0"/>
                </a:lnTo>
                <a:lnTo>
                  <a:pt x="423" y="504"/>
                </a:lnTo>
                <a:lnTo>
                  <a:pt x="423" y="617"/>
                </a:lnTo>
                <a:lnTo>
                  <a:pt x="376" y="605"/>
                </a:lnTo>
                <a:lnTo>
                  <a:pt x="398" y="741"/>
                </a:lnTo>
                <a:lnTo>
                  <a:pt x="0" y="313"/>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0" name="Freeform 74" descr="Parchment"/>
          <p:cNvSpPr>
            <a:spLocks/>
          </p:cNvSpPr>
          <p:nvPr/>
        </p:nvSpPr>
        <p:spPr bwMode="auto">
          <a:xfrm>
            <a:off x="2786063" y="3662363"/>
            <a:ext cx="593725" cy="801687"/>
          </a:xfrm>
          <a:custGeom>
            <a:avLst/>
            <a:gdLst>
              <a:gd name="T0" fmla="*/ 45 w 412"/>
              <a:gd name="T1" fmla="*/ 0 h 573"/>
              <a:gd name="T2" fmla="*/ 411 w 412"/>
              <a:gd name="T3" fmla="*/ 0 h 573"/>
              <a:gd name="T4" fmla="*/ 411 w 412"/>
              <a:gd name="T5" fmla="*/ 572 h 573"/>
              <a:gd name="T6" fmla="*/ 283 w 412"/>
              <a:gd name="T7" fmla="*/ 572 h 573"/>
              <a:gd name="T8" fmla="*/ 40 w 412"/>
              <a:gd name="T9" fmla="*/ 445 h 573"/>
              <a:gd name="T10" fmla="*/ 40 w 412"/>
              <a:gd name="T11" fmla="*/ 405 h 573"/>
              <a:gd name="T12" fmla="*/ 56 w 412"/>
              <a:gd name="T13" fmla="*/ 283 h 573"/>
              <a:gd name="T14" fmla="*/ 17 w 412"/>
              <a:gd name="T15" fmla="*/ 226 h 573"/>
              <a:gd name="T16" fmla="*/ 0 w 412"/>
              <a:gd name="T17" fmla="*/ 98 h 573"/>
              <a:gd name="T18" fmla="*/ 45 w 412"/>
              <a:gd name="T19" fmla="*/ 110 h 573"/>
              <a:gd name="T20" fmla="*/ 45 w 412"/>
              <a:gd name="T21" fmla="*/ 0 h 57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12"/>
              <a:gd name="T34" fmla="*/ 0 h 573"/>
              <a:gd name="T35" fmla="*/ 412 w 412"/>
              <a:gd name="T36" fmla="*/ 573 h 57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12" h="573">
                <a:moveTo>
                  <a:pt x="45" y="0"/>
                </a:moveTo>
                <a:lnTo>
                  <a:pt x="411" y="0"/>
                </a:lnTo>
                <a:lnTo>
                  <a:pt x="411" y="572"/>
                </a:lnTo>
                <a:lnTo>
                  <a:pt x="283" y="572"/>
                </a:lnTo>
                <a:lnTo>
                  <a:pt x="40" y="445"/>
                </a:lnTo>
                <a:lnTo>
                  <a:pt x="40" y="405"/>
                </a:lnTo>
                <a:lnTo>
                  <a:pt x="56" y="283"/>
                </a:lnTo>
                <a:lnTo>
                  <a:pt x="17" y="226"/>
                </a:lnTo>
                <a:lnTo>
                  <a:pt x="0" y="98"/>
                </a:lnTo>
                <a:lnTo>
                  <a:pt x="45" y="110"/>
                </a:lnTo>
                <a:lnTo>
                  <a:pt x="45"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1" name="Freeform 75" descr="Parchment"/>
          <p:cNvSpPr>
            <a:spLocks/>
          </p:cNvSpPr>
          <p:nvPr/>
        </p:nvSpPr>
        <p:spPr bwMode="auto">
          <a:xfrm>
            <a:off x="1765300" y="2947988"/>
            <a:ext cx="1095375" cy="1289050"/>
          </a:xfrm>
          <a:custGeom>
            <a:avLst/>
            <a:gdLst>
              <a:gd name="T0" fmla="*/ 18 w 759"/>
              <a:gd name="T1" fmla="*/ 0 h 921"/>
              <a:gd name="T2" fmla="*/ 326 w 759"/>
              <a:gd name="T3" fmla="*/ 0 h 921"/>
              <a:gd name="T4" fmla="*/ 326 w 759"/>
              <a:gd name="T5" fmla="*/ 313 h 921"/>
              <a:gd name="T6" fmla="*/ 723 w 759"/>
              <a:gd name="T7" fmla="*/ 745 h 921"/>
              <a:gd name="T8" fmla="*/ 758 w 759"/>
              <a:gd name="T9" fmla="*/ 795 h 921"/>
              <a:gd name="T10" fmla="*/ 740 w 759"/>
              <a:gd name="T11" fmla="*/ 920 h 921"/>
              <a:gd name="T12" fmla="*/ 541 w 759"/>
              <a:gd name="T13" fmla="*/ 920 h 921"/>
              <a:gd name="T14" fmla="*/ 365 w 759"/>
              <a:gd name="T15" fmla="*/ 765 h 921"/>
              <a:gd name="T16" fmla="*/ 303 w 759"/>
              <a:gd name="T17" fmla="*/ 765 h 921"/>
              <a:gd name="T18" fmla="*/ 153 w 759"/>
              <a:gd name="T19" fmla="*/ 477 h 921"/>
              <a:gd name="T20" fmla="*/ 48 w 759"/>
              <a:gd name="T21" fmla="*/ 299 h 921"/>
              <a:gd name="T22" fmla="*/ 61 w 759"/>
              <a:gd name="T23" fmla="*/ 231 h 921"/>
              <a:gd name="T24" fmla="*/ 0 w 759"/>
              <a:gd name="T25" fmla="*/ 141 h 921"/>
              <a:gd name="T26" fmla="*/ 18 w 759"/>
              <a:gd name="T27" fmla="*/ 0 h 92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59"/>
              <a:gd name="T43" fmla="*/ 0 h 921"/>
              <a:gd name="T44" fmla="*/ 759 w 759"/>
              <a:gd name="T45" fmla="*/ 921 h 92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59" h="921">
                <a:moveTo>
                  <a:pt x="18" y="0"/>
                </a:moveTo>
                <a:lnTo>
                  <a:pt x="326" y="0"/>
                </a:lnTo>
                <a:lnTo>
                  <a:pt x="326" y="313"/>
                </a:lnTo>
                <a:lnTo>
                  <a:pt x="723" y="745"/>
                </a:lnTo>
                <a:lnTo>
                  <a:pt x="758" y="795"/>
                </a:lnTo>
                <a:lnTo>
                  <a:pt x="740" y="920"/>
                </a:lnTo>
                <a:lnTo>
                  <a:pt x="541" y="920"/>
                </a:lnTo>
                <a:lnTo>
                  <a:pt x="365" y="765"/>
                </a:lnTo>
                <a:lnTo>
                  <a:pt x="303" y="765"/>
                </a:lnTo>
                <a:lnTo>
                  <a:pt x="153" y="477"/>
                </a:lnTo>
                <a:lnTo>
                  <a:pt x="48" y="299"/>
                </a:lnTo>
                <a:lnTo>
                  <a:pt x="61" y="231"/>
                </a:lnTo>
                <a:lnTo>
                  <a:pt x="0" y="141"/>
                </a:lnTo>
                <a:lnTo>
                  <a:pt x="18"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2" name="Freeform 76" descr="Parchment"/>
          <p:cNvSpPr>
            <a:spLocks/>
          </p:cNvSpPr>
          <p:nvPr/>
        </p:nvSpPr>
        <p:spPr bwMode="auto">
          <a:xfrm>
            <a:off x="3898900" y="2346325"/>
            <a:ext cx="808038" cy="530225"/>
          </a:xfrm>
          <a:custGeom>
            <a:avLst/>
            <a:gdLst>
              <a:gd name="T0" fmla="*/ 0 w 559"/>
              <a:gd name="T1" fmla="*/ 0 h 379"/>
              <a:gd name="T2" fmla="*/ 547 w 559"/>
              <a:gd name="T3" fmla="*/ 0 h 379"/>
              <a:gd name="T4" fmla="*/ 547 w 559"/>
              <a:gd name="T5" fmla="*/ 30 h 379"/>
              <a:gd name="T6" fmla="*/ 523 w 559"/>
              <a:gd name="T7" fmla="*/ 60 h 379"/>
              <a:gd name="T8" fmla="*/ 558 w 559"/>
              <a:gd name="T9" fmla="*/ 105 h 379"/>
              <a:gd name="T10" fmla="*/ 558 w 559"/>
              <a:gd name="T11" fmla="*/ 270 h 379"/>
              <a:gd name="T12" fmla="*/ 534 w 559"/>
              <a:gd name="T13" fmla="*/ 270 h 379"/>
              <a:gd name="T14" fmla="*/ 534 w 559"/>
              <a:gd name="T15" fmla="*/ 378 h 379"/>
              <a:gd name="T16" fmla="*/ 439 w 559"/>
              <a:gd name="T17" fmla="*/ 345 h 379"/>
              <a:gd name="T18" fmla="*/ 400 w 559"/>
              <a:gd name="T19" fmla="*/ 320 h 379"/>
              <a:gd name="T20" fmla="*/ 0 w 559"/>
              <a:gd name="T21" fmla="*/ 320 h 379"/>
              <a:gd name="T22" fmla="*/ 0 w 559"/>
              <a:gd name="T23" fmla="*/ 0 h 37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59"/>
              <a:gd name="T37" fmla="*/ 0 h 379"/>
              <a:gd name="T38" fmla="*/ 559 w 559"/>
              <a:gd name="T39" fmla="*/ 379 h 37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59" h="379">
                <a:moveTo>
                  <a:pt x="0" y="0"/>
                </a:moveTo>
                <a:lnTo>
                  <a:pt x="547" y="0"/>
                </a:lnTo>
                <a:lnTo>
                  <a:pt x="547" y="30"/>
                </a:lnTo>
                <a:lnTo>
                  <a:pt x="523" y="60"/>
                </a:lnTo>
                <a:lnTo>
                  <a:pt x="558" y="105"/>
                </a:lnTo>
                <a:lnTo>
                  <a:pt x="558" y="270"/>
                </a:lnTo>
                <a:lnTo>
                  <a:pt x="534" y="270"/>
                </a:lnTo>
                <a:lnTo>
                  <a:pt x="534" y="378"/>
                </a:lnTo>
                <a:lnTo>
                  <a:pt x="439" y="345"/>
                </a:lnTo>
                <a:lnTo>
                  <a:pt x="400" y="320"/>
                </a:lnTo>
                <a:lnTo>
                  <a:pt x="0" y="320"/>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3" name="Freeform 77" descr="Parchment"/>
          <p:cNvSpPr>
            <a:spLocks/>
          </p:cNvSpPr>
          <p:nvPr/>
        </p:nvSpPr>
        <p:spPr bwMode="auto">
          <a:xfrm>
            <a:off x="4670425" y="2728913"/>
            <a:ext cx="698500" cy="409575"/>
          </a:xfrm>
          <a:custGeom>
            <a:avLst/>
            <a:gdLst>
              <a:gd name="T0" fmla="*/ 0 w 484"/>
              <a:gd name="T1" fmla="*/ 0 h 292"/>
              <a:gd name="T2" fmla="*/ 411 w 484"/>
              <a:gd name="T3" fmla="*/ 0 h 292"/>
              <a:gd name="T4" fmla="*/ 425 w 484"/>
              <a:gd name="T5" fmla="*/ 33 h 292"/>
              <a:gd name="T6" fmla="*/ 422 w 484"/>
              <a:gd name="T7" fmla="*/ 73 h 292"/>
              <a:gd name="T8" fmla="*/ 462 w 484"/>
              <a:gd name="T9" fmla="*/ 113 h 292"/>
              <a:gd name="T10" fmla="*/ 483 w 484"/>
              <a:gd name="T11" fmla="*/ 161 h 292"/>
              <a:gd name="T12" fmla="*/ 425 w 484"/>
              <a:gd name="T13" fmla="*/ 207 h 292"/>
              <a:gd name="T14" fmla="*/ 436 w 484"/>
              <a:gd name="T15" fmla="*/ 237 h 292"/>
              <a:gd name="T16" fmla="*/ 387 w 484"/>
              <a:gd name="T17" fmla="*/ 291 h 292"/>
              <a:gd name="T18" fmla="*/ 57 w 484"/>
              <a:gd name="T19" fmla="*/ 291 h 292"/>
              <a:gd name="T20" fmla="*/ 0 w 484"/>
              <a:gd name="T21" fmla="*/ 106 h 292"/>
              <a:gd name="T22" fmla="*/ 0 w 484"/>
              <a:gd name="T23" fmla="*/ 0 h 29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84"/>
              <a:gd name="T37" fmla="*/ 0 h 292"/>
              <a:gd name="T38" fmla="*/ 484 w 484"/>
              <a:gd name="T39" fmla="*/ 292 h 29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84" h="292">
                <a:moveTo>
                  <a:pt x="0" y="0"/>
                </a:moveTo>
                <a:lnTo>
                  <a:pt x="411" y="0"/>
                </a:lnTo>
                <a:lnTo>
                  <a:pt x="425" y="33"/>
                </a:lnTo>
                <a:lnTo>
                  <a:pt x="422" y="73"/>
                </a:lnTo>
                <a:lnTo>
                  <a:pt x="462" y="113"/>
                </a:lnTo>
                <a:lnTo>
                  <a:pt x="483" y="161"/>
                </a:lnTo>
                <a:lnTo>
                  <a:pt x="425" y="207"/>
                </a:lnTo>
                <a:lnTo>
                  <a:pt x="436" y="237"/>
                </a:lnTo>
                <a:lnTo>
                  <a:pt x="387" y="291"/>
                </a:lnTo>
                <a:lnTo>
                  <a:pt x="57" y="291"/>
                </a:lnTo>
                <a:lnTo>
                  <a:pt x="0" y="106"/>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4" name="Freeform 78" descr="Parchment"/>
          <p:cNvSpPr>
            <a:spLocks/>
          </p:cNvSpPr>
          <p:nvPr/>
        </p:nvSpPr>
        <p:spPr bwMode="auto">
          <a:xfrm>
            <a:off x="4610100" y="1906588"/>
            <a:ext cx="715963" cy="822325"/>
          </a:xfrm>
          <a:custGeom>
            <a:avLst/>
            <a:gdLst>
              <a:gd name="T0" fmla="*/ 0 w 496"/>
              <a:gd name="T1" fmla="*/ 0 h 589"/>
              <a:gd name="T2" fmla="*/ 166 w 496"/>
              <a:gd name="T3" fmla="*/ 0 h 589"/>
              <a:gd name="T4" fmla="*/ 495 w 496"/>
              <a:gd name="T5" fmla="*/ 71 h 589"/>
              <a:gd name="T6" fmla="*/ 382 w 496"/>
              <a:gd name="T7" fmla="*/ 186 h 589"/>
              <a:gd name="T8" fmla="*/ 334 w 496"/>
              <a:gd name="T9" fmla="*/ 361 h 589"/>
              <a:gd name="T10" fmla="*/ 334 w 496"/>
              <a:gd name="T11" fmla="*/ 454 h 589"/>
              <a:gd name="T12" fmla="*/ 447 w 496"/>
              <a:gd name="T13" fmla="*/ 543 h 589"/>
              <a:gd name="T14" fmla="*/ 453 w 496"/>
              <a:gd name="T15" fmla="*/ 588 h 589"/>
              <a:gd name="T16" fmla="*/ 66 w 496"/>
              <a:gd name="T17" fmla="*/ 588 h 589"/>
              <a:gd name="T18" fmla="*/ 66 w 496"/>
              <a:gd name="T19" fmla="*/ 418 h 589"/>
              <a:gd name="T20" fmla="*/ 33 w 496"/>
              <a:gd name="T21" fmla="*/ 375 h 589"/>
              <a:gd name="T22" fmla="*/ 55 w 496"/>
              <a:gd name="T23" fmla="*/ 349 h 589"/>
              <a:gd name="T24" fmla="*/ 55 w 496"/>
              <a:gd name="T25" fmla="*/ 312 h 589"/>
              <a:gd name="T26" fmla="*/ 42 w 496"/>
              <a:gd name="T27" fmla="*/ 210 h 589"/>
              <a:gd name="T28" fmla="*/ 0 w 496"/>
              <a:gd name="T29" fmla="*/ 0 h 58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496"/>
              <a:gd name="T46" fmla="*/ 0 h 589"/>
              <a:gd name="T47" fmla="*/ 496 w 496"/>
              <a:gd name="T48" fmla="*/ 589 h 58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496" h="589">
                <a:moveTo>
                  <a:pt x="0" y="0"/>
                </a:moveTo>
                <a:lnTo>
                  <a:pt x="166" y="0"/>
                </a:lnTo>
                <a:lnTo>
                  <a:pt x="495" y="71"/>
                </a:lnTo>
                <a:lnTo>
                  <a:pt x="382" y="186"/>
                </a:lnTo>
                <a:lnTo>
                  <a:pt x="334" y="361"/>
                </a:lnTo>
                <a:lnTo>
                  <a:pt x="334" y="454"/>
                </a:lnTo>
                <a:lnTo>
                  <a:pt x="447" y="543"/>
                </a:lnTo>
                <a:lnTo>
                  <a:pt x="453" y="588"/>
                </a:lnTo>
                <a:lnTo>
                  <a:pt x="66" y="588"/>
                </a:lnTo>
                <a:lnTo>
                  <a:pt x="66" y="418"/>
                </a:lnTo>
                <a:lnTo>
                  <a:pt x="33" y="375"/>
                </a:lnTo>
                <a:lnTo>
                  <a:pt x="55" y="349"/>
                </a:lnTo>
                <a:lnTo>
                  <a:pt x="55" y="312"/>
                </a:lnTo>
                <a:lnTo>
                  <a:pt x="42" y="210"/>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5" name="Freeform 79" descr="Parchment"/>
          <p:cNvSpPr>
            <a:spLocks/>
          </p:cNvSpPr>
          <p:nvPr/>
        </p:nvSpPr>
        <p:spPr bwMode="auto">
          <a:xfrm>
            <a:off x="5089525" y="2211388"/>
            <a:ext cx="625475" cy="671512"/>
          </a:xfrm>
          <a:custGeom>
            <a:avLst/>
            <a:gdLst>
              <a:gd name="T0" fmla="*/ 27 w 433"/>
              <a:gd name="T1" fmla="*/ 36 h 480"/>
              <a:gd name="T2" fmla="*/ 137 w 433"/>
              <a:gd name="T3" fmla="*/ 0 h 480"/>
              <a:gd name="T4" fmla="*/ 159 w 433"/>
              <a:gd name="T5" fmla="*/ 45 h 480"/>
              <a:gd name="T6" fmla="*/ 308 w 433"/>
              <a:gd name="T7" fmla="*/ 125 h 480"/>
              <a:gd name="T8" fmla="*/ 342 w 433"/>
              <a:gd name="T9" fmla="*/ 170 h 480"/>
              <a:gd name="T10" fmla="*/ 353 w 433"/>
              <a:gd name="T11" fmla="*/ 214 h 480"/>
              <a:gd name="T12" fmla="*/ 410 w 433"/>
              <a:gd name="T13" fmla="*/ 203 h 480"/>
              <a:gd name="T14" fmla="*/ 432 w 433"/>
              <a:gd name="T15" fmla="*/ 223 h 480"/>
              <a:gd name="T16" fmla="*/ 384 w 433"/>
              <a:gd name="T17" fmla="*/ 300 h 480"/>
              <a:gd name="T18" fmla="*/ 359 w 433"/>
              <a:gd name="T19" fmla="*/ 479 h 480"/>
              <a:gd name="T20" fmla="*/ 168 w 433"/>
              <a:gd name="T21" fmla="*/ 479 h 480"/>
              <a:gd name="T22" fmla="*/ 131 w 433"/>
              <a:gd name="T23" fmla="*/ 446 h 480"/>
              <a:gd name="T24" fmla="*/ 133 w 433"/>
              <a:gd name="T25" fmla="*/ 403 h 480"/>
              <a:gd name="T26" fmla="*/ 118 w 433"/>
              <a:gd name="T27" fmla="*/ 364 h 480"/>
              <a:gd name="T28" fmla="*/ 113 w 433"/>
              <a:gd name="T29" fmla="*/ 323 h 480"/>
              <a:gd name="T30" fmla="*/ 0 w 433"/>
              <a:gd name="T31" fmla="*/ 235 h 480"/>
              <a:gd name="T32" fmla="*/ 0 w 433"/>
              <a:gd name="T33" fmla="*/ 146 h 480"/>
              <a:gd name="T34" fmla="*/ 27 w 433"/>
              <a:gd name="T35" fmla="*/ 36 h 48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33"/>
              <a:gd name="T55" fmla="*/ 0 h 480"/>
              <a:gd name="T56" fmla="*/ 433 w 433"/>
              <a:gd name="T57" fmla="*/ 480 h 48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33" h="480">
                <a:moveTo>
                  <a:pt x="27" y="36"/>
                </a:moveTo>
                <a:lnTo>
                  <a:pt x="137" y="0"/>
                </a:lnTo>
                <a:lnTo>
                  <a:pt x="159" y="45"/>
                </a:lnTo>
                <a:lnTo>
                  <a:pt x="308" y="125"/>
                </a:lnTo>
                <a:lnTo>
                  <a:pt x="342" y="170"/>
                </a:lnTo>
                <a:lnTo>
                  <a:pt x="353" y="214"/>
                </a:lnTo>
                <a:lnTo>
                  <a:pt x="410" y="203"/>
                </a:lnTo>
                <a:lnTo>
                  <a:pt x="432" y="223"/>
                </a:lnTo>
                <a:lnTo>
                  <a:pt x="384" y="300"/>
                </a:lnTo>
                <a:lnTo>
                  <a:pt x="359" y="479"/>
                </a:lnTo>
                <a:lnTo>
                  <a:pt x="168" y="479"/>
                </a:lnTo>
                <a:lnTo>
                  <a:pt x="131" y="446"/>
                </a:lnTo>
                <a:lnTo>
                  <a:pt x="133" y="403"/>
                </a:lnTo>
                <a:lnTo>
                  <a:pt x="118" y="364"/>
                </a:lnTo>
                <a:lnTo>
                  <a:pt x="113" y="323"/>
                </a:lnTo>
                <a:lnTo>
                  <a:pt x="0" y="235"/>
                </a:lnTo>
                <a:lnTo>
                  <a:pt x="0" y="146"/>
                </a:lnTo>
                <a:lnTo>
                  <a:pt x="27" y="36"/>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6" name="Freeform 80" descr="Parchment"/>
          <p:cNvSpPr>
            <a:spLocks/>
          </p:cNvSpPr>
          <p:nvPr/>
        </p:nvSpPr>
        <p:spPr bwMode="auto">
          <a:xfrm>
            <a:off x="5316538" y="2141538"/>
            <a:ext cx="720725" cy="369887"/>
          </a:xfrm>
          <a:custGeom>
            <a:avLst/>
            <a:gdLst>
              <a:gd name="T0" fmla="*/ 0 w 499"/>
              <a:gd name="T1" fmla="*/ 91 h 264"/>
              <a:gd name="T2" fmla="*/ 155 w 499"/>
              <a:gd name="T3" fmla="*/ 181 h 264"/>
              <a:gd name="T4" fmla="*/ 184 w 499"/>
              <a:gd name="T5" fmla="*/ 224 h 264"/>
              <a:gd name="T6" fmla="*/ 195 w 499"/>
              <a:gd name="T7" fmla="*/ 263 h 264"/>
              <a:gd name="T8" fmla="*/ 281 w 499"/>
              <a:gd name="T9" fmla="*/ 171 h 264"/>
              <a:gd name="T10" fmla="*/ 498 w 499"/>
              <a:gd name="T11" fmla="*/ 135 h 264"/>
              <a:gd name="T12" fmla="*/ 403 w 499"/>
              <a:gd name="T13" fmla="*/ 69 h 264"/>
              <a:gd name="T14" fmla="*/ 274 w 499"/>
              <a:gd name="T15" fmla="*/ 130 h 264"/>
              <a:gd name="T16" fmla="*/ 152 w 499"/>
              <a:gd name="T17" fmla="*/ 77 h 264"/>
              <a:gd name="T18" fmla="*/ 224 w 499"/>
              <a:gd name="T19" fmla="*/ 12 h 264"/>
              <a:gd name="T20" fmla="*/ 161 w 499"/>
              <a:gd name="T21" fmla="*/ 0 h 264"/>
              <a:gd name="T22" fmla="*/ 0 w 499"/>
              <a:gd name="T23" fmla="*/ 91 h 2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99"/>
              <a:gd name="T37" fmla="*/ 0 h 264"/>
              <a:gd name="T38" fmla="*/ 499 w 499"/>
              <a:gd name="T39" fmla="*/ 264 h 2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99" h="264">
                <a:moveTo>
                  <a:pt x="0" y="91"/>
                </a:moveTo>
                <a:lnTo>
                  <a:pt x="155" y="181"/>
                </a:lnTo>
                <a:lnTo>
                  <a:pt x="184" y="224"/>
                </a:lnTo>
                <a:lnTo>
                  <a:pt x="195" y="263"/>
                </a:lnTo>
                <a:lnTo>
                  <a:pt x="281" y="171"/>
                </a:lnTo>
                <a:lnTo>
                  <a:pt x="498" y="135"/>
                </a:lnTo>
                <a:lnTo>
                  <a:pt x="403" y="69"/>
                </a:lnTo>
                <a:lnTo>
                  <a:pt x="274" y="130"/>
                </a:lnTo>
                <a:lnTo>
                  <a:pt x="152" y="77"/>
                </a:lnTo>
                <a:lnTo>
                  <a:pt x="224" y="12"/>
                </a:lnTo>
                <a:lnTo>
                  <a:pt x="161" y="0"/>
                </a:lnTo>
                <a:lnTo>
                  <a:pt x="0" y="91"/>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7" name="Freeform 81" descr="Parchment"/>
          <p:cNvSpPr>
            <a:spLocks/>
          </p:cNvSpPr>
          <p:nvPr/>
        </p:nvSpPr>
        <p:spPr bwMode="auto">
          <a:xfrm>
            <a:off x="4754563" y="3135313"/>
            <a:ext cx="730250" cy="665162"/>
          </a:xfrm>
          <a:custGeom>
            <a:avLst/>
            <a:gdLst>
              <a:gd name="T0" fmla="*/ 0 w 507"/>
              <a:gd name="T1" fmla="*/ 0 h 474"/>
              <a:gd name="T2" fmla="*/ 334 w 507"/>
              <a:gd name="T3" fmla="*/ 0 h 474"/>
              <a:gd name="T4" fmla="*/ 329 w 507"/>
              <a:gd name="T5" fmla="*/ 63 h 474"/>
              <a:gd name="T6" fmla="*/ 391 w 507"/>
              <a:gd name="T7" fmla="*/ 177 h 474"/>
              <a:gd name="T8" fmla="*/ 420 w 507"/>
              <a:gd name="T9" fmla="*/ 197 h 474"/>
              <a:gd name="T10" fmla="*/ 402 w 507"/>
              <a:gd name="T11" fmla="*/ 230 h 474"/>
              <a:gd name="T12" fmla="*/ 473 w 507"/>
              <a:gd name="T13" fmla="*/ 347 h 474"/>
              <a:gd name="T14" fmla="*/ 506 w 507"/>
              <a:gd name="T15" fmla="*/ 359 h 474"/>
              <a:gd name="T16" fmla="*/ 462 w 507"/>
              <a:gd name="T17" fmla="*/ 473 h 474"/>
              <a:gd name="T18" fmla="*/ 418 w 507"/>
              <a:gd name="T19" fmla="*/ 473 h 474"/>
              <a:gd name="T20" fmla="*/ 431 w 507"/>
              <a:gd name="T21" fmla="*/ 423 h 474"/>
              <a:gd name="T22" fmla="*/ 95 w 507"/>
              <a:gd name="T23" fmla="*/ 423 h 474"/>
              <a:gd name="T24" fmla="*/ 79 w 507"/>
              <a:gd name="T25" fmla="*/ 371 h 474"/>
              <a:gd name="T26" fmla="*/ 79 w 507"/>
              <a:gd name="T27" fmla="*/ 151 h 474"/>
              <a:gd name="T28" fmla="*/ 44 w 507"/>
              <a:gd name="T29" fmla="*/ 115 h 474"/>
              <a:gd name="T30" fmla="*/ 66 w 507"/>
              <a:gd name="T31" fmla="*/ 89 h 474"/>
              <a:gd name="T32" fmla="*/ 0 w 507"/>
              <a:gd name="T33" fmla="*/ 0 h 4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7"/>
              <a:gd name="T52" fmla="*/ 0 h 474"/>
              <a:gd name="T53" fmla="*/ 507 w 507"/>
              <a:gd name="T54" fmla="*/ 474 h 4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7" h="474">
                <a:moveTo>
                  <a:pt x="0" y="0"/>
                </a:moveTo>
                <a:lnTo>
                  <a:pt x="334" y="0"/>
                </a:lnTo>
                <a:lnTo>
                  <a:pt x="329" y="63"/>
                </a:lnTo>
                <a:lnTo>
                  <a:pt x="391" y="177"/>
                </a:lnTo>
                <a:lnTo>
                  <a:pt x="420" y="197"/>
                </a:lnTo>
                <a:lnTo>
                  <a:pt x="402" y="230"/>
                </a:lnTo>
                <a:lnTo>
                  <a:pt x="473" y="347"/>
                </a:lnTo>
                <a:lnTo>
                  <a:pt x="506" y="359"/>
                </a:lnTo>
                <a:lnTo>
                  <a:pt x="462" y="473"/>
                </a:lnTo>
                <a:lnTo>
                  <a:pt x="418" y="473"/>
                </a:lnTo>
                <a:lnTo>
                  <a:pt x="431" y="423"/>
                </a:lnTo>
                <a:lnTo>
                  <a:pt x="95" y="423"/>
                </a:lnTo>
                <a:lnTo>
                  <a:pt x="79" y="371"/>
                </a:lnTo>
                <a:lnTo>
                  <a:pt x="79" y="151"/>
                </a:lnTo>
                <a:lnTo>
                  <a:pt x="44" y="115"/>
                </a:lnTo>
                <a:lnTo>
                  <a:pt x="66" y="89"/>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8" name="Freeform 82" descr="Parchment"/>
          <p:cNvSpPr>
            <a:spLocks/>
          </p:cNvSpPr>
          <p:nvPr/>
        </p:nvSpPr>
        <p:spPr bwMode="auto">
          <a:xfrm>
            <a:off x="3898900" y="1906588"/>
            <a:ext cx="792163" cy="441325"/>
          </a:xfrm>
          <a:custGeom>
            <a:avLst/>
            <a:gdLst>
              <a:gd name="T0" fmla="*/ 0 w 548"/>
              <a:gd name="T1" fmla="*/ 0 h 316"/>
              <a:gd name="T2" fmla="*/ 492 w 548"/>
              <a:gd name="T3" fmla="*/ 0 h 316"/>
              <a:gd name="T4" fmla="*/ 538 w 548"/>
              <a:gd name="T5" fmla="*/ 237 h 316"/>
              <a:gd name="T6" fmla="*/ 547 w 548"/>
              <a:gd name="T7" fmla="*/ 315 h 316"/>
              <a:gd name="T8" fmla="*/ 2 w 548"/>
              <a:gd name="T9" fmla="*/ 315 h 316"/>
              <a:gd name="T10" fmla="*/ 0 w 548"/>
              <a:gd name="T11" fmla="*/ 0 h 316"/>
              <a:gd name="T12" fmla="*/ 0 60000 65536"/>
              <a:gd name="T13" fmla="*/ 0 60000 65536"/>
              <a:gd name="T14" fmla="*/ 0 60000 65536"/>
              <a:gd name="T15" fmla="*/ 0 60000 65536"/>
              <a:gd name="T16" fmla="*/ 0 60000 65536"/>
              <a:gd name="T17" fmla="*/ 0 60000 65536"/>
              <a:gd name="T18" fmla="*/ 0 w 548"/>
              <a:gd name="T19" fmla="*/ 0 h 316"/>
              <a:gd name="T20" fmla="*/ 548 w 548"/>
              <a:gd name="T21" fmla="*/ 316 h 316"/>
            </a:gdLst>
            <a:ahLst/>
            <a:cxnLst>
              <a:cxn ang="T12">
                <a:pos x="T0" y="T1"/>
              </a:cxn>
              <a:cxn ang="T13">
                <a:pos x="T2" y="T3"/>
              </a:cxn>
              <a:cxn ang="T14">
                <a:pos x="T4" y="T5"/>
              </a:cxn>
              <a:cxn ang="T15">
                <a:pos x="T6" y="T7"/>
              </a:cxn>
              <a:cxn ang="T16">
                <a:pos x="T8" y="T9"/>
              </a:cxn>
              <a:cxn ang="T17">
                <a:pos x="T10" y="T11"/>
              </a:cxn>
            </a:cxnLst>
            <a:rect l="T18" t="T19" r="T20" b="T21"/>
            <a:pathLst>
              <a:path w="548" h="316">
                <a:moveTo>
                  <a:pt x="0" y="0"/>
                </a:moveTo>
                <a:lnTo>
                  <a:pt x="492" y="0"/>
                </a:lnTo>
                <a:lnTo>
                  <a:pt x="538" y="237"/>
                </a:lnTo>
                <a:lnTo>
                  <a:pt x="547" y="315"/>
                </a:lnTo>
                <a:lnTo>
                  <a:pt x="2" y="315"/>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39" name="Freeform 83" descr="Parchment"/>
          <p:cNvSpPr>
            <a:spLocks/>
          </p:cNvSpPr>
          <p:nvPr/>
        </p:nvSpPr>
        <p:spPr bwMode="auto">
          <a:xfrm>
            <a:off x="3898900" y="2790825"/>
            <a:ext cx="927100" cy="442913"/>
          </a:xfrm>
          <a:custGeom>
            <a:avLst/>
            <a:gdLst>
              <a:gd name="T0" fmla="*/ 0 w 642"/>
              <a:gd name="T1" fmla="*/ 0 h 314"/>
              <a:gd name="T2" fmla="*/ 400 w 642"/>
              <a:gd name="T3" fmla="*/ 0 h 314"/>
              <a:gd name="T4" fmla="*/ 442 w 642"/>
              <a:gd name="T5" fmla="*/ 24 h 314"/>
              <a:gd name="T6" fmla="*/ 533 w 642"/>
              <a:gd name="T7" fmla="*/ 56 h 314"/>
              <a:gd name="T8" fmla="*/ 593 w 642"/>
              <a:gd name="T9" fmla="*/ 251 h 314"/>
              <a:gd name="T10" fmla="*/ 641 w 642"/>
              <a:gd name="T11" fmla="*/ 313 h 314"/>
              <a:gd name="T12" fmla="*/ 138 w 642"/>
              <a:gd name="T13" fmla="*/ 313 h 314"/>
              <a:gd name="T14" fmla="*/ 138 w 642"/>
              <a:gd name="T15" fmla="*/ 205 h 314"/>
              <a:gd name="T16" fmla="*/ 0 w 642"/>
              <a:gd name="T17" fmla="*/ 205 h 314"/>
              <a:gd name="T18" fmla="*/ 0 w 642"/>
              <a:gd name="T19" fmla="*/ 0 h 31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42"/>
              <a:gd name="T31" fmla="*/ 0 h 314"/>
              <a:gd name="T32" fmla="*/ 642 w 642"/>
              <a:gd name="T33" fmla="*/ 314 h 31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42" h="314">
                <a:moveTo>
                  <a:pt x="0" y="0"/>
                </a:moveTo>
                <a:lnTo>
                  <a:pt x="400" y="0"/>
                </a:lnTo>
                <a:lnTo>
                  <a:pt x="442" y="24"/>
                </a:lnTo>
                <a:lnTo>
                  <a:pt x="533" y="56"/>
                </a:lnTo>
                <a:lnTo>
                  <a:pt x="593" y="251"/>
                </a:lnTo>
                <a:lnTo>
                  <a:pt x="641" y="313"/>
                </a:lnTo>
                <a:lnTo>
                  <a:pt x="138" y="313"/>
                </a:lnTo>
                <a:lnTo>
                  <a:pt x="138" y="205"/>
                </a:lnTo>
                <a:lnTo>
                  <a:pt x="0" y="205"/>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0" name="Freeform 84" descr="Parchment"/>
          <p:cNvSpPr>
            <a:spLocks/>
          </p:cNvSpPr>
          <p:nvPr/>
        </p:nvSpPr>
        <p:spPr bwMode="auto">
          <a:xfrm>
            <a:off x="3154363" y="2490788"/>
            <a:ext cx="746125" cy="595312"/>
          </a:xfrm>
          <a:custGeom>
            <a:avLst/>
            <a:gdLst>
              <a:gd name="T0" fmla="*/ 0 w 517"/>
              <a:gd name="T1" fmla="*/ 0 h 425"/>
              <a:gd name="T2" fmla="*/ 516 w 517"/>
              <a:gd name="T3" fmla="*/ 0 h 425"/>
              <a:gd name="T4" fmla="*/ 516 w 517"/>
              <a:gd name="T5" fmla="*/ 424 h 425"/>
              <a:gd name="T6" fmla="*/ 0 w 517"/>
              <a:gd name="T7" fmla="*/ 424 h 425"/>
              <a:gd name="T8" fmla="*/ 0 w 517"/>
              <a:gd name="T9" fmla="*/ 0 h 425"/>
              <a:gd name="T10" fmla="*/ 0 60000 65536"/>
              <a:gd name="T11" fmla="*/ 0 60000 65536"/>
              <a:gd name="T12" fmla="*/ 0 60000 65536"/>
              <a:gd name="T13" fmla="*/ 0 60000 65536"/>
              <a:gd name="T14" fmla="*/ 0 60000 65536"/>
              <a:gd name="T15" fmla="*/ 0 w 517"/>
              <a:gd name="T16" fmla="*/ 0 h 425"/>
              <a:gd name="T17" fmla="*/ 517 w 517"/>
              <a:gd name="T18" fmla="*/ 425 h 425"/>
            </a:gdLst>
            <a:ahLst/>
            <a:cxnLst>
              <a:cxn ang="T10">
                <a:pos x="T0" y="T1"/>
              </a:cxn>
              <a:cxn ang="T11">
                <a:pos x="T2" y="T3"/>
              </a:cxn>
              <a:cxn ang="T12">
                <a:pos x="T4" y="T5"/>
              </a:cxn>
              <a:cxn ang="T13">
                <a:pos x="T6" y="T7"/>
              </a:cxn>
              <a:cxn ang="T14">
                <a:pos x="T8" y="T9"/>
              </a:cxn>
            </a:cxnLst>
            <a:rect l="T15" t="T16" r="T17" b="T18"/>
            <a:pathLst>
              <a:path w="517" h="425">
                <a:moveTo>
                  <a:pt x="0" y="0"/>
                </a:moveTo>
                <a:lnTo>
                  <a:pt x="516" y="0"/>
                </a:lnTo>
                <a:lnTo>
                  <a:pt x="516" y="424"/>
                </a:lnTo>
                <a:lnTo>
                  <a:pt x="0" y="424"/>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1" name="Freeform 85" descr="Parchment"/>
          <p:cNvSpPr>
            <a:spLocks/>
          </p:cNvSpPr>
          <p:nvPr/>
        </p:nvSpPr>
        <p:spPr bwMode="auto">
          <a:xfrm>
            <a:off x="5727700" y="2416175"/>
            <a:ext cx="468313" cy="569913"/>
          </a:xfrm>
          <a:custGeom>
            <a:avLst/>
            <a:gdLst>
              <a:gd name="T0" fmla="*/ 154 w 324"/>
              <a:gd name="T1" fmla="*/ 0 h 407"/>
              <a:gd name="T2" fmla="*/ 257 w 324"/>
              <a:gd name="T3" fmla="*/ 33 h 407"/>
              <a:gd name="T4" fmla="*/ 279 w 324"/>
              <a:gd name="T5" fmla="*/ 113 h 407"/>
              <a:gd name="T6" fmla="*/ 219 w 324"/>
              <a:gd name="T7" fmla="*/ 179 h 407"/>
              <a:gd name="T8" fmla="*/ 234 w 324"/>
              <a:gd name="T9" fmla="*/ 210 h 407"/>
              <a:gd name="T10" fmla="*/ 292 w 324"/>
              <a:gd name="T11" fmla="*/ 175 h 407"/>
              <a:gd name="T12" fmla="*/ 316 w 324"/>
              <a:gd name="T13" fmla="*/ 182 h 407"/>
              <a:gd name="T14" fmla="*/ 323 w 324"/>
              <a:gd name="T15" fmla="*/ 292 h 407"/>
              <a:gd name="T16" fmla="*/ 259 w 324"/>
              <a:gd name="T17" fmla="*/ 383 h 407"/>
              <a:gd name="T18" fmla="*/ 259 w 324"/>
              <a:gd name="T19" fmla="*/ 406 h 407"/>
              <a:gd name="T20" fmla="*/ 0 w 324"/>
              <a:gd name="T21" fmla="*/ 406 h 407"/>
              <a:gd name="T22" fmla="*/ 37 w 324"/>
              <a:gd name="T23" fmla="*/ 292 h 407"/>
              <a:gd name="T24" fmla="*/ 18 w 324"/>
              <a:gd name="T25" fmla="*/ 203 h 407"/>
              <a:gd name="T26" fmla="*/ 51 w 324"/>
              <a:gd name="T27" fmla="*/ 108 h 407"/>
              <a:gd name="T28" fmla="*/ 154 w 324"/>
              <a:gd name="T29" fmla="*/ 0 h 40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4"/>
              <a:gd name="T46" fmla="*/ 0 h 407"/>
              <a:gd name="T47" fmla="*/ 324 w 324"/>
              <a:gd name="T48" fmla="*/ 407 h 40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4" h="407">
                <a:moveTo>
                  <a:pt x="154" y="0"/>
                </a:moveTo>
                <a:lnTo>
                  <a:pt x="257" y="33"/>
                </a:lnTo>
                <a:lnTo>
                  <a:pt x="279" y="113"/>
                </a:lnTo>
                <a:lnTo>
                  <a:pt x="219" y="179"/>
                </a:lnTo>
                <a:lnTo>
                  <a:pt x="234" y="210"/>
                </a:lnTo>
                <a:lnTo>
                  <a:pt x="292" y="175"/>
                </a:lnTo>
                <a:lnTo>
                  <a:pt x="316" y="182"/>
                </a:lnTo>
                <a:lnTo>
                  <a:pt x="323" y="292"/>
                </a:lnTo>
                <a:lnTo>
                  <a:pt x="259" y="383"/>
                </a:lnTo>
                <a:lnTo>
                  <a:pt x="259" y="406"/>
                </a:lnTo>
                <a:lnTo>
                  <a:pt x="0" y="406"/>
                </a:lnTo>
                <a:lnTo>
                  <a:pt x="37" y="292"/>
                </a:lnTo>
                <a:lnTo>
                  <a:pt x="18" y="203"/>
                </a:lnTo>
                <a:lnTo>
                  <a:pt x="51" y="108"/>
                </a:lnTo>
                <a:lnTo>
                  <a:pt x="154"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2" name="Freeform 86" descr="Parchment"/>
          <p:cNvSpPr>
            <a:spLocks/>
          </p:cNvSpPr>
          <p:nvPr/>
        </p:nvSpPr>
        <p:spPr bwMode="auto">
          <a:xfrm>
            <a:off x="5230813" y="2882900"/>
            <a:ext cx="423862" cy="757238"/>
          </a:xfrm>
          <a:custGeom>
            <a:avLst/>
            <a:gdLst>
              <a:gd name="T0" fmla="*/ 74 w 294"/>
              <a:gd name="T1" fmla="*/ 0 h 541"/>
              <a:gd name="T2" fmla="*/ 267 w 294"/>
              <a:gd name="T3" fmla="*/ 0 h 541"/>
              <a:gd name="T4" fmla="*/ 291 w 294"/>
              <a:gd name="T5" fmla="*/ 80 h 541"/>
              <a:gd name="T6" fmla="*/ 291 w 294"/>
              <a:gd name="T7" fmla="*/ 358 h 541"/>
              <a:gd name="T8" fmla="*/ 293 w 294"/>
              <a:gd name="T9" fmla="*/ 383 h 541"/>
              <a:gd name="T10" fmla="*/ 256 w 294"/>
              <a:gd name="T11" fmla="*/ 430 h 541"/>
              <a:gd name="T12" fmla="*/ 247 w 294"/>
              <a:gd name="T13" fmla="*/ 487 h 541"/>
              <a:gd name="T14" fmla="*/ 176 w 294"/>
              <a:gd name="T15" fmla="*/ 540 h 541"/>
              <a:gd name="T16" fmla="*/ 143 w 294"/>
              <a:gd name="T17" fmla="*/ 528 h 541"/>
              <a:gd name="T18" fmla="*/ 70 w 294"/>
              <a:gd name="T19" fmla="*/ 414 h 541"/>
              <a:gd name="T20" fmla="*/ 91 w 294"/>
              <a:gd name="T21" fmla="*/ 378 h 541"/>
              <a:gd name="T22" fmla="*/ 61 w 294"/>
              <a:gd name="T23" fmla="*/ 356 h 541"/>
              <a:gd name="T24" fmla="*/ 0 w 294"/>
              <a:gd name="T25" fmla="*/ 247 h 541"/>
              <a:gd name="T26" fmla="*/ 4 w 294"/>
              <a:gd name="T27" fmla="*/ 180 h 541"/>
              <a:gd name="T28" fmla="*/ 48 w 294"/>
              <a:gd name="T29" fmla="*/ 125 h 541"/>
              <a:gd name="T30" fmla="*/ 37 w 294"/>
              <a:gd name="T31" fmla="*/ 95 h 541"/>
              <a:gd name="T32" fmla="*/ 93 w 294"/>
              <a:gd name="T33" fmla="*/ 51 h 541"/>
              <a:gd name="T34" fmla="*/ 74 w 294"/>
              <a:gd name="T35" fmla="*/ 0 h 541"/>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94"/>
              <a:gd name="T55" fmla="*/ 0 h 541"/>
              <a:gd name="T56" fmla="*/ 294 w 294"/>
              <a:gd name="T57" fmla="*/ 541 h 541"/>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94" h="541">
                <a:moveTo>
                  <a:pt x="74" y="0"/>
                </a:moveTo>
                <a:lnTo>
                  <a:pt x="267" y="0"/>
                </a:lnTo>
                <a:lnTo>
                  <a:pt x="291" y="80"/>
                </a:lnTo>
                <a:lnTo>
                  <a:pt x="291" y="358"/>
                </a:lnTo>
                <a:lnTo>
                  <a:pt x="293" y="383"/>
                </a:lnTo>
                <a:lnTo>
                  <a:pt x="256" y="430"/>
                </a:lnTo>
                <a:lnTo>
                  <a:pt x="247" y="487"/>
                </a:lnTo>
                <a:lnTo>
                  <a:pt x="176" y="540"/>
                </a:lnTo>
                <a:lnTo>
                  <a:pt x="143" y="528"/>
                </a:lnTo>
                <a:lnTo>
                  <a:pt x="70" y="414"/>
                </a:lnTo>
                <a:lnTo>
                  <a:pt x="91" y="378"/>
                </a:lnTo>
                <a:lnTo>
                  <a:pt x="61" y="356"/>
                </a:lnTo>
                <a:lnTo>
                  <a:pt x="0" y="247"/>
                </a:lnTo>
                <a:lnTo>
                  <a:pt x="4" y="180"/>
                </a:lnTo>
                <a:lnTo>
                  <a:pt x="48" y="125"/>
                </a:lnTo>
                <a:lnTo>
                  <a:pt x="37" y="95"/>
                </a:lnTo>
                <a:lnTo>
                  <a:pt x="93" y="51"/>
                </a:lnTo>
                <a:lnTo>
                  <a:pt x="74"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3" name="Freeform 87" descr="Parchment"/>
          <p:cNvSpPr>
            <a:spLocks/>
          </p:cNvSpPr>
          <p:nvPr/>
        </p:nvSpPr>
        <p:spPr bwMode="auto">
          <a:xfrm>
            <a:off x="5586413" y="2984500"/>
            <a:ext cx="344487" cy="588963"/>
          </a:xfrm>
          <a:custGeom>
            <a:avLst/>
            <a:gdLst>
              <a:gd name="T0" fmla="*/ 44 w 239"/>
              <a:gd name="T1" fmla="*/ 0 h 419"/>
              <a:gd name="T2" fmla="*/ 64 w 239"/>
              <a:gd name="T3" fmla="*/ 14 h 419"/>
              <a:gd name="T4" fmla="*/ 97 w 239"/>
              <a:gd name="T5" fmla="*/ 2 h 419"/>
              <a:gd name="T6" fmla="*/ 238 w 239"/>
              <a:gd name="T7" fmla="*/ 2 h 419"/>
              <a:gd name="T8" fmla="*/ 238 w 239"/>
              <a:gd name="T9" fmla="*/ 252 h 419"/>
              <a:gd name="T10" fmla="*/ 150 w 239"/>
              <a:gd name="T11" fmla="*/ 380 h 419"/>
              <a:gd name="T12" fmla="*/ 0 w 239"/>
              <a:gd name="T13" fmla="*/ 418 h 419"/>
              <a:gd name="T14" fmla="*/ 11 w 239"/>
              <a:gd name="T15" fmla="*/ 357 h 419"/>
              <a:gd name="T16" fmla="*/ 44 w 239"/>
              <a:gd name="T17" fmla="*/ 312 h 419"/>
              <a:gd name="T18" fmla="*/ 44 w 239"/>
              <a:gd name="T19" fmla="*/ 0 h 41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39"/>
              <a:gd name="T31" fmla="*/ 0 h 419"/>
              <a:gd name="T32" fmla="*/ 239 w 239"/>
              <a:gd name="T33" fmla="*/ 419 h 41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39" h="419">
                <a:moveTo>
                  <a:pt x="44" y="0"/>
                </a:moveTo>
                <a:lnTo>
                  <a:pt x="64" y="14"/>
                </a:lnTo>
                <a:lnTo>
                  <a:pt x="97" y="2"/>
                </a:lnTo>
                <a:lnTo>
                  <a:pt x="238" y="2"/>
                </a:lnTo>
                <a:lnTo>
                  <a:pt x="238" y="252"/>
                </a:lnTo>
                <a:lnTo>
                  <a:pt x="150" y="380"/>
                </a:lnTo>
                <a:lnTo>
                  <a:pt x="0" y="418"/>
                </a:lnTo>
                <a:lnTo>
                  <a:pt x="11" y="357"/>
                </a:lnTo>
                <a:lnTo>
                  <a:pt x="44" y="312"/>
                </a:lnTo>
                <a:lnTo>
                  <a:pt x="44"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4" name="Freeform 88" descr="Parchment"/>
          <p:cNvSpPr>
            <a:spLocks/>
          </p:cNvSpPr>
          <p:nvPr/>
        </p:nvSpPr>
        <p:spPr bwMode="auto">
          <a:xfrm>
            <a:off x="5929313" y="2951163"/>
            <a:ext cx="477837" cy="503237"/>
          </a:xfrm>
          <a:custGeom>
            <a:avLst/>
            <a:gdLst>
              <a:gd name="T0" fmla="*/ 0 w 331"/>
              <a:gd name="T1" fmla="*/ 25 h 360"/>
              <a:gd name="T2" fmla="*/ 124 w 331"/>
              <a:gd name="T3" fmla="*/ 25 h 360"/>
              <a:gd name="T4" fmla="*/ 170 w 331"/>
              <a:gd name="T5" fmla="*/ 49 h 360"/>
              <a:gd name="T6" fmla="*/ 239 w 331"/>
              <a:gd name="T7" fmla="*/ 49 h 360"/>
              <a:gd name="T8" fmla="*/ 330 w 331"/>
              <a:gd name="T9" fmla="*/ 0 h 360"/>
              <a:gd name="T10" fmla="*/ 330 w 331"/>
              <a:gd name="T11" fmla="*/ 156 h 360"/>
              <a:gd name="T12" fmla="*/ 317 w 331"/>
              <a:gd name="T13" fmla="*/ 164 h 360"/>
              <a:gd name="T14" fmla="*/ 273 w 331"/>
              <a:gd name="T15" fmla="*/ 258 h 360"/>
              <a:gd name="T16" fmla="*/ 248 w 331"/>
              <a:gd name="T17" fmla="*/ 258 h 360"/>
              <a:gd name="T18" fmla="*/ 168 w 331"/>
              <a:gd name="T19" fmla="*/ 359 h 360"/>
              <a:gd name="T20" fmla="*/ 141 w 331"/>
              <a:gd name="T21" fmla="*/ 333 h 360"/>
              <a:gd name="T22" fmla="*/ 100 w 331"/>
              <a:gd name="T23" fmla="*/ 345 h 360"/>
              <a:gd name="T24" fmla="*/ 0 w 331"/>
              <a:gd name="T25" fmla="*/ 256 h 360"/>
              <a:gd name="T26" fmla="*/ 0 w 331"/>
              <a:gd name="T27" fmla="*/ 25 h 36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331"/>
              <a:gd name="T43" fmla="*/ 0 h 360"/>
              <a:gd name="T44" fmla="*/ 331 w 331"/>
              <a:gd name="T45" fmla="*/ 360 h 36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331" h="360">
                <a:moveTo>
                  <a:pt x="0" y="25"/>
                </a:moveTo>
                <a:lnTo>
                  <a:pt x="124" y="25"/>
                </a:lnTo>
                <a:lnTo>
                  <a:pt x="170" y="49"/>
                </a:lnTo>
                <a:lnTo>
                  <a:pt x="239" y="49"/>
                </a:lnTo>
                <a:lnTo>
                  <a:pt x="330" y="0"/>
                </a:lnTo>
                <a:lnTo>
                  <a:pt x="330" y="156"/>
                </a:lnTo>
                <a:lnTo>
                  <a:pt x="317" y="164"/>
                </a:lnTo>
                <a:lnTo>
                  <a:pt x="273" y="258"/>
                </a:lnTo>
                <a:lnTo>
                  <a:pt x="248" y="258"/>
                </a:lnTo>
                <a:lnTo>
                  <a:pt x="168" y="359"/>
                </a:lnTo>
                <a:lnTo>
                  <a:pt x="141" y="333"/>
                </a:lnTo>
                <a:lnTo>
                  <a:pt x="100" y="345"/>
                </a:lnTo>
                <a:lnTo>
                  <a:pt x="0" y="256"/>
                </a:lnTo>
                <a:lnTo>
                  <a:pt x="0" y="25"/>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5" name="Freeform 89" descr="Parchment"/>
          <p:cNvSpPr>
            <a:spLocks/>
          </p:cNvSpPr>
          <p:nvPr/>
        </p:nvSpPr>
        <p:spPr bwMode="auto">
          <a:xfrm>
            <a:off x="6149975" y="3165475"/>
            <a:ext cx="588963" cy="449263"/>
          </a:xfrm>
          <a:custGeom>
            <a:avLst/>
            <a:gdLst>
              <a:gd name="T0" fmla="*/ 168 w 408"/>
              <a:gd name="T1" fmla="*/ 0 h 320"/>
              <a:gd name="T2" fmla="*/ 156 w 408"/>
              <a:gd name="T3" fmla="*/ 0 h 320"/>
              <a:gd name="T4" fmla="*/ 108 w 408"/>
              <a:gd name="T5" fmla="*/ 97 h 320"/>
              <a:gd name="T6" fmla="*/ 81 w 408"/>
              <a:gd name="T7" fmla="*/ 97 h 320"/>
              <a:gd name="T8" fmla="*/ 0 w 408"/>
              <a:gd name="T9" fmla="*/ 195 h 320"/>
              <a:gd name="T10" fmla="*/ 35 w 408"/>
              <a:gd name="T11" fmla="*/ 298 h 320"/>
              <a:gd name="T12" fmla="*/ 160 w 408"/>
              <a:gd name="T13" fmla="*/ 319 h 320"/>
              <a:gd name="T14" fmla="*/ 194 w 408"/>
              <a:gd name="T15" fmla="*/ 293 h 320"/>
              <a:gd name="T16" fmla="*/ 230 w 408"/>
              <a:gd name="T17" fmla="*/ 219 h 320"/>
              <a:gd name="T18" fmla="*/ 239 w 408"/>
              <a:gd name="T19" fmla="*/ 212 h 320"/>
              <a:gd name="T20" fmla="*/ 407 w 408"/>
              <a:gd name="T21" fmla="*/ 150 h 320"/>
              <a:gd name="T22" fmla="*/ 396 w 408"/>
              <a:gd name="T23" fmla="*/ 122 h 320"/>
              <a:gd name="T24" fmla="*/ 330 w 408"/>
              <a:gd name="T25" fmla="*/ 100 h 320"/>
              <a:gd name="T26" fmla="*/ 237 w 408"/>
              <a:gd name="T27" fmla="*/ 150 h 320"/>
              <a:gd name="T28" fmla="*/ 237 w 408"/>
              <a:gd name="T29" fmla="*/ 62 h 320"/>
              <a:gd name="T30" fmla="*/ 168 w 408"/>
              <a:gd name="T31" fmla="*/ 62 h 320"/>
              <a:gd name="T32" fmla="*/ 168 w 408"/>
              <a:gd name="T33" fmla="*/ 0 h 3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8"/>
              <a:gd name="T52" fmla="*/ 0 h 320"/>
              <a:gd name="T53" fmla="*/ 408 w 408"/>
              <a:gd name="T54" fmla="*/ 320 h 3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8" h="320">
                <a:moveTo>
                  <a:pt x="168" y="0"/>
                </a:moveTo>
                <a:lnTo>
                  <a:pt x="156" y="0"/>
                </a:lnTo>
                <a:lnTo>
                  <a:pt x="108" y="97"/>
                </a:lnTo>
                <a:lnTo>
                  <a:pt x="81" y="97"/>
                </a:lnTo>
                <a:lnTo>
                  <a:pt x="0" y="195"/>
                </a:lnTo>
                <a:lnTo>
                  <a:pt x="35" y="298"/>
                </a:lnTo>
                <a:lnTo>
                  <a:pt x="160" y="319"/>
                </a:lnTo>
                <a:lnTo>
                  <a:pt x="194" y="293"/>
                </a:lnTo>
                <a:lnTo>
                  <a:pt x="230" y="219"/>
                </a:lnTo>
                <a:lnTo>
                  <a:pt x="239" y="212"/>
                </a:lnTo>
                <a:lnTo>
                  <a:pt x="407" y="150"/>
                </a:lnTo>
                <a:lnTo>
                  <a:pt x="396" y="122"/>
                </a:lnTo>
                <a:lnTo>
                  <a:pt x="330" y="100"/>
                </a:lnTo>
                <a:lnTo>
                  <a:pt x="237" y="150"/>
                </a:lnTo>
                <a:lnTo>
                  <a:pt x="237" y="62"/>
                </a:lnTo>
                <a:lnTo>
                  <a:pt x="168" y="62"/>
                </a:lnTo>
                <a:lnTo>
                  <a:pt x="168"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6" name="Freeform 90" descr="Parchment"/>
          <p:cNvSpPr>
            <a:spLocks/>
          </p:cNvSpPr>
          <p:nvPr/>
        </p:nvSpPr>
        <p:spPr bwMode="auto">
          <a:xfrm>
            <a:off x="5437188" y="3313113"/>
            <a:ext cx="782637" cy="446087"/>
          </a:xfrm>
          <a:custGeom>
            <a:avLst/>
            <a:gdLst>
              <a:gd name="T0" fmla="*/ 0 w 543"/>
              <a:gd name="T1" fmla="*/ 317 h 318"/>
              <a:gd name="T2" fmla="*/ 31 w 543"/>
              <a:gd name="T3" fmla="*/ 234 h 318"/>
              <a:gd name="T4" fmla="*/ 102 w 543"/>
              <a:gd name="T5" fmla="*/ 182 h 318"/>
              <a:gd name="T6" fmla="*/ 251 w 543"/>
              <a:gd name="T7" fmla="*/ 149 h 318"/>
              <a:gd name="T8" fmla="*/ 342 w 543"/>
              <a:gd name="T9" fmla="*/ 21 h 318"/>
              <a:gd name="T10" fmla="*/ 342 w 543"/>
              <a:gd name="T11" fmla="*/ 0 h 318"/>
              <a:gd name="T12" fmla="*/ 442 w 543"/>
              <a:gd name="T13" fmla="*/ 87 h 318"/>
              <a:gd name="T14" fmla="*/ 483 w 543"/>
              <a:gd name="T15" fmla="*/ 73 h 318"/>
              <a:gd name="T16" fmla="*/ 507 w 543"/>
              <a:gd name="T17" fmla="*/ 99 h 318"/>
              <a:gd name="T18" fmla="*/ 542 w 543"/>
              <a:gd name="T19" fmla="*/ 201 h 318"/>
              <a:gd name="T20" fmla="*/ 403 w 543"/>
              <a:gd name="T21" fmla="*/ 272 h 318"/>
              <a:gd name="T22" fmla="*/ 383 w 543"/>
              <a:gd name="T23" fmla="*/ 296 h 318"/>
              <a:gd name="T24" fmla="*/ 113 w 543"/>
              <a:gd name="T25" fmla="*/ 296 h 318"/>
              <a:gd name="T26" fmla="*/ 113 w 543"/>
              <a:gd name="T27" fmla="*/ 317 h 318"/>
              <a:gd name="T28" fmla="*/ 0 w 543"/>
              <a:gd name="T29" fmla="*/ 317 h 31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543"/>
              <a:gd name="T46" fmla="*/ 0 h 318"/>
              <a:gd name="T47" fmla="*/ 543 w 543"/>
              <a:gd name="T48" fmla="*/ 318 h 318"/>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543" h="318">
                <a:moveTo>
                  <a:pt x="0" y="317"/>
                </a:moveTo>
                <a:lnTo>
                  <a:pt x="31" y="234"/>
                </a:lnTo>
                <a:lnTo>
                  <a:pt x="102" y="182"/>
                </a:lnTo>
                <a:lnTo>
                  <a:pt x="251" y="149"/>
                </a:lnTo>
                <a:lnTo>
                  <a:pt x="342" y="21"/>
                </a:lnTo>
                <a:lnTo>
                  <a:pt x="342" y="0"/>
                </a:lnTo>
                <a:lnTo>
                  <a:pt x="442" y="87"/>
                </a:lnTo>
                <a:lnTo>
                  <a:pt x="483" y="73"/>
                </a:lnTo>
                <a:lnTo>
                  <a:pt x="507" y="99"/>
                </a:lnTo>
                <a:lnTo>
                  <a:pt x="542" y="201"/>
                </a:lnTo>
                <a:lnTo>
                  <a:pt x="403" y="272"/>
                </a:lnTo>
                <a:lnTo>
                  <a:pt x="383" y="296"/>
                </a:lnTo>
                <a:lnTo>
                  <a:pt x="113" y="296"/>
                </a:lnTo>
                <a:lnTo>
                  <a:pt x="113" y="317"/>
                </a:lnTo>
                <a:lnTo>
                  <a:pt x="0" y="317"/>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7" name="Freeform 91" descr="Parchment"/>
          <p:cNvSpPr>
            <a:spLocks/>
          </p:cNvSpPr>
          <p:nvPr/>
        </p:nvSpPr>
        <p:spPr bwMode="auto">
          <a:xfrm>
            <a:off x="4889500" y="3730625"/>
            <a:ext cx="539750" cy="509588"/>
          </a:xfrm>
          <a:custGeom>
            <a:avLst/>
            <a:gdLst>
              <a:gd name="T0" fmla="*/ 0 w 374"/>
              <a:gd name="T1" fmla="*/ 0 h 362"/>
              <a:gd name="T2" fmla="*/ 337 w 374"/>
              <a:gd name="T3" fmla="*/ 0 h 362"/>
              <a:gd name="T4" fmla="*/ 323 w 374"/>
              <a:gd name="T5" fmla="*/ 48 h 362"/>
              <a:gd name="T6" fmla="*/ 373 w 374"/>
              <a:gd name="T7" fmla="*/ 50 h 362"/>
              <a:gd name="T8" fmla="*/ 326 w 374"/>
              <a:gd name="T9" fmla="*/ 175 h 362"/>
              <a:gd name="T10" fmla="*/ 277 w 374"/>
              <a:gd name="T11" fmla="*/ 242 h 362"/>
              <a:gd name="T12" fmla="*/ 244 w 374"/>
              <a:gd name="T13" fmla="*/ 361 h 362"/>
              <a:gd name="T14" fmla="*/ 50 w 374"/>
              <a:gd name="T15" fmla="*/ 361 h 362"/>
              <a:gd name="T16" fmla="*/ 50 w 374"/>
              <a:gd name="T17" fmla="*/ 306 h 362"/>
              <a:gd name="T18" fmla="*/ 13 w 374"/>
              <a:gd name="T19" fmla="*/ 297 h 362"/>
              <a:gd name="T20" fmla="*/ 13 w 374"/>
              <a:gd name="T21" fmla="*/ 74 h 362"/>
              <a:gd name="T22" fmla="*/ 0 w 374"/>
              <a:gd name="T23" fmla="*/ 0 h 36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74"/>
              <a:gd name="T37" fmla="*/ 0 h 362"/>
              <a:gd name="T38" fmla="*/ 374 w 374"/>
              <a:gd name="T39" fmla="*/ 362 h 36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74" h="362">
                <a:moveTo>
                  <a:pt x="0" y="0"/>
                </a:moveTo>
                <a:lnTo>
                  <a:pt x="337" y="0"/>
                </a:lnTo>
                <a:lnTo>
                  <a:pt x="323" y="48"/>
                </a:lnTo>
                <a:lnTo>
                  <a:pt x="373" y="50"/>
                </a:lnTo>
                <a:lnTo>
                  <a:pt x="326" y="175"/>
                </a:lnTo>
                <a:lnTo>
                  <a:pt x="277" y="242"/>
                </a:lnTo>
                <a:lnTo>
                  <a:pt x="244" y="361"/>
                </a:lnTo>
                <a:lnTo>
                  <a:pt x="50" y="361"/>
                </a:lnTo>
                <a:lnTo>
                  <a:pt x="50" y="306"/>
                </a:lnTo>
                <a:lnTo>
                  <a:pt x="13" y="297"/>
                </a:lnTo>
                <a:lnTo>
                  <a:pt x="13" y="74"/>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8" name="Freeform 92" descr="Parchment"/>
          <p:cNvSpPr>
            <a:spLocks/>
          </p:cNvSpPr>
          <p:nvPr/>
        </p:nvSpPr>
        <p:spPr bwMode="auto">
          <a:xfrm>
            <a:off x="5360988" y="3729038"/>
            <a:ext cx="912812" cy="242887"/>
          </a:xfrm>
          <a:custGeom>
            <a:avLst/>
            <a:gdLst>
              <a:gd name="T0" fmla="*/ 56 w 632"/>
              <a:gd name="T1" fmla="*/ 19 h 174"/>
              <a:gd name="T2" fmla="*/ 166 w 632"/>
              <a:gd name="T3" fmla="*/ 19 h 174"/>
              <a:gd name="T4" fmla="*/ 166 w 632"/>
              <a:gd name="T5" fmla="*/ 0 h 174"/>
              <a:gd name="T6" fmla="*/ 631 w 632"/>
              <a:gd name="T7" fmla="*/ 0 h 174"/>
              <a:gd name="T8" fmla="*/ 622 w 632"/>
              <a:gd name="T9" fmla="*/ 38 h 174"/>
              <a:gd name="T10" fmla="*/ 436 w 632"/>
              <a:gd name="T11" fmla="*/ 124 h 174"/>
              <a:gd name="T12" fmla="*/ 418 w 632"/>
              <a:gd name="T13" fmla="*/ 173 h 174"/>
              <a:gd name="T14" fmla="*/ 0 w 632"/>
              <a:gd name="T15" fmla="*/ 173 h 174"/>
              <a:gd name="T16" fmla="*/ 56 w 632"/>
              <a:gd name="T17" fmla="*/ 19 h 17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2"/>
              <a:gd name="T28" fmla="*/ 0 h 174"/>
              <a:gd name="T29" fmla="*/ 632 w 632"/>
              <a:gd name="T30" fmla="*/ 174 h 17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2" h="174">
                <a:moveTo>
                  <a:pt x="56" y="19"/>
                </a:moveTo>
                <a:lnTo>
                  <a:pt x="166" y="19"/>
                </a:lnTo>
                <a:lnTo>
                  <a:pt x="166" y="0"/>
                </a:lnTo>
                <a:lnTo>
                  <a:pt x="631" y="0"/>
                </a:lnTo>
                <a:lnTo>
                  <a:pt x="622" y="38"/>
                </a:lnTo>
                <a:lnTo>
                  <a:pt x="436" y="124"/>
                </a:lnTo>
                <a:lnTo>
                  <a:pt x="418" y="173"/>
                </a:lnTo>
                <a:lnTo>
                  <a:pt x="0" y="173"/>
                </a:lnTo>
                <a:lnTo>
                  <a:pt x="56" y="19"/>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49" name="Freeform 93" descr="Parchment"/>
          <p:cNvSpPr>
            <a:spLocks/>
          </p:cNvSpPr>
          <p:nvPr/>
        </p:nvSpPr>
        <p:spPr bwMode="auto">
          <a:xfrm>
            <a:off x="5959475" y="3729038"/>
            <a:ext cx="954088" cy="392112"/>
          </a:xfrm>
          <a:custGeom>
            <a:avLst/>
            <a:gdLst>
              <a:gd name="T0" fmla="*/ 213 w 661"/>
              <a:gd name="T1" fmla="*/ 0 h 280"/>
              <a:gd name="T2" fmla="*/ 631 w 661"/>
              <a:gd name="T3" fmla="*/ 0 h 280"/>
              <a:gd name="T4" fmla="*/ 660 w 661"/>
              <a:gd name="T5" fmla="*/ 86 h 280"/>
              <a:gd name="T6" fmla="*/ 588 w 661"/>
              <a:gd name="T7" fmla="*/ 171 h 280"/>
              <a:gd name="T8" fmla="*/ 483 w 661"/>
              <a:gd name="T9" fmla="*/ 206 h 280"/>
              <a:gd name="T10" fmla="*/ 441 w 661"/>
              <a:gd name="T11" fmla="*/ 279 h 280"/>
              <a:gd name="T12" fmla="*/ 339 w 661"/>
              <a:gd name="T13" fmla="*/ 159 h 280"/>
              <a:gd name="T14" fmla="*/ 258 w 661"/>
              <a:gd name="T15" fmla="*/ 159 h 280"/>
              <a:gd name="T16" fmla="*/ 244 w 661"/>
              <a:gd name="T17" fmla="*/ 135 h 280"/>
              <a:gd name="T18" fmla="*/ 134 w 661"/>
              <a:gd name="T19" fmla="*/ 135 h 280"/>
              <a:gd name="T20" fmla="*/ 93 w 661"/>
              <a:gd name="T21" fmla="*/ 175 h 280"/>
              <a:gd name="T22" fmla="*/ 0 w 661"/>
              <a:gd name="T23" fmla="*/ 175 h 280"/>
              <a:gd name="T24" fmla="*/ 18 w 661"/>
              <a:gd name="T25" fmla="*/ 124 h 280"/>
              <a:gd name="T26" fmla="*/ 204 w 661"/>
              <a:gd name="T27" fmla="*/ 41 h 280"/>
              <a:gd name="T28" fmla="*/ 213 w 661"/>
              <a:gd name="T29" fmla="*/ 0 h 28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661"/>
              <a:gd name="T46" fmla="*/ 0 h 280"/>
              <a:gd name="T47" fmla="*/ 661 w 661"/>
              <a:gd name="T48" fmla="*/ 280 h 28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661" h="280">
                <a:moveTo>
                  <a:pt x="213" y="0"/>
                </a:moveTo>
                <a:lnTo>
                  <a:pt x="631" y="0"/>
                </a:lnTo>
                <a:lnTo>
                  <a:pt x="660" y="86"/>
                </a:lnTo>
                <a:lnTo>
                  <a:pt x="588" y="171"/>
                </a:lnTo>
                <a:lnTo>
                  <a:pt x="483" y="206"/>
                </a:lnTo>
                <a:lnTo>
                  <a:pt x="441" y="279"/>
                </a:lnTo>
                <a:lnTo>
                  <a:pt x="339" y="159"/>
                </a:lnTo>
                <a:lnTo>
                  <a:pt x="258" y="159"/>
                </a:lnTo>
                <a:lnTo>
                  <a:pt x="244" y="135"/>
                </a:lnTo>
                <a:lnTo>
                  <a:pt x="134" y="135"/>
                </a:lnTo>
                <a:lnTo>
                  <a:pt x="93" y="175"/>
                </a:lnTo>
                <a:lnTo>
                  <a:pt x="0" y="175"/>
                </a:lnTo>
                <a:lnTo>
                  <a:pt x="18" y="124"/>
                </a:lnTo>
                <a:lnTo>
                  <a:pt x="204" y="41"/>
                </a:lnTo>
                <a:lnTo>
                  <a:pt x="213"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0" name="Freeform 94" descr="Parchment"/>
          <p:cNvSpPr>
            <a:spLocks/>
          </p:cNvSpPr>
          <p:nvPr/>
        </p:nvSpPr>
        <p:spPr bwMode="auto">
          <a:xfrm>
            <a:off x="6084888" y="3917950"/>
            <a:ext cx="519112" cy="473075"/>
          </a:xfrm>
          <a:custGeom>
            <a:avLst/>
            <a:gdLst>
              <a:gd name="T0" fmla="*/ 15 w 360"/>
              <a:gd name="T1" fmla="*/ 40 h 338"/>
              <a:gd name="T2" fmla="*/ 53 w 360"/>
              <a:gd name="T3" fmla="*/ 0 h 338"/>
              <a:gd name="T4" fmla="*/ 162 w 360"/>
              <a:gd name="T5" fmla="*/ 0 h 338"/>
              <a:gd name="T6" fmla="*/ 174 w 360"/>
              <a:gd name="T7" fmla="*/ 24 h 338"/>
              <a:gd name="T8" fmla="*/ 257 w 360"/>
              <a:gd name="T9" fmla="*/ 24 h 338"/>
              <a:gd name="T10" fmla="*/ 359 w 360"/>
              <a:gd name="T11" fmla="*/ 144 h 338"/>
              <a:gd name="T12" fmla="*/ 266 w 360"/>
              <a:gd name="T13" fmla="*/ 250 h 338"/>
              <a:gd name="T14" fmla="*/ 196 w 360"/>
              <a:gd name="T15" fmla="*/ 276 h 338"/>
              <a:gd name="T16" fmla="*/ 187 w 360"/>
              <a:gd name="T17" fmla="*/ 337 h 338"/>
              <a:gd name="T18" fmla="*/ 151 w 360"/>
              <a:gd name="T19" fmla="*/ 267 h 338"/>
              <a:gd name="T20" fmla="*/ 0 w 360"/>
              <a:gd name="T21" fmla="*/ 74 h 338"/>
              <a:gd name="T22" fmla="*/ 15 w 360"/>
              <a:gd name="T23" fmla="*/ 40 h 338"/>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0"/>
              <a:gd name="T37" fmla="*/ 0 h 338"/>
              <a:gd name="T38" fmla="*/ 360 w 360"/>
              <a:gd name="T39" fmla="*/ 338 h 338"/>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0" h="338">
                <a:moveTo>
                  <a:pt x="15" y="40"/>
                </a:moveTo>
                <a:lnTo>
                  <a:pt x="53" y="0"/>
                </a:lnTo>
                <a:lnTo>
                  <a:pt x="162" y="0"/>
                </a:lnTo>
                <a:lnTo>
                  <a:pt x="174" y="24"/>
                </a:lnTo>
                <a:lnTo>
                  <a:pt x="257" y="24"/>
                </a:lnTo>
                <a:lnTo>
                  <a:pt x="359" y="144"/>
                </a:lnTo>
                <a:lnTo>
                  <a:pt x="266" y="250"/>
                </a:lnTo>
                <a:lnTo>
                  <a:pt x="196" y="276"/>
                </a:lnTo>
                <a:lnTo>
                  <a:pt x="187" y="337"/>
                </a:lnTo>
                <a:lnTo>
                  <a:pt x="151" y="267"/>
                </a:lnTo>
                <a:lnTo>
                  <a:pt x="0" y="74"/>
                </a:lnTo>
                <a:lnTo>
                  <a:pt x="15" y="4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1" name="Freeform 95" descr="Parchment"/>
          <p:cNvSpPr>
            <a:spLocks/>
          </p:cNvSpPr>
          <p:nvPr/>
        </p:nvSpPr>
        <p:spPr bwMode="auto">
          <a:xfrm>
            <a:off x="5853113" y="3973513"/>
            <a:ext cx="501650" cy="590550"/>
          </a:xfrm>
          <a:custGeom>
            <a:avLst/>
            <a:gdLst>
              <a:gd name="T0" fmla="*/ 0 w 347"/>
              <a:gd name="T1" fmla="*/ 0 h 422"/>
              <a:gd name="T2" fmla="*/ 174 w 347"/>
              <a:gd name="T3" fmla="*/ 0 h 422"/>
              <a:gd name="T4" fmla="*/ 159 w 347"/>
              <a:gd name="T5" fmla="*/ 33 h 422"/>
              <a:gd name="T6" fmla="*/ 310 w 347"/>
              <a:gd name="T7" fmla="*/ 225 h 422"/>
              <a:gd name="T8" fmla="*/ 346 w 347"/>
              <a:gd name="T9" fmla="*/ 295 h 422"/>
              <a:gd name="T10" fmla="*/ 301 w 347"/>
              <a:gd name="T11" fmla="*/ 421 h 422"/>
              <a:gd name="T12" fmla="*/ 62 w 347"/>
              <a:gd name="T13" fmla="*/ 421 h 422"/>
              <a:gd name="T14" fmla="*/ 38 w 347"/>
              <a:gd name="T15" fmla="*/ 369 h 422"/>
              <a:gd name="T16" fmla="*/ 25 w 347"/>
              <a:gd name="T17" fmla="*/ 302 h 422"/>
              <a:gd name="T18" fmla="*/ 49 w 347"/>
              <a:gd name="T19" fmla="*/ 266 h 422"/>
              <a:gd name="T20" fmla="*/ 0 w 347"/>
              <a:gd name="T21" fmla="*/ 0 h 42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347"/>
              <a:gd name="T34" fmla="*/ 0 h 422"/>
              <a:gd name="T35" fmla="*/ 347 w 347"/>
              <a:gd name="T36" fmla="*/ 422 h 42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347" h="422">
                <a:moveTo>
                  <a:pt x="0" y="0"/>
                </a:moveTo>
                <a:lnTo>
                  <a:pt x="174" y="0"/>
                </a:lnTo>
                <a:lnTo>
                  <a:pt x="159" y="33"/>
                </a:lnTo>
                <a:lnTo>
                  <a:pt x="310" y="225"/>
                </a:lnTo>
                <a:lnTo>
                  <a:pt x="346" y="295"/>
                </a:lnTo>
                <a:lnTo>
                  <a:pt x="301" y="421"/>
                </a:lnTo>
                <a:lnTo>
                  <a:pt x="62" y="421"/>
                </a:lnTo>
                <a:lnTo>
                  <a:pt x="38" y="369"/>
                </a:lnTo>
                <a:lnTo>
                  <a:pt x="25" y="302"/>
                </a:lnTo>
                <a:lnTo>
                  <a:pt x="49" y="266"/>
                </a:lnTo>
                <a:lnTo>
                  <a:pt x="0"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2" name="Freeform 96" descr="Parchment"/>
          <p:cNvSpPr>
            <a:spLocks/>
          </p:cNvSpPr>
          <p:nvPr/>
        </p:nvSpPr>
        <p:spPr bwMode="auto">
          <a:xfrm>
            <a:off x="5518150" y="3971925"/>
            <a:ext cx="409575" cy="619125"/>
          </a:xfrm>
          <a:custGeom>
            <a:avLst/>
            <a:gdLst>
              <a:gd name="T0" fmla="*/ 58 w 283"/>
              <a:gd name="T1" fmla="*/ 0 h 443"/>
              <a:gd name="T2" fmla="*/ 234 w 283"/>
              <a:gd name="T3" fmla="*/ 0 h 443"/>
              <a:gd name="T4" fmla="*/ 282 w 283"/>
              <a:gd name="T5" fmla="*/ 270 h 443"/>
              <a:gd name="T6" fmla="*/ 259 w 283"/>
              <a:gd name="T7" fmla="*/ 306 h 443"/>
              <a:gd name="T8" fmla="*/ 270 w 283"/>
              <a:gd name="T9" fmla="*/ 369 h 443"/>
              <a:gd name="T10" fmla="*/ 73 w 283"/>
              <a:gd name="T11" fmla="*/ 369 h 443"/>
              <a:gd name="T12" fmla="*/ 70 w 283"/>
              <a:gd name="T13" fmla="*/ 431 h 443"/>
              <a:gd name="T14" fmla="*/ 0 w 283"/>
              <a:gd name="T15" fmla="*/ 442 h 443"/>
              <a:gd name="T16" fmla="*/ 2 w 283"/>
              <a:gd name="T17" fmla="*/ 318 h 443"/>
              <a:gd name="T18" fmla="*/ 58 w 283"/>
              <a:gd name="T19" fmla="*/ 0 h 44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83"/>
              <a:gd name="T31" fmla="*/ 0 h 443"/>
              <a:gd name="T32" fmla="*/ 283 w 283"/>
              <a:gd name="T33" fmla="*/ 443 h 44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83" h="443">
                <a:moveTo>
                  <a:pt x="58" y="0"/>
                </a:moveTo>
                <a:lnTo>
                  <a:pt x="234" y="0"/>
                </a:lnTo>
                <a:lnTo>
                  <a:pt x="282" y="270"/>
                </a:lnTo>
                <a:lnTo>
                  <a:pt x="259" y="306"/>
                </a:lnTo>
                <a:lnTo>
                  <a:pt x="270" y="369"/>
                </a:lnTo>
                <a:lnTo>
                  <a:pt x="73" y="369"/>
                </a:lnTo>
                <a:lnTo>
                  <a:pt x="70" y="431"/>
                </a:lnTo>
                <a:lnTo>
                  <a:pt x="0" y="442"/>
                </a:lnTo>
                <a:lnTo>
                  <a:pt x="2" y="318"/>
                </a:lnTo>
                <a:lnTo>
                  <a:pt x="58"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3" name="Freeform 97" descr="Parchment"/>
          <p:cNvSpPr>
            <a:spLocks/>
          </p:cNvSpPr>
          <p:nvPr/>
        </p:nvSpPr>
        <p:spPr bwMode="auto">
          <a:xfrm>
            <a:off x="5243513" y="3971925"/>
            <a:ext cx="360362" cy="668338"/>
          </a:xfrm>
          <a:custGeom>
            <a:avLst/>
            <a:gdLst>
              <a:gd name="T0" fmla="*/ 83 w 250"/>
              <a:gd name="T1" fmla="*/ 0 h 478"/>
              <a:gd name="T2" fmla="*/ 249 w 250"/>
              <a:gd name="T3" fmla="*/ 0 h 478"/>
              <a:gd name="T4" fmla="*/ 195 w 250"/>
              <a:gd name="T5" fmla="*/ 318 h 478"/>
              <a:gd name="T6" fmla="*/ 193 w 250"/>
              <a:gd name="T7" fmla="*/ 441 h 478"/>
              <a:gd name="T8" fmla="*/ 142 w 250"/>
              <a:gd name="T9" fmla="*/ 477 h 478"/>
              <a:gd name="T10" fmla="*/ 115 w 250"/>
              <a:gd name="T11" fmla="*/ 395 h 478"/>
              <a:gd name="T12" fmla="*/ 0 w 250"/>
              <a:gd name="T13" fmla="*/ 395 h 478"/>
              <a:gd name="T14" fmla="*/ 36 w 250"/>
              <a:gd name="T15" fmla="*/ 258 h 478"/>
              <a:gd name="T16" fmla="*/ 1 w 250"/>
              <a:gd name="T17" fmla="*/ 187 h 478"/>
              <a:gd name="T18" fmla="*/ 34 w 250"/>
              <a:gd name="T19" fmla="*/ 71 h 478"/>
              <a:gd name="T20" fmla="*/ 83 w 250"/>
              <a:gd name="T21" fmla="*/ 0 h 4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50"/>
              <a:gd name="T34" fmla="*/ 0 h 478"/>
              <a:gd name="T35" fmla="*/ 250 w 250"/>
              <a:gd name="T36" fmla="*/ 478 h 4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50" h="478">
                <a:moveTo>
                  <a:pt x="83" y="0"/>
                </a:moveTo>
                <a:lnTo>
                  <a:pt x="249" y="0"/>
                </a:lnTo>
                <a:lnTo>
                  <a:pt x="195" y="318"/>
                </a:lnTo>
                <a:lnTo>
                  <a:pt x="193" y="441"/>
                </a:lnTo>
                <a:lnTo>
                  <a:pt x="142" y="477"/>
                </a:lnTo>
                <a:lnTo>
                  <a:pt x="115" y="395"/>
                </a:lnTo>
                <a:lnTo>
                  <a:pt x="0" y="395"/>
                </a:lnTo>
                <a:lnTo>
                  <a:pt x="36" y="258"/>
                </a:lnTo>
                <a:lnTo>
                  <a:pt x="1" y="187"/>
                </a:lnTo>
                <a:lnTo>
                  <a:pt x="34" y="71"/>
                </a:lnTo>
                <a:lnTo>
                  <a:pt x="83"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4" name="Freeform 98" descr="Parchment"/>
          <p:cNvSpPr>
            <a:spLocks/>
          </p:cNvSpPr>
          <p:nvPr/>
        </p:nvSpPr>
        <p:spPr bwMode="auto">
          <a:xfrm>
            <a:off x="5621338" y="4491038"/>
            <a:ext cx="868362" cy="796925"/>
          </a:xfrm>
          <a:custGeom>
            <a:avLst/>
            <a:gdLst>
              <a:gd name="T0" fmla="*/ 2 w 602"/>
              <a:gd name="T1" fmla="*/ 0 h 567"/>
              <a:gd name="T2" fmla="*/ 200 w 602"/>
              <a:gd name="T3" fmla="*/ 0 h 567"/>
              <a:gd name="T4" fmla="*/ 226 w 602"/>
              <a:gd name="T5" fmla="*/ 57 h 567"/>
              <a:gd name="T6" fmla="*/ 466 w 602"/>
              <a:gd name="T7" fmla="*/ 57 h 567"/>
              <a:gd name="T8" fmla="*/ 472 w 602"/>
              <a:gd name="T9" fmla="*/ 107 h 567"/>
              <a:gd name="T10" fmla="*/ 557 w 602"/>
              <a:gd name="T11" fmla="*/ 271 h 567"/>
              <a:gd name="T12" fmla="*/ 590 w 602"/>
              <a:gd name="T13" fmla="*/ 391 h 567"/>
              <a:gd name="T14" fmla="*/ 601 w 602"/>
              <a:gd name="T15" fmla="*/ 474 h 567"/>
              <a:gd name="T16" fmla="*/ 517 w 602"/>
              <a:gd name="T17" fmla="*/ 559 h 567"/>
              <a:gd name="T18" fmla="*/ 448 w 602"/>
              <a:gd name="T19" fmla="*/ 566 h 567"/>
              <a:gd name="T20" fmla="*/ 429 w 602"/>
              <a:gd name="T21" fmla="*/ 393 h 567"/>
              <a:gd name="T22" fmla="*/ 407 w 602"/>
              <a:gd name="T23" fmla="*/ 395 h 567"/>
              <a:gd name="T24" fmla="*/ 338 w 602"/>
              <a:gd name="T25" fmla="*/ 291 h 567"/>
              <a:gd name="T26" fmla="*/ 354 w 602"/>
              <a:gd name="T27" fmla="*/ 205 h 567"/>
              <a:gd name="T28" fmla="*/ 277 w 602"/>
              <a:gd name="T29" fmla="*/ 111 h 567"/>
              <a:gd name="T30" fmla="*/ 176 w 602"/>
              <a:gd name="T31" fmla="*/ 139 h 567"/>
              <a:gd name="T32" fmla="*/ 98 w 602"/>
              <a:gd name="T33" fmla="*/ 64 h 567"/>
              <a:gd name="T34" fmla="*/ 0 w 602"/>
              <a:gd name="T35" fmla="*/ 62 h 567"/>
              <a:gd name="T36" fmla="*/ 2 w 602"/>
              <a:gd name="T37" fmla="*/ 0 h 56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602"/>
              <a:gd name="T58" fmla="*/ 0 h 567"/>
              <a:gd name="T59" fmla="*/ 602 w 602"/>
              <a:gd name="T60" fmla="*/ 567 h 567"/>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602" h="567">
                <a:moveTo>
                  <a:pt x="2" y="0"/>
                </a:moveTo>
                <a:lnTo>
                  <a:pt x="200" y="0"/>
                </a:lnTo>
                <a:lnTo>
                  <a:pt x="226" y="57"/>
                </a:lnTo>
                <a:lnTo>
                  <a:pt x="466" y="57"/>
                </a:lnTo>
                <a:lnTo>
                  <a:pt x="472" y="107"/>
                </a:lnTo>
                <a:lnTo>
                  <a:pt x="557" y="271"/>
                </a:lnTo>
                <a:lnTo>
                  <a:pt x="590" y="391"/>
                </a:lnTo>
                <a:lnTo>
                  <a:pt x="601" y="474"/>
                </a:lnTo>
                <a:lnTo>
                  <a:pt x="517" y="559"/>
                </a:lnTo>
                <a:lnTo>
                  <a:pt x="448" y="566"/>
                </a:lnTo>
                <a:lnTo>
                  <a:pt x="429" y="393"/>
                </a:lnTo>
                <a:lnTo>
                  <a:pt x="407" y="395"/>
                </a:lnTo>
                <a:lnTo>
                  <a:pt x="338" y="291"/>
                </a:lnTo>
                <a:lnTo>
                  <a:pt x="354" y="205"/>
                </a:lnTo>
                <a:lnTo>
                  <a:pt x="277" y="111"/>
                </a:lnTo>
                <a:lnTo>
                  <a:pt x="176" y="139"/>
                </a:lnTo>
                <a:lnTo>
                  <a:pt x="98" y="64"/>
                </a:lnTo>
                <a:lnTo>
                  <a:pt x="0" y="62"/>
                </a:lnTo>
                <a:lnTo>
                  <a:pt x="2"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5" name="Freeform 99" descr="Parchment"/>
          <p:cNvSpPr>
            <a:spLocks/>
          </p:cNvSpPr>
          <p:nvPr/>
        </p:nvSpPr>
        <p:spPr bwMode="auto">
          <a:xfrm>
            <a:off x="4959350" y="4219575"/>
            <a:ext cx="525463" cy="534988"/>
          </a:xfrm>
          <a:custGeom>
            <a:avLst/>
            <a:gdLst>
              <a:gd name="T0" fmla="*/ 3 w 365"/>
              <a:gd name="T1" fmla="*/ 0 h 381"/>
              <a:gd name="T2" fmla="*/ 198 w 365"/>
              <a:gd name="T3" fmla="*/ 0 h 381"/>
              <a:gd name="T4" fmla="*/ 232 w 365"/>
              <a:gd name="T5" fmla="*/ 73 h 381"/>
              <a:gd name="T6" fmla="*/ 196 w 365"/>
              <a:gd name="T7" fmla="*/ 210 h 381"/>
              <a:gd name="T8" fmla="*/ 311 w 365"/>
              <a:gd name="T9" fmla="*/ 210 h 381"/>
              <a:gd name="T10" fmla="*/ 337 w 365"/>
              <a:gd name="T11" fmla="*/ 294 h 381"/>
              <a:gd name="T12" fmla="*/ 364 w 365"/>
              <a:gd name="T13" fmla="*/ 380 h 381"/>
              <a:gd name="T14" fmla="*/ 210 w 365"/>
              <a:gd name="T15" fmla="*/ 371 h 381"/>
              <a:gd name="T16" fmla="*/ 25 w 365"/>
              <a:gd name="T17" fmla="*/ 295 h 381"/>
              <a:gd name="T18" fmla="*/ 47 w 365"/>
              <a:gd name="T19" fmla="*/ 236 h 381"/>
              <a:gd name="T20" fmla="*/ 0 w 365"/>
              <a:gd name="T21" fmla="*/ 117 h 381"/>
              <a:gd name="T22" fmla="*/ 3 w 365"/>
              <a:gd name="T23" fmla="*/ 0 h 3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65"/>
              <a:gd name="T37" fmla="*/ 0 h 381"/>
              <a:gd name="T38" fmla="*/ 365 w 365"/>
              <a:gd name="T39" fmla="*/ 381 h 3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65" h="381">
                <a:moveTo>
                  <a:pt x="3" y="0"/>
                </a:moveTo>
                <a:lnTo>
                  <a:pt x="198" y="0"/>
                </a:lnTo>
                <a:lnTo>
                  <a:pt x="232" y="73"/>
                </a:lnTo>
                <a:lnTo>
                  <a:pt x="196" y="210"/>
                </a:lnTo>
                <a:lnTo>
                  <a:pt x="311" y="210"/>
                </a:lnTo>
                <a:lnTo>
                  <a:pt x="337" y="294"/>
                </a:lnTo>
                <a:lnTo>
                  <a:pt x="364" y="380"/>
                </a:lnTo>
                <a:lnTo>
                  <a:pt x="210" y="371"/>
                </a:lnTo>
                <a:lnTo>
                  <a:pt x="25" y="295"/>
                </a:lnTo>
                <a:lnTo>
                  <a:pt x="47" y="236"/>
                </a:lnTo>
                <a:lnTo>
                  <a:pt x="0" y="117"/>
                </a:lnTo>
                <a:lnTo>
                  <a:pt x="3"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6" name="Freeform 100"/>
          <p:cNvSpPr>
            <a:spLocks/>
          </p:cNvSpPr>
          <p:nvPr/>
        </p:nvSpPr>
        <p:spPr bwMode="auto">
          <a:xfrm>
            <a:off x="6864350" y="3228975"/>
            <a:ext cx="92075" cy="155575"/>
          </a:xfrm>
          <a:custGeom>
            <a:avLst/>
            <a:gdLst>
              <a:gd name="T0" fmla="*/ 38 w 64"/>
              <a:gd name="T1" fmla="*/ 110 h 111"/>
              <a:gd name="T2" fmla="*/ 0 w 64"/>
              <a:gd name="T3" fmla="*/ 110 h 111"/>
              <a:gd name="T4" fmla="*/ 0 w 64"/>
              <a:gd name="T5" fmla="*/ 0 h 111"/>
              <a:gd name="T6" fmla="*/ 63 w 64"/>
              <a:gd name="T7" fmla="*/ 0 h 111"/>
              <a:gd name="T8" fmla="*/ 38 w 64"/>
              <a:gd name="T9" fmla="*/ 34 h 111"/>
              <a:gd name="T10" fmla="*/ 38 w 64"/>
              <a:gd name="T11" fmla="*/ 110 h 111"/>
              <a:gd name="T12" fmla="*/ 0 60000 65536"/>
              <a:gd name="T13" fmla="*/ 0 60000 65536"/>
              <a:gd name="T14" fmla="*/ 0 60000 65536"/>
              <a:gd name="T15" fmla="*/ 0 60000 65536"/>
              <a:gd name="T16" fmla="*/ 0 60000 65536"/>
              <a:gd name="T17" fmla="*/ 0 60000 65536"/>
              <a:gd name="T18" fmla="*/ 0 w 64"/>
              <a:gd name="T19" fmla="*/ 0 h 111"/>
              <a:gd name="T20" fmla="*/ 64 w 64"/>
              <a:gd name="T21" fmla="*/ 111 h 111"/>
            </a:gdLst>
            <a:ahLst/>
            <a:cxnLst>
              <a:cxn ang="T12">
                <a:pos x="T0" y="T1"/>
              </a:cxn>
              <a:cxn ang="T13">
                <a:pos x="T2" y="T3"/>
              </a:cxn>
              <a:cxn ang="T14">
                <a:pos x="T4" y="T5"/>
              </a:cxn>
              <a:cxn ang="T15">
                <a:pos x="T6" y="T7"/>
              </a:cxn>
              <a:cxn ang="T16">
                <a:pos x="T8" y="T9"/>
              </a:cxn>
              <a:cxn ang="T17">
                <a:pos x="T10" y="T11"/>
              </a:cxn>
            </a:cxnLst>
            <a:rect l="T18" t="T19" r="T20" b="T21"/>
            <a:pathLst>
              <a:path w="64" h="111">
                <a:moveTo>
                  <a:pt x="38" y="110"/>
                </a:moveTo>
                <a:lnTo>
                  <a:pt x="0" y="110"/>
                </a:lnTo>
                <a:lnTo>
                  <a:pt x="0" y="0"/>
                </a:lnTo>
                <a:lnTo>
                  <a:pt x="63" y="0"/>
                </a:lnTo>
                <a:lnTo>
                  <a:pt x="38" y="34"/>
                </a:lnTo>
                <a:lnTo>
                  <a:pt x="38" y="110"/>
                </a:lnTo>
              </a:path>
            </a:pathLst>
          </a:custGeom>
          <a:solidFill>
            <a:srgbClr val="FFFFFF"/>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7" name="Freeform 101"/>
          <p:cNvSpPr>
            <a:spLocks/>
          </p:cNvSpPr>
          <p:nvPr/>
        </p:nvSpPr>
        <p:spPr bwMode="auto">
          <a:xfrm>
            <a:off x="6945313" y="3319463"/>
            <a:ext cx="25400" cy="350837"/>
          </a:xfrm>
          <a:custGeom>
            <a:avLst/>
            <a:gdLst>
              <a:gd name="T0" fmla="*/ 0 w 18"/>
              <a:gd name="T1" fmla="*/ 0 h 251"/>
              <a:gd name="T2" fmla="*/ 17 w 18"/>
              <a:gd name="T3" fmla="*/ 65 h 251"/>
              <a:gd name="T4" fmla="*/ 17 w 18"/>
              <a:gd name="T5" fmla="*/ 250 h 251"/>
              <a:gd name="T6" fmla="*/ 0 w 18"/>
              <a:gd name="T7" fmla="*/ 184 h 251"/>
              <a:gd name="T8" fmla="*/ 0 w 18"/>
              <a:gd name="T9" fmla="*/ 0 h 251"/>
              <a:gd name="T10" fmla="*/ 0 60000 65536"/>
              <a:gd name="T11" fmla="*/ 0 60000 65536"/>
              <a:gd name="T12" fmla="*/ 0 60000 65536"/>
              <a:gd name="T13" fmla="*/ 0 60000 65536"/>
              <a:gd name="T14" fmla="*/ 0 60000 65536"/>
              <a:gd name="T15" fmla="*/ 0 w 18"/>
              <a:gd name="T16" fmla="*/ 0 h 251"/>
              <a:gd name="T17" fmla="*/ 18 w 18"/>
              <a:gd name="T18" fmla="*/ 251 h 251"/>
            </a:gdLst>
            <a:ahLst/>
            <a:cxnLst>
              <a:cxn ang="T10">
                <a:pos x="T0" y="T1"/>
              </a:cxn>
              <a:cxn ang="T11">
                <a:pos x="T2" y="T3"/>
              </a:cxn>
              <a:cxn ang="T12">
                <a:pos x="T4" y="T5"/>
              </a:cxn>
              <a:cxn ang="T13">
                <a:pos x="T6" y="T7"/>
              </a:cxn>
              <a:cxn ang="T14">
                <a:pos x="T8" y="T9"/>
              </a:cxn>
            </a:cxnLst>
            <a:rect l="T15" t="T16" r="T17" b="T18"/>
            <a:pathLst>
              <a:path w="18" h="251">
                <a:moveTo>
                  <a:pt x="0" y="0"/>
                </a:moveTo>
                <a:lnTo>
                  <a:pt x="17" y="65"/>
                </a:lnTo>
                <a:lnTo>
                  <a:pt x="17" y="250"/>
                </a:lnTo>
                <a:lnTo>
                  <a:pt x="0" y="184"/>
                </a:lnTo>
                <a:lnTo>
                  <a:pt x="0" y="0"/>
                </a:lnTo>
              </a:path>
            </a:pathLst>
          </a:custGeom>
          <a:solidFill>
            <a:srgbClr val="474747"/>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8" name="Freeform 102" descr="Parchment"/>
          <p:cNvSpPr>
            <a:spLocks/>
          </p:cNvSpPr>
          <p:nvPr/>
        </p:nvSpPr>
        <p:spPr bwMode="auto">
          <a:xfrm>
            <a:off x="7142163" y="2787650"/>
            <a:ext cx="376237" cy="227013"/>
          </a:xfrm>
          <a:custGeom>
            <a:avLst/>
            <a:gdLst>
              <a:gd name="T0" fmla="*/ 7 w 261"/>
              <a:gd name="T1" fmla="*/ 19 h 161"/>
              <a:gd name="T2" fmla="*/ 156 w 261"/>
              <a:gd name="T3" fmla="*/ 19 h 161"/>
              <a:gd name="T4" fmla="*/ 193 w 261"/>
              <a:gd name="T5" fmla="*/ 0 h 161"/>
              <a:gd name="T6" fmla="*/ 211 w 261"/>
              <a:gd name="T7" fmla="*/ 42 h 161"/>
              <a:gd name="T8" fmla="*/ 187 w 261"/>
              <a:gd name="T9" fmla="*/ 68 h 161"/>
              <a:gd name="T10" fmla="*/ 222 w 261"/>
              <a:gd name="T11" fmla="*/ 136 h 161"/>
              <a:gd name="T12" fmla="*/ 260 w 261"/>
              <a:gd name="T13" fmla="*/ 136 h 161"/>
              <a:gd name="T14" fmla="*/ 204 w 261"/>
              <a:gd name="T15" fmla="*/ 160 h 161"/>
              <a:gd name="T16" fmla="*/ 154 w 261"/>
              <a:gd name="T17" fmla="*/ 106 h 161"/>
              <a:gd name="T18" fmla="*/ 0 w 261"/>
              <a:gd name="T19" fmla="*/ 106 h 161"/>
              <a:gd name="T20" fmla="*/ 7 w 261"/>
              <a:gd name="T21" fmla="*/ 19 h 16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61"/>
              <a:gd name="T34" fmla="*/ 0 h 161"/>
              <a:gd name="T35" fmla="*/ 261 w 261"/>
              <a:gd name="T36" fmla="*/ 161 h 16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61" h="161">
                <a:moveTo>
                  <a:pt x="7" y="19"/>
                </a:moveTo>
                <a:lnTo>
                  <a:pt x="156" y="19"/>
                </a:lnTo>
                <a:lnTo>
                  <a:pt x="193" y="0"/>
                </a:lnTo>
                <a:lnTo>
                  <a:pt x="211" y="42"/>
                </a:lnTo>
                <a:lnTo>
                  <a:pt x="187" y="68"/>
                </a:lnTo>
                <a:lnTo>
                  <a:pt x="222" y="136"/>
                </a:lnTo>
                <a:lnTo>
                  <a:pt x="260" y="136"/>
                </a:lnTo>
                <a:lnTo>
                  <a:pt x="204" y="160"/>
                </a:lnTo>
                <a:lnTo>
                  <a:pt x="154" y="106"/>
                </a:lnTo>
                <a:lnTo>
                  <a:pt x="0" y="106"/>
                </a:lnTo>
                <a:lnTo>
                  <a:pt x="7" y="19"/>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59" name="Freeform 103"/>
          <p:cNvSpPr>
            <a:spLocks/>
          </p:cNvSpPr>
          <p:nvPr/>
        </p:nvSpPr>
        <p:spPr bwMode="auto">
          <a:xfrm>
            <a:off x="7313613" y="2936875"/>
            <a:ext cx="76200" cy="101600"/>
          </a:xfrm>
          <a:custGeom>
            <a:avLst/>
            <a:gdLst>
              <a:gd name="T0" fmla="*/ 0 w 52"/>
              <a:gd name="T1" fmla="*/ 0 h 73"/>
              <a:gd name="T2" fmla="*/ 34 w 52"/>
              <a:gd name="T3" fmla="*/ 0 h 73"/>
              <a:gd name="T4" fmla="*/ 51 w 52"/>
              <a:gd name="T5" fmla="*/ 20 h 73"/>
              <a:gd name="T6" fmla="*/ 32 w 52"/>
              <a:gd name="T7" fmla="*/ 67 h 73"/>
              <a:gd name="T8" fmla="*/ 0 w 52"/>
              <a:gd name="T9" fmla="*/ 72 h 73"/>
              <a:gd name="T10" fmla="*/ 0 w 52"/>
              <a:gd name="T11" fmla="*/ 0 h 73"/>
              <a:gd name="T12" fmla="*/ 0 60000 65536"/>
              <a:gd name="T13" fmla="*/ 0 60000 65536"/>
              <a:gd name="T14" fmla="*/ 0 60000 65536"/>
              <a:gd name="T15" fmla="*/ 0 60000 65536"/>
              <a:gd name="T16" fmla="*/ 0 60000 65536"/>
              <a:gd name="T17" fmla="*/ 0 60000 65536"/>
              <a:gd name="T18" fmla="*/ 0 w 52"/>
              <a:gd name="T19" fmla="*/ 0 h 73"/>
              <a:gd name="T20" fmla="*/ 52 w 52"/>
              <a:gd name="T21" fmla="*/ 73 h 73"/>
            </a:gdLst>
            <a:ahLst/>
            <a:cxnLst>
              <a:cxn ang="T12">
                <a:pos x="T0" y="T1"/>
              </a:cxn>
              <a:cxn ang="T13">
                <a:pos x="T2" y="T3"/>
              </a:cxn>
              <a:cxn ang="T14">
                <a:pos x="T4" y="T5"/>
              </a:cxn>
              <a:cxn ang="T15">
                <a:pos x="T6" y="T7"/>
              </a:cxn>
              <a:cxn ang="T16">
                <a:pos x="T8" y="T9"/>
              </a:cxn>
              <a:cxn ang="T17">
                <a:pos x="T10" y="T11"/>
              </a:cxn>
            </a:cxnLst>
            <a:rect l="T18" t="T19" r="T20" b="T21"/>
            <a:pathLst>
              <a:path w="52" h="73">
                <a:moveTo>
                  <a:pt x="0" y="0"/>
                </a:moveTo>
                <a:lnTo>
                  <a:pt x="34" y="0"/>
                </a:lnTo>
                <a:lnTo>
                  <a:pt x="51" y="20"/>
                </a:lnTo>
                <a:lnTo>
                  <a:pt x="32" y="67"/>
                </a:lnTo>
                <a:lnTo>
                  <a:pt x="0" y="72"/>
                </a:lnTo>
                <a:lnTo>
                  <a:pt x="0" y="0"/>
                </a:lnTo>
              </a:path>
            </a:pathLst>
          </a:custGeom>
          <a:solidFill>
            <a:srgbClr val="FFFFFF"/>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60" name="Freeform 104" descr="Parchment"/>
          <p:cNvSpPr>
            <a:spLocks/>
          </p:cNvSpPr>
          <p:nvPr/>
        </p:nvSpPr>
        <p:spPr bwMode="auto">
          <a:xfrm>
            <a:off x="7134225" y="2936875"/>
            <a:ext cx="180975" cy="130175"/>
          </a:xfrm>
          <a:custGeom>
            <a:avLst/>
            <a:gdLst>
              <a:gd name="T0" fmla="*/ 7 w 126"/>
              <a:gd name="T1" fmla="*/ 0 h 93"/>
              <a:gd name="T2" fmla="*/ 125 w 126"/>
              <a:gd name="T3" fmla="*/ 0 h 93"/>
              <a:gd name="T4" fmla="*/ 125 w 126"/>
              <a:gd name="T5" fmla="*/ 73 h 93"/>
              <a:gd name="T6" fmla="*/ 0 w 126"/>
              <a:gd name="T7" fmla="*/ 92 h 93"/>
              <a:gd name="T8" fmla="*/ 7 w 126"/>
              <a:gd name="T9" fmla="*/ 0 h 93"/>
              <a:gd name="T10" fmla="*/ 0 60000 65536"/>
              <a:gd name="T11" fmla="*/ 0 60000 65536"/>
              <a:gd name="T12" fmla="*/ 0 60000 65536"/>
              <a:gd name="T13" fmla="*/ 0 60000 65536"/>
              <a:gd name="T14" fmla="*/ 0 60000 65536"/>
              <a:gd name="T15" fmla="*/ 0 w 126"/>
              <a:gd name="T16" fmla="*/ 0 h 93"/>
              <a:gd name="T17" fmla="*/ 126 w 126"/>
              <a:gd name="T18" fmla="*/ 93 h 93"/>
            </a:gdLst>
            <a:ahLst/>
            <a:cxnLst>
              <a:cxn ang="T10">
                <a:pos x="T0" y="T1"/>
              </a:cxn>
              <a:cxn ang="T11">
                <a:pos x="T2" y="T3"/>
              </a:cxn>
              <a:cxn ang="T12">
                <a:pos x="T4" y="T5"/>
              </a:cxn>
              <a:cxn ang="T13">
                <a:pos x="T6" y="T7"/>
              </a:cxn>
              <a:cxn ang="T14">
                <a:pos x="T8" y="T9"/>
              </a:cxn>
            </a:cxnLst>
            <a:rect l="T15" t="T16" r="T17" b="T18"/>
            <a:pathLst>
              <a:path w="126" h="93">
                <a:moveTo>
                  <a:pt x="7" y="0"/>
                </a:moveTo>
                <a:lnTo>
                  <a:pt x="125" y="0"/>
                </a:lnTo>
                <a:lnTo>
                  <a:pt x="125" y="73"/>
                </a:lnTo>
                <a:lnTo>
                  <a:pt x="0" y="92"/>
                </a:lnTo>
                <a:lnTo>
                  <a:pt x="7"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61" name="Freeform 105" descr="Parchment"/>
          <p:cNvSpPr>
            <a:spLocks/>
          </p:cNvSpPr>
          <p:nvPr/>
        </p:nvSpPr>
        <p:spPr bwMode="auto">
          <a:xfrm>
            <a:off x="6394450" y="2884488"/>
            <a:ext cx="587375" cy="379412"/>
          </a:xfrm>
          <a:custGeom>
            <a:avLst/>
            <a:gdLst>
              <a:gd name="T0" fmla="*/ 0 w 407"/>
              <a:gd name="T1" fmla="*/ 51 h 269"/>
              <a:gd name="T2" fmla="*/ 58 w 407"/>
              <a:gd name="T3" fmla="*/ 0 h 269"/>
              <a:gd name="T4" fmla="*/ 58 w 407"/>
              <a:gd name="T5" fmla="*/ 48 h 269"/>
              <a:gd name="T6" fmla="*/ 360 w 407"/>
              <a:gd name="T7" fmla="*/ 48 h 269"/>
              <a:gd name="T8" fmla="*/ 406 w 407"/>
              <a:gd name="T9" fmla="*/ 128 h 269"/>
              <a:gd name="T10" fmla="*/ 379 w 407"/>
              <a:gd name="T11" fmla="*/ 151 h 269"/>
              <a:gd name="T12" fmla="*/ 404 w 407"/>
              <a:gd name="T13" fmla="*/ 218 h 269"/>
              <a:gd name="T14" fmla="*/ 380 w 407"/>
              <a:gd name="T15" fmla="*/ 247 h 269"/>
              <a:gd name="T16" fmla="*/ 309 w 407"/>
              <a:gd name="T17" fmla="*/ 247 h 269"/>
              <a:gd name="T18" fmla="*/ 309 w 407"/>
              <a:gd name="T19" fmla="*/ 268 h 269"/>
              <a:gd name="T20" fmla="*/ 0 w 407"/>
              <a:gd name="T21" fmla="*/ 268 h 269"/>
              <a:gd name="T22" fmla="*/ 0 w 407"/>
              <a:gd name="T23" fmla="*/ 51 h 269"/>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07"/>
              <a:gd name="T37" fmla="*/ 0 h 269"/>
              <a:gd name="T38" fmla="*/ 407 w 407"/>
              <a:gd name="T39" fmla="*/ 269 h 269"/>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07" h="269">
                <a:moveTo>
                  <a:pt x="0" y="51"/>
                </a:moveTo>
                <a:lnTo>
                  <a:pt x="58" y="0"/>
                </a:lnTo>
                <a:lnTo>
                  <a:pt x="58" y="48"/>
                </a:lnTo>
                <a:lnTo>
                  <a:pt x="360" y="48"/>
                </a:lnTo>
                <a:lnTo>
                  <a:pt x="406" y="128"/>
                </a:lnTo>
                <a:lnTo>
                  <a:pt x="379" y="151"/>
                </a:lnTo>
                <a:lnTo>
                  <a:pt x="404" y="218"/>
                </a:lnTo>
                <a:lnTo>
                  <a:pt x="380" y="247"/>
                </a:lnTo>
                <a:lnTo>
                  <a:pt x="309" y="247"/>
                </a:lnTo>
                <a:lnTo>
                  <a:pt x="309" y="268"/>
                </a:lnTo>
                <a:lnTo>
                  <a:pt x="0" y="268"/>
                </a:lnTo>
                <a:lnTo>
                  <a:pt x="0" y="51"/>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62" name="Freeform 106" descr="Parchment"/>
          <p:cNvSpPr>
            <a:spLocks/>
          </p:cNvSpPr>
          <p:nvPr/>
        </p:nvSpPr>
        <p:spPr bwMode="auto">
          <a:xfrm>
            <a:off x="6475413" y="2492375"/>
            <a:ext cx="663575" cy="617538"/>
          </a:xfrm>
          <a:custGeom>
            <a:avLst/>
            <a:gdLst>
              <a:gd name="T0" fmla="*/ 0 w 460"/>
              <a:gd name="T1" fmla="*/ 278 h 441"/>
              <a:gd name="T2" fmla="*/ 0 w 460"/>
              <a:gd name="T3" fmla="*/ 325 h 441"/>
              <a:gd name="T4" fmla="*/ 302 w 460"/>
              <a:gd name="T5" fmla="*/ 325 h 441"/>
              <a:gd name="T6" fmla="*/ 350 w 460"/>
              <a:gd name="T7" fmla="*/ 404 h 441"/>
              <a:gd name="T8" fmla="*/ 406 w 460"/>
              <a:gd name="T9" fmla="*/ 416 h 441"/>
              <a:gd name="T10" fmla="*/ 408 w 460"/>
              <a:gd name="T11" fmla="*/ 440 h 441"/>
              <a:gd name="T12" fmla="*/ 448 w 460"/>
              <a:gd name="T13" fmla="*/ 407 h 441"/>
              <a:gd name="T14" fmla="*/ 459 w 460"/>
              <a:gd name="T15" fmla="*/ 259 h 441"/>
              <a:gd name="T16" fmla="*/ 459 w 460"/>
              <a:gd name="T17" fmla="*/ 158 h 441"/>
              <a:gd name="T18" fmla="*/ 441 w 460"/>
              <a:gd name="T19" fmla="*/ 142 h 441"/>
              <a:gd name="T20" fmla="*/ 450 w 460"/>
              <a:gd name="T21" fmla="*/ 0 h 441"/>
              <a:gd name="T22" fmla="*/ 352 w 460"/>
              <a:gd name="T23" fmla="*/ 0 h 441"/>
              <a:gd name="T24" fmla="*/ 247 w 460"/>
              <a:gd name="T25" fmla="*/ 113 h 441"/>
              <a:gd name="T26" fmla="*/ 264 w 460"/>
              <a:gd name="T27" fmla="*/ 151 h 441"/>
              <a:gd name="T28" fmla="*/ 199 w 460"/>
              <a:gd name="T29" fmla="*/ 202 h 441"/>
              <a:gd name="T30" fmla="*/ 118 w 460"/>
              <a:gd name="T31" fmla="*/ 190 h 441"/>
              <a:gd name="T32" fmla="*/ 46 w 460"/>
              <a:gd name="T33" fmla="*/ 190 h 441"/>
              <a:gd name="T34" fmla="*/ 31 w 460"/>
              <a:gd name="T35" fmla="*/ 243 h 441"/>
              <a:gd name="T36" fmla="*/ 0 w 460"/>
              <a:gd name="T37" fmla="*/ 278 h 44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460"/>
              <a:gd name="T58" fmla="*/ 0 h 441"/>
              <a:gd name="T59" fmla="*/ 460 w 460"/>
              <a:gd name="T60" fmla="*/ 441 h 44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460" h="441">
                <a:moveTo>
                  <a:pt x="0" y="278"/>
                </a:moveTo>
                <a:lnTo>
                  <a:pt x="0" y="325"/>
                </a:lnTo>
                <a:lnTo>
                  <a:pt x="302" y="325"/>
                </a:lnTo>
                <a:lnTo>
                  <a:pt x="350" y="404"/>
                </a:lnTo>
                <a:lnTo>
                  <a:pt x="406" y="416"/>
                </a:lnTo>
                <a:lnTo>
                  <a:pt x="408" y="440"/>
                </a:lnTo>
                <a:lnTo>
                  <a:pt x="448" y="407"/>
                </a:lnTo>
                <a:lnTo>
                  <a:pt x="459" y="259"/>
                </a:lnTo>
                <a:lnTo>
                  <a:pt x="459" y="158"/>
                </a:lnTo>
                <a:lnTo>
                  <a:pt x="441" y="142"/>
                </a:lnTo>
                <a:lnTo>
                  <a:pt x="450" y="0"/>
                </a:lnTo>
                <a:lnTo>
                  <a:pt x="352" y="0"/>
                </a:lnTo>
                <a:lnTo>
                  <a:pt x="247" y="113"/>
                </a:lnTo>
                <a:lnTo>
                  <a:pt x="264" y="151"/>
                </a:lnTo>
                <a:lnTo>
                  <a:pt x="199" y="202"/>
                </a:lnTo>
                <a:lnTo>
                  <a:pt x="118" y="190"/>
                </a:lnTo>
                <a:lnTo>
                  <a:pt x="46" y="190"/>
                </a:lnTo>
                <a:lnTo>
                  <a:pt x="31" y="243"/>
                </a:lnTo>
                <a:lnTo>
                  <a:pt x="0" y="278"/>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63" name="Freeform 107" descr="Parchment"/>
          <p:cNvSpPr>
            <a:spLocks/>
          </p:cNvSpPr>
          <p:nvPr/>
        </p:nvSpPr>
        <p:spPr bwMode="auto">
          <a:xfrm>
            <a:off x="7107238" y="2498725"/>
            <a:ext cx="249237" cy="314325"/>
          </a:xfrm>
          <a:custGeom>
            <a:avLst/>
            <a:gdLst>
              <a:gd name="T0" fmla="*/ 11 w 172"/>
              <a:gd name="T1" fmla="*/ 0 h 225"/>
              <a:gd name="T2" fmla="*/ 171 w 172"/>
              <a:gd name="T3" fmla="*/ 0 h 225"/>
              <a:gd name="T4" fmla="*/ 164 w 172"/>
              <a:gd name="T5" fmla="*/ 55 h 225"/>
              <a:gd name="T6" fmla="*/ 136 w 172"/>
              <a:gd name="T7" fmla="*/ 66 h 225"/>
              <a:gd name="T8" fmla="*/ 92 w 172"/>
              <a:gd name="T9" fmla="*/ 224 h 225"/>
              <a:gd name="T10" fmla="*/ 20 w 172"/>
              <a:gd name="T11" fmla="*/ 224 h 225"/>
              <a:gd name="T12" fmla="*/ 20 w 172"/>
              <a:gd name="T13" fmla="*/ 154 h 225"/>
              <a:gd name="T14" fmla="*/ 0 w 172"/>
              <a:gd name="T15" fmla="*/ 137 h 225"/>
              <a:gd name="T16" fmla="*/ 11 w 172"/>
              <a:gd name="T17" fmla="*/ 0 h 2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2"/>
              <a:gd name="T28" fmla="*/ 0 h 225"/>
              <a:gd name="T29" fmla="*/ 172 w 172"/>
              <a:gd name="T30" fmla="*/ 225 h 2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2" h="225">
                <a:moveTo>
                  <a:pt x="11" y="0"/>
                </a:moveTo>
                <a:lnTo>
                  <a:pt x="171" y="0"/>
                </a:lnTo>
                <a:lnTo>
                  <a:pt x="164" y="55"/>
                </a:lnTo>
                <a:lnTo>
                  <a:pt x="136" y="66"/>
                </a:lnTo>
                <a:lnTo>
                  <a:pt x="92" y="224"/>
                </a:lnTo>
                <a:lnTo>
                  <a:pt x="20" y="224"/>
                </a:lnTo>
                <a:lnTo>
                  <a:pt x="20" y="154"/>
                </a:lnTo>
                <a:lnTo>
                  <a:pt x="0" y="137"/>
                </a:lnTo>
                <a:lnTo>
                  <a:pt x="11" y="0"/>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64" name="Freeform 108" descr="Parchment"/>
          <p:cNvSpPr>
            <a:spLocks/>
          </p:cNvSpPr>
          <p:nvPr/>
        </p:nvSpPr>
        <p:spPr bwMode="auto">
          <a:xfrm>
            <a:off x="7239000" y="2386013"/>
            <a:ext cx="187325" cy="427037"/>
          </a:xfrm>
          <a:custGeom>
            <a:avLst/>
            <a:gdLst>
              <a:gd name="T0" fmla="*/ 80 w 130"/>
              <a:gd name="T1" fmla="*/ 79 h 304"/>
              <a:gd name="T2" fmla="*/ 129 w 130"/>
              <a:gd name="T3" fmla="*/ 0 h 304"/>
              <a:gd name="T4" fmla="*/ 129 w 130"/>
              <a:gd name="T5" fmla="*/ 277 h 304"/>
              <a:gd name="T6" fmla="*/ 82 w 130"/>
              <a:gd name="T7" fmla="*/ 303 h 304"/>
              <a:gd name="T8" fmla="*/ 0 w 130"/>
              <a:gd name="T9" fmla="*/ 301 h 304"/>
              <a:gd name="T10" fmla="*/ 44 w 130"/>
              <a:gd name="T11" fmla="*/ 148 h 304"/>
              <a:gd name="T12" fmla="*/ 76 w 130"/>
              <a:gd name="T13" fmla="*/ 134 h 304"/>
              <a:gd name="T14" fmla="*/ 80 w 130"/>
              <a:gd name="T15" fmla="*/ 79 h 304"/>
              <a:gd name="T16" fmla="*/ 0 60000 65536"/>
              <a:gd name="T17" fmla="*/ 0 60000 65536"/>
              <a:gd name="T18" fmla="*/ 0 60000 65536"/>
              <a:gd name="T19" fmla="*/ 0 60000 65536"/>
              <a:gd name="T20" fmla="*/ 0 60000 65536"/>
              <a:gd name="T21" fmla="*/ 0 60000 65536"/>
              <a:gd name="T22" fmla="*/ 0 60000 65536"/>
              <a:gd name="T23" fmla="*/ 0 60000 65536"/>
              <a:gd name="T24" fmla="*/ 0 w 130"/>
              <a:gd name="T25" fmla="*/ 0 h 304"/>
              <a:gd name="T26" fmla="*/ 130 w 130"/>
              <a:gd name="T27" fmla="*/ 304 h 30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30" h="304">
                <a:moveTo>
                  <a:pt x="80" y="79"/>
                </a:moveTo>
                <a:lnTo>
                  <a:pt x="129" y="0"/>
                </a:lnTo>
                <a:lnTo>
                  <a:pt x="129" y="277"/>
                </a:lnTo>
                <a:lnTo>
                  <a:pt x="82" y="303"/>
                </a:lnTo>
                <a:lnTo>
                  <a:pt x="0" y="301"/>
                </a:lnTo>
                <a:lnTo>
                  <a:pt x="44" y="148"/>
                </a:lnTo>
                <a:lnTo>
                  <a:pt x="76" y="134"/>
                </a:lnTo>
                <a:lnTo>
                  <a:pt x="80" y="79"/>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65" name="Freeform 109" descr="Parchment"/>
          <p:cNvSpPr>
            <a:spLocks/>
          </p:cNvSpPr>
          <p:nvPr/>
        </p:nvSpPr>
        <p:spPr bwMode="auto">
          <a:xfrm>
            <a:off x="7424738" y="2155825"/>
            <a:ext cx="388937" cy="619125"/>
          </a:xfrm>
          <a:custGeom>
            <a:avLst/>
            <a:gdLst>
              <a:gd name="T0" fmla="*/ 0 w 269"/>
              <a:gd name="T1" fmla="*/ 171 h 442"/>
              <a:gd name="T2" fmla="*/ 0 w 269"/>
              <a:gd name="T3" fmla="*/ 441 h 442"/>
              <a:gd name="T4" fmla="*/ 64 w 269"/>
              <a:gd name="T5" fmla="*/ 402 h 442"/>
              <a:gd name="T6" fmla="*/ 69 w 269"/>
              <a:gd name="T7" fmla="*/ 367 h 442"/>
              <a:gd name="T8" fmla="*/ 268 w 269"/>
              <a:gd name="T9" fmla="*/ 209 h 442"/>
              <a:gd name="T10" fmla="*/ 257 w 269"/>
              <a:gd name="T11" fmla="*/ 150 h 442"/>
              <a:gd name="T12" fmla="*/ 222 w 269"/>
              <a:gd name="T13" fmla="*/ 134 h 442"/>
              <a:gd name="T14" fmla="*/ 198 w 269"/>
              <a:gd name="T15" fmla="*/ 7 h 442"/>
              <a:gd name="T16" fmla="*/ 145 w 269"/>
              <a:gd name="T17" fmla="*/ 24 h 442"/>
              <a:gd name="T18" fmla="*/ 117 w 269"/>
              <a:gd name="T19" fmla="*/ 0 h 442"/>
              <a:gd name="T20" fmla="*/ 64 w 269"/>
              <a:gd name="T21" fmla="*/ 45 h 442"/>
              <a:gd name="T22" fmla="*/ 0 w 269"/>
              <a:gd name="T23" fmla="*/ 171 h 44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269"/>
              <a:gd name="T37" fmla="*/ 0 h 442"/>
              <a:gd name="T38" fmla="*/ 269 w 269"/>
              <a:gd name="T39" fmla="*/ 442 h 44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269" h="442">
                <a:moveTo>
                  <a:pt x="0" y="171"/>
                </a:moveTo>
                <a:lnTo>
                  <a:pt x="0" y="441"/>
                </a:lnTo>
                <a:lnTo>
                  <a:pt x="64" y="402"/>
                </a:lnTo>
                <a:lnTo>
                  <a:pt x="69" y="367"/>
                </a:lnTo>
                <a:lnTo>
                  <a:pt x="268" y="209"/>
                </a:lnTo>
                <a:lnTo>
                  <a:pt x="257" y="150"/>
                </a:lnTo>
                <a:lnTo>
                  <a:pt x="222" y="134"/>
                </a:lnTo>
                <a:lnTo>
                  <a:pt x="198" y="7"/>
                </a:lnTo>
                <a:lnTo>
                  <a:pt x="145" y="24"/>
                </a:lnTo>
                <a:lnTo>
                  <a:pt x="117" y="0"/>
                </a:lnTo>
                <a:lnTo>
                  <a:pt x="64" y="45"/>
                </a:lnTo>
                <a:lnTo>
                  <a:pt x="0" y="171"/>
                </a:lnTo>
              </a:path>
            </a:pathLst>
          </a:custGeom>
          <a:blipFill dpi="0" rotWithShape="0">
            <a:blip r:embed="rId2"/>
            <a:srcRect/>
            <a:tile tx="0" ty="0" sx="100000" sy="100000" flip="none" algn="tl"/>
          </a:blip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66" name="Freeform 110"/>
          <p:cNvSpPr>
            <a:spLocks/>
          </p:cNvSpPr>
          <p:nvPr/>
        </p:nvSpPr>
        <p:spPr bwMode="auto">
          <a:xfrm>
            <a:off x="6910388" y="3067050"/>
            <a:ext cx="161925" cy="315913"/>
          </a:xfrm>
          <a:custGeom>
            <a:avLst/>
            <a:gdLst>
              <a:gd name="T0" fmla="*/ 51 w 112"/>
              <a:gd name="T1" fmla="*/ 0 h 227"/>
              <a:gd name="T2" fmla="*/ 24 w 112"/>
              <a:gd name="T3" fmla="*/ 25 h 227"/>
              <a:gd name="T4" fmla="*/ 48 w 112"/>
              <a:gd name="T5" fmla="*/ 90 h 227"/>
              <a:gd name="T6" fmla="*/ 24 w 112"/>
              <a:gd name="T7" fmla="*/ 121 h 227"/>
              <a:gd name="T8" fmla="*/ 0 w 112"/>
              <a:gd name="T9" fmla="*/ 156 h 227"/>
              <a:gd name="T10" fmla="*/ 48 w 112"/>
              <a:gd name="T11" fmla="*/ 226 h 227"/>
              <a:gd name="T12" fmla="*/ 97 w 112"/>
              <a:gd name="T13" fmla="*/ 156 h 227"/>
              <a:gd name="T14" fmla="*/ 111 w 112"/>
              <a:gd name="T15" fmla="*/ 76 h 227"/>
              <a:gd name="T16" fmla="*/ 93 w 112"/>
              <a:gd name="T17" fmla="*/ 73 h 227"/>
              <a:gd name="T18" fmla="*/ 110 w 112"/>
              <a:gd name="T19" fmla="*/ 32 h 227"/>
              <a:gd name="T20" fmla="*/ 107 w 112"/>
              <a:gd name="T21" fmla="*/ 10 h 227"/>
              <a:gd name="T22" fmla="*/ 51 w 112"/>
              <a:gd name="T23" fmla="*/ 0 h 227"/>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12"/>
              <a:gd name="T37" fmla="*/ 0 h 227"/>
              <a:gd name="T38" fmla="*/ 112 w 112"/>
              <a:gd name="T39" fmla="*/ 227 h 227"/>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12" h="227">
                <a:moveTo>
                  <a:pt x="51" y="0"/>
                </a:moveTo>
                <a:lnTo>
                  <a:pt x="24" y="25"/>
                </a:lnTo>
                <a:lnTo>
                  <a:pt x="48" y="90"/>
                </a:lnTo>
                <a:lnTo>
                  <a:pt x="24" y="121"/>
                </a:lnTo>
                <a:lnTo>
                  <a:pt x="0" y="156"/>
                </a:lnTo>
                <a:lnTo>
                  <a:pt x="48" y="226"/>
                </a:lnTo>
                <a:lnTo>
                  <a:pt x="97" y="156"/>
                </a:lnTo>
                <a:lnTo>
                  <a:pt x="111" y="76"/>
                </a:lnTo>
                <a:lnTo>
                  <a:pt x="93" y="73"/>
                </a:lnTo>
                <a:lnTo>
                  <a:pt x="110" y="32"/>
                </a:lnTo>
                <a:lnTo>
                  <a:pt x="107" y="10"/>
                </a:lnTo>
                <a:lnTo>
                  <a:pt x="51" y="0"/>
                </a:lnTo>
              </a:path>
            </a:pathLst>
          </a:custGeom>
          <a:solidFill>
            <a:srgbClr val="FFFFFF"/>
          </a:solidFill>
          <a:ln w="12700" cap="rnd">
            <a:solidFill>
              <a:srgbClr val="000000"/>
            </a:solidFill>
            <a:round/>
            <a:headEnd/>
            <a:tailEnd/>
          </a:ln>
        </p:spPr>
        <p:txBody>
          <a:bodyPr lIns="82058" tIns="41029" rIns="82058" bIns="41029">
            <a:prstTxWarp prst="textNoShape">
              <a:avLst/>
            </a:prstTxWarp>
          </a:bodyPr>
          <a:lstStyle/>
          <a:p>
            <a:endParaRPr lang="en-US"/>
          </a:p>
        </p:txBody>
      </p:sp>
      <p:sp>
        <p:nvSpPr>
          <p:cNvPr id="19567" name="Arc 111"/>
          <p:cNvSpPr>
            <a:spLocks/>
          </p:cNvSpPr>
          <p:nvPr/>
        </p:nvSpPr>
        <p:spPr bwMode="auto">
          <a:xfrm>
            <a:off x="6748463" y="3390900"/>
            <a:ext cx="152400" cy="161925"/>
          </a:xfrm>
          <a:custGeom>
            <a:avLst/>
            <a:gdLst>
              <a:gd name="T0" fmla="*/ 151525 w 21600"/>
              <a:gd name="T1" fmla="*/ 162485 h 21599"/>
              <a:gd name="T2" fmla="*/ 0 w 21600"/>
              <a:gd name="T3" fmla="*/ 0 h 21599"/>
              <a:gd name="T4" fmla="*/ 152977 w 21600"/>
              <a:gd name="T5" fmla="*/ 0 h 21599"/>
              <a:gd name="T6" fmla="*/ 0 60000 65536"/>
              <a:gd name="T7" fmla="*/ 0 60000 65536"/>
              <a:gd name="T8" fmla="*/ 0 60000 65536"/>
              <a:gd name="T9" fmla="*/ 0 w 21600"/>
              <a:gd name="T10" fmla="*/ 0 h 21599"/>
              <a:gd name="T11" fmla="*/ 21600 w 21600"/>
              <a:gd name="T12" fmla="*/ 21599 h 21599"/>
            </a:gdLst>
            <a:ahLst/>
            <a:cxnLst>
              <a:cxn ang="T6">
                <a:pos x="T0" y="T1"/>
              </a:cxn>
              <a:cxn ang="T7">
                <a:pos x="T2" y="T3"/>
              </a:cxn>
              <a:cxn ang="T8">
                <a:pos x="T4" y="T5"/>
              </a:cxn>
            </a:cxnLst>
            <a:rect l="T9" t="T10" r="T11" b="T12"/>
            <a:pathLst>
              <a:path w="21600" h="21599" fill="none" extrusionOk="0">
                <a:moveTo>
                  <a:pt x="21394" y="21599"/>
                </a:moveTo>
                <a:cubicBezTo>
                  <a:pt x="9546" y="21486"/>
                  <a:pt x="-1" y="11849"/>
                  <a:pt x="-1" y="-1"/>
                </a:cubicBezTo>
              </a:path>
              <a:path w="21600" h="21599" stroke="0" extrusionOk="0">
                <a:moveTo>
                  <a:pt x="21394" y="21599"/>
                </a:moveTo>
                <a:cubicBezTo>
                  <a:pt x="9546" y="21486"/>
                  <a:pt x="-1" y="11849"/>
                  <a:pt x="-1" y="-1"/>
                </a:cubicBezTo>
                <a:lnTo>
                  <a:pt x="21600" y="0"/>
                </a:lnTo>
                <a:close/>
              </a:path>
            </a:pathLst>
          </a:custGeom>
          <a:solidFill>
            <a:srgbClr val="FFFFFF"/>
          </a:solidFill>
          <a:ln w="12700" cap="rnd">
            <a:solidFill>
              <a:srgbClr val="000000"/>
            </a:solidFill>
            <a:round/>
            <a:headEnd/>
            <a:tailEnd/>
          </a:ln>
        </p:spPr>
        <p:txBody>
          <a:bodyPr wrap="none" lIns="82058" tIns="41029" rIns="82058" bIns="41029" anchor="ctr">
            <a:prstTxWarp prst="textNoShape">
              <a:avLst/>
            </a:prstTxWarp>
          </a:bodyPr>
          <a:lstStyle/>
          <a:p>
            <a:endParaRPr lang="en-US"/>
          </a:p>
        </p:txBody>
      </p:sp>
      <p:sp>
        <p:nvSpPr>
          <p:cNvPr id="19568" name="Oval 112"/>
          <p:cNvSpPr>
            <a:spLocks noChangeArrowheads="1"/>
          </p:cNvSpPr>
          <p:nvPr/>
        </p:nvSpPr>
        <p:spPr bwMode="auto">
          <a:xfrm>
            <a:off x="5594350" y="2995613"/>
            <a:ext cx="26988" cy="31750"/>
          </a:xfrm>
          <a:prstGeom prst="ellipse">
            <a:avLst/>
          </a:prstGeom>
          <a:solidFill>
            <a:srgbClr val="000000"/>
          </a:solidFill>
          <a:ln w="12700">
            <a:solidFill>
              <a:srgbClr val="000000"/>
            </a:solidFill>
            <a:round/>
            <a:headEnd/>
            <a:tailEnd/>
          </a:ln>
        </p:spPr>
        <p:txBody>
          <a:bodyPr wrap="none" lIns="82058" tIns="41029" rIns="82058" bIns="41029" anchor="ctr">
            <a:prstTxWarp prst="textNoShape">
              <a:avLst/>
            </a:prstTxWarp>
          </a:bodyPr>
          <a:lstStyle/>
          <a:p>
            <a:endParaRPr lang="en-US"/>
          </a:p>
        </p:txBody>
      </p:sp>
      <p:sp>
        <p:nvSpPr>
          <p:cNvPr id="19569" name="Oval 113"/>
          <p:cNvSpPr>
            <a:spLocks noChangeArrowheads="1"/>
          </p:cNvSpPr>
          <p:nvPr/>
        </p:nvSpPr>
        <p:spPr bwMode="auto">
          <a:xfrm>
            <a:off x="2025650" y="3341688"/>
            <a:ext cx="25400" cy="26987"/>
          </a:xfrm>
          <a:prstGeom prst="ellipse">
            <a:avLst/>
          </a:prstGeom>
          <a:solidFill>
            <a:srgbClr val="000000"/>
          </a:solidFill>
          <a:ln w="12700">
            <a:solidFill>
              <a:srgbClr val="000000"/>
            </a:solidFill>
            <a:round/>
            <a:headEnd/>
            <a:tailEnd/>
          </a:ln>
        </p:spPr>
        <p:txBody>
          <a:bodyPr wrap="none" lIns="82058" tIns="41029" rIns="82058" bIns="41029" anchor="ctr">
            <a:prstTxWarp prst="textNoShape">
              <a:avLst/>
            </a:prstTxWarp>
          </a:bodyPr>
          <a:lstStyle/>
          <a:p>
            <a:endParaRPr lang="en-US"/>
          </a:p>
        </p:txBody>
      </p:sp>
      <p:sp>
        <p:nvSpPr>
          <p:cNvPr id="19570" name="Oval 114"/>
          <p:cNvSpPr>
            <a:spLocks noChangeArrowheads="1"/>
          </p:cNvSpPr>
          <p:nvPr/>
        </p:nvSpPr>
        <p:spPr bwMode="auto">
          <a:xfrm>
            <a:off x="7018338" y="2941638"/>
            <a:ext cx="22225" cy="25400"/>
          </a:xfrm>
          <a:prstGeom prst="ellipse">
            <a:avLst/>
          </a:prstGeom>
          <a:solidFill>
            <a:srgbClr val="000000"/>
          </a:solidFill>
          <a:ln w="12700">
            <a:solidFill>
              <a:srgbClr val="000000"/>
            </a:solidFill>
            <a:round/>
            <a:headEnd/>
            <a:tailEnd/>
          </a:ln>
        </p:spPr>
        <p:txBody>
          <a:bodyPr wrap="none" lIns="82058" tIns="41029" rIns="82058" bIns="41029" anchor="ctr">
            <a:prstTxWarp prst="textNoShape">
              <a:avLst/>
            </a:prstTxWarp>
          </a:bodyPr>
          <a:lstStyle/>
          <a:p>
            <a:endParaRPr lang="en-US"/>
          </a:p>
        </p:txBody>
      </p:sp>
      <p:sp>
        <p:nvSpPr>
          <p:cNvPr id="19571" name="Oval 115"/>
          <p:cNvSpPr>
            <a:spLocks noChangeArrowheads="1"/>
          </p:cNvSpPr>
          <p:nvPr/>
        </p:nvSpPr>
        <p:spPr bwMode="auto">
          <a:xfrm>
            <a:off x="5872163" y="3876675"/>
            <a:ext cx="28575" cy="30163"/>
          </a:xfrm>
          <a:prstGeom prst="ellipse">
            <a:avLst/>
          </a:prstGeom>
          <a:solidFill>
            <a:srgbClr val="000000"/>
          </a:solidFill>
          <a:ln w="12700">
            <a:solidFill>
              <a:srgbClr val="000000"/>
            </a:solidFill>
            <a:round/>
            <a:headEnd/>
            <a:tailEnd/>
          </a:ln>
        </p:spPr>
        <p:txBody>
          <a:bodyPr wrap="none" lIns="82058" tIns="41029" rIns="82058" bIns="41029" anchor="ctr">
            <a:prstTxWarp prst="textNoShape">
              <a:avLst/>
            </a:prstTxWarp>
          </a:bodyPr>
          <a:lstStyle/>
          <a:p>
            <a:endParaRPr lang="en-US"/>
          </a:p>
        </p:txBody>
      </p:sp>
      <p:sp>
        <p:nvSpPr>
          <p:cNvPr id="19572" name="Oval 116"/>
          <p:cNvSpPr>
            <a:spLocks noChangeArrowheads="1"/>
          </p:cNvSpPr>
          <p:nvPr/>
        </p:nvSpPr>
        <p:spPr bwMode="auto">
          <a:xfrm>
            <a:off x="5872163" y="3876675"/>
            <a:ext cx="28575" cy="30163"/>
          </a:xfrm>
          <a:prstGeom prst="ellipse">
            <a:avLst/>
          </a:prstGeom>
          <a:solidFill>
            <a:srgbClr val="000000"/>
          </a:solidFill>
          <a:ln w="12700">
            <a:solidFill>
              <a:srgbClr val="000000"/>
            </a:solidFill>
            <a:round/>
            <a:headEnd/>
            <a:tailEnd/>
          </a:ln>
        </p:spPr>
        <p:txBody>
          <a:bodyPr wrap="none" lIns="82058" tIns="41029" rIns="82058" bIns="41029" anchor="ctr">
            <a:prstTxWarp prst="textNoShape">
              <a:avLst/>
            </a:prstTxWarp>
          </a:bodyPr>
          <a:lstStyle/>
          <a:p>
            <a:endParaRPr lang="en-US"/>
          </a:p>
        </p:txBody>
      </p:sp>
      <p:sp>
        <p:nvSpPr>
          <p:cNvPr id="19573" name="Oval 117"/>
          <p:cNvSpPr>
            <a:spLocks noChangeArrowheads="1"/>
          </p:cNvSpPr>
          <p:nvPr/>
        </p:nvSpPr>
        <p:spPr bwMode="auto">
          <a:xfrm>
            <a:off x="5832475" y="3848100"/>
            <a:ext cx="28575" cy="30163"/>
          </a:xfrm>
          <a:prstGeom prst="ellipse">
            <a:avLst/>
          </a:prstGeom>
          <a:solidFill>
            <a:srgbClr val="000000"/>
          </a:solidFill>
          <a:ln w="12700">
            <a:solidFill>
              <a:srgbClr val="000000"/>
            </a:solidFill>
            <a:round/>
            <a:headEnd/>
            <a:tailEnd/>
          </a:ln>
        </p:spPr>
        <p:txBody>
          <a:bodyPr wrap="none" lIns="82058" tIns="41029" rIns="82058" bIns="41029" anchor="ctr">
            <a:prstTxWarp prst="textNoShape">
              <a:avLst/>
            </a:prstTxWarp>
          </a:bodyPr>
          <a:lstStyle/>
          <a:p>
            <a:endParaRPr lang="en-US"/>
          </a:p>
        </p:txBody>
      </p:sp>
      <p:sp>
        <p:nvSpPr>
          <p:cNvPr id="19574" name="Oval 118"/>
          <p:cNvSpPr>
            <a:spLocks noChangeArrowheads="1"/>
          </p:cNvSpPr>
          <p:nvPr/>
        </p:nvSpPr>
        <p:spPr bwMode="auto">
          <a:xfrm>
            <a:off x="5859463" y="3835400"/>
            <a:ext cx="23812" cy="26988"/>
          </a:xfrm>
          <a:prstGeom prst="ellipse">
            <a:avLst/>
          </a:prstGeom>
          <a:solidFill>
            <a:srgbClr val="000000"/>
          </a:solidFill>
          <a:ln w="12700">
            <a:solidFill>
              <a:srgbClr val="000000"/>
            </a:solidFill>
            <a:round/>
            <a:headEnd/>
            <a:tailEnd/>
          </a:ln>
        </p:spPr>
        <p:txBody>
          <a:bodyPr wrap="none" lIns="82058" tIns="41029" rIns="82058" bIns="41029" anchor="ctr">
            <a:prstTxWarp prst="textNoShape">
              <a:avLst/>
            </a:prstTxWarp>
          </a:bodyPr>
          <a:lstStyle/>
          <a:p>
            <a:endParaRPr lang="en-US"/>
          </a:p>
        </p:txBody>
      </p:sp>
      <p:sp>
        <p:nvSpPr>
          <p:cNvPr id="19575" name="Oval 119"/>
          <p:cNvSpPr>
            <a:spLocks noChangeArrowheads="1"/>
          </p:cNvSpPr>
          <p:nvPr/>
        </p:nvSpPr>
        <p:spPr bwMode="auto">
          <a:xfrm>
            <a:off x="5872163" y="3876675"/>
            <a:ext cx="28575" cy="30163"/>
          </a:xfrm>
          <a:prstGeom prst="ellipse">
            <a:avLst/>
          </a:prstGeom>
          <a:solidFill>
            <a:srgbClr val="000000"/>
          </a:solidFill>
          <a:ln w="12700">
            <a:solidFill>
              <a:srgbClr val="000000"/>
            </a:solidFill>
            <a:round/>
            <a:headEnd/>
            <a:tailEnd/>
          </a:ln>
        </p:spPr>
        <p:txBody>
          <a:bodyPr wrap="none" lIns="82058" tIns="41029" rIns="82058" bIns="41029" anchor="ctr">
            <a:prstTxWarp prst="textNoShape">
              <a:avLst/>
            </a:prstTxWarp>
          </a:bodyPr>
          <a:lstStyle/>
          <a:p>
            <a:endParaRPr lang="en-US"/>
          </a:p>
        </p:txBody>
      </p:sp>
      <p:sp>
        <p:nvSpPr>
          <p:cNvPr id="19576" name="Line 120"/>
          <p:cNvSpPr>
            <a:spLocks noChangeShapeType="1"/>
          </p:cNvSpPr>
          <p:nvPr/>
        </p:nvSpPr>
        <p:spPr bwMode="auto">
          <a:xfrm>
            <a:off x="1500188" y="2270125"/>
            <a:ext cx="428625" cy="1035050"/>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77" name="Line 121"/>
          <p:cNvSpPr>
            <a:spLocks noChangeShapeType="1"/>
          </p:cNvSpPr>
          <p:nvPr/>
        </p:nvSpPr>
        <p:spPr bwMode="auto">
          <a:xfrm>
            <a:off x="1500188" y="3444875"/>
            <a:ext cx="487362" cy="11113"/>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78" name="Line 122"/>
          <p:cNvSpPr>
            <a:spLocks noChangeShapeType="1"/>
          </p:cNvSpPr>
          <p:nvPr/>
        </p:nvSpPr>
        <p:spPr bwMode="auto">
          <a:xfrm flipV="1">
            <a:off x="1490663" y="3462338"/>
            <a:ext cx="590550" cy="1058862"/>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79" name="Line 123"/>
          <p:cNvSpPr>
            <a:spLocks noChangeShapeType="1"/>
          </p:cNvSpPr>
          <p:nvPr/>
        </p:nvSpPr>
        <p:spPr bwMode="auto">
          <a:xfrm flipH="1">
            <a:off x="5403850" y="3205163"/>
            <a:ext cx="423863" cy="2363787"/>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80" name="Line 124"/>
          <p:cNvSpPr>
            <a:spLocks noChangeShapeType="1"/>
          </p:cNvSpPr>
          <p:nvPr/>
        </p:nvSpPr>
        <p:spPr bwMode="auto">
          <a:xfrm>
            <a:off x="4883150" y="1379538"/>
            <a:ext cx="600075" cy="1601787"/>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81" name="Line 125"/>
          <p:cNvSpPr>
            <a:spLocks noChangeShapeType="1"/>
          </p:cNvSpPr>
          <p:nvPr/>
        </p:nvSpPr>
        <p:spPr bwMode="auto">
          <a:xfrm flipH="1">
            <a:off x="5589588" y="1889125"/>
            <a:ext cx="377825" cy="1150938"/>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82" name="Line 126"/>
          <p:cNvSpPr>
            <a:spLocks noChangeShapeType="1"/>
          </p:cNvSpPr>
          <p:nvPr/>
        </p:nvSpPr>
        <p:spPr bwMode="auto">
          <a:xfrm flipH="1">
            <a:off x="5551488" y="1366838"/>
            <a:ext cx="1552575" cy="1744662"/>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83" name="Line 127"/>
          <p:cNvSpPr>
            <a:spLocks noChangeShapeType="1"/>
          </p:cNvSpPr>
          <p:nvPr/>
        </p:nvSpPr>
        <p:spPr bwMode="auto">
          <a:xfrm>
            <a:off x="1500188" y="1681163"/>
            <a:ext cx="527050" cy="1570037"/>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84" name="Line 128"/>
          <p:cNvSpPr>
            <a:spLocks noChangeShapeType="1"/>
          </p:cNvSpPr>
          <p:nvPr/>
        </p:nvSpPr>
        <p:spPr bwMode="auto">
          <a:xfrm flipV="1">
            <a:off x="7042150" y="2705100"/>
            <a:ext cx="909638" cy="212725"/>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85" name="Line 129"/>
          <p:cNvSpPr>
            <a:spLocks noChangeShapeType="1"/>
          </p:cNvSpPr>
          <p:nvPr/>
        </p:nvSpPr>
        <p:spPr bwMode="auto">
          <a:xfrm>
            <a:off x="5861050" y="3878263"/>
            <a:ext cx="1531938" cy="1141412"/>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86" name="Line 130"/>
          <p:cNvSpPr>
            <a:spLocks noChangeShapeType="1"/>
          </p:cNvSpPr>
          <p:nvPr/>
        </p:nvSpPr>
        <p:spPr bwMode="auto">
          <a:xfrm>
            <a:off x="5873750" y="3962400"/>
            <a:ext cx="1514475" cy="1619250"/>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87" name="Line 131"/>
          <p:cNvSpPr>
            <a:spLocks noChangeShapeType="1"/>
          </p:cNvSpPr>
          <p:nvPr/>
        </p:nvSpPr>
        <p:spPr bwMode="auto">
          <a:xfrm>
            <a:off x="3454400" y="1209675"/>
            <a:ext cx="1512888" cy="1649413"/>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88" name="Text Box 132"/>
          <p:cNvSpPr txBox="1">
            <a:spLocks noChangeArrowheads="1"/>
          </p:cNvSpPr>
          <p:nvPr/>
        </p:nvSpPr>
        <p:spPr bwMode="auto">
          <a:xfrm>
            <a:off x="65088" y="1465263"/>
            <a:ext cx="1433512" cy="420687"/>
          </a:xfrm>
          <a:prstGeom prst="rect">
            <a:avLst/>
          </a:prstGeom>
          <a:solidFill>
            <a:srgbClr val="EFEFFF"/>
          </a:solidFill>
          <a:ln w="12700">
            <a:solidFill>
              <a:srgbClr val="0000FF"/>
            </a:solidFill>
            <a:miter lim="800000"/>
            <a:headEnd/>
            <a:tailEnd/>
          </a:ln>
        </p:spPr>
        <p:txBody>
          <a:bodyPr lIns="82042" tIns="41021" rIns="82042" bIns="41021">
            <a:prstTxWarp prst="textNoShape">
              <a:avLst/>
            </a:prstTxWarp>
            <a:spAutoFit/>
          </a:bodyPr>
          <a:lstStyle/>
          <a:p>
            <a:pPr algn="ctr" defTabSz="819150"/>
            <a:r>
              <a:rPr lang="en-US" sz="1100" b="1">
                <a:solidFill>
                  <a:srgbClr val="0000FF"/>
                </a:solidFill>
              </a:rPr>
              <a:t>Advanced Light Source</a:t>
            </a:r>
          </a:p>
        </p:txBody>
      </p:sp>
      <p:sp>
        <p:nvSpPr>
          <p:cNvPr id="19589" name="Text Box 133"/>
          <p:cNvSpPr txBox="1">
            <a:spLocks noChangeArrowheads="1"/>
          </p:cNvSpPr>
          <p:nvPr/>
        </p:nvSpPr>
        <p:spPr bwMode="auto">
          <a:xfrm>
            <a:off x="65088" y="3148013"/>
            <a:ext cx="1433512" cy="590550"/>
          </a:xfrm>
          <a:prstGeom prst="rect">
            <a:avLst/>
          </a:prstGeom>
          <a:solidFill>
            <a:srgbClr val="EFEFFF"/>
          </a:solidFill>
          <a:ln w="12700">
            <a:solidFill>
              <a:srgbClr val="0000FF"/>
            </a:solidFill>
            <a:miter lim="800000"/>
            <a:headEnd/>
            <a:tailEnd/>
          </a:ln>
        </p:spPr>
        <p:txBody>
          <a:bodyPr lIns="82042" tIns="41021" rIns="82042" bIns="41021">
            <a:prstTxWarp prst="textNoShape">
              <a:avLst/>
            </a:prstTxWarp>
            <a:spAutoFit/>
          </a:bodyPr>
          <a:lstStyle/>
          <a:p>
            <a:pPr algn="ctr" defTabSz="819150"/>
            <a:r>
              <a:rPr lang="en-US" sz="1100" b="1">
                <a:solidFill>
                  <a:srgbClr val="0000FF"/>
                </a:solidFill>
              </a:rPr>
              <a:t>Stanford Synchrotron Radiation Lab</a:t>
            </a:r>
          </a:p>
        </p:txBody>
      </p:sp>
      <p:sp>
        <p:nvSpPr>
          <p:cNvPr id="19590" name="Text Box 134"/>
          <p:cNvSpPr txBox="1">
            <a:spLocks noChangeArrowheads="1"/>
          </p:cNvSpPr>
          <p:nvPr/>
        </p:nvSpPr>
        <p:spPr bwMode="auto">
          <a:xfrm>
            <a:off x="7902575" y="2214563"/>
            <a:ext cx="1139825" cy="598487"/>
          </a:xfrm>
          <a:prstGeom prst="rect">
            <a:avLst/>
          </a:prstGeom>
          <a:solidFill>
            <a:srgbClr val="EFEFFF"/>
          </a:solidFill>
          <a:ln w="12700">
            <a:solidFill>
              <a:srgbClr val="0000FF"/>
            </a:solidFill>
            <a:miter lim="800000"/>
            <a:headEnd/>
            <a:tailEnd/>
          </a:ln>
        </p:spPr>
        <p:txBody>
          <a:bodyPr lIns="82042" tIns="41021" rIns="82042" bIns="41021">
            <a:prstTxWarp prst="textNoShape">
              <a:avLst/>
            </a:prstTxWarp>
            <a:spAutoFit/>
          </a:bodyPr>
          <a:lstStyle/>
          <a:p>
            <a:pPr algn="ctr" defTabSz="819150"/>
            <a:r>
              <a:rPr lang="en-US" sz="1100" b="1">
                <a:solidFill>
                  <a:srgbClr val="0000FF"/>
                </a:solidFill>
              </a:rPr>
              <a:t>National Synchrotron Light Source</a:t>
            </a:r>
          </a:p>
        </p:txBody>
      </p:sp>
      <p:sp>
        <p:nvSpPr>
          <p:cNvPr id="19591" name="Text Box 135"/>
          <p:cNvSpPr txBox="1">
            <a:spLocks noChangeArrowheads="1"/>
          </p:cNvSpPr>
          <p:nvPr/>
        </p:nvSpPr>
        <p:spPr bwMode="auto">
          <a:xfrm>
            <a:off x="6367463" y="777875"/>
            <a:ext cx="1138237" cy="590550"/>
          </a:xfrm>
          <a:prstGeom prst="rect">
            <a:avLst/>
          </a:prstGeom>
          <a:solidFill>
            <a:srgbClr val="EFEFFF"/>
          </a:solidFill>
          <a:ln w="12700">
            <a:solidFill>
              <a:srgbClr val="0000FF"/>
            </a:solidFill>
            <a:miter lim="800000"/>
            <a:headEnd/>
            <a:tailEnd/>
          </a:ln>
        </p:spPr>
        <p:txBody>
          <a:bodyPr lIns="82042" tIns="41021" rIns="82042" bIns="41021">
            <a:prstTxWarp prst="textNoShape">
              <a:avLst/>
            </a:prstTxWarp>
            <a:spAutoFit/>
          </a:bodyPr>
          <a:lstStyle/>
          <a:p>
            <a:pPr algn="ctr" defTabSz="819150"/>
            <a:r>
              <a:rPr lang="en-US" sz="1100" b="1">
                <a:solidFill>
                  <a:srgbClr val="0000FF"/>
                </a:solidFill>
              </a:rPr>
              <a:t>Advanced Photon Source</a:t>
            </a:r>
          </a:p>
        </p:txBody>
      </p:sp>
      <p:sp>
        <p:nvSpPr>
          <p:cNvPr id="19592" name="Text Box 136"/>
          <p:cNvSpPr txBox="1">
            <a:spLocks noChangeArrowheads="1"/>
          </p:cNvSpPr>
          <p:nvPr/>
        </p:nvSpPr>
        <p:spPr bwMode="auto">
          <a:xfrm>
            <a:off x="65088" y="1971675"/>
            <a:ext cx="1433512" cy="590550"/>
          </a:xfrm>
          <a:prstGeom prst="rect">
            <a:avLst/>
          </a:prstGeom>
          <a:solidFill>
            <a:srgbClr val="E5FFE5"/>
          </a:solidFill>
          <a:ln w="12700">
            <a:solidFill>
              <a:srgbClr val="006600"/>
            </a:solidFill>
            <a:miter lim="800000"/>
            <a:headEnd/>
            <a:tailEnd/>
          </a:ln>
        </p:spPr>
        <p:txBody>
          <a:bodyPr lIns="82042" tIns="41021" rIns="82042" bIns="41021">
            <a:prstTxWarp prst="textNoShape">
              <a:avLst/>
            </a:prstTxWarp>
            <a:spAutoFit/>
          </a:bodyPr>
          <a:lstStyle/>
          <a:p>
            <a:pPr algn="ctr" defTabSz="819150"/>
            <a:r>
              <a:rPr lang="en-US" sz="1100" b="1">
                <a:solidFill>
                  <a:srgbClr val="006600"/>
                </a:solidFill>
              </a:rPr>
              <a:t>National Center for Electron Microscopy</a:t>
            </a:r>
          </a:p>
        </p:txBody>
      </p:sp>
      <p:sp>
        <p:nvSpPr>
          <p:cNvPr id="19593" name="Text Box 137"/>
          <p:cNvSpPr txBox="1">
            <a:spLocks noChangeArrowheads="1"/>
          </p:cNvSpPr>
          <p:nvPr/>
        </p:nvSpPr>
        <p:spPr bwMode="auto">
          <a:xfrm>
            <a:off x="7319963" y="4967288"/>
            <a:ext cx="1722437" cy="430212"/>
          </a:xfrm>
          <a:prstGeom prst="rect">
            <a:avLst/>
          </a:prstGeom>
          <a:solidFill>
            <a:srgbClr val="E5FFE5"/>
          </a:solidFill>
          <a:ln w="12700">
            <a:solidFill>
              <a:srgbClr val="006600"/>
            </a:solidFill>
            <a:miter lim="800000"/>
            <a:headEnd/>
            <a:tailEnd/>
          </a:ln>
        </p:spPr>
        <p:txBody>
          <a:bodyPr lIns="82042" tIns="41021" rIns="82042" bIns="41021">
            <a:prstTxWarp prst="textNoShape">
              <a:avLst/>
            </a:prstTxWarp>
            <a:spAutoFit/>
          </a:bodyPr>
          <a:lstStyle/>
          <a:p>
            <a:pPr algn="ctr" defTabSz="819150"/>
            <a:r>
              <a:rPr lang="en-US" sz="1100" b="1">
                <a:solidFill>
                  <a:srgbClr val="006600"/>
                </a:solidFill>
              </a:rPr>
              <a:t>Shared Research Equipment Program</a:t>
            </a:r>
          </a:p>
        </p:txBody>
      </p:sp>
      <p:sp>
        <p:nvSpPr>
          <p:cNvPr id="19594" name="Text Box 138"/>
          <p:cNvSpPr txBox="1">
            <a:spLocks noChangeArrowheads="1"/>
          </p:cNvSpPr>
          <p:nvPr/>
        </p:nvSpPr>
        <p:spPr bwMode="auto">
          <a:xfrm>
            <a:off x="4445000" y="777875"/>
            <a:ext cx="1811338" cy="590550"/>
          </a:xfrm>
          <a:prstGeom prst="rect">
            <a:avLst/>
          </a:prstGeom>
          <a:solidFill>
            <a:srgbClr val="E5FFE5"/>
          </a:solidFill>
          <a:ln w="12700">
            <a:solidFill>
              <a:srgbClr val="006600"/>
            </a:solidFill>
            <a:miter lim="800000"/>
            <a:headEnd/>
            <a:tailEnd/>
          </a:ln>
        </p:spPr>
        <p:txBody>
          <a:bodyPr lIns="82042" tIns="41021" rIns="82042" bIns="41021">
            <a:prstTxWarp prst="textNoShape">
              <a:avLst/>
            </a:prstTxWarp>
            <a:spAutoFit/>
          </a:bodyPr>
          <a:lstStyle/>
          <a:p>
            <a:pPr algn="ctr" defTabSz="819150"/>
            <a:r>
              <a:rPr lang="en-US" sz="1100" b="1">
                <a:solidFill>
                  <a:srgbClr val="006600"/>
                </a:solidFill>
              </a:rPr>
              <a:t>Electron Microscopy Center for Materials Research</a:t>
            </a:r>
          </a:p>
        </p:txBody>
      </p:sp>
      <p:sp>
        <p:nvSpPr>
          <p:cNvPr id="19595" name="Text Box 139"/>
          <p:cNvSpPr txBox="1">
            <a:spLocks noChangeArrowheads="1"/>
          </p:cNvSpPr>
          <p:nvPr/>
        </p:nvSpPr>
        <p:spPr bwMode="auto">
          <a:xfrm>
            <a:off x="7319963" y="5468938"/>
            <a:ext cx="1252537" cy="433387"/>
          </a:xfrm>
          <a:prstGeom prst="rect">
            <a:avLst/>
          </a:prstGeom>
          <a:solidFill>
            <a:srgbClr val="FFEBEB"/>
          </a:solidFill>
          <a:ln w="12700">
            <a:solidFill>
              <a:srgbClr val="FF0000"/>
            </a:solidFill>
            <a:miter lim="800000"/>
            <a:headEnd/>
            <a:tailEnd/>
          </a:ln>
        </p:spPr>
        <p:txBody>
          <a:bodyPr lIns="82042" tIns="41021" rIns="82042" bIns="41021">
            <a:prstTxWarp prst="textNoShape">
              <a:avLst/>
            </a:prstTxWarp>
            <a:spAutoFit/>
          </a:bodyPr>
          <a:lstStyle/>
          <a:p>
            <a:pPr algn="ctr" defTabSz="819150"/>
            <a:r>
              <a:rPr lang="en-US" sz="1100" b="1">
                <a:solidFill>
                  <a:srgbClr val="FF0000"/>
                </a:solidFill>
              </a:rPr>
              <a:t>High-Flux Isotope Reactor</a:t>
            </a:r>
          </a:p>
        </p:txBody>
      </p:sp>
      <p:sp>
        <p:nvSpPr>
          <p:cNvPr id="19596" name="Text Box 140"/>
          <p:cNvSpPr txBox="1">
            <a:spLocks noChangeArrowheads="1"/>
          </p:cNvSpPr>
          <p:nvPr/>
        </p:nvSpPr>
        <p:spPr bwMode="auto">
          <a:xfrm>
            <a:off x="5511800" y="1522413"/>
            <a:ext cx="1398588" cy="431800"/>
          </a:xfrm>
          <a:prstGeom prst="rect">
            <a:avLst/>
          </a:prstGeom>
          <a:solidFill>
            <a:srgbClr val="FFEBEB"/>
          </a:solidFill>
          <a:ln w="12700">
            <a:solidFill>
              <a:srgbClr val="FF0000"/>
            </a:solidFill>
            <a:miter lim="800000"/>
            <a:headEnd/>
            <a:tailEnd/>
          </a:ln>
        </p:spPr>
        <p:txBody>
          <a:bodyPr lIns="82042" tIns="41021" rIns="82042" bIns="41021">
            <a:prstTxWarp prst="textNoShape">
              <a:avLst/>
            </a:prstTxWarp>
            <a:spAutoFit/>
          </a:bodyPr>
          <a:lstStyle/>
          <a:p>
            <a:pPr algn="ctr" defTabSz="819150"/>
            <a:r>
              <a:rPr lang="en-US" sz="1100" b="1">
                <a:solidFill>
                  <a:srgbClr val="FF0000"/>
                </a:solidFill>
              </a:rPr>
              <a:t>Intense Pulsed Neutron Source</a:t>
            </a:r>
          </a:p>
        </p:txBody>
      </p:sp>
      <p:sp>
        <p:nvSpPr>
          <p:cNvPr id="19597" name="Text Box 141"/>
          <p:cNvSpPr txBox="1">
            <a:spLocks noChangeArrowheads="1"/>
          </p:cNvSpPr>
          <p:nvPr/>
        </p:nvSpPr>
        <p:spPr bwMode="auto">
          <a:xfrm>
            <a:off x="65088" y="4325938"/>
            <a:ext cx="1433512" cy="422275"/>
          </a:xfrm>
          <a:prstGeom prst="rect">
            <a:avLst/>
          </a:prstGeom>
          <a:solidFill>
            <a:srgbClr val="F7F7F7"/>
          </a:solidFill>
          <a:ln w="12700">
            <a:solidFill>
              <a:schemeClr val="tx1"/>
            </a:solidFill>
            <a:miter lim="800000"/>
            <a:headEnd/>
            <a:tailEnd/>
          </a:ln>
        </p:spPr>
        <p:txBody>
          <a:bodyPr lIns="82042" tIns="41021" rIns="82042" bIns="41021">
            <a:prstTxWarp prst="textNoShape">
              <a:avLst/>
            </a:prstTxWarp>
            <a:spAutoFit/>
          </a:bodyPr>
          <a:lstStyle/>
          <a:p>
            <a:pPr algn="ctr" defTabSz="819150"/>
            <a:r>
              <a:rPr lang="en-US" sz="1100" b="1"/>
              <a:t>Combustion Research Facility</a:t>
            </a:r>
          </a:p>
        </p:txBody>
      </p:sp>
      <p:sp>
        <p:nvSpPr>
          <p:cNvPr id="19598" name="Line 142"/>
          <p:cNvSpPr>
            <a:spLocks noChangeShapeType="1"/>
          </p:cNvSpPr>
          <p:nvPr/>
        </p:nvSpPr>
        <p:spPr bwMode="auto">
          <a:xfrm flipV="1">
            <a:off x="6046788" y="3703638"/>
            <a:ext cx="1646237" cy="9525"/>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599" name="Text Box 143"/>
          <p:cNvSpPr txBox="1">
            <a:spLocks noChangeArrowheads="1"/>
          </p:cNvSpPr>
          <p:nvPr/>
        </p:nvSpPr>
        <p:spPr bwMode="auto">
          <a:xfrm>
            <a:off x="4795838" y="5503863"/>
            <a:ext cx="1431925" cy="422275"/>
          </a:xfrm>
          <a:prstGeom prst="rect">
            <a:avLst/>
          </a:prstGeom>
          <a:solidFill>
            <a:srgbClr val="F7F7F7"/>
          </a:solidFill>
          <a:ln w="12700">
            <a:solidFill>
              <a:schemeClr val="tx1"/>
            </a:solidFill>
            <a:miter lim="800000"/>
            <a:headEnd/>
            <a:tailEnd/>
          </a:ln>
        </p:spPr>
        <p:txBody>
          <a:bodyPr lIns="82042" tIns="41021" rIns="82042" bIns="41021">
            <a:prstTxWarp prst="textNoShape">
              <a:avLst/>
            </a:prstTxWarp>
            <a:spAutoFit/>
          </a:bodyPr>
          <a:lstStyle/>
          <a:p>
            <a:pPr algn="ctr" defTabSz="819150"/>
            <a:r>
              <a:rPr lang="en-US" sz="1100" b="1"/>
              <a:t>Pulse Radiolysis Facility</a:t>
            </a:r>
          </a:p>
        </p:txBody>
      </p:sp>
      <p:sp>
        <p:nvSpPr>
          <p:cNvPr id="19600" name="Text Box 144"/>
          <p:cNvSpPr txBox="1">
            <a:spLocks noChangeArrowheads="1"/>
          </p:cNvSpPr>
          <p:nvPr/>
        </p:nvSpPr>
        <p:spPr bwMode="auto">
          <a:xfrm>
            <a:off x="2738438" y="939800"/>
            <a:ext cx="1430337" cy="420688"/>
          </a:xfrm>
          <a:prstGeom prst="rect">
            <a:avLst/>
          </a:prstGeom>
          <a:solidFill>
            <a:srgbClr val="F7F7F7"/>
          </a:solidFill>
          <a:ln w="12700">
            <a:solidFill>
              <a:schemeClr val="tx1"/>
            </a:solidFill>
            <a:miter lim="800000"/>
            <a:headEnd/>
            <a:tailEnd/>
          </a:ln>
        </p:spPr>
        <p:txBody>
          <a:bodyPr lIns="82042" tIns="41021" rIns="82042" bIns="41021">
            <a:prstTxWarp prst="textNoShape">
              <a:avLst/>
            </a:prstTxWarp>
            <a:spAutoFit/>
          </a:bodyPr>
          <a:lstStyle/>
          <a:p>
            <a:pPr algn="ctr" defTabSz="819150"/>
            <a:r>
              <a:rPr lang="en-US" sz="1100" b="1"/>
              <a:t>Materials Preparation Center</a:t>
            </a:r>
          </a:p>
        </p:txBody>
      </p:sp>
      <p:sp>
        <p:nvSpPr>
          <p:cNvPr id="19601" name="Line 145"/>
          <p:cNvSpPr>
            <a:spLocks noChangeShapeType="1"/>
          </p:cNvSpPr>
          <p:nvPr/>
        </p:nvSpPr>
        <p:spPr bwMode="auto">
          <a:xfrm flipV="1">
            <a:off x="2820988" y="3921125"/>
            <a:ext cx="811212" cy="1482725"/>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602" name="Line 146"/>
          <p:cNvSpPr>
            <a:spLocks noChangeShapeType="1"/>
          </p:cNvSpPr>
          <p:nvPr/>
        </p:nvSpPr>
        <p:spPr bwMode="auto">
          <a:xfrm flipV="1">
            <a:off x="2278063" y="3884613"/>
            <a:ext cx="1363662" cy="896937"/>
          </a:xfrm>
          <a:prstGeom prst="line">
            <a:avLst/>
          </a:prstGeom>
          <a:noFill/>
          <a:ln w="12700">
            <a:solidFill>
              <a:schemeClr val="tx1"/>
            </a:solidFill>
            <a:round/>
            <a:headEnd/>
            <a:tailEnd/>
          </a:ln>
        </p:spPr>
        <p:txBody>
          <a:bodyPr lIns="82058" tIns="41029" rIns="82058" bIns="41029">
            <a:prstTxWarp prst="textNoShape">
              <a:avLst/>
            </a:prstTxWarp>
          </a:bodyPr>
          <a:lstStyle/>
          <a:p>
            <a:endParaRPr lang="en-US"/>
          </a:p>
        </p:txBody>
      </p:sp>
      <p:sp>
        <p:nvSpPr>
          <p:cNvPr id="19603" name="Text Box 147"/>
          <p:cNvSpPr txBox="1">
            <a:spLocks noChangeArrowheads="1"/>
          </p:cNvSpPr>
          <p:nvPr/>
        </p:nvSpPr>
        <p:spPr bwMode="auto">
          <a:xfrm>
            <a:off x="1584325" y="4706938"/>
            <a:ext cx="1431925" cy="590550"/>
          </a:xfrm>
          <a:prstGeom prst="rect">
            <a:avLst/>
          </a:prstGeom>
          <a:solidFill>
            <a:srgbClr val="FFEBEB"/>
          </a:solidFill>
          <a:ln w="12700">
            <a:solidFill>
              <a:srgbClr val="FF0000"/>
            </a:solidFill>
            <a:miter lim="800000"/>
            <a:headEnd/>
            <a:tailEnd/>
          </a:ln>
        </p:spPr>
        <p:txBody>
          <a:bodyPr lIns="82042" tIns="41021" rIns="82042" bIns="41021">
            <a:prstTxWarp prst="textNoShape">
              <a:avLst/>
            </a:prstTxWarp>
            <a:spAutoFit/>
          </a:bodyPr>
          <a:lstStyle/>
          <a:p>
            <a:pPr algn="ctr" defTabSz="819150"/>
            <a:r>
              <a:rPr lang="en-US" sz="1100" b="1">
                <a:solidFill>
                  <a:srgbClr val="FF0000"/>
                </a:solidFill>
              </a:rPr>
              <a:t>Los Alamos Neutron Science Center</a:t>
            </a:r>
          </a:p>
        </p:txBody>
      </p:sp>
      <p:sp>
        <p:nvSpPr>
          <p:cNvPr id="19604" name="Line 148"/>
          <p:cNvSpPr>
            <a:spLocks noChangeShapeType="1"/>
          </p:cNvSpPr>
          <p:nvPr/>
        </p:nvSpPr>
        <p:spPr bwMode="auto">
          <a:xfrm>
            <a:off x="5881688" y="3805238"/>
            <a:ext cx="1808162" cy="604837"/>
          </a:xfrm>
          <a:prstGeom prst="line">
            <a:avLst/>
          </a:prstGeom>
          <a:noFill/>
          <a:ln w="12700">
            <a:solidFill>
              <a:schemeClr val="tx1"/>
            </a:solidFill>
            <a:round/>
            <a:headEnd/>
            <a:tailEnd/>
          </a:ln>
        </p:spPr>
        <p:txBody>
          <a:bodyPr lIns="82058" tIns="41029" rIns="82058" bIns="41029">
            <a:prstTxWarp prst="textNoShape">
              <a:avLst/>
            </a:prstTxWarp>
          </a:bodyPr>
          <a:lstStyle/>
          <a:p>
            <a:endParaRPr lang="en-US"/>
          </a:p>
        </p:txBody>
      </p:sp>
      <p:sp>
        <p:nvSpPr>
          <p:cNvPr id="19605" name="Text Box 149"/>
          <p:cNvSpPr txBox="1">
            <a:spLocks noChangeArrowheads="1"/>
          </p:cNvSpPr>
          <p:nvPr/>
        </p:nvSpPr>
        <p:spPr bwMode="auto">
          <a:xfrm>
            <a:off x="7600950" y="4086225"/>
            <a:ext cx="1441450" cy="592138"/>
          </a:xfrm>
          <a:prstGeom prst="rect">
            <a:avLst/>
          </a:prstGeom>
          <a:solidFill>
            <a:srgbClr val="ECD9FF"/>
          </a:solidFill>
          <a:ln w="12700">
            <a:solidFill>
              <a:srgbClr val="990099"/>
            </a:solidFill>
            <a:miter lim="800000"/>
            <a:headEnd/>
            <a:tailEnd/>
          </a:ln>
        </p:spPr>
        <p:txBody>
          <a:bodyPr lIns="82042" tIns="41021" rIns="82042" bIns="41021">
            <a:prstTxWarp prst="textNoShape">
              <a:avLst/>
            </a:prstTxWarp>
            <a:spAutoFit/>
          </a:bodyPr>
          <a:lstStyle/>
          <a:p>
            <a:pPr algn="ctr" defTabSz="819150"/>
            <a:r>
              <a:rPr lang="en-US" sz="1100" b="1">
                <a:solidFill>
                  <a:srgbClr val="990099"/>
                </a:solidFill>
              </a:rPr>
              <a:t>Center for Nanophase Materials Sciences</a:t>
            </a:r>
          </a:p>
        </p:txBody>
      </p:sp>
      <p:sp>
        <p:nvSpPr>
          <p:cNvPr id="19606" name="Text Box 150"/>
          <p:cNvSpPr txBox="1">
            <a:spLocks noChangeArrowheads="1"/>
          </p:cNvSpPr>
          <p:nvPr/>
        </p:nvSpPr>
        <p:spPr bwMode="auto">
          <a:xfrm>
            <a:off x="7605713" y="3562350"/>
            <a:ext cx="1436687" cy="422275"/>
          </a:xfrm>
          <a:prstGeom prst="rect">
            <a:avLst/>
          </a:prstGeom>
          <a:solidFill>
            <a:srgbClr val="FFDFEB"/>
          </a:solidFill>
          <a:ln w="12700">
            <a:solidFill>
              <a:srgbClr val="FF0000"/>
            </a:solidFill>
            <a:miter lim="800000"/>
            <a:headEnd/>
            <a:tailEnd/>
          </a:ln>
        </p:spPr>
        <p:txBody>
          <a:bodyPr lIns="82042" tIns="41021" rIns="82042" bIns="41021">
            <a:prstTxWarp prst="textNoShape">
              <a:avLst/>
            </a:prstTxWarp>
            <a:spAutoFit/>
          </a:bodyPr>
          <a:lstStyle/>
          <a:p>
            <a:pPr algn="ctr" defTabSz="819150"/>
            <a:r>
              <a:rPr lang="en-US" sz="1100" b="1">
                <a:solidFill>
                  <a:srgbClr val="FF0000"/>
                </a:solidFill>
              </a:rPr>
              <a:t>Spallation Neutron Source</a:t>
            </a:r>
          </a:p>
        </p:txBody>
      </p:sp>
      <p:sp>
        <p:nvSpPr>
          <p:cNvPr id="19607" name="Line 151"/>
          <p:cNvSpPr>
            <a:spLocks noChangeShapeType="1"/>
          </p:cNvSpPr>
          <p:nvPr/>
        </p:nvSpPr>
        <p:spPr bwMode="auto">
          <a:xfrm flipV="1">
            <a:off x="1493838" y="3462338"/>
            <a:ext cx="511175" cy="576262"/>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608" name="Text Box 152" descr="Wide upward diagonal"/>
          <p:cNvSpPr txBox="1">
            <a:spLocks noChangeArrowheads="1"/>
          </p:cNvSpPr>
          <p:nvPr/>
        </p:nvSpPr>
        <p:spPr bwMode="auto">
          <a:xfrm>
            <a:off x="65088" y="3817938"/>
            <a:ext cx="1433512" cy="431800"/>
          </a:xfrm>
          <a:prstGeom prst="rect">
            <a:avLst/>
          </a:prstGeom>
          <a:pattFill prst="wdUpDiag">
            <a:fgClr>
              <a:srgbClr val="C3C3FF"/>
            </a:fgClr>
            <a:bgClr>
              <a:srgbClr val="FFFFFF"/>
            </a:bgClr>
          </a:pattFill>
          <a:ln w="12700">
            <a:solidFill>
              <a:srgbClr val="0000FF"/>
            </a:solidFill>
            <a:miter lim="800000"/>
            <a:headEnd/>
            <a:tailEnd/>
          </a:ln>
        </p:spPr>
        <p:txBody>
          <a:bodyPr lIns="82042" tIns="41021" rIns="82042" bIns="41021">
            <a:prstTxWarp prst="textNoShape">
              <a:avLst/>
            </a:prstTxWarp>
            <a:spAutoFit/>
          </a:bodyPr>
          <a:lstStyle/>
          <a:p>
            <a:pPr algn="ctr" defTabSz="819150"/>
            <a:r>
              <a:rPr lang="en-US" sz="1100" b="1">
                <a:solidFill>
                  <a:srgbClr val="0000FF"/>
                </a:solidFill>
              </a:rPr>
              <a:t>Linac Coherent Light Source</a:t>
            </a:r>
          </a:p>
        </p:txBody>
      </p:sp>
      <p:sp>
        <p:nvSpPr>
          <p:cNvPr id="19609" name="Text Box 153" descr="Wide upward diagonal"/>
          <p:cNvSpPr txBox="1">
            <a:spLocks noChangeArrowheads="1"/>
          </p:cNvSpPr>
          <p:nvPr/>
        </p:nvSpPr>
        <p:spPr bwMode="auto">
          <a:xfrm>
            <a:off x="1584325" y="5343525"/>
            <a:ext cx="1431925" cy="600075"/>
          </a:xfrm>
          <a:prstGeom prst="rect">
            <a:avLst/>
          </a:prstGeom>
          <a:pattFill prst="wdUpDiag">
            <a:fgClr>
              <a:srgbClr val="DDBBFF"/>
            </a:fgClr>
            <a:bgClr>
              <a:srgbClr val="FFFFCC"/>
            </a:bgClr>
          </a:pattFill>
          <a:ln w="12700">
            <a:solidFill>
              <a:srgbClr val="990099"/>
            </a:solidFill>
            <a:miter lim="800000"/>
            <a:headEnd/>
            <a:tailEnd/>
          </a:ln>
        </p:spPr>
        <p:txBody>
          <a:bodyPr lIns="82042" tIns="41021" rIns="82042" bIns="41021">
            <a:prstTxWarp prst="textNoShape">
              <a:avLst/>
            </a:prstTxWarp>
            <a:spAutoFit/>
          </a:bodyPr>
          <a:lstStyle/>
          <a:p>
            <a:pPr algn="ctr" defTabSz="819150"/>
            <a:r>
              <a:rPr lang="en-US" sz="1100" b="1">
                <a:solidFill>
                  <a:srgbClr val="990099"/>
                </a:solidFill>
              </a:rPr>
              <a:t>Center for Integrated Nanotechnologies</a:t>
            </a:r>
          </a:p>
        </p:txBody>
      </p:sp>
      <p:sp>
        <p:nvSpPr>
          <p:cNvPr id="19610" name="Text Box 154"/>
          <p:cNvSpPr txBox="1">
            <a:spLocks noChangeArrowheads="1"/>
          </p:cNvSpPr>
          <p:nvPr/>
        </p:nvSpPr>
        <p:spPr bwMode="auto">
          <a:xfrm>
            <a:off x="65088" y="2641600"/>
            <a:ext cx="1431925" cy="436563"/>
          </a:xfrm>
          <a:prstGeom prst="rect">
            <a:avLst/>
          </a:prstGeom>
          <a:solidFill>
            <a:srgbClr val="ECD9FF"/>
          </a:solidFill>
          <a:ln w="12700">
            <a:solidFill>
              <a:srgbClr val="990099"/>
            </a:solidFill>
            <a:miter lim="800000"/>
            <a:headEnd/>
            <a:tailEnd/>
          </a:ln>
        </p:spPr>
        <p:txBody>
          <a:bodyPr lIns="82042" tIns="41021" rIns="82042" bIns="41021">
            <a:prstTxWarp prst="textNoShape">
              <a:avLst/>
            </a:prstTxWarp>
            <a:spAutoFit/>
          </a:bodyPr>
          <a:lstStyle/>
          <a:p>
            <a:pPr algn="ctr" defTabSz="819150"/>
            <a:r>
              <a:rPr lang="en-US" sz="1100" b="1">
                <a:solidFill>
                  <a:srgbClr val="990099"/>
                </a:solidFill>
              </a:rPr>
              <a:t>Molecular</a:t>
            </a:r>
          </a:p>
          <a:p>
            <a:pPr algn="ctr" defTabSz="819150"/>
            <a:r>
              <a:rPr lang="en-US" sz="1100" b="1">
                <a:solidFill>
                  <a:srgbClr val="990099"/>
                </a:solidFill>
              </a:rPr>
              <a:t>Foundry </a:t>
            </a:r>
          </a:p>
        </p:txBody>
      </p:sp>
      <p:sp>
        <p:nvSpPr>
          <p:cNvPr id="2417819" name="AutoShape 155"/>
          <p:cNvSpPr>
            <a:spLocks noChangeArrowheads="1"/>
          </p:cNvSpPr>
          <p:nvPr/>
        </p:nvSpPr>
        <p:spPr bwMode="auto">
          <a:xfrm>
            <a:off x="5429250" y="2943225"/>
            <a:ext cx="157163" cy="168275"/>
          </a:xfrm>
          <a:prstGeom prst="star5">
            <a:avLst/>
          </a:prstGeom>
          <a:solidFill>
            <a:srgbClr val="CCFFCC"/>
          </a:solidFill>
          <a:ln w="12700">
            <a:solidFill>
              <a:srgbClr val="0066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20" name="AutoShape 156"/>
          <p:cNvSpPr>
            <a:spLocks noChangeArrowheads="1"/>
          </p:cNvSpPr>
          <p:nvPr/>
        </p:nvSpPr>
        <p:spPr bwMode="auto">
          <a:xfrm>
            <a:off x="1858963" y="3225800"/>
            <a:ext cx="157162" cy="169863"/>
          </a:xfrm>
          <a:prstGeom prst="star5">
            <a:avLst/>
          </a:prstGeom>
          <a:solidFill>
            <a:srgbClr val="CCFFCC"/>
          </a:solidFill>
          <a:ln w="12700">
            <a:solidFill>
              <a:srgbClr val="0000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21" name="AutoShape 157"/>
          <p:cNvSpPr>
            <a:spLocks noChangeArrowheads="1"/>
          </p:cNvSpPr>
          <p:nvPr/>
        </p:nvSpPr>
        <p:spPr bwMode="auto">
          <a:xfrm>
            <a:off x="6985000" y="2927350"/>
            <a:ext cx="157163" cy="169863"/>
          </a:xfrm>
          <a:prstGeom prst="star5">
            <a:avLst/>
          </a:prstGeom>
          <a:solidFill>
            <a:srgbClr val="99CCFF"/>
          </a:solidFill>
          <a:ln w="12700">
            <a:solidFill>
              <a:schemeClr val="tx2"/>
            </a:solidFill>
            <a:miter lim="800000"/>
            <a:headEnd/>
            <a:tailEnd/>
          </a:ln>
          <a:effectLst/>
        </p:spPr>
        <p:txBody>
          <a:bodyPr wrap="none" lIns="82048" tIns="41025" rIns="82048" bIns="41025" anchor="ctr">
            <a:prstTxWarp prst="textNoShape">
              <a:avLst/>
            </a:prstTxWarp>
          </a:bodyPr>
          <a:lstStyle/>
          <a:p>
            <a:pPr algn="ctr">
              <a:defRPr/>
            </a:pPr>
            <a:endParaRPr lang="en-US" sz="1800" dirty="0">
              <a:solidFill>
                <a:srgbClr val="0000FF"/>
              </a:solidFill>
            </a:endParaRPr>
          </a:p>
        </p:txBody>
      </p:sp>
      <p:sp>
        <p:nvSpPr>
          <p:cNvPr id="2417822" name="AutoShape 158"/>
          <p:cNvSpPr>
            <a:spLocks noChangeArrowheads="1"/>
          </p:cNvSpPr>
          <p:nvPr/>
        </p:nvSpPr>
        <p:spPr bwMode="auto">
          <a:xfrm>
            <a:off x="5753100" y="3082925"/>
            <a:ext cx="157163" cy="169863"/>
          </a:xfrm>
          <a:prstGeom prst="star5">
            <a:avLst/>
          </a:prstGeom>
          <a:solidFill>
            <a:srgbClr val="EAEAEA"/>
          </a:solidFill>
          <a:ln w="12700">
            <a:solidFill>
              <a:srgbClr val="0000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23" name="AutoShape 159"/>
          <p:cNvSpPr>
            <a:spLocks noChangeArrowheads="1"/>
          </p:cNvSpPr>
          <p:nvPr/>
        </p:nvSpPr>
        <p:spPr bwMode="auto">
          <a:xfrm>
            <a:off x="1944688" y="3240088"/>
            <a:ext cx="157162" cy="168275"/>
          </a:xfrm>
          <a:prstGeom prst="star5">
            <a:avLst/>
          </a:prstGeom>
          <a:solidFill>
            <a:srgbClr val="99CCFF"/>
          </a:solidFill>
          <a:ln w="12700">
            <a:solidFill>
              <a:schemeClr val="tx2"/>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24" name="AutoShape 160"/>
          <p:cNvSpPr>
            <a:spLocks noChangeArrowheads="1"/>
          </p:cNvSpPr>
          <p:nvPr/>
        </p:nvSpPr>
        <p:spPr bwMode="auto">
          <a:xfrm>
            <a:off x="5748338" y="3814763"/>
            <a:ext cx="157162" cy="171450"/>
          </a:xfrm>
          <a:prstGeom prst="star5">
            <a:avLst/>
          </a:prstGeom>
          <a:solidFill>
            <a:srgbClr val="FFCCCC"/>
          </a:solidFill>
          <a:ln w="12700">
            <a:solidFill>
              <a:srgbClr val="FF33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25" name="AutoShape 161"/>
          <p:cNvSpPr>
            <a:spLocks noChangeArrowheads="1"/>
          </p:cNvSpPr>
          <p:nvPr/>
        </p:nvSpPr>
        <p:spPr bwMode="auto">
          <a:xfrm>
            <a:off x="5519738" y="2930525"/>
            <a:ext cx="157162" cy="169863"/>
          </a:xfrm>
          <a:prstGeom prst="star5">
            <a:avLst/>
          </a:prstGeom>
          <a:solidFill>
            <a:srgbClr val="FFCCCC"/>
          </a:solidFill>
          <a:ln w="12700">
            <a:solidFill>
              <a:srgbClr val="FF33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26" name="AutoShape 162"/>
          <p:cNvSpPr>
            <a:spLocks noChangeArrowheads="1"/>
          </p:cNvSpPr>
          <p:nvPr/>
        </p:nvSpPr>
        <p:spPr bwMode="auto">
          <a:xfrm>
            <a:off x="4913313" y="2798763"/>
            <a:ext cx="158750" cy="168275"/>
          </a:xfrm>
          <a:prstGeom prst="star5">
            <a:avLst/>
          </a:prstGeom>
          <a:solidFill>
            <a:srgbClr val="EAEAEA"/>
          </a:solidFill>
          <a:ln w="12700">
            <a:solidFill>
              <a:srgbClr val="0000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27" name="AutoShape 163"/>
          <p:cNvSpPr>
            <a:spLocks noChangeArrowheads="1"/>
          </p:cNvSpPr>
          <p:nvPr/>
        </p:nvSpPr>
        <p:spPr bwMode="auto">
          <a:xfrm>
            <a:off x="1997075" y="3373438"/>
            <a:ext cx="157163" cy="169862"/>
          </a:xfrm>
          <a:prstGeom prst="star5">
            <a:avLst/>
          </a:prstGeom>
          <a:solidFill>
            <a:srgbClr val="D7E1FF"/>
          </a:solidFill>
          <a:ln w="12700">
            <a:solidFill>
              <a:srgbClr val="0000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28" name="AutoShape 164"/>
          <p:cNvSpPr>
            <a:spLocks noChangeArrowheads="1"/>
          </p:cNvSpPr>
          <p:nvPr/>
        </p:nvSpPr>
        <p:spPr bwMode="auto">
          <a:xfrm>
            <a:off x="5473700" y="2990850"/>
            <a:ext cx="157163" cy="168275"/>
          </a:xfrm>
          <a:prstGeom prst="star5">
            <a:avLst/>
          </a:prstGeom>
          <a:solidFill>
            <a:srgbClr val="99CCFF"/>
          </a:solidFill>
          <a:ln w="12700">
            <a:solidFill>
              <a:schemeClr val="tx2"/>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29" name="AutoShape 165"/>
          <p:cNvSpPr>
            <a:spLocks noChangeArrowheads="1"/>
          </p:cNvSpPr>
          <p:nvPr/>
        </p:nvSpPr>
        <p:spPr bwMode="auto">
          <a:xfrm>
            <a:off x="3549650" y="3786188"/>
            <a:ext cx="157163" cy="168275"/>
          </a:xfrm>
          <a:prstGeom prst="star5">
            <a:avLst/>
          </a:prstGeom>
          <a:solidFill>
            <a:srgbClr val="FFCCCC"/>
          </a:solidFill>
          <a:ln w="12700">
            <a:solidFill>
              <a:srgbClr val="FF33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30" name="AutoShape 166"/>
          <p:cNvSpPr>
            <a:spLocks noChangeArrowheads="1"/>
          </p:cNvSpPr>
          <p:nvPr/>
        </p:nvSpPr>
        <p:spPr bwMode="auto">
          <a:xfrm>
            <a:off x="1914525" y="3354388"/>
            <a:ext cx="157163" cy="169862"/>
          </a:xfrm>
          <a:prstGeom prst="star5">
            <a:avLst/>
          </a:prstGeom>
          <a:solidFill>
            <a:srgbClr val="99CCFF"/>
          </a:solidFill>
          <a:ln w="12700">
            <a:solidFill>
              <a:schemeClr val="tx2"/>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31" name="AutoShape 167"/>
          <p:cNvSpPr>
            <a:spLocks noChangeArrowheads="1"/>
          </p:cNvSpPr>
          <p:nvPr/>
        </p:nvSpPr>
        <p:spPr bwMode="auto">
          <a:xfrm>
            <a:off x="5784850" y="3770313"/>
            <a:ext cx="157163" cy="169862"/>
          </a:xfrm>
          <a:prstGeom prst="star5">
            <a:avLst/>
          </a:prstGeom>
          <a:solidFill>
            <a:srgbClr val="CCFFCC"/>
          </a:solidFill>
          <a:ln w="12700">
            <a:solidFill>
              <a:srgbClr val="0066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2417832" name="AutoShape 168"/>
          <p:cNvSpPr>
            <a:spLocks noChangeArrowheads="1"/>
          </p:cNvSpPr>
          <p:nvPr/>
        </p:nvSpPr>
        <p:spPr bwMode="auto">
          <a:xfrm>
            <a:off x="5889625" y="3646488"/>
            <a:ext cx="157163" cy="168275"/>
          </a:xfrm>
          <a:prstGeom prst="star5">
            <a:avLst/>
          </a:prstGeom>
          <a:solidFill>
            <a:srgbClr val="FFCCCC"/>
          </a:solidFill>
          <a:ln w="12700">
            <a:solidFill>
              <a:srgbClr val="FF3300"/>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19625" name="Line 169"/>
          <p:cNvSpPr>
            <a:spLocks noChangeShapeType="1"/>
          </p:cNvSpPr>
          <p:nvPr/>
        </p:nvSpPr>
        <p:spPr bwMode="auto">
          <a:xfrm>
            <a:off x="4560888" y="1566863"/>
            <a:ext cx="939800" cy="1435100"/>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626" name="Line 170"/>
          <p:cNvSpPr>
            <a:spLocks noChangeShapeType="1"/>
          </p:cNvSpPr>
          <p:nvPr/>
        </p:nvSpPr>
        <p:spPr bwMode="auto">
          <a:xfrm flipH="1">
            <a:off x="7011988" y="1971675"/>
            <a:ext cx="398462" cy="898525"/>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sp>
        <p:nvSpPr>
          <p:cNvPr id="19627" name="Text Box 171" descr="Wide upward diagonal"/>
          <p:cNvSpPr txBox="1">
            <a:spLocks noChangeArrowheads="1"/>
          </p:cNvSpPr>
          <p:nvPr/>
        </p:nvSpPr>
        <p:spPr bwMode="auto">
          <a:xfrm>
            <a:off x="3844925" y="1419225"/>
            <a:ext cx="1431925" cy="601663"/>
          </a:xfrm>
          <a:prstGeom prst="rect">
            <a:avLst/>
          </a:prstGeom>
          <a:pattFill prst="wdUpDiag">
            <a:fgClr>
              <a:srgbClr val="DDBBFF"/>
            </a:fgClr>
            <a:bgClr>
              <a:srgbClr val="FFFFCC"/>
            </a:bgClr>
          </a:pattFill>
          <a:ln w="12700">
            <a:solidFill>
              <a:srgbClr val="990099"/>
            </a:solidFill>
            <a:miter lim="800000"/>
            <a:headEnd/>
            <a:tailEnd/>
          </a:ln>
        </p:spPr>
        <p:txBody>
          <a:bodyPr lIns="82042" tIns="41021" rIns="82042" bIns="41021">
            <a:prstTxWarp prst="textNoShape">
              <a:avLst/>
            </a:prstTxWarp>
            <a:spAutoFit/>
          </a:bodyPr>
          <a:lstStyle/>
          <a:p>
            <a:pPr algn="ctr" defTabSz="819150"/>
            <a:r>
              <a:rPr lang="en-US" sz="1100" b="1">
                <a:solidFill>
                  <a:srgbClr val="990099"/>
                </a:solidFill>
              </a:rPr>
              <a:t>Center for Nanoscale Materials</a:t>
            </a:r>
          </a:p>
        </p:txBody>
      </p:sp>
      <p:sp>
        <p:nvSpPr>
          <p:cNvPr id="2417836" name="AutoShape 172"/>
          <p:cNvSpPr>
            <a:spLocks noChangeAspect="1" noChangeArrowheads="1"/>
          </p:cNvSpPr>
          <p:nvPr/>
        </p:nvSpPr>
        <p:spPr bwMode="auto">
          <a:xfrm>
            <a:off x="1884363" y="3217863"/>
            <a:ext cx="192087" cy="203200"/>
          </a:xfrm>
          <a:prstGeom prst="star5">
            <a:avLst/>
          </a:prstGeom>
          <a:solidFill>
            <a:srgbClr val="660033"/>
          </a:solidFill>
          <a:ln w="12700">
            <a:solidFill>
              <a:srgbClr val="660066"/>
            </a:solidFill>
            <a:miter lim="800000"/>
            <a:headEnd/>
            <a:tailEnd/>
          </a:ln>
          <a:effectLst/>
        </p:spPr>
        <p:txBody>
          <a:bodyPr wrap="none" lIns="82048" tIns="41025" rIns="82048" bIns="41025" anchor="ctr">
            <a:prstTxWarp prst="textNoShape">
              <a:avLst/>
            </a:prstTxWarp>
          </a:bodyPr>
          <a:lstStyle/>
          <a:p>
            <a:pPr algn="ctr" defTabSz="914608">
              <a:defRPr/>
            </a:pPr>
            <a:endParaRPr lang="en-US" sz="2700" b="1" i="1" dirty="0">
              <a:solidFill>
                <a:srgbClr val="800080"/>
              </a:solidFill>
              <a:effectLst>
                <a:outerShdw blurRad="38100" dist="38100" dir="2700000" algn="tl">
                  <a:srgbClr val="000000"/>
                </a:outerShdw>
              </a:effectLst>
              <a:latin typeface="Arial Narrow" charset="0"/>
            </a:endParaRPr>
          </a:p>
        </p:txBody>
      </p:sp>
      <p:sp>
        <p:nvSpPr>
          <p:cNvPr id="2417837" name="AutoShape 173"/>
          <p:cNvSpPr>
            <a:spLocks noChangeAspect="1" noChangeArrowheads="1"/>
          </p:cNvSpPr>
          <p:nvPr/>
        </p:nvSpPr>
        <p:spPr bwMode="auto">
          <a:xfrm>
            <a:off x="3506788" y="3705225"/>
            <a:ext cx="192087" cy="201613"/>
          </a:xfrm>
          <a:prstGeom prst="star5">
            <a:avLst/>
          </a:prstGeom>
          <a:solidFill>
            <a:srgbClr val="660033"/>
          </a:solidFill>
          <a:ln w="12700">
            <a:solidFill>
              <a:srgbClr val="660066"/>
            </a:solidFill>
            <a:miter lim="800000"/>
            <a:headEnd/>
            <a:tailEnd/>
          </a:ln>
          <a:effectLst/>
        </p:spPr>
        <p:txBody>
          <a:bodyPr wrap="none" lIns="82048" tIns="41025" rIns="82048" bIns="41025" anchor="ctr">
            <a:prstTxWarp prst="textNoShape">
              <a:avLst/>
            </a:prstTxWarp>
          </a:bodyPr>
          <a:lstStyle/>
          <a:p>
            <a:pPr algn="ctr" defTabSz="914608">
              <a:defRPr/>
            </a:pPr>
            <a:endParaRPr lang="en-US" sz="2700" b="1" i="1" dirty="0">
              <a:solidFill>
                <a:srgbClr val="800080"/>
              </a:solidFill>
              <a:effectLst>
                <a:outerShdw blurRad="38100" dist="38100" dir="2700000" algn="tl">
                  <a:srgbClr val="000000"/>
                </a:outerShdw>
              </a:effectLst>
              <a:latin typeface="Arial Narrow" charset="0"/>
            </a:endParaRPr>
          </a:p>
        </p:txBody>
      </p:sp>
      <p:sp>
        <p:nvSpPr>
          <p:cNvPr id="2417838" name="AutoShape 174"/>
          <p:cNvSpPr>
            <a:spLocks noChangeAspect="1" noChangeArrowheads="1"/>
          </p:cNvSpPr>
          <p:nvPr/>
        </p:nvSpPr>
        <p:spPr bwMode="auto">
          <a:xfrm>
            <a:off x="5773738" y="3635375"/>
            <a:ext cx="192087" cy="203200"/>
          </a:xfrm>
          <a:prstGeom prst="star5">
            <a:avLst/>
          </a:prstGeom>
          <a:solidFill>
            <a:srgbClr val="660033"/>
          </a:solidFill>
          <a:ln w="12700">
            <a:solidFill>
              <a:srgbClr val="660066"/>
            </a:solidFill>
            <a:miter lim="800000"/>
            <a:headEnd/>
            <a:tailEnd/>
          </a:ln>
          <a:effectLst/>
        </p:spPr>
        <p:txBody>
          <a:bodyPr wrap="none" lIns="82048" tIns="41025" rIns="82048" bIns="41025" anchor="ctr">
            <a:prstTxWarp prst="textNoShape">
              <a:avLst/>
            </a:prstTxWarp>
          </a:bodyPr>
          <a:lstStyle/>
          <a:p>
            <a:pPr algn="ctr" defTabSz="914608">
              <a:defRPr/>
            </a:pPr>
            <a:endParaRPr lang="en-US" sz="2700" b="1" i="1" dirty="0">
              <a:solidFill>
                <a:srgbClr val="800080"/>
              </a:solidFill>
              <a:effectLst>
                <a:outerShdw blurRad="38100" dist="38100" dir="2700000" algn="tl">
                  <a:srgbClr val="000000"/>
                </a:outerShdw>
              </a:effectLst>
              <a:latin typeface="Arial Narrow" charset="0"/>
            </a:endParaRPr>
          </a:p>
        </p:txBody>
      </p:sp>
      <p:sp>
        <p:nvSpPr>
          <p:cNvPr id="2417839" name="AutoShape 175"/>
          <p:cNvSpPr>
            <a:spLocks noChangeAspect="1" noChangeArrowheads="1"/>
          </p:cNvSpPr>
          <p:nvPr/>
        </p:nvSpPr>
        <p:spPr bwMode="auto">
          <a:xfrm>
            <a:off x="5416550" y="2865438"/>
            <a:ext cx="192088" cy="203200"/>
          </a:xfrm>
          <a:prstGeom prst="star5">
            <a:avLst/>
          </a:prstGeom>
          <a:solidFill>
            <a:srgbClr val="660033"/>
          </a:solidFill>
          <a:ln w="12700">
            <a:solidFill>
              <a:srgbClr val="660066"/>
            </a:solidFill>
            <a:miter lim="800000"/>
            <a:headEnd/>
            <a:tailEnd/>
          </a:ln>
          <a:effectLst/>
        </p:spPr>
        <p:txBody>
          <a:bodyPr wrap="none" lIns="82048" tIns="41025" rIns="82048" bIns="41025" anchor="ctr">
            <a:prstTxWarp prst="textNoShape">
              <a:avLst/>
            </a:prstTxWarp>
          </a:bodyPr>
          <a:lstStyle/>
          <a:p>
            <a:pPr algn="ctr" defTabSz="914608">
              <a:defRPr/>
            </a:pPr>
            <a:endParaRPr lang="en-US" sz="2700" b="1" i="1" dirty="0">
              <a:solidFill>
                <a:srgbClr val="800080"/>
              </a:solidFill>
              <a:effectLst>
                <a:outerShdw blurRad="38100" dist="38100" dir="2700000" algn="tl">
                  <a:srgbClr val="000000"/>
                </a:outerShdw>
              </a:effectLst>
              <a:latin typeface="Arial Narrow" charset="0"/>
            </a:endParaRPr>
          </a:p>
        </p:txBody>
      </p:sp>
      <p:sp>
        <p:nvSpPr>
          <p:cNvPr id="2417840" name="AutoShape 176"/>
          <p:cNvSpPr>
            <a:spLocks noChangeAspect="1" noChangeArrowheads="1"/>
          </p:cNvSpPr>
          <p:nvPr/>
        </p:nvSpPr>
        <p:spPr bwMode="auto">
          <a:xfrm>
            <a:off x="6897688" y="2870200"/>
            <a:ext cx="192087" cy="203200"/>
          </a:xfrm>
          <a:prstGeom prst="star5">
            <a:avLst/>
          </a:prstGeom>
          <a:solidFill>
            <a:srgbClr val="660033"/>
          </a:solidFill>
          <a:ln w="12700">
            <a:solidFill>
              <a:srgbClr val="660066"/>
            </a:solidFill>
            <a:miter lim="800000"/>
            <a:headEnd/>
            <a:tailEnd/>
          </a:ln>
          <a:effectLst/>
        </p:spPr>
        <p:txBody>
          <a:bodyPr wrap="none" lIns="82048" tIns="41025" rIns="82048" bIns="41025" anchor="ctr">
            <a:prstTxWarp prst="textNoShape">
              <a:avLst/>
            </a:prstTxWarp>
          </a:bodyPr>
          <a:lstStyle/>
          <a:p>
            <a:pPr algn="ctr" defTabSz="914608">
              <a:defRPr/>
            </a:pPr>
            <a:endParaRPr lang="en-US" sz="2700" b="1" i="1" dirty="0">
              <a:solidFill>
                <a:srgbClr val="800080"/>
              </a:solidFill>
              <a:effectLst>
                <a:outerShdw blurRad="38100" dist="38100" dir="2700000" algn="tl">
                  <a:srgbClr val="000000"/>
                </a:outerShdw>
              </a:effectLst>
              <a:latin typeface="Arial Narrow" charset="0"/>
            </a:endParaRPr>
          </a:p>
        </p:txBody>
      </p:sp>
      <p:sp>
        <p:nvSpPr>
          <p:cNvPr id="2417841" name="Rectangle 177"/>
          <p:cNvSpPr>
            <a:spLocks noGrp="1" noChangeArrowheads="1"/>
          </p:cNvSpPr>
          <p:nvPr>
            <p:ph type="title"/>
          </p:nvPr>
        </p:nvSpPr>
        <p:spPr>
          <a:xfrm>
            <a:off x="1357313" y="242888"/>
            <a:ext cx="6838950" cy="620712"/>
          </a:xfrm>
        </p:spPr>
        <p:txBody>
          <a:bodyPr lIns="91418" tIns="45709" rIns="91418" bIns="45709"/>
          <a:lstStyle/>
          <a:p>
            <a:pPr>
              <a:lnSpc>
                <a:spcPct val="95000"/>
              </a:lnSpc>
              <a:tabLst>
                <a:tab pos="1695450" algn="l"/>
              </a:tabLst>
            </a:pPr>
            <a:r>
              <a:rPr lang="en-US" sz="1800">
                <a:solidFill>
                  <a:srgbClr val="FF0000"/>
                </a:solidFill>
                <a:effectLst>
                  <a:outerShdw blurRad="38100" dist="38100" dir="2700000" algn="tl">
                    <a:srgbClr val="DDDDDD"/>
                  </a:outerShdw>
                </a:effectLst>
                <a:latin typeface="Arial Narrow" charset="0"/>
                <a:ea typeface="Times New Roman" charset="0"/>
                <a:cs typeface="Times New Roman" charset="0"/>
              </a:rPr>
              <a:t>BES Scientific User Facilities - (from Pat Dehmer presentation 2007)</a:t>
            </a:r>
          </a:p>
        </p:txBody>
      </p:sp>
      <p:sp>
        <p:nvSpPr>
          <p:cNvPr id="2417842" name="AutoShape 178"/>
          <p:cNvSpPr>
            <a:spLocks noChangeArrowheads="1"/>
          </p:cNvSpPr>
          <p:nvPr/>
        </p:nvSpPr>
        <p:spPr bwMode="auto">
          <a:xfrm>
            <a:off x="1944688" y="3386138"/>
            <a:ext cx="157162" cy="171450"/>
          </a:xfrm>
          <a:prstGeom prst="star5">
            <a:avLst/>
          </a:prstGeom>
          <a:solidFill>
            <a:srgbClr val="99CCFF"/>
          </a:solidFill>
          <a:ln w="12700">
            <a:solidFill>
              <a:schemeClr val="tx2"/>
            </a:solidFill>
            <a:miter lim="800000"/>
            <a:headEnd/>
            <a:tailEnd/>
          </a:ln>
          <a:effectLst/>
        </p:spPr>
        <p:txBody>
          <a:bodyPr wrap="none" lIns="82058" tIns="41029" rIns="82058" bIns="41029" anchor="ctr">
            <a:prstTxWarp prst="textNoShape">
              <a:avLst/>
            </a:prstTxWarp>
          </a:bodyPr>
          <a:lstStyle/>
          <a:p>
            <a:pPr>
              <a:defRPr/>
            </a:pPr>
            <a:endParaRPr lang="en-US"/>
          </a:p>
        </p:txBody>
      </p:sp>
      <p:sp>
        <p:nvSpPr>
          <p:cNvPr id="19635" name="Text Box 179" descr="Wide upward diagonal"/>
          <p:cNvSpPr txBox="1">
            <a:spLocks noChangeArrowheads="1"/>
          </p:cNvSpPr>
          <p:nvPr/>
        </p:nvSpPr>
        <p:spPr bwMode="auto">
          <a:xfrm>
            <a:off x="6997700" y="1473200"/>
            <a:ext cx="1431925" cy="600075"/>
          </a:xfrm>
          <a:prstGeom prst="rect">
            <a:avLst/>
          </a:prstGeom>
          <a:pattFill prst="wdUpDiag">
            <a:fgClr>
              <a:srgbClr val="DDBBFF"/>
            </a:fgClr>
            <a:bgClr>
              <a:srgbClr val="FFFFCC"/>
            </a:bgClr>
          </a:pattFill>
          <a:ln w="12700">
            <a:solidFill>
              <a:srgbClr val="990099"/>
            </a:solidFill>
            <a:miter lim="800000"/>
            <a:headEnd/>
            <a:tailEnd/>
          </a:ln>
        </p:spPr>
        <p:txBody>
          <a:bodyPr lIns="82042" tIns="41021" rIns="82042" bIns="41021">
            <a:prstTxWarp prst="textNoShape">
              <a:avLst/>
            </a:prstTxWarp>
            <a:spAutoFit/>
          </a:bodyPr>
          <a:lstStyle/>
          <a:p>
            <a:pPr algn="ctr" defTabSz="819150"/>
            <a:r>
              <a:rPr lang="en-US" sz="1100" b="1">
                <a:solidFill>
                  <a:srgbClr val="990099"/>
                </a:solidFill>
              </a:rPr>
              <a:t>Center for Functional Nanomaterials</a:t>
            </a:r>
          </a:p>
        </p:txBody>
      </p:sp>
      <p:sp>
        <p:nvSpPr>
          <p:cNvPr id="19636" name="Text Box 180" descr="Wide upward diagonal"/>
          <p:cNvSpPr txBox="1">
            <a:spLocks noChangeArrowheads="1"/>
          </p:cNvSpPr>
          <p:nvPr/>
        </p:nvSpPr>
        <p:spPr bwMode="auto">
          <a:xfrm>
            <a:off x="7902575" y="2843213"/>
            <a:ext cx="1139825" cy="600075"/>
          </a:xfrm>
          <a:prstGeom prst="rect">
            <a:avLst/>
          </a:prstGeom>
          <a:pattFill prst="wdUpDiag">
            <a:fgClr>
              <a:srgbClr val="C3C3FF"/>
            </a:fgClr>
            <a:bgClr>
              <a:srgbClr val="FFFFFF"/>
            </a:bgClr>
          </a:pattFill>
          <a:ln w="12700">
            <a:solidFill>
              <a:srgbClr val="0000FF"/>
            </a:solidFill>
            <a:miter lim="800000"/>
            <a:headEnd/>
            <a:tailEnd/>
          </a:ln>
        </p:spPr>
        <p:txBody>
          <a:bodyPr lIns="45714" tIns="41021" rIns="45714" bIns="41021">
            <a:prstTxWarp prst="textNoShape">
              <a:avLst/>
            </a:prstTxWarp>
            <a:spAutoFit/>
          </a:bodyPr>
          <a:lstStyle/>
          <a:p>
            <a:pPr algn="ctr" defTabSz="819150"/>
            <a:r>
              <a:rPr lang="en-US" sz="1100" b="1">
                <a:solidFill>
                  <a:srgbClr val="0000FF"/>
                </a:solidFill>
              </a:rPr>
              <a:t>National Synchrotron Light Source-II</a:t>
            </a:r>
          </a:p>
        </p:txBody>
      </p:sp>
      <p:sp>
        <p:nvSpPr>
          <p:cNvPr id="19637" name="Line 181"/>
          <p:cNvSpPr>
            <a:spLocks noChangeShapeType="1"/>
          </p:cNvSpPr>
          <p:nvPr/>
        </p:nvSpPr>
        <p:spPr bwMode="auto">
          <a:xfrm>
            <a:off x="7051675" y="2927350"/>
            <a:ext cx="823913" cy="227013"/>
          </a:xfrm>
          <a:prstGeom prst="line">
            <a:avLst/>
          </a:prstGeom>
          <a:noFill/>
          <a:ln w="12700">
            <a:solidFill>
              <a:schemeClr val="tx1"/>
            </a:solidFill>
            <a:round/>
            <a:headEnd/>
            <a:tailEnd/>
          </a:ln>
        </p:spPr>
        <p:txBody>
          <a:bodyPr wrap="none" lIns="82058" tIns="41029" rIns="82058" bIns="41029" anchor="ctr">
            <a:prstTxWarp prst="textNoShape">
              <a:avLst/>
            </a:prstTxWarp>
          </a:bodyPr>
          <a:lstStyle/>
          <a:p>
            <a:endParaRPr lang="en-US"/>
          </a:p>
        </p:txBody>
      </p:sp>
      <p:grpSp>
        <p:nvGrpSpPr>
          <p:cNvPr id="186" name="Group 185"/>
          <p:cNvGrpSpPr>
            <a:grpSpLocks noChangeAspect="1"/>
          </p:cNvGrpSpPr>
          <p:nvPr/>
        </p:nvGrpSpPr>
        <p:grpSpPr>
          <a:xfrm>
            <a:off x="5858932" y="1532466"/>
            <a:ext cx="736600" cy="406399"/>
            <a:chOff x="1049867" y="872067"/>
            <a:chExt cx="491067" cy="270933"/>
          </a:xfrm>
        </p:grpSpPr>
        <p:cxnSp>
          <p:nvCxnSpPr>
            <p:cNvPr id="184" name="Straight Connector 183"/>
            <p:cNvCxnSpPr/>
            <p:nvPr/>
          </p:nvCxnSpPr>
          <p:spPr bwMode="auto">
            <a:xfrm>
              <a:off x="1049867" y="872067"/>
              <a:ext cx="482600" cy="262466"/>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85" name="Straight Connector 184"/>
            <p:cNvCxnSpPr/>
            <p:nvPr/>
          </p:nvCxnSpPr>
          <p:spPr bwMode="auto">
            <a:xfrm flipH="1">
              <a:off x="1058334" y="880534"/>
              <a:ext cx="482600" cy="262466"/>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Tree>
  </p:cSld>
  <p:clrMapOvr>
    <a:masterClrMapping/>
  </p:clrMapOvr>
  <p:transition>
    <p:dissolv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26"/>
          <p:cNvSpPr>
            <a:spLocks noGrp="1"/>
          </p:cNvSpPr>
          <p:nvPr>
            <p:ph type="title" idx="4294967295"/>
          </p:nvPr>
        </p:nvSpPr>
        <p:spPr>
          <a:xfrm>
            <a:off x="111125" y="92075"/>
            <a:ext cx="8229600" cy="695325"/>
          </a:xfrm>
        </p:spPr>
        <p:txBody>
          <a:bodyPr tIns="45720"/>
          <a:lstStyle/>
          <a:p>
            <a:r>
              <a:rPr lang="en-US"/>
              <a:t> ORNL’s Neutron Scattering Facilities</a:t>
            </a:r>
            <a:br>
              <a:rPr lang="en-US"/>
            </a:br>
            <a:r>
              <a:rPr lang="en-US"/>
              <a:t> HFIR and SNS </a:t>
            </a:r>
          </a:p>
        </p:txBody>
      </p:sp>
      <p:sp>
        <p:nvSpPr>
          <p:cNvPr id="55299" name="Rectangle 1027"/>
          <p:cNvSpPr>
            <a:spLocks noGrp="1"/>
          </p:cNvSpPr>
          <p:nvPr>
            <p:ph type="body" idx="4294967295"/>
          </p:nvPr>
        </p:nvSpPr>
        <p:spPr>
          <a:xfrm>
            <a:off x="305859" y="880533"/>
            <a:ext cx="8076141" cy="6083203"/>
          </a:xfrm>
        </p:spPr>
        <p:txBody>
          <a:bodyPr/>
          <a:lstStyle/>
          <a:p>
            <a:pPr marL="230188" indent="-230188"/>
            <a:r>
              <a:rPr lang="en-US" sz="2400" dirty="0"/>
              <a:t>Numerous opportunities for collaboration</a:t>
            </a:r>
          </a:p>
          <a:p>
            <a:pPr marL="625475" lvl="1" indent="-279400">
              <a:buFont typeface="Wingdings" charset="2"/>
              <a:buChar char="Ø"/>
            </a:pPr>
            <a:r>
              <a:rPr lang="en-US" sz="2400" dirty="0">
                <a:solidFill>
                  <a:schemeClr val="tx2"/>
                </a:solidFill>
              </a:rPr>
              <a:t>Become a user</a:t>
            </a:r>
          </a:p>
          <a:p>
            <a:pPr marL="625475" lvl="1" indent="-279400">
              <a:buFont typeface="Wingdings" charset="2"/>
              <a:buChar char="Ø"/>
            </a:pPr>
            <a:r>
              <a:rPr lang="en-US" sz="2400" dirty="0">
                <a:solidFill>
                  <a:schemeClr val="tx2"/>
                </a:solidFill>
              </a:rPr>
              <a:t>Join SNS/HFIR User Group (SHUG)</a:t>
            </a:r>
            <a:endParaRPr lang="en-US" sz="2400" dirty="0" smtClean="0">
              <a:solidFill>
                <a:schemeClr val="tx2"/>
              </a:solidFill>
            </a:endParaRPr>
          </a:p>
          <a:p>
            <a:pPr marL="625475" lvl="1" indent="-279400">
              <a:buFont typeface="Wingdings" charset="2"/>
              <a:buChar char="Ø"/>
            </a:pPr>
            <a:r>
              <a:rPr lang="en-US" sz="2400" dirty="0" smtClean="0">
                <a:solidFill>
                  <a:schemeClr val="tx2"/>
                </a:solidFill>
              </a:rPr>
              <a:t>Have your friends and colleagues apply </a:t>
            </a:r>
            <a:r>
              <a:rPr lang="en-US" sz="2400" dirty="0">
                <a:solidFill>
                  <a:schemeClr val="tx2"/>
                </a:solidFill>
              </a:rPr>
              <a:t>to</a:t>
            </a:r>
            <a:r>
              <a:rPr lang="en-US" sz="2400" dirty="0" smtClean="0">
                <a:solidFill>
                  <a:schemeClr val="tx2"/>
                </a:solidFill>
              </a:rPr>
              <a:t> the </a:t>
            </a:r>
            <a:r>
              <a:rPr lang="en-US" sz="2400" dirty="0">
                <a:solidFill>
                  <a:schemeClr val="tx2"/>
                </a:solidFill>
              </a:rPr>
              <a:t>National School on Neutron and X-ray Scattering</a:t>
            </a:r>
          </a:p>
          <a:p>
            <a:pPr marL="625475" lvl="1" indent="-279400">
              <a:buFont typeface="Wingdings" charset="2"/>
              <a:buChar char="Ø"/>
            </a:pPr>
            <a:r>
              <a:rPr lang="en-US" sz="2400" dirty="0">
                <a:solidFill>
                  <a:schemeClr val="tx2"/>
                </a:solidFill>
              </a:rPr>
              <a:t>Attend workshops and conferences</a:t>
            </a:r>
          </a:p>
          <a:p>
            <a:pPr marL="625475" lvl="1" indent="-279400">
              <a:buFont typeface="Wingdings" charset="2"/>
              <a:buChar char="Ø"/>
            </a:pPr>
            <a:r>
              <a:rPr lang="en-US" sz="2400" dirty="0">
                <a:solidFill>
                  <a:schemeClr val="tx2"/>
                </a:solidFill>
              </a:rPr>
              <a:t>Seek </a:t>
            </a:r>
            <a:r>
              <a:rPr lang="en-US" sz="2400" dirty="0" err="1">
                <a:solidFill>
                  <a:schemeClr val="tx2"/>
                </a:solidFill>
              </a:rPr>
              <a:t>EPSCoR</a:t>
            </a:r>
            <a:r>
              <a:rPr lang="en-US" sz="2400" dirty="0">
                <a:solidFill>
                  <a:schemeClr val="tx2"/>
                </a:solidFill>
              </a:rPr>
              <a:t> grants</a:t>
            </a:r>
            <a:r>
              <a:rPr lang="en-US" sz="2400" dirty="0"/>
              <a:t> </a:t>
            </a:r>
            <a:r>
              <a:rPr lang="en-US" sz="2400" dirty="0">
                <a:hlinkClick r:id="rId3"/>
              </a:rPr>
              <a:t>http://www.nsf.gov/div/index.jsp?org=EPSC</a:t>
            </a:r>
            <a:r>
              <a:rPr lang="en-US" sz="2400" dirty="0"/>
              <a:t> </a:t>
            </a:r>
            <a:r>
              <a:rPr lang="en-US" sz="2400" dirty="0">
                <a:solidFill>
                  <a:schemeClr val="tx2"/>
                </a:solidFill>
              </a:rPr>
              <a:t>and</a:t>
            </a:r>
            <a:r>
              <a:rPr lang="en-US" sz="2400" dirty="0"/>
              <a:t> </a:t>
            </a:r>
            <a:r>
              <a:rPr lang="en-US" sz="2400" dirty="0">
                <a:hlinkClick r:id="rId4"/>
              </a:rPr>
              <a:t>http://www.sc.doe.gov/BES/EPSCoR/about.html</a:t>
            </a:r>
            <a:endParaRPr lang="en-US" sz="2400" dirty="0"/>
          </a:p>
          <a:p>
            <a:pPr marL="625475" lvl="1" indent="-279400"/>
            <a:r>
              <a:rPr lang="en-US" sz="2000" dirty="0"/>
              <a:t>Promote ORISE internships, fellowships, and research participation programs </a:t>
            </a:r>
            <a:r>
              <a:rPr lang="en-US" sz="2000" dirty="0">
                <a:hlinkClick r:id="rId5"/>
              </a:rPr>
              <a:t>http://orise.orau.gov/sep/index.htm</a:t>
            </a:r>
            <a:endParaRPr lang="en-US" sz="2000" dirty="0"/>
          </a:p>
          <a:p>
            <a:pPr marL="625475" lvl="1" indent="-279400"/>
            <a:r>
              <a:rPr lang="en-US" sz="2000" dirty="0"/>
              <a:t>Bring student groups to ORNL</a:t>
            </a:r>
          </a:p>
          <a:p>
            <a:pPr marL="625475" lvl="1" indent="-279400"/>
            <a:r>
              <a:rPr lang="en-US" sz="2000" dirty="0"/>
              <a:t>Invite ORNL scientists to your campus</a:t>
            </a:r>
          </a:p>
          <a:p>
            <a:pPr marL="625475" lvl="1" indent="-279400">
              <a:buFontTx/>
              <a:buNone/>
            </a:pPr>
            <a:endParaRPr lang="en-US" dirty="0"/>
          </a:p>
          <a:p>
            <a:pPr marL="625475" lvl="1" indent="-279400"/>
            <a:endParaRPr lang="en-US" sz="1400" dirty="0"/>
          </a:p>
          <a:p>
            <a:pPr marL="230188" indent="-230188">
              <a:buFont typeface="Wingdings" charset="2"/>
              <a:buNone/>
            </a:pPr>
            <a:endParaRPr lang="en-US" sz="1500" dirty="0"/>
          </a:p>
        </p:txBody>
      </p:sp>
    </p:spTree>
  </p:cSld>
  <p:clrMapOvr>
    <a:masterClrMapping/>
  </p:clrMapOvr>
  <p:transition>
    <p:dissolv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1026"/>
          <p:cNvSpPr>
            <a:spLocks noGrp="1"/>
          </p:cNvSpPr>
          <p:nvPr>
            <p:ph type="title" idx="4294967295"/>
          </p:nvPr>
        </p:nvSpPr>
        <p:spPr>
          <a:xfrm>
            <a:off x="304800" y="152400"/>
            <a:ext cx="8229600" cy="487363"/>
          </a:xfrm>
        </p:spPr>
        <p:txBody>
          <a:bodyPr tIns="45720"/>
          <a:lstStyle/>
          <a:p>
            <a:r>
              <a:rPr lang="en-US"/>
              <a:t>Seek EPSCoR Grants </a:t>
            </a:r>
          </a:p>
        </p:txBody>
      </p:sp>
      <p:pic>
        <p:nvPicPr>
          <p:cNvPr id="4" name="Picture 3" descr="EPSCoRcohortMap_new.jpg"/>
          <p:cNvPicPr>
            <a:picLocks noChangeAspect="1"/>
          </p:cNvPicPr>
          <p:nvPr/>
        </p:nvPicPr>
        <p:blipFill>
          <a:blip r:embed="rId3"/>
          <a:srcRect l="33562" t="27049"/>
          <a:stretch>
            <a:fillRect/>
          </a:stretch>
        </p:blipFill>
        <p:spPr>
          <a:xfrm>
            <a:off x="2286000" y="3276600"/>
            <a:ext cx="4619625" cy="3390900"/>
          </a:xfrm>
          <a:prstGeom prst="rect">
            <a:avLst/>
          </a:prstGeom>
          <a:ln>
            <a:noFill/>
          </a:ln>
          <a:effectLst>
            <a:outerShdw blurRad="292100" dist="139700" dir="2700000" algn="tl" rotWithShape="0">
              <a:srgbClr val="333333">
                <a:alpha val="65000"/>
              </a:srgbClr>
            </a:outerShdw>
            <a:softEdge rad="127000"/>
          </a:effectLst>
        </p:spPr>
      </p:pic>
      <p:sp>
        <p:nvSpPr>
          <p:cNvPr id="57348" name="TextBox 4"/>
          <p:cNvSpPr txBox="1">
            <a:spLocks noChangeArrowheads="1"/>
          </p:cNvSpPr>
          <p:nvPr/>
        </p:nvSpPr>
        <p:spPr bwMode="auto">
          <a:xfrm>
            <a:off x="2133600" y="1600200"/>
            <a:ext cx="381000" cy="369888"/>
          </a:xfrm>
          <a:prstGeom prst="rect">
            <a:avLst/>
          </a:prstGeom>
          <a:solidFill>
            <a:schemeClr val="bg1"/>
          </a:solidFill>
          <a:ln w="9525">
            <a:noFill/>
            <a:miter lim="800000"/>
            <a:headEnd/>
            <a:tailEnd/>
          </a:ln>
        </p:spPr>
        <p:txBody>
          <a:bodyPr>
            <a:prstTxWarp prst="textNoShape">
              <a:avLst/>
            </a:prstTxWarp>
            <a:spAutoFit/>
          </a:bodyPr>
          <a:lstStyle/>
          <a:p>
            <a:pPr eaLnBrk="1" hangingPunct="1"/>
            <a:endParaRPr lang="en-US" sz="1800">
              <a:ea typeface="Arial" charset="0"/>
              <a:cs typeface="Arial" charset="0"/>
            </a:endParaRPr>
          </a:p>
        </p:txBody>
      </p:sp>
      <p:sp>
        <p:nvSpPr>
          <p:cNvPr id="57349" name="TextBox 5"/>
          <p:cNvSpPr txBox="1">
            <a:spLocks noChangeArrowheads="1"/>
          </p:cNvSpPr>
          <p:nvPr/>
        </p:nvSpPr>
        <p:spPr bwMode="auto">
          <a:xfrm>
            <a:off x="2209800" y="2743200"/>
            <a:ext cx="152400" cy="369888"/>
          </a:xfrm>
          <a:prstGeom prst="rect">
            <a:avLst/>
          </a:prstGeom>
          <a:solidFill>
            <a:schemeClr val="bg1"/>
          </a:solidFill>
          <a:ln w="9525">
            <a:noFill/>
            <a:miter lim="800000"/>
            <a:headEnd/>
            <a:tailEnd/>
          </a:ln>
        </p:spPr>
        <p:txBody>
          <a:bodyPr>
            <a:prstTxWarp prst="textNoShape">
              <a:avLst/>
            </a:prstTxWarp>
            <a:spAutoFit/>
          </a:bodyPr>
          <a:lstStyle/>
          <a:p>
            <a:pPr eaLnBrk="1" hangingPunct="1"/>
            <a:endParaRPr lang="en-US" sz="1800">
              <a:ea typeface="Arial" charset="0"/>
              <a:cs typeface="Arial" charset="0"/>
            </a:endParaRPr>
          </a:p>
        </p:txBody>
      </p:sp>
      <p:sp>
        <p:nvSpPr>
          <p:cNvPr id="57350" name="Rectangle 1027"/>
          <p:cNvSpPr>
            <a:spLocks noGrp="1"/>
          </p:cNvSpPr>
          <p:nvPr>
            <p:ph type="body" idx="4294967295"/>
          </p:nvPr>
        </p:nvSpPr>
        <p:spPr>
          <a:xfrm>
            <a:off x="381000" y="685800"/>
            <a:ext cx="8458200" cy="2720975"/>
          </a:xfrm>
        </p:spPr>
        <p:txBody>
          <a:bodyPr/>
          <a:lstStyle/>
          <a:p>
            <a:pPr marL="230188" indent="-230188"/>
            <a:r>
              <a:rPr lang="en-US" sz="2400"/>
              <a:t>EPSCoR State Institutions are eligible for grants to support research</a:t>
            </a:r>
          </a:p>
          <a:p>
            <a:pPr marL="625475" lvl="1" indent="-279400"/>
            <a:r>
              <a:rPr lang="en-US" sz="2000">
                <a:hlinkClick r:id="rId4"/>
              </a:rPr>
              <a:t>http://www.nsf.gov/div/index.jsp?org=EPSC</a:t>
            </a:r>
            <a:r>
              <a:rPr lang="en-US" sz="2000"/>
              <a:t> </a:t>
            </a:r>
          </a:p>
          <a:p>
            <a:pPr marL="625475" lvl="1" indent="-279400"/>
            <a:r>
              <a:rPr lang="en-US" sz="2000">
                <a:hlinkClick r:id="rId5"/>
              </a:rPr>
              <a:t>http://www.sc.doe.gov/BES/EPSCoR/about.html</a:t>
            </a:r>
            <a:endParaRPr lang="en-US" sz="2000"/>
          </a:p>
          <a:p>
            <a:pPr marL="230188" indent="-230188"/>
            <a:r>
              <a:rPr lang="en-US" sz="2400"/>
              <a:t>Travel support for users from UT-ORNL Joint Institute for Neutron Sciences (JINS).  Contact Takeshi Egami at </a:t>
            </a:r>
            <a:r>
              <a:rPr lang="en-US" sz="2400">
                <a:hlinkClick r:id="rId6"/>
              </a:rPr>
              <a:t>egami@utk.edu</a:t>
            </a:r>
            <a:r>
              <a:rPr lang="en-US" sz="2400"/>
              <a:t> </a:t>
            </a:r>
          </a:p>
        </p:txBody>
      </p:sp>
      <p:sp>
        <p:nvSpPr>
          <p:cNvPr id="57351" name="TextBox 7"/>
          <p:cNvSpPr txBox="1">
            <a:spLocks noChangeArrowheads="1"/>
          </p:cNvSpPr>
          <p:nvPr/>
        </p:nvSpPr>
        <p:spPr bwMode="auto">
          <a:xfrm>
            <a:off x="2057400" y="4343400"/>
            <a:ext cx="152400" cy="369888"/>
          </a:xfrm>
          <a:prstGeom prst="rect">
            <a:avLst/>
          </a:prstGeom>
          <a:solidFill>
            <a:schemeClr val="bg1"/>
          </a:solidFill>
          <a:ln w="9525">
            <a:noFill/>
            <a:miter lim="800000"/>
            <a:headEnd/>
            <a:tailEnd/>
          </a:ln>
        </p:spPr>
        <p:txBody>
          <a:bodyPr>
            <a:prstTxWarp prst="textNoShape">
              <a:avLst/>
            </a:prstTxWarp>
            <a:spAutoFit/>
          </a:bodyPr>
          <a:lstStyle/>
          <a:p>
            <a:pPr eaLnBrk="1" hangingPunct="1"/>
            <a:endParaRPr lang="en-US" sz="1800">
              <a:ea typeface="Arial" charset="0"/>
              <a:cs typeface="Arial" charset="0"/>
            </a:endParaRPr>
          </a:p>
        </p:txBody>
      </p:sp>
      <p:sp>
        <p:nvSpPr>
          <p:cNvPr id="57352" name="TextBox 8"/>
          <p:cNvSpPr txBox="1">
            <a:spLocks noChangeArrowheads="1"/>
          </p:cNvSpPr>
          <p:nvPr/>
        </p:nvSpPr>
        <p:spPr bwMode="auto">
          <a:xfrm>
            <a:off x="2333625" y="3409950"/>
            <a:ext cx="257175" cy="369888"/>
          </a:xfrm>
          <a:prstGeom prst="rect">
            <a:avLst/>
          </a:prstGeom>
          <a:solidFill>
            <a:schemeClr val="bg1"/>
          </a:solidFill>
          <a:ln w="9525">
            <a:noFill/>
            <a:miter lim="800000"/>
            <a:headEnd/>
            <a:tailEnd/>
          </a:ln>
        </p:spPr>
        <p:txBody>
          <a:bodyPr>
            <a:prstTxWarp prst="textNoShape">
              <a:avLst/>
            </a:prstTxWarp>
            <a:spAutoFit/>
          </a:bodyPr>
          <a:lstStyle/>
          <a:p>
            <a:pPr eaLnBrk="1" hangingPunct="1"/>
            <a:endParaRPr lang="en-US" sz="1800">
              <a:ea typeface="Arial" charset="0"/>
              <a:cs typeface="Arial" charset="0"/>
            </a:endParaRPr>
          </a:p>
        </p:txBody>
      </p:sp>
      <p:sp>
        <p:nvSpPr>
          <p:cNvPr id="57353" name="TextBox 9"/>
          <p:cNvSpPr txBox="1">
            <a:spLocks noChangeArrowheads="1"/>
          </p:cNvSpPr>
          <p:nvPr/>
        </p:nvSpPr>
        <p:spPr bwMode="auto">
          <a:xfrm>
            <a:off x="2295525" y="4343400"/>
            <a:ext cx="76200" cy="369888"/>
          </a:xfrm>
          <a:prstGeom prst="rect">
            <a:avLst/>
          </a:prstGeom>
          <a:solidFill>
            <a:schemeClr val="bg1"/>
          </a:solidFill>
          <a:ln w="9525">
            <a:noFill/>
            <a:miter lim="800000"/>
            <a:headEnd/>
            <a:tailEnd/>
          </a:ln>
        </p:spPr>
        <p:txBody>
          <a:bodyPr>
            <a:prstTxWarp prst="textNoShape">
              <a:avLst/>
            </a:prstTxWarp>
            <a:spAutoFit/>
          </a:bodyPr>
          <a:lstStyle/>
          <a:p>
            <a:pPr eaLnBrk="1" hangingPunct="1"/>
            <a:endParaRPr lang="en-US" sz="1800">
              <a:ea typeface="Arial" charset="0"/>
              <a:cs typeface="Arial" charset="0"/>
            </a:endParaRPr>
          </a:p>
        </p:txBody>
      </p:sp>
    </p:spTree>
  </p:cSld>
  <p:clrMapOvr>
    <a:masterClrMapping/>
  </p:clrMapOvr>
  <p:transition>
    <p:dissolv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8690" name="Rectangle 2"/>
          <p:cNvSpPr>
            <a:spLocks noGrp="1" noChangeArrowheads="1"/>
          </p:cNvSpPr>
          <p:nvPr>
            <p:ph type="title"/>
          </p:nvPr>
        </p:nvSpPr>
        <p:spPr>
          <a:xfrm>
            <a:off x="250825" y="214313"/>
            <a:ext cx="8642350" cy="412750"/>
          </a:xfrm>
        </p:spPr>
        <p:txBody>
          <a:bodyPr lIns="101870" tIns="50935" rIns="101870" bIns="50935" anchor="ctr" anchorCtr="1"/>
          <a:lstStyle/>
          <a:p>
            <a:pPr>
              <a:tabLst>
                <a:tab pos="1695450" algn="l"/>
              </a:tabLst>
            </a:pPr>
            <a:r>
              <a:rPr lang="en-US">
                <a:solidFill>
                  <a:srgbClr val="FF0000"/>
                </a:solidFill>
                <a:effectLst>
                  <a:outerShdw blurRad="38100" dist="38100" dir="2700000" algn="tl">
                    <a:srgbClr val="DDDDDD"/>
                  </a:outerShdw>
                </a:effectLst>
                <a:latin typeface="Arial Narrow" charset="0"/>
                <a:ea typeface="Times New Roman" charset="0"/>
                <a:cs typeface="Times New Roman" charset="0"/>
              </a:rPr>
              <a:t>Scientific User Facilities – </a:t>
            </a:r>
            <a:r>
              <a:rPr lang="en-US" sz="1800" b="0">
                <a:solidFill>
                  <a:srgbClr val="FF0000"/>
                </a:solidFill>
                <a:effectLst>
                  <a:outerShdw blurRad="38100" dist="38100" dir="2700000" algn="tl">
                    <a:srgbClr val="DDDDDD"/>
                  </a:outerShdw>
                </a:effectLst>
                <a:latin typeface="Arial Narrow" charset="0"/>
                <a:ea typeface="Times New Roman" charset="0"/>
                <a:cs typeface="Times New Roman" charset="0"/>
              </a:rPr>
              <a:t>(mostly from Pat Dehmer presentation 2007</a:t>
            </a:r>
            <a:r>
              <a:rPr lang="en-US">
                <a:solidFill>
                  <a:srgbClr val="FF0000"/>
                </a:solidFill>
                <a:effectLst>
                  <a:outerShdw blurRad="38100" dist="38100" dir="2700000" algn="tl">
                    <a:srgbClr val="DDDDDD"/>
                  </a:outerShdw>
                </a:effectLst>
                <a:latin typeface="Arial Narrow" charset="0"/>
                <a:ea typeface="Times New Roman" charset="0"/>
                <a:cs typeface="Times New Roman" charset="0"/>
              </a:rPr>
              <a:t>)</a:t>
            </a:r>
          </a:p>
        </p:txBody>
      </p:sp>
      <p:pic>
        <p:nvPicPr>
          <p:cNvPr id="59395" name="Picture 3"/>
          <p:cNvPicPr>
            <a:picLocks noChangeAspect="1" noChangeArrowheads="1"/>
          </p:cNvPicPr>
          <p:nvPr/>
        </p:nvPicPr>
        <p:blipFill>
          <a:blip r:embed="rId3"/>
          <a:srcRect/>
          <a:stretch>
            <a:fillRect/>
          </a:stretch>
        </p:blipFill>
        <p:spPr bwMode="auto">
          <a:xfrm>
            <a:off x="588963" y="1032929"/>
            <a:ext cx="2679937" cy="3464455"/>
          </a:xfrm>
          <a:prstGeom prst="rect">
            <a:avLst/>
          </a:prstGeom>
          <a:noFill/>
          <a:ln w="9525">
            <a:noFill/>
            <a:miter lim="800000"/>
            <a:headEnd/>
            <a:tailEnd/>
          </a:ln>
        </p:spPr>
      </p:pic>
      <p:sp>
        <p:nvSpPr>
          <p:cNvPr id="59396" name="Rectangle 4"/>
          <p:cNvSpPr>
            <a:spLocks noChangeArrowheads="1"/>
          </p:cNvSpPr>
          <p:nvPr/>
        </p:nvSpPr>
        <p:spPr bwMode="auto">
          <a:xfrm>
            <a:off x="4097865" y="844018"/>
            <a:ext cx="4465638" cy="5372100"/>
          </a:xfrm>
          <a:prstGeom prst="rect">
            <a:avLst/>
          </a:prstGeom>
          <a:noFill/>
          <a:ln w="9525">
            <a:noFill/>
            <a:miter lim="800000"/>
            <a:headEnd/>
            <a:tailEnd/>
          </a:ln>
        </p:spPr>
        <p:txBody>
          <a:bodyPr lIns="82030" tIns="41014" rIns="82030" bIns="41014">
            <a:prstTxWarp prst="textNoShape">
              <a:avLst/>
            </a:prstTxWarp>
          </a:bodyPr>
          <a:lstStyle/>
          <a:p>
            <a:pPr marL="201613" indent="-201613">
              <a:spcAft>
                <a:spcPct val="30000"/>
              </a:spcAft>
              <a:buClr>
                <a:schemeClr val="tx1"/>
              </a:buClr>
              <a:buFont typeface="Wingdings" charset="2"/>
              <a:buChar char="§"/>
            </a:pPr>
            <a:r>
              <a:rPr lang="en-US" altLang="zh-TW" sz="1600" dirty="0">
                <a:latin typeface="Arial Narrow" charset="0"/>
                <a:ea typeface="PMingLiU" charset="-120"/>
                <a:cs typeface="PMingLiU" charset="-120"/>
              </a:rPr>
              <a:t>Under construction at the time of the evaluation  </a:t>
            </a:r>
          </a:p>
          <a:p>
            <a:pPr marL="563563" lvl="1" indent="-152400">
              <a:buClr>
                <a:schemeClr val="tx1"/>
              </a:buClr>
              <a:buFontTx/>
              <a:buChar char="–"/>
            </a:pPr>
            <a:r>
              <a:rPr lang="en-US" altLang="zh-TW" sz="1200" i="1" dirty="0" err="1">
                <a:latin typeface="Arial Narrow" charset="0"/>
                <a:ea typeface="PMingLiU" charset="-120"/>
                <a:cs typeface="PMingLiU" charset="-120"/>
              </a:rPr>
              <a:t>Spallation</a:t>
            </a:r>
            <a:r>
              <a:rPr lang="en-US" altLang="zh-TW" sz="1200" i="1" dirty="0">
                <a:latin typeface="Arial Narrow" charset="0"/>
                <a:ea typeface="PMingLiU" charset="-120"/>
                <a:cs typeface="PMingLiU" charset="-120"/>
              </a:rPr>
              <a:t> Neutron Source</a:t>
            </a:r>
          </a:p>
          <a:p>
            <a:pPr marL="563563" lvl="1" indent="-152400">
              <a:buClr>
                <a:schemeClr val="tx1"/>
              </a:buClr>
              <a:buFontTx/>
              <a:buChar char="–"/>
            </a:pPr>
            <a:r>
              <a:rPr lang="en-US" altLang="zh-TW" sz="1200" i="1" dirty="0">
                <a:latin typeface="Arial Narrow" charset="0"/>
                <a:ea typeface="PMingLiU" charset="-120"/>
                <a:cs typeface="PMingLiU" charset="-120"/>
              </a:rPr>
              <a:t>5 </a:t>
            </a:r>
            <a:r>
              <a:rPr lang="en-US" altLang="zh-TW" sz="1200" i="1" dirty="0" err="1">
                <a:latin typeface="Arial Narrow" charset="0"/>
                <a:ea typeface="PMingLiU" charset="-120"/>
                <a:cs typeface="PMingLiU" charset="-120"/>
              </a:rPr>
              <a:t>Nanoscale</a:t>
            </a:r>
            <a:r>
              <a:rPr lang="en-US" altLang="zh-TW" sz="1200" i="1" dirty="0">
                <a:latin typeface="Arial Narrow" charset="0"/>
                <a:ea typeface="PMingLiU" charset="-120"/>
                <a:cs typeface="PMingLiU" charset="-120"/>
              </a:rPr>
              <a:t> Science Research Centers</a:t>
            </a:r>
          </a:p>
          <a:p>
            <a:pPr marL="563563" lvl="1" indent="-152400">
              <a:buClr>
                <a:schemeClr val="tx1"/>
              </a:buClr>
              <a:buFontTx/>
              <a:buChar char="–"/>
            </a:pPr>
            <a:r>
              <a:rPr lang="en-US" altLang="zh-TW" sz="1200" i="1" dirty="0">
                <a:latin typeface="Arial Narrow" charset="0"/>
                <a:ea typeface="PMingLiU" charset="-120"/>
                <a:cs typeface="PMingLiU" charset="-120"/>
              </a:rPr>
              <a:t>SSRL (SPEAR3) upgrade</a:t>
            </a:r>
          </a:p>
          <a:p>
            <a:pPr marL="563563" lvl="1" indent="-152400">
              <a:buClr>
                <a:schemeClr val="tx1"/>
              </a:buClr>
              <a:buFontTx/>
              <a:buChar char="–"/>
            </a:pPr>
            <a:endParaRPr lang="en-US" altLang="zh-TW" sz="1200" i="1" dirty="0">
              <a:latin typeface="Arial Narrow" charset="0"/>
              <a:ea typeface="PMingLiU" charset="-120"/>
              <a:cs typeface="PMingLiU" charset="-120"/>
            </a:endParaRPr>
          </a:p>
          <a:p>
            <a:pPr marL="201613" indent="-201613">
              <a:spcAft>
                <a:spcPct val="30000"/>
              </a:spcAft>
              <a:buClr>
                <a:schemeClr val="tx1"/>
              </a:buClr>
              <a:buFont typeface="Wingdings" charset="2"/>
              <a:buChar char="§"/>
            </a:pPr>
            <a:r>
              <a:rPr lang="en-US" altLang="zh-TW" sz="1600" dirty="0">
                <a:latin typeface="Arial Narrow" charset="0"/>
                <a:ea typeface="PMingLiU" charset="-120"/>
                <a:cs typeface="PMingLiU" charset="-120"/>
              </a:rPr>
              <a:t>Facilities underway since the evaluation</a:t>
            </a:r>
          </a:p>
          <a:p>
            <a:pPr marL="563563" lvl="1" indent="-152400">
              <a:buClr>
                <a:schemeClr val="tx1"/>
              </a:buClr>
              <a:buFontTx/>
              <a:buChar char="–"/>
            </a:pPr>
            <a:r>
              <a:rPr lang="en-US" altLang="zh-TW" sz="1200" i="1" dirty="0">
                <a:latin typeface="Arial Narrow" charset="0"/>
                <a:ea typeface="PMingLiU" charset="-120"/>
                <a:cs typeface="PMingLiU" charset="-120"/>
              </a:rPr>
              <a:t>Transmission Electron Aberration Corrected Microscope</a:t>
            </a:r>
          </a:p>
          <a:p>
            <a:pPr marL="563563" lvl="1" indent="-152400">
              <a:buClr>
                <a:schemeClr val="tx1"/>
              </a:buClr>
              <a:buFontTx/>
              <a:buChar char="–"/>
            </a:pPr>
            <a:r>
              <a:rPr lang="en-US" altLang="zh-TW" sz="1200" i="1" dirty="0" err="1">
                <a:latin typeface="Arial Narrow" charset="0"/>
                <a:ea typeface="PMingLiU" charset="-120"/>
                <a:cs typeface="PMingLiU" charset="-120"/>
              </a:rPr>
              <a:t>Linac</a:t>
            </a:r>
            <a:r>
              <a:rPr lang="en-US" altLang="zh-TW" sz="1200" i="1" dirty="0">
                <a:latin typeface="Arial Narrow" charset="0"/>
                <a:ea typeface="PMingLiU" charset="-120"/>
                <a:cs typeface="PMingLiU" charset="-120"/>
              </a:rPr>
              <a:t> Coherent Light Source</a:t>
            </a:r>
          </a:p>
          <a:p>
            <a:pPr marL="563563" lvl="1" indent="-152400">
              <a:buClr>
                <a:schemeClr val="tx1"/>
              </a:buClr>
              <a:buFontTx/>
              <a:buChar char="–"/>
            </a:pPr>
            <a:r>
              <a:rPr lang="en-US" altLang="zh-TW" sz="1200" i="1" dirty="0">
                <a:latin typeface="Arial Narrow" charset="0"/>
                <a:ea typeface="PMingLiU" charset="-120"/>
                <a:cs typeface="PMingLiU" charset="-120"/>
              </a:rPr>
              <a:t>National Synchrotron Light Source - II</a:t>
            </a:r>
          </a:p>
          <a:p>
            <a:pPr marL="563563" lvl="1" indent="-152400">
              <a:buClr>
                <a:schemeClr val="tx1"/>
              </a:buClr>
              <a:buFontTx/>
              <a:buChar char="–"/>
            </a:pPr>
            <a:endParaRPr lang="en-US" altLang="zh-TW" sz="1200" i="1" dirty="0">
              <a:latin typeface="Arial Narrow" charset="0"/>
              <a:ea typeface="PMingLiU" charset="-120"/>
              <a:cs typeface="PMingLiU" charset="-120"/>
            </a:endParaRPr>
          </a:p>
          <a:p>
            <a:pPr marL="201613" indent="-201613">
              <a:spcAft>
                <a:spcPct val="30000"/>
              </a:spcAft>
              <a:buClr>
                <a:schemeClr val="tx1"/>
              </a:buClr>
              <a:buFont typeface="Wingdings" charset="2"/>
              <a:buChar char="§"/>
            </a:pPr>
            <a:r>
              <a:rPr lang="en-US" altLang="zh-TW" sz="1600" dirty="0">
                <a:latin typeface="Arial Narrow" charset="0"/>
                <a:ea typeface="PMingLiU" charset="-120"/>
                <a:cs typeface="PMingLiU" charset="-120"/>
              </a:rPr>
              <a:t>Facilities rated longer-term priority at the time of the evaluation</a:t>
            </a:r>
          </a:p>
          <a:p>
            <a:pPr marL="563563" lvl="1" indent="-152400">
              <a:buClr>
                <a:schemeClr val="tx1"/>
              </a:buClr>
              <a:buFontTx/>
              <a:buChar char="–"/>
            </a:pPr>
            <a:r>
              <a:rPr lang="en-US" altLang="zh-TW" sz="1200" i="1" dirty="0" err="1">
                <a:latin typeface="Arial Narrow" charset="0"/>
                <a:ea typeface="PMingLiU" charset="-120"/>
                <a:cs typeface="PMingLiU" charset="-120"/>
              </a:rPr>
              <a:t>Spallation</a:t>
            </a:r>
            <a:r>
              <a:rPr lang="en-US" altLang="zh-TW" sz="1200" i="1" dirty="0">
                <a:latin typeface="Arial Narrow" charset="0"/>
                <a:ea typeface="PMingLiU" charset="-120"/>
                <a:cs typeface="PMingLiU" charset="-120"/>
              </a:rPr>
              <a:t> Neutron Source power upgrade  (CD-0 signed)</a:t>
            </a:r>
          </a:p>
          <a:p>
            <a:pPr marL="563563" lvl="1" indent="-152400">
              <a:buClr>
                <a:schemeClr val="tx1"/>
              </a:buClr>
            </a:pPr>
            <a:r>
              <a:rPr lang="en-US" altLang="zh-TW" sz="1200" i="1" dirty="0">
                <a:latin typeface="Arial Narrow" charset="0"/>
                <a:ea typeface="PMingLiU" charset="-120"/>
                <a:cs typeface="PMingLiU" charset="-120"/>
              </a:rPr>
              <a:t>---------------------------------------------------------------------------------</a:t>
            </a:r>
          </a:p>
          <a:p>
            <a:pPr marL="563563" lvl="1" indent="-152400">
              <a:buClr>
                <a:schemeClr val="tx1"/>
              </a:buClr>
              <a:buFontTx/>
              <a:buChar char="–"/>
            </a:pPr>
            <a:r>
              <a:rPr lang="en-US" altLang="zh-TW" sz="1200" i="1" dirty="0" err="1">
                <a:latin typeface="Arial Narrow" charset="0"/>
                <a:ea typeface="PMingLiU" charset="-120"/>
                <a:cs typeface="PMingLiU" charset="-120"/>
              </a:rPr>
              <a:t>Spallation</a:t>
            </a:r>
            <a:r>
              <a:rPr lang="en-US" altLang="zh-TW" sz="1200" i="1" dirty="0">
                <a:latin typeface="Arial Narrow" charset="0"/>
                <a:ea typeface="PMingLiU" charset="-120"/>
                <a:cs typeface="PMingLiU" charset="-120"/>
              </a:rPr>
              <a:t> Neutron Source 2</a:t>
            </a:r>
            <a:r>
              <a:rPr lang="en-US" altLang="zh-TW" sz="1200" i="1" baseline="30000" dirty="0">
                <a:latin typeface="Arial Narrow" charset="0"/>
                <a:ea typeface="PMingLiU" charset="-120"/>
                <a:cs typeface="PMingLiU" charset="-120"/>
              </a:rPr>
              <a:t>nd</a:t>
            </a:r>
            <a:r>
              <a:rPr lang="en-US" altLang="zh-TW" sz="1200" i="1" dirty="0">
                <a:latin typeface="Arial Narrow" charset="0"/>
                <a:ea typeface="PMingLiU" charset="-120"/>
                <a:cs typeface="PMingLiU" charset="-120"/>
              </a:rPr>
              <a:t> target station</a:t>
            </a:r>
          </a:p>
          <a:p>
            <a:pPr marL="563563" lvl="1" indent="-152400">
              <a:buClr>
                <a:schemeClr val="tx1"/>
              </a:buClr>
              <a:buFontTx/>
              <a:buChar char="–"/>
            </a:pPr>
            <a:r>
              <a:rPr lang="en-US" altLang="zh-TW" sz="1200" i="1" dirty="0">
                <a:latin typeface="Arial Narrow" charset="0"/>
                <a:ea typeface="PMingLiU" charset="-120"/>
                <a:cs typeface="PMingLiU" charset="-120"/>
              </a:rPr>
              <a:t>Advanced Light Source upgrade</a:t>
            </a:r>
          </a:p>
          <a:p>
            <a:pPr marL="563563" lvl="1" indent="-152400">
              <a:buClr>
                <a:schemeClr val="tx1"/>
              </a:buClr>
              <a:buFontTx/>
              <a:buChar char="–"/>
            </a:pPr>
            <a:r>
              <a:rPr lang="en-US" altLang="zh-TW" sz="1200" i="1" dirty="0">
                <a:latin typeface="Arial Narrow" charset="0"/>
                <a:ea typeface="PMingLiU" charset="-120"/>
                <a:cs typeface="PMingLiU" charset="-120"/>
              </a:rPr>
              <a:t>Advanced Photon Source upgrade</a:t>
            </a:r>
          </a:p>
          <a:p>
            <a:pPr marL="563563" lvl="1" indent="-152400">
              <a:buClr>
                <a:schemeClr val="tx1"/>
              </a:buClr>
              <a:buFontTx/>
              <a:buChar char="–"/>
            </a:pPr>
            <a:endParaRPr lang="en-US" altLang="zh-TW" sz="1000" i="1" dirty="0">
              <a:latin typeface="Arial Narrow" charset="0"/>
              <a:ea typeface="PMingLiU" charset="-120"/>
              <a:cs typeface="PMingLiU" charset="-120"/>
            </a:endParaRPr>
          </a:p>
          <a:p>
            <a:pPr marL="201613" indent="-201613">
              <a:spcAft>
                <a:spcPct val="30000"/>
              </a:spcAft>
              <a:buClr>
                <a:schemeClr val="tx1"/>
              </a:buClr>
              <a:buFont typeface="Wingdings" charset="2"/>
              <a:buChar char="§"/>
            </a:pPr>
            <a:r>
              <a:rPr lang="en-US" altLang="zh-TW" sz="1600" dirty="0">
                <a:latin typeface="Arial Narrow" charset="0"/>
                <a:ea typeface="PMingLiU" charset="-120"/>
                <a:cs typeface="PMingLiU" charset="-120"/>
              </a:rPr>
              <a:t>What’s next in our planning?</a:t>
            </a:r>
          </a:p>
          <a:p>
            <a:pPr marL="563563" lvl="1" indent="-152400">
              <a:buClr>
                <a:schemeClr val="tx1"/>
              </a:buClr>
              <a:buFontTx/>
              <a:buChar char="–"/>
            </a:pPr>
            <a:r>
              <a:rPr lang="en-US" altLang="zh-TW" sz="1200" i="1" dirty="0">
                <a:latin typeface="Arial Narrow" charset="0"/>
                <a:ea typeface="PMingLiU" charset="-120"/>
                <a:cs typeface="PMingLiU" charset="-120"/>
              </a:rPr>
              <a:t>Future Science Needs and Opportunities for Electron Scattering: Next-Generation Instrumentation and Beyond , March 1-2, 2007</a:t>
            </a:r>
          </a:p>
          <a:p>
            <a:pPr marL="563563" lvl="1" indent="-152400">
              <a:buClr>
                <a:schemeClr val="tx1"/>
              </a:buClr>
              <a:buFontTx/>
              <a:buChar char="–"/>
            </a:pPr>
            <a:r>
              <a:rPr lang="en-US" altLang="zh-TW" sz="1200" i="1" dirty="0">
                <a:latin typeface="Arial Narrow" charset="0"/>
                <a:ea typeface="PMingLiU" charset="-120"/>
                <a:cs typeface="PMingLiU" charset="-120"/>
              </a:rPr>
              <a:t>BESAC Future Science Needs and Opportunities for Light Sources, 2007</a:t>
            </a:r>
          </a:p>
          <a:p>
            <a:pPr marL="563563" lvl="1" indent="-152400">
              <a:buClr>
                <a:schemeClr val="tx1"/>
              </a:buClr>
              <a:buFontTx/>
              <a:buChar char="–"/>
            </a:pPr>
            <a:endParaRPr lang="en-US" altLang="zh-TW" sz="400" i="1" dirty="0">
              <a:latin typeface="Arial Narrow" charset="0"/>
              <a:ea typeface="PMingLiU" charset="-120"/>
              <a:cs typeface="PMingLiU" charset="-120"/>
            </a:endParaRPr>
          </a:p>
          <a:p>
            <a:pPr marL="201613" indent="-201613">
              <a:spcAft>
                <a:spcPct val="30000"/>
              </a:spcAft>
              <a:buClr>
                <a:schemeClr val="tx1"/>
              </a:buClr>
              <a:buFont typeface="Wingdings" charset="2"/>
              <a:buChar char="§"/>
            </a:pPr>
            <a:endParaRPr lang="en-US" altLang="zh-TW" dirty="0">
              <a:latin typeface="Arial Narrow" charset="0"/>
              <a:ea typeface="PMingLiU" charset="-120"/>
              <a:cs typeface="PMingLiU" charset="-120"/>
            </a:endParaRPr>
          </a:p>
          <a:p>
            <a:pPr marL="563563" lvl="1" indent="-152400">
              <a:spcAft>
                <a:spcPct val="30000"/>
              </a:spcAft>
              <a:buClr>
                <a:schemeClr val="tx1"/>
              </a:buClr>
            </a:pPr>
            <a:endParaRPr lang="en-US" sz="1600" dirty="0">
              <a:latin typeface="Arial Narrow" charset="0"/>
            </a:endParaRPr>
          </a:p>
        </p:txBody>
      </p:sp>
      <p:sp>
        <p:nvSpPr>
          <p:cNvPr id="59397" name="Text Box 5"/>
          <p:cNvSpPr txBox="1">
            <a:spLocks noChangeArrowheads="1"/>
          </p:cNvSpPr>
          <p:nvPr/>
        </p:nvSpPr>
        <p:spPr bwMode="auto">
          <a:xfrm>
            <a:off x="819150" y="4747681"/>
            <a:ext cx="2130425" cy="487363"/>
          </a:xfrm>
          <a:prstGeom prst="rect">
            <a:avLst/>
          </a:prstGeom>
          <a:noFill/>
          <a:ln w="9525">
            <a:noFill/>
            <a:miter lim="800000"/>
            <a:headEnd/>
            <a:tailEnd/>
          </a:ln>
        </p:spPr>
        <p:txBody>
          <a:bodyPr wrap="none" lIns="101870" tIns="50935" rIns="101870" bIns="50935">
            <a:prstTxWarp prst="textNoShape">
              <a:avLst/>
            </a:prstTxWarp>
            <a:spAutoFit/>
          </a:bodyPr>
          <a:lstStyle/>
          <a:p>
            <a:pPr algn="ctr"/>
            <a:r>
              <a:rPr lang="en-US" sz="1200" i="1" dirty="0">
                <a:latin typeface="Arial Narrow" charset="0"/>
              </a:rPr>
              <a:t>BESAC evaluation February 2003</a:t>
            </a:r>
          </a:p>
          <a:p>
            <a:pPr algn="ctr"/>
            <a:r>
              <a:rPr lang="en-US" sz="1200" i="1" dirty="0">
                <a:latin typeface="Arial Narrow" charset="0"/>
              </a:rPr>
              <a:t>Report released late 2003</a:t>
            </a:r>
          </a:p>
        </p:txBody>
      </p:sp>
      <p:sp>
        <p:nvSpPr>
          <p:cNvPr id="59398" name="Text Box 6"/>
          <p:cNvSpPr txBox="1">
            <a:spLocks noChangeArrowheads="1"/>
          </p:cNvSpPr>
          <p:nvPr/>
        </p:nvSpPr>
        <p:spPr bwMode="auto">
          <a:xfrm>
            <a:off x="291041" y="5154084"/>
            <a:ext cx="3867150" cy="410641"/>
          </a:xfrm>
          <a:prstGeom prst="rect">
            <a:avLst/>
          </a:prstGeom>
          <a:noFill/>
          <a:ln w="12700">
            <a:noFill/>
            <a:miter lim="800000"/>
            <a:headEnd/>
            <a:tailEnd/>
          </a:ln>
        </p:spPr>
        <p:txBody>
          <a:bodyPr lIns="101870" tIns="50935" rIns="101870" bIns="50935">
            <a:prstTxWarp prst="textNoShape">
              <a:avLst/>
            </a:prstTxWarp>
            <a:spAutoFit/>
          </a:bodyPr>
          <a:lstStyle/>
          <a:p>
            <a:r>
              <a:rPr lang="en-US" sz="1000" b="1" dirty="0">
                <a:latin typeface="Arial Narrow" charset="0"/>
              </a:rPr>
              <a:t>Available at</a:t>
            </a:r>
            <a:endParaRPr lang="en-US" sz="1000" b="1" dirty="0" smtClean="0">
              <a:latin typeface="Arial Narrow" charset="0"/>
            </a:endParaRPr>
          </a:p>
          <a:p>
            <a:r>
              <a:rPr lang="en-US" sz="1000" dirty="0" smtClean="0"/>
              <a:t>www.science.energy.gov/bes/archives/plans/FFS_10NOV03.pdf</a:t>
            </a:r>
            <a:endParaRPr lang="en-US" sz="1000" b="1" dirty="0">
              <a:latin typeface="Arial Narrow" charset="0"/>
            </a:endParaRPr>
          </a:p>
        </p:txBody>
      </p:sp>
      <p:sp>
        <p:nvSpPr>
          <p:cNvPr id="7" name="Rectangle 2"/>
          <p:cNvSpPr txBox="1">
            <a:spLocks noChangeArrowheads="1"/>
          </p:cNvSpPr>
          <p:nvPr/>
        </p:nvSpPr>
        <p:spPr bwMode="auto">
          <a:xfrm>
            <a:off x="250825" y="5674924"/>
            <a:ext cx="8642350" cy="938991"/>
          </a:xfrm>
          <a:prstGeom prst="rect">
            <a:avLst/>
          </a:prstGeom>
          <a:solidFill>
            <a:srgbClr val="FFFF66"/>
          </a:solidFill>
          <a:ln w="9525">
            <a:noFill/>
            <a:miter lim="800000"/>
            <a:headEnd/>
            <a:tailEnd/>
          </a:ln>
        </p:spPr>
        <p:txBody>
          <a:bodyPr lIns="101870" tIns="50935" rIns="101870" bIns="50935" anchor="ctr" anchorCtr="1">
            <a:prstTxWarp prst="textNoShape">
              <a:avLst/>
            </a:prstTxWarp>
            <a:spAutoFit/>
          </a:bodyPr>
          <a:lstStyle/>
          <a:p>
            <a:pPr>
              <a:lnSpc>
                <a:spcPct val="90000"/>
              </a:lnSpc>
              <a:tabLst>
                <a:tab pos="1696726" algn="l"/>
              </a:tabLst>
              <a:defRPr/>
            </a:pPr>
            <a:r>
              <a:rPr lang="en-US" sz="2000" b="1" kern="0" dirty="0">
                <a:solidFill>
                  <a:srgbClr val="000090"/>
                </a:solidFill>
                <a:effectLst>
                  <a:outerShdw blurRad="38100" dist="38100" dir="2700000" algn="tl">
                    <a:srgbClr val="DDDDDD"/>
                  </a:outerShdw>
                </a:effectLst>
                <a:latin typeface="Arial Narrow" charset="0"/>
                <a:ea typeface="Times New Roman" charset="0"/>
                <a:cs typeface="Times New Roman" charset="0"/>
              </a:rPr>
              <a:t>Impact of large Scientific User Facilities has grown significantly in the past ~25 yrs. They now represent more than 50% of BES budget and growth will likely continue</a:t>
            </a:r>
            <a:r>
              <a:rPr lang="en-US" sz="2000" b="1" kern="0" dirty="0" smtClean="0">
                <a:solidFill>
                  <a:srgbClr val="000090"/>
                </a:solidFill>
                <a:effectLst>
                  <a:outerShdw blurRad="38100" dist="38100" dir="2700000" algn="tl">
                    <a:srgbClr val="DDDDDD"/>
                  </a:outerShdw>
                </a:effectLst>
                <a:latin typeface="Arial Narrow" charset="0"/>
                <a:ea typeface="Times New Roman" charset="0"/>
                <a:cs typeface="Times New Roman" charset="0"/>
              </a:rPr>
              <a:t>.</a:t>
            </a:r>
          </a:p>
          <a:p>
            <a:pPr>
              <a:lnSpc>
                <a:spcPct val="90000"/>
              </a:lnSpc>
              <a:tabLst>
                <a:tab pos="1696726" algn="l"/>
              </a:tabLst>
              <a:defRPr/>
            </a:pPr>
            <a:r>
              <a:rPr lang="en-US" sz="2000" b="1" kern="0" dirty="0" smtClean="0">
                <a:solidFill>
                  <a:srgbClr val="000090"/>
                </a:solidFill>
                <a:effectLst>
                  <a:outerShdw blurRad="38100" dist="38100" dir="2700000" algn="tl">
                    <a:srgbClr val="DDDDDD"/>
                  </a:outerShdw>
                </a:effectLst>
                <a:latin typeface="Arial Narrow" charset="0"/>
                <a:ea typeface="Times New Roman" charset="0"/>
                <a:cs typeface="Times New Roman" charset="0"/>
              </a:rPr>
              <a:t>They enable powerful new techniques, but researchers (you) have to do the science. </a:t>
            </a:r>
            <a:endParaRPr lang="en-US" sz="2000" b="1" kern="0" dirty="0">
              <a:solidFill>
                <a:srgbClr val="000090"/>
              </a:solidFill>
              <a:effectLst>
                <a:outerShdw blurRad="38100" dist="38100" dir="2700000" algn="tl">
                  <a:srgbClr val="DDDDDD"/>
                </a:outerShdw>
              </a:effectLst>
              <a:latin typeface="Arial Narrow" charset="0"/>
              <a:ea typeface="Times New Roman" charset="0"/>
              <a:cs typeface="Times New Roman" charset="0"/>
            </a:endParaRPr>
          </a:p>
        </p:txBody>
      </p:sp>
      <p:sp>
        <p:nvSpPr>
          <p:cNvPr id="8" name="TextBox 7"/>
          <p:cNvSpPr txBox="1"/>
          <p:nvPr/>
        </p:nvSpPr>
        <p:spPr>
          <a:xfrm>
            <a:off x="7450666" y="1159929"/>
            <a:ext cx="864451" cy="276999"/>
          </a:xfrm>
          <a:prstGeom prst="rect">
            <a:avLst/>
          </a:prstGeom>
          <a:noFill/>
        </p:spPr>
        <p:txBody>
          <a:bodyPr wrap="none" rtlCol="0">
            <a:spAutoFit/>
          </a:bodyPr>
          <a:lstStyle/>
          <a:p>
            <a:r>
              <a:rPr lang="en-US" sz="1200" i="1" dirty="0" smtClean="0">
                <a:solidFill>
                  <a:srgbClr val="FF0000"/>
                </a:solidFill>
              </a:rPr>
              <a:t>operating </a:t>
            </a:r>
            <a:endParaRPr lang="en-US" sz="1200" i="1" dirty="0">
              <a:solidFill>
                <a:srgbClr val="FF0000"/>
              </a:solidFill>
            </a:endParaRPr>
          </a:p>
        </p:txBody>
      </p:sp>
      <p:sp>
        <p:nvSpPr>
          <p:cNvPr id="9" name="TextBox 8"/>
          <p:cNvSpPr txBox="1"/>
          <p:nvPr/>
        </p:nvSpPr>
        <p:spPr>
          <a:xfrm>
            <a:off x="7577666" y="2396063"/>
            <a:ext cx="997075" cy="276999"/>
          </a:xfrm>
          <a:prstGeom prst="rect">
            <a:avLst/>
          </a:prstGeom>
          <a:noFill/>
        </p:spPr>
        <p:txBody>
          <a:bodyPr wrap="none" rtlCol="0">
            <a:spAutoFit/>
          </a:bodyPr>
          <a:lstStyle/>
          <a:p>
            <a:r>
              <a:rPr lang="en-US" sz="1200" i="1" dirty="0" smtClean="0">
                <a:solidFill>
                  <a:srgbClr val="FF0000"/>
                </a:solidFill>
              </a:rPr>
              <a:t>~ operating </a:t>
            </a:r>
            <a:endParaRPr lang="en-US" sz="1200" i="1" dirty="0">
              <a:solidFill>
                <a:srgbClr val="FF0000"/>
              </a:solidFill>
            </a:endParaRPr>
          </a:p>
        </p:txBody>
      </p:sp>
      <p:sp>
        <p:nvSpPr>
          <p:cNvPr id="10" name="TextBox 9"/>
          <p:cNvSpPr txBox="1"/>
          <p:nvPr/>
        </p:nvSpPr>
        <p:spPr>
          <a:xfrm>
            <a:off x="7924799" y="2226729"/>
            <a:ext cx="864451" cy="276999"/>
          </a:xfrm>
          <a:prstGeom prst="rect">
            <a:avLst/>
          </a:prstGeom>
          <a:noFill/>
        </p:spPr>
        <p:txBody>
          <a:bodyPr wrap="none" rtlCol="0">
            <a:spAutoFit/>
          </a:bodyPr>
          <a:lstStyle/>
          <a:p>
            <a:r>
              <a:rPr lang="en-US" sz="1200" i="1" dirty="0" smtClean="0">
                <a:solidFill>
                  <a:srgbClr val="FF0000"/>
                </a:solidFill>
              </a:rPr>
              <a:t>operating </a:t>
            </a:r>
            <a:endParaRPr lang="en-US" sz="1200" i="1" dirty="0">
              <a:solidFill>
                <a:srgbClr val="FF0000"/>
              </a:solidFill>
            </a:endParaRPr>
          </a:p>
        </p:txBody>
      </p:sp>
      <p:sp>
        <p:nvSpPr>
          <p:cNvPr id="11" name="TextBox 10"/>
          <p:cNvSpPr txBox="1"/>
          <p:nvPr/>
        </p:nvSpPr>
        <p:spPr>
          <a:xfrm>
            <a:off x="7628466" y="2573863"/>
            <a:ext cx="1052453" cy="276999"/>
          </a:xfrm>
          <a:prstGeom prst="rect">
            <a:avLst/>
          </a:prstGeom>
          <a:noFill/>
        </p:spPr>
        <p:txBody>
          <a:bodyPr wrap="none" rtlCol="0">
            <a:spAutoFit/>
          </a:bodyPr>
          <a:lstStyle/>
          <a:p>
            <a:r>
              <a:rPr lang="en-US" sz="1200" i="1" dirty="0" smtClean="0">
                <a:solidFill>
                  <a:srgbClr val="FF0000"/>
                </a:solidFill>
              </a:rPr>
              <a:t>construction</a:t>
            </a:r>
            <a:endParaRPr lang="en-US" sz="1200" i="1" dirty="0">
              <a:solidFill>
                <a:srgbClr val="FF0000"/>
              </a:solidFill>
            </a:endParaRPr>
          </a:p>
        </p:txBody>
      </p:sp>
      <p:sp>
        <p:nvSpPr>
          <p:cNvPr id="12" name="TextBox 11"/>
          <p:cNvSpPr txBox="1"/>
          <p:nvPr/>
        </p:nvSpPr>
        <p:spPr>
          <a:xfrm>
            <a:off x="7603066" y="1312329"/>
            <a:ext cx="864451" cy="276999"/>
          </a:xfrm>
          <a:prstGeom prst="rect">
            <a:avLst/>
          </a:prstGeom>
          <a:noFill/>
        </p:spPr>
        <p:txBody>
          <a:bodyPr wrap="none" rtlCol="0">
            <a:spAutoFit/>
          </a:bodyPr>
          <a:lstStyle/>
          <a:p>
            <a:r>
              <a:rPr lang="en-US" sz="1200" i="1" dirty="0" smtClean="0">
                <a:solidFill>
                  <a:srgbClr val="FF0000"/>
                </a:solidFill>
              </a:rPr>
              <a:t>operating </a:t>
            </a:r>
            <a:endParaRPr lang="en-US" sz="1200" i="1" dirty="0">
              <a:solidFill>
                <a:srgbClr val="FF0000"/>
              </a:solidFill>
            </a:endParaRPr>
          </a:p>
        </p:txBody>
      </p:sp>
      <p:sp>
        <p:nvSpPr>
          <p:cNvPr id="13" name="TextBox 12"/>
          <p:cNvSpPr txBox="1"/>
          <p:nvPr/>
        </p:nvSpPr>
        <p:spPr>
          <a:xfrm>
            <a:off x="7535332" y="1498595"/>
            <a:ext cx="864451" cy="276999"/>
          </a:xfrm>
          <a:prstGeom prst="rect">
            <a:avLst/>
          </a:prstGeom>
          <a:noFill/>
        </p:spPr>
        <p:txBody>
          <a:bodyPr wrap="none" rtlCol="0">
            <a:spAutoFit/>
          </a:bodyPr>
          <a:lstStyle/>
          <a:p>
            <a:r>
              <a:rPr lang="en-US" sz="1200" i="1" dirty="0" smtClean="0">
                <a:solidFill>
                  <a:srgbClr val="FF0000"/>
                </a:solidFill>
              </a:rPr>
              <a:t>operating </a:t>
            </a:r>
            <a:endParaRPr lang="en-US" sz="1200" i="1" dirty="0">
              <a:solidFill>
                <a:srgbClr val="FF0000"/>
              </a:solidFill>
            </a:endParaRPr>
          </a:p>
        </p:txBody>
      </p:sp>
      <p:sp>
        <p:nvSpPr>
          <p:cNvPr id="14" name="TextBox 13"/>
          <p:cNvSpPr txBox="1"/>
          <p:nvPr/>
        </p:nvSpPr>
        <p:spPr>
          <a:xfrm>
            <a:off x="6858000" y="4250263"/>
            <a:ext cx="1078077" cy="276999"/>
          </a:xfrm>
          <a:prstGeom prst="rect">
            <a:avLst/>
          </a:prstGeom>
          <a:noFill/>
        </p:spPr>
        <p:txBody>
          <a:bodyPr wrap="none" rtlCol="0">
            <a:spAutoFit/>
          </a:bodyPr>
          <a:lstStyle/>
          <a:p>
            <a:r>
              <a:rPr lang="en-US" sz="1200" i="1" dirty="0" smtClean="0">
                <a:solidFill>
                  <a:srgbClr val="FF0000"/>
                </a:solidFill>
              </a:rPr>
              <a:t>CD-0 signed</a:t>
            </a:r>
            <a:endParaRPr lang="en-US" sz="1200" i="1" dirty="0">
              <a:solidFill>
                <a:srgbClr val="FF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30978" name="Rectangle 2"/>
          <p:cNvSpPr>
            <a:spLocks noChangeArrowheads="1"/>
          </p:cNvSpPr>
          <p:nvPr/>
        </p:nvSpPr>
        <p:spPr bwMode="auto">
          <a:xfrm>
            <a:off x="200025" y="242888"/>
            <a:ext cx="8743950" cy="268287"/>
          </a:xfrm>
          <a:prstGeom prst="rect">
            <a:avLst/>
          </a:prstGeom>
          <a:noFill/>
          <a:ln w="9525">
            <a:noFill/>
            <a:miter lim="800000"/>
            <a:headEnd/>
            <a:tailEnd/>
          </a:ln>
          <a:effectLst/>
        </p:spPr>
        <p:txBody>
          <a:bodyPr lIns="91418" tIns="45709" rIns="91418" bIns="45709">
            <a:prstTxWarp prst="textNoShape">
              <a:avLst/>
            </a:prstTxWarp>
          </a:bodyPr>
          <a:lstStyle/>
          <a:p>
            <a:pPr algn="ctr" defTabSz="914608">
              <a:lnSpc>
                <a:spcPct val="95000"/>
              </a:lnSpc>
              <a:tabLst>
                <a:tab pos="1696726" algn="l"/>
              </a:tabLst>
              <a:defRPr/>
            </a:pPr>
            <a:r>
              <a:rPr lang="en-US" sz="1800" b="1" i="1" dirty="0">
                <a:solidFill>
                  <a:srgbClr val="FF0000"/>
                </a:solidFill>
                <a:effectLst>
                  <a:outerShdw blurRad="38100" dist="38100" dir="2700000" algn="tl">
                    <a:srgbClr val="DDDDDD"/>
                  </a:outerShdw>
                </a:effectLst>
                <a:latin typeface="Arial Narrow" charset="0"/>
                <a:ea typeface="Times New Roman" charset="0"/>
                <a:cs typeface="Times New Roman" charset="0"/>
              </a:rPr>
              <a:t>Operating Budgets for the BES Scientific User Facilities</a:t>
            </a:r>
          </a:p>
        </p:txBody>
      </p:sp>
      <p:sp>
        <p:nvSpPr>
          <p:cNvPr id="2430979" name="Rectangle 3"/>
          <p:cNvSpPr>
            <a:spLocks noChangeArrowheads="1"/>
          </p:cNvSpPr>
          <p:nvPr/>
        </p:nvSpPr>
        <p:spPr bwMode="auto">
          <a:xfrm>
            <a:off x="-31750" y="654050"/>
            <a:ext cx="9213850" cy="31750"/>
          </a:xfrm>
          <a:prstGeom prst="rect">
            <a:avLst/>
          </a:prstGeom>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ln w="6350">
            <a:solidFill>
              <a:schemeClr val="tx1"/>
            </a:solidFill>
            <a:miter lim="800000"/>
            <a:headEnd/>
            <a:tailEnd/>
          </a:ln>
          <a:effectLst/>
        </p:spPr>
        <p:txBody>
          <a:bodyPr lIns="95351" tIns="46839" rIns="95351" bIns="46839">
            <a:prstTxWarp prst="textNoShape">
              <a:avLst/>
            </a:prstTxWarp>
          </a:bodyPr>
          <a:lstStyle/>
          <a:p>
            <a:pPr algn="ctr" defTabSz="964470">
              <a:lnSpc>
                <a:spcPct val="85000"/>
              </a:lnSpc>
              <a:defRPr/>
            </a:pPr>
            <a:endParaRPr lang="en-US" sz="2500" b="1" i="1" dirty="0">
              <a:effectLst>
                <a:outerShdw blurRad="38100" dist="38100" dir="2700000" algn="tl">
                  <a:srgbClr val="FFFFFF"/>
                </a:outerShdw>
              </a:effectLst>
              <a:latin typeface="Book Antiqua" charset="0"/>
            </a:endParaRPr>
          </a:p>
        </p:txBody>
      </p:sp>
      <p:sp>
        <p:nvSpPr>
          <p:cNvPr id="20484" name="Text Box 4"/>
          <p:cNvSpPr txBox="1">
            <a:spLocks noChangeArrowheads="1"/>
          </p:cNvSpPr>
          <p:nvPr/>
        </p:nvSpPr>
        <p:spPr bwMode="auto">
          <a:xfrm>
            <a:off x="8840788" y="6642100"/>
            <a:ext cx="223837" cy="222250"/>
          </a:xfrm>
          <a:prstGeom prst="rect">
            <a:avLst/>
          </a:prstGeom>
          <a:noFill/>
          <a:ln w="9525">
            <a:noFill/>
            <a:miter lim="800000"/>
            <a:headEnd/>
            <a:tailEnd/>
          </a:ln>
        </p:spPr>
        <p:txBody>
          <a:bodyPr wrap="none" lIns="82048" tIns="41025" rIns="82048" bIns="41025">
            <a:prstTxWarp prst="textNoShape">
              <a:avLst/>
            </a:prstTxWarp>
            <a:spAutoFit/>
          </a:bodyPr>
          <a:lstStyle/>
          <a:p>
            <a:fld id="{67E2B918-B40B-654B-BF58-D8E55EBD4A35}" type="slidenum">
              <a:rPr lang="en-US" sz="900">
                <a:latin typeface="Times New Roman" charset="0"/>
              </a:rPr>
              <a:pPr/>
              <a:t>4</a:t>
            </a:fld>
            <a:endParaRPr lang="en-US" sz="900">
              <a:latin typeface="Times New Roman" charset="0"/>
            </a:endParaRPr>
          </a:p>
        </p:txBody>
      </p:sp>
      <p:pic>
        <p:nvPicPr>
          <p:cNvPr id="20485" name="Picture 14"/>
          <p:cNvPicPr>
            <a:picLocks noChangeAspect="1" noChangeArrowheads="1"/>
          </p:cNvPicPr>
          <p:nvPr/>
        </p:nvPicPr>
        <p:blipFill>
          <a:blip r:embed="rId3"/>
          <a:srcRect l="8427" t="10733" r="3030" b="8965"/>
          <a:stretch>
            <a:fillRect/>
          </a:stretch>
        </p:blipFill>
        <p:spPr bwMode="auto">
          <a:xfrm>
            <a:off x="69850" y="820738"/>
            <a:ext cx="9144000" cy="6037262"/>
          </a:xfrm>
          <a:prstGeom prst="rect">
            <a:avLst/>
          </a:prstGeom>
          <a:noFill/>
          <a:ln w="9525">
            <a:noFill/>
            <a:miter lim="800000"/>
            <a:headEnd/>
            <a:tailEnd/>
          </a:ln>
        </p:spPr>
      </p:pic>
      <p:sp>
        <p:nvSpPr>
          <p:cNvPr id="6" name="TextBox 5"/>
          <p:cNvSpPr txBox="1"/>
          <p:nvPr/>
        </p:nvSpPr>
        <p:spPr>
          <a:xfrm rot="16200000">
            <a:off x="27197" y="2413000"/>
            <a:ext cx="462737" cy="307777"/>
          </a:xfrm>
          <a:prstGeom prst="rect">
            <a:avLst/>
          </a:prstGeom>
          <a:noFill/>
        </p:spPr>
        <p:txBody>
          <a:bodyPr wrap="none" rtlCol="0">
            <a:spAutoFit/>
          </a:bodyPr>
          <a:lstStyle/>
          <a:p>
            <a:r>
              <a:rPr lang="en-US" sz="1400" dirty="0" smtClean="0">
                <a:latin typeface="Arial Narrow"/>
                <a:cs typeface="Arial Narrow"/>
              </a:rPr>
              <a:t>(K$)</a:t>
            </a:r>
            <a:endParaRPr lang="en-US" sz="1400" dirty="0">
              <a:latin typeface="Arial Narrow"/>
              <a:cs typeface="Arial Narrow"/>
            </a:endParaRP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1026"/>
          <p:cNvSpPr>
            <a:spLocks noGrp="1"/>
          </p:cNvSpPr>
          <p:nvPr>
            <p:ph type="title" idx="4294967295"/>
          </p:nvPr>
        </p:nvSpPr>
        <p:spPr>
          <a:xfrm>
            <a:off x="111125" y="177800"/>
            <a:ext cx="8229600" cy="487363"/>
          </a:xfrm>
        </p:spPr>
        <p:txBody>
          <a:bodyPr tIns="45720"/>
          <a:lstStyle/>
          <a:p>
            <a:r>
              <a:rPr lang="en-US"/>
              <a:t>ORNL Home to 12 User Facilities </a:t>
            </a:r>
          </a:p>
        </p:txBody>
      </p:sp>
      <p:sp>
        <p:nvSpPr>
          <p:cNvPr id="24579" name="Rectangle 1027"/>
          <p:cNvSpPr>
            <a:spLocks noGrp="1"/>
          </p:cNvSpPr>
          <p:nvPr>
            <p:ph type="body" idx="4294967295"/>
          </p:nvPr>
        </p:nvSpPr>
        <p:spPr>
          <a:xfrm>
            <a:off x="228600" y="838200"/>
            <a:ext cx="8229600" cy="5751513"/>
          </a:xfrm>
        </p:spPr>
        <p:txBody>
          <a:bodyPr/>
          <a:lstStyle/>
          <a:p>
            <a:pPr marL="230188" indent="-230188"/>
            <a:r>
              <a:rPr lang="en-US" sz="2400"/>
              <a:t>Building Technologies Research and Integration Center </a:t>
            </a:r>
          </a:p>
          <a:p>
            <a:pPr marL="230188" indent="-230188"/>
            <a:r>
              <a:rPr lang="en-US" sz="2400"/>
              <a:t>Center for Nanophase Materials Sciences (CNMS) </a:t>
            </a:r>
          </a:p>
          <a:p>
            <a:pPr marL="230188" indent="-230188"/>
            <a:r>
              <a:rPr lang="en-US" sz="2400"/>
              <a:t>Center for Structural Molecular Biology (Bio-SANS) </a:t>
            </a:r>
          </a:p>
          <a:p>
            <a:pPr marL="230188" indent="-230188">
              <a:buFont typeface="Wingdings" charset="2"/>
              <a:buChar char="Ø"/>
            </a:pPr>
            <a:r>
              <a:rPr lang="en-US" sz="2500">
                <a:solidFill>
                  <a:schemeClr val="tx2"/>
                </a:solidFill>
              </a:rPr>
              <a:t>High Flux Isotope Reactor (HFIR) User Facilities </a:t>
            </a:r>
          </a:p>
          <a:p>
            <a:pPr marL="230188" indent="-230188"/>
            <a:r>
              <a:rPr lang="en-US" sz="2400"/>
              <a:t>High Temperature Materials Laboratory (HTML) </a:t>
            </a:r>
          </a:p>
          <a:p>
            <a:pPr marL="230188" indent="-230188"/>
            <a:r>
              <a:rPr lang="en-US" sz="2400"/>
              <a:t>Holifield Radioactive Ion Beam User Facility (HRIBF) </a:t>
            </a:r>
          </a:p>
          <a:p>
            <a:pPr marL="230188" indent="-230188"/>
            <a:r>
              <a:rPr lang="en-US" sz="2400"/>
              <a:t>National Center for Computational Sciences </a:t>
            </a:r>
          </a:p>
          <a:p>
            <a:pPr marL="230188" indent="-230188"/>
            <a:r>
              <a:rPr lang="en-US" sz="2400"/>
              <a:t>National Transportation Research Center (NTRC) </a:t>
            </a:r>
          </a:p>
          <a:p>
            <a:pPr marL="230188" indent="-230188"/>
            <a:r>
              <a:rPr lang="en-US" sz="2400"/>
              <a:t>Oak Ridge Electron Linear Accelerator (ORELA) </a:t>
            </a:r>
          </a:p>
          <a:p>
            <a:pPr marL="230188" indent="-230188"/>
            <a:r>
              <a:rPr lang="en-US" sz="2400"/>
              <a:t>Safeguards Laboratory (SL) </a:t>
            </a:r>
          </a:p>
          <a:p>
            <a:pPr marL="230188" indent="-230188"/>
            <a:r>
              <a:rPr lang="en-US" sz="2400"/>
              <a:t>Shared Research Equipment (SHaRE) User Facility </a:t>
            </a:r>
          </a:p>
          <a:p>
            <a:pPr marL="230188" indent="-230188">
              <a:buFont typeface="Wingdings" charset="2"/>
              <a:buChar char="Ø"/>
            </a:pPr>
            <a:r>
              <a:rPr lang="en-US" sz="2400">
                <a:solidFill>
                  <a:schemeClr val="tx2"/>
                </a:solidFill>
              </a:rPr>
              <a:t>Spallation Neutron Source Experimental Facility (SNS)</a:t>
            </a:r>
          </a:p>
          <a:p>
            <a:pPr marL="230188" indent="-230188">
              <a:buFont typeface="Wingdings" charset="2"/>
              <a:buNone/>
            </a:pPr>
            <a:endParaRPr lang="en-US" sz="2500"/>
          </a:p>
        </p:txBody>
      </p:sp>
    </p:spTree>
  </p:cSld>
  <p:clrMapOvr>
    <a:masterClrMapping/>
  </p:clrMapOvr>
  <p:transition>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3"/>
          <p:cNvSpPr>
            <a:spLocks noGrp="1"/>
          </p:cNvSpPr>
          <p:nvPr>
            <p:ph type="sldNum" sz="quarter" idx="10"/>
          </p:nvPr>
        </p:nvSpPr>
        <p:spPr>
          <a:noFill/>
        </p:spPr>
        <p:txBody>
          <a:bodyPr/>
          <a:lstStyle/>
          <a:p>
            <a:fld id="{15FD1BB0-5A4F-A14F-8A9D-7AC3D6876C27}" type="slidenum">
              <a:rPr lang="en-US"/>
              <a:pPr/>
              <a:t>6</a:t>
            </a:fld>
            <a:endParaRPr lang="en-US"/>
          </a:p>
        </p:txBody>
      </p:sp>
      <p:sp>
        <p:nvSpPr>
          <p:cNvPr id="26627" name="Rectangle 2"/>
          <p:cNvSpPr>
            <a:spLocks noGrp="1" noChangeArrowheads="1"/>
          </p:cNvSpPr>
          <p:nvPr>
            <p:ph type="title"/>
          </p:nvPr>
        </p:nvSpPr>
        <p:spPr/>
        <p:txBody>
          <a:bodyPr/>
          <a:lstStyle/>
          <a:p>
            <a:r>
              <a:rPr lang="en-US"/>
              <a:t>Basics of the facility proposal systems</a:t>
            </a:r>
          </a:p>
        </p:txBody>
      </p:sp>
      <p:sp>
        <p:nvSpPr>
          <p:cNvPr id="26628" name="Rectangle 3"/>
          <p:cNvSpPr>
            <a:spLocks noGrp="1" noChangeArrowheads="1"/>
          </p:cNvSpPr>
          <p:nvPr>
            <p:ph type="body" idx="1"/>
          </p:nvPr>
        </p:nvSpPr>
        <p:spPr>
          <a:xfrm>
            <a:off x="358775" y="963613"/>
            <a:ext cx="7935913" cy="4087812"/>
          </a:xfrm>
        </p:spPr>
        <p:txBody>
          <a:bodyPr/>
          <a:lstStyle/>
          <a:p>
            <a:r>
              <a:rPr lang="en-US" sz="2200" dirty="0"/>
              <a:t>All the DOE (NIST &amp; NSF) neutron and x-ray sources offer access to beam time through an experimental proposal system.  “General Users (GU)”</a:t>
            </a:r>
            <a:r>
              <a:rPr lang="en-US" sz="2200" dirty="0" smtClean="0"/>
              <a:t>. </a:t>
            </a:r>
          </a:p>
          <a:p>
            <a:r>
              <a:rPr lang="en-US" sz="2200" dirty="0"/>
              <a:t>Proposal submission is done through a web-based application.  When and how often proposals are submitted varies by facility. </a:t>
            </a:r>
          </a:p>
          <a:p>
            <a:pPr lvl="1"/>
            <a:r>
              <a:rPr lang="en-US" sz="2200" dirty="0"/>
              <a:t>APS and NSLS three times (“cycles”) per year.</a:t>
            </a:r>
          </a:p>
          <a:p>
            <a:pPr lvl="1"/>
            <a:r>
              <a:rPr lang="en-US" sz="2200" dirty="0"/>
              <a:t>SNS/HFIR and ALS two times per year </a:t>
            </a:r>
          </a:p>
          <a:p>
            <a:r>
              <a:rPr lang="en-US" sz="2200" dirty="0"/>
              <a:t>All proposals are peer-reviewed and rated, and beam time is allocated using the scores of these reviews. Once time has been allocated, the </a:t>
            </a:r>
            <a:r>
              <a:rPr lang="en-US" sz="2200" dirty="0" err="1"/>
              <a:t>beamline</a:t>
            </a:r>
            <a:r>
              <a:rPr lang="en-US" sz="2200" dirty="0"/>
              <a:t> staff schedule the proposals.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Number Placeholder 2"/>
          <p:cNvSpPr>
            <a:spLocks noGrp="1"/>
          </p:cNvSpPr>
          <p:nvPr>
            <p:ph type="sldNum" sz="quarter" idx="10"/>
          </p:nvPr>
        </p:nvSpPr>
        <p:spPr>
          <a:noFill/>
        </p:spPr>
        <p:txBody>
          <a:bodyPr/>
          <a:lstStyle/>
          <a:p>
            <a:fld id="{4F02E431-37E5-1440-AB90-EC5DBCE482B2}" type="slidenum">
              <a:rPr lang="en-US"/>
              <a:pPr/>
              <a:t>7</a:t>
            </a:fld>
            <a:endParaRPr lang="en-US"/>
          </a:p>
        </p:txBody>
      </p:sp>
      <p:sp>
        <p:nvSpPr>
          <p:cNvPr id="27651" name="Rectangle 2"/>
          <p:cNvSpPr>
            <a:spLocks noGrp="1" noChangeArrowheads="1"/>
          </p:cNvSpPr>
          <p:nvPr>
            <p:ph type="title"/>
          </p:nvPr>
        </p:nvSpPr>
        <p:spPr/>
        <p:txBody>
          <a:bodyPr/>
          <a:lstStyle/>
          <a:p>
            <a:r>
              <a:rPr lang="en-US"/>
              <a:t>Amount of general user time available</a:t>
            </a:r>
          </a:p>
        </p:txBody>
      </p:sp>
      <p:sp>
        <p:nvSpPr>
          <p:cNvPr id="27652" name="Rectangle 3"/>
          <p:cNvSpPr>
            <a:spLocks noChangeArrowheads="1"/>
          </p:cNvSpPr>
          <p:nvPr/>
        </p:nvSpPr>
        <p:spPr bwMode="auto">
          <a:xfrm>
            <a:off x="209550" y="1338263"/>
            <a:ext cx="3527425" cy="4298950"/>
          </a:xfrm>
          <a:prstGeom prst="rect">
            <a:avLst/>
          </a:prstGeom>
          <a:noFill/>
          <a:ln w="12700">
            <a:noFill/>
            <a:miter lim="800000"/>
            <a:headEnd/>
            <a:tailEnd/>
          </a:ln>
        </p:spPr>
        <p:txBody>
          <a:bodyPr anchor="ctr">
            <a:prstTxWarp prst="textNoShape">
              <a:avLst/>
            </a:prstTxWarp>
            <a:spAutoFit/>
          </a:bodyPr>
          <a:lstStyle/>
          <a:p>
            <a:pPr marL="282575" indent="-282575"/>
            <a:r>
              <a:rPr lang="en-US" sz="2200" b="1"/>
              <a:t>APS/NSLS/SSRL/ALS</a:t>
            </a:r>
          </a:p>
          <a:p>
            <a:pPr marL="685800" lvl="1" indent="-288925">
              <a:buFont typeface="Wingdings" charset="2"/>
              <a:buChar char="ü"/>
            </a:pPr>
            <a:r>
              <a:rPr lang="en-US" sz="1800" b="1"/>
              <a:t>All beamlines offer GU beam time.  </a:t>
            </a:r>
          </a:p>
          <a:p>
            <a:pPr marL="685800" lvl="1" indent="-288925">
              <a:buFont typeface="Wingdings" charset="2"/>
              <a:buChar char="ü"/>
            </a:pPr>
            <a:r>
              <a:rPr lang="en-US" sz="1800" b="1"/>
              <a:t>Most DOE/NSF funded beamlines provide 80-100% of their time to general users.</a:t>
            </a:r>
            <a:r>
              <a:rPr lang="en-US" sz="2200" b="1"/>
              <a:t> </a:t>
            </a:r>
          </a:p>
          <a:p>
            <a:pPr marL="685800" lvl="1" indent="-288925">
              <a:buFont typeface="Wingdings" charset="2"/>
              <a:buChar char="ü"/>
            </a:pPr>
            <a:endParaRPr lang="en-US" sz="2200" b="1"/>
          </a:p>
          <a:p>
            <a:pPr marL="282575" indent="-282575"/>
            <a:r>
              <a:rPr lang="en-US" sz="2200" b="1"/>
              <a:t>SNS/HFIR</a:t>
            </a:r>
          </a:p>
          <a:p>
            <a:pPr marL="685800" lvl="1" indent="-288925">
              <a:buFont typeface="Wingdings" charset="2"/>
              <a:buChar char="ü"/>
            </a:pPr>
            <a:r>
              <a:rPr lang="en-US" sz="1800" b="1"/>
              <a:t>Amount varies by instrument.  </a:t>
            </a:r>
          </a:p>
          <a:p>
            <a:pPr marL="685800" lvl="1" indent="-288925">
              <a:buFont typeface="Wingdings" charset="2"/>
              <a:buChar char="ü"/>
            </a:pPr>
            <a:r>
              <a:rPr lang="en-US" sz="1800" b="1"/>
              <a:t>~75% of time will be for general users.</a:t>
            </a:r>
            <a:r>
              <a:rPr lang="en-US" sz="2200" b="1"/>
              <a:t> </a:t>
            </a:r>
          </a:p>
          <a:p>
            <a:pPr marL="282575" indent="-282575"/>
            <a:endParaRPr lang="en-US" sz="2200" b="1"/>
          </a:p>
        </p:txBody>
      </p:sp>
      <p:pic>
        <p:nvPicPr>
          <p:cNvPr id="27653" name="Picture 4" descr="3"/>
          <p:cNvPicPr>
            <a:picLocks noChangeAspect="1" noChangeArrowheads="1"/>
          </p:cNvPicPr>
          <p:nvPr/>
        </p:nvPicPr>
        <p:blipFill>
          <a:blip r:embed="rId3"/>
          <a:srcRect t="11232"/>
          <a:stretch>
            <a:fillRect/>
          </a:stretch>
        </p:blipFill>
        <p:spPr bwMode="auto">
          <a:xfrm>
            <a:off x="4097338" y="989013"/>
            <a:ext cx="5046662" cy="4759325"/>
          </a:xfrm>
          <a:prstGeom prst="rect">
            <a:avLst/>
          </a:prstGeom>
          <a:noFill/>
          <a:ln w="9525">
            <a:noFill/>
            <a:miter lim="800000"/>
            <a:headEnd/>
            <a:tailEnd/>
          </a:ln>
        </p:spPr>
      </p:pic>
      <p:sp>
        <p:nvSpPr>
          <p:cNvPr id="27654" name="Oval 5"/>
          <p:cNvSpPr>
            <a:spLocks noChangeArrowheads="1"/>
          </p:cNvSpPr>
          <p:nvPr/>
        </p:nvSpPr>
        <p:spPr bwMode="auto">
          <a:xfrm>
            <a:off x="3911600" y="3270250"/>
            <a:ext cx="1044575" cy="250825"/>
          </a:xfrm>
          <a:prstGeom prst="ellipse">
            <a:avLst/>
          </a:prstGeom>
          <a:solidFill>
            <a:schemeClr val="accent1">
              <a:alpha val="10196"/>
            </a:schemeClr>
          </a:solidFill>
          <a:ln w="25400">
            <a:solidFill>
              <a:srgbClr val="ED1C24"/>
            </a:solidFill>
            <a:round/>
            <a:headEnd/>
            <a:tailEnd/>
          </a:ln>
        </p:spPr>
        <p:txBody>
          <a:bodyPr wrap="none" anchor="ctr">
            <a:prstTxWarp prst="textNoShape">
              <a:avLst/>
            </a:prstTxWarp>
          </a:bodyPr>
          <a:lstStyle/>
          <a:p>
            <a:endParaRPr lang="en-US"/>
          </a:p>
        </p:txBody>
      </p:sp>
      <p:sp>
        <p:nvSpPr>
          <p:cNvPr id="27655" name="Oval 9"/>
          <p:cNvSpPr>
            <a:spLocks noChangeArrowheads="1"/>
          </p:cNvSpPr>
          <p:nvPr/>
        </p:nvSpPr>
        <p:spPr bwMode="auto">
          <a:xfrm>
            <a:off x="4216400" y="1916113"/>
            <a:ext cx="1044575" cy="249237"/>
          </a:xfrm>
          <a:prstGeom prst="ellipse">
            <a:avLst/>
          </a:prstGeom>
          <a:solidFill>
            <a:schemeClr val="accent1">
              <a:alpha val="10196"/>
            </a:schemeClr>
          </a:solidFill>
          <a:ln w="25400">
            <a:solidFill>
              <a:srgbClr val="ED1C24"/>
            </a:solidFill>
            <a:round/>
            <a:headEnd/>
            <a:tailEnd/>
          </a:ln>
        </p:spPr>
        <p:txBody>
          <a:bodyPr wrap="none" anchor="ctr">
            <a:prstTxWarp prst="textNoShape">
              <a:avLst/>
            </a:prstTxWarp>
          </a:bodyPr>
          <a:lstStyle/>
          <a:p>
            <a:endParaRPr lang="en-US"/>
          </a:p>
        </p:txBody>
      </p:sp>
      <p:sp>
        <p:nvSpPr>
          <p:cNvPr id="27656" name="Oval 10"/>
          <p:cNvSpPr>
            <a:spLocks noChangeArrowheads="1"/>
          </p:cNvSpPr>
          <p:nvPr/>
        </p:nvSpPr>
        <p:spPr bwMode="auto">
          <a:xfrm>
            <a:off x="6257925" y="925513"/>
            <a:ext cx="1044575" cy="284162"/>
          </a:xfrm>
          <a:prstGeom prst="ellipse">
            <a:avLst/>
          </a:prstGeom>
          <a:solidFill>
            <a:schemeClr val="accent1">
              <a:alpha val="10196"/>
            </a:schemeClr>
          </a:solidFill>
          <a:ln w="25400">
            <a:solidFill>
              <a:srgbClr val="ED1C24"/>
            </a:solidFill>
            <a:round/>
            <a:headEnd/>
            <a:tailEnd/>
          </a:ln>
        </p:spPr>
        <p:txBody>
          <a:bodyPr wrap="none" anchor="ctr">
            <a:prstTxWarp prst="textNoShape">
              <a:avLst/>
            </a:prstTxWarp>
          </a:bodyPr>
          <a:lstStyle/>
          <a:p>
            <a:endParaRPr lang="en-US"/>
          </a:p>
        </p:txBody>
      </p:sp>
      <p:sp>
        <p:nvSpPr>
          <p:cNvPr id="27657" name="Oval 11"/>
          <p:cNvSpPr>
            <a:spLocks noChangeArrowheads="1"/>
          </p:cNvSpPr>
          <p:nvPr/>
        </p:nvSpPr>
        <p:spPr bwMode="auto">
          <a:xfrm>
            <a:off x="3937000" y="2965450"/>
            <a:ext cx="1044575" cy="258763"/>
          </a:xfrm>
          <a:prstGeom prst="ellipse">
            <a:avLst/>
          </a:prstGeom>
          <a:solidFill>
            <a:schemeClr val="accent1">
              <a:alpha val="10196"/>
            </a:schemeClr>
          </a:solidFill>
          <a:ln w="25400">
            <a:solidFill>
              <a:srgbClr val="ED1C24"/>
            </a:solidFill>
            <a:round/>
            <a:headEnd/>
            <a:tailEnd/>
          </a:ln>
        </p:spPr>
        <p:txBody>
          <a:bodyPr wrap="none" anchor="ctr">
            <a:prstTxWarp prst="textNoShape">
              <a:avLst/>
            </a:prstTxWarp>
          </a:bodyPr>
          <a:lstStyle/>
          <a:p>
            <a:endParaRPr lang="en-US"/>
          </a:p>
        </p:txBody>
      </p:sp>
      <p:sp>
        <p:nvSpPr>
          <p:cNvPr id="27658" name="Text Box 12"/>
          <p:cNvSpPr txBox="1">
            <a:spLocks noChangeArrowheads="1"/>
          </p:cNvSpPr>
          <p:nvPr/>
        </p:nvSpPr>
        <p:spPr bwMode="auto">
          <a:xfrm>
            <a:off x="3481388" y="3279775"/>
            <a:ext cx="539750" cy="304800"/>
          </a:xfrm>
          <a:prstGeom prst="rect">
            <a:avLst/>
          </a:prstGeom>
          <a:noFill/>
          <a:ln w="9525">
            <a:noFill/>
            <a:miter lim="800000"/>
            <a:headEnd/>
            <a:tailEnd/>
          </a:ln>
        </p:spPr>
        <p:txBody>
          <a:bodyPr wrap="none">
            <a:prstTxWarp prst="textNoShape">
              <a:avLst/>
            </a:prstTxWarp>
            <a:spAutoFit/>
          </a:bodyPr>
          <a:lstStyle/>
          <a:p>
            <a:r>
              <a:rPr lang="en-US" sz="1400" b="1"/>
              <a:t>25%</a:t>
            </a:r>
          </a:p>
        </p:txBody>
      </p:sp>
      <p:sp>
        <p:nvSpPr>
          <p:cNvPr id="27659" name="Text Box 13"/>
          <p:cNvSpPr txBox="1">
            <a:spLocks noChangeArrowheads="1"/>
          </p:cNvSpPr>
          <p:nvPr/>
        </p:nvSpPr>
        <p:spPr bwMode="auto">
          <a:xfrm>
            <a:off x="3438525" y="2940050"/>
            <a:ext cx="539750" cy="304800"/>
          </a:xfrm>
          <a:prstGeom prst="rect">
            <a:avLst/>
          </a:prstGeom>
          <a:noFill/>
          <a:ln w="9525">
            <a:noFill/>
            <a:miter lim="800000"/>
            <a:headEnd/>
            <a:tailEnd/>
          </a:ln>
        </p:spPr>
        <p:txBody>
          <a:bodyPr wrap="none">
            <a:prstTxWarp prst="textNoShape">
              <a:avLst/>
            </a:prstTxWarp>
            <a:spAutoFit/>
          </a:bodyPr>
          <a:lstStyle/>
          <a:p>
            <a:r>
              <a:rPr lang="en-US" sz="1400" b="1"/>
              <a:t>40%</a:t>
            </a:r>
          </a:p>
        </p:txBody>
      </p:sp>
      <p:sp>
        <p:nvSpPr>
          <p:cNvPr id="27660" name="Text Box 14"/>
          <p:cNvSpPr txBox="1">
            <a:spLocks noChangeArrowheads="1"/>
          </p:cNvSpPr>
          <p:nvPr/>
        </p:nvSpPr>
        <p:spPr bwMode="auto">
          <a:xfrm>
            <a:off x="3717925" y="1865313"/>
            <a:ext cx="539750" cy="304800"/>
          </a:xfrm>
          <a:prstGeom prst="rect">
            <a:avLst/>
          </a:prstGeom>
          <a:noFill/>
          <a:ln w="9525">
            <a:noFill/>
            <a:miter lim="800000"/>
            <a:headEnd/>
            <a:tailEnd/>
          </a:ln>
        </p:spPr>
        <p:txBody>
          <a:bodyPr wrap="none">
            <a:prstTxWarp prst="textNoShape">
              <a:avLst/>
            </a:prstTxWarp>
            <a:spAutoFit/>
          </a:bodyPr>
          <a:lstStyle/>
          <a:p>
            <a:r>
              <a:rPr lang="en-US" sz="1400" b="1"/>
              <a:t>25%</a:t>
            </a:r>
          </a:p>
        </p:txBody>
      </p:sp>
      <p:sp>
        <p:nvSpPr>
          <p:cNvPr id="27661" name="Text Box 15"/>
          <p:cNvSpPr txBox="1">
            <a:spLocks noChangeArrowheads="1"/>
          </p:cNvSpPr>
          <p:nvPr/>
        </p:nvSpPr>
        <p:spPr bwMode="auto">
          <a:xfrm>
            <a:off x="6554788" y="679450"/>
            <a:ext cx="539750" cy="304800"/>
          </a:xfrm>
          <a:prstGeom prst="rect">
            <a:avLst/>
          </a:prstGeom>
          <a:noFill/>
          <a:ln w="9525">
            <a:noFill/>
            <a:miter lim="800000"/>
            <a:headEnd/>
            <a:tailEnd/>
          </a:ln>
        </p:spPr>
        <p:txBody>
          <a:bodyPr wrap="none">
            <a:prstTxWarp prst="textNoShape">
              <a:avLst/>
            </a:prstTxWarp>
            <a:spAutoFit/>
          </a:bodyPr>
          <a:lstStyle/>
          <a:p>
            <a:r>
              <a:rPr lang="en-US" sz="1400" b="1"/>
              <a:t>25%</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Number Placeholder 2"/>
          <p:cNvSpPr>
            <a:spLocks noGrp="1"/>
          </p:cNvSpPr>
          <p:nvPr>
            <p:ph type="sldNum" sz="quarter" idx="10"/>
          </p:nvPr>
        </p:nvSpPr>
        <p:spPr>
          <a:noFill/>
        </p:spPr>
        <p:txBody>
          <a:bodyPr/>
          <a:lstStyle/>
          <a:p>
            <a:fld id="{B4B7B1C0-4C37-4543-9518-71B2EC38CF7B}" type="slidenum">
              <a:rPr lang="en-US"/>
              <a:pPr/>
              <a:t>8</a:t>
            </a:fld>
            <a:endParaRPr lang="en-US"/>
          </a:p>
        </p:txBody>
      </p:sp>
      <p:sp>
        <p:nvSpPr>
          <p:cNvPr id="29699" name="Text Box 2"/>
          <p:cNvSpPr txBox="1">
            <a:spLocks noChangeArrowheads="1"/>
          </p:cNvSpPr>
          <p:nvPr/>
        </p:nvSpPr>
        <p:spPr bwMode="auto">
          <a:xfrm>
            <a:off x="685800" y="609600"/>
            <a:ext cx="6400800" cy="457200"/>
          </a:xfrm>
          <a:prstGeom prst="rect">
            <a:avLst/>
          </a:prstGeom>
          <a:noFill/>
          <a:ln w="9525">
            <a:noFill/>
            <a:miter lim="800000"/>
            <a:headEnd/>
            <a:tailEnd/>
          </a:ln>
        </p:spPr>
        <p:txBody>
          <a:bodyPr>
            <a:prstTxWarp prst="textNoShape">
              <a:avLst/>
            </a:prstTxWarp>
            <a:spAutoFit/>
          </a:bodyPr>
          <a:lstStyle/>
          <a:p>
            <a:endParaRPr lang="en-US">
              <a:ea typeface="ヒラギノ角ゴ Pro W3" charset="-128"/>
              <a:cs typeface="ヒラギノ角ゴ Pro W3" charset="-128"/>
            </a:endParaRPr>
          </a:p>
        </p:txBody>
      </p:sp>
      <p:sp>
        <p:nvSpPr>
          <p:cNvPr id="29700" name="Text Box 3"/>
          <p:cNvSpPr txBox="1">
            <a:spLocks noChangeArrowheads="1"/>
          </p:cNvSpPr>
          <p:nvPr/>
        </p:nvSpPr>
        <p:spPr bwMode="auto">
          <a:xfrm>
            <a:off x="720725" y="852488"/>
            <a:ext cx="8283575" cy="4154487"/>
          </a:xfrm>
          <a:prstGeom prst="rect">
            <a:avLst/>
          </a:prstGeom>
          <a:noFill/>
          <a:ln w="9525">
            <a:noFill/>
            <a:miter lim="800000"/>
            <a:headEnd/>
            <a:tailEnd/>
          </a:ln>
        </p:spPr>
        <p:txBody>
          <a:bodyPr>
            <a:prstTxWarp prst="textNoShape">
              <a:avLst/>
            </a:prstTxWarp>
            <a:spAutoFit/>
          </a:bodyPr>
          <a:lstStyle/>
          <a:p>
            <a:r>
              <a:rPr lang="en-US" b="1" dirty="0">
                <a:ea typeface="ヒラギノ角ゴ Pro W3" charset="-128"/>
                <a:cs typeface="ヒラギノ角ゴ Pro W3" charset="-128"/>
              </a:rPr>
              <a:t>X-ray sources                                        Deadlines</a:t>
            </a:r>
            <a:endParaRPr lang="en-US" dirty="0">
              <a:ea typeface="ヒラギノ角ゴ Pro W3" charset="-128"/>
              <a:cs typeface="ヒラギノ角ゴ Pro W3" charset="-128"/>
            </a:endParaRPr>
          </a:p>
          <a:p>
            <a:r>
              <a:rPr lang="en-US" b="1" dirty="0">
                <a:ea typeface="ヒラギノ角ゴ Pro W3" charset="-128"/>
                <a:cs typeface="ヒラギノ角ゴ Pro W3" charset="-128"/>
              </a:rPr>
              <a:t>(</a:t>
            </a:r>
            <a:r>
              <a:rPr lang="en-US" b="1" dirty="0">
                <a:solidFill>
                  <a:srgbClr val="0000FF"/>
                </a:solidFill>
              </a:rPr>
              <a:t>http://</a:t>
            </a:r>
            <a:r>
              <a:rPr lang="en-US" b="1" dirty="0" err="1">
                <a:solidFill>
                  <a:srgbClr val="0000FF"/>
                </a:solidFill>
              </a:rPr>
              <a:t>www.lightsources.org/cms/?pid</a:t>
            </a:r>
            <a:r>
              <a:rPr lang="en-US" b="1" dirty="0">
                <a:solidFill>
                  <a:srgbClr val="0000FF"/>
                </a:solidFill>
              </a:rPr>
              <a:t>=1000336</a:t>
            </a:r>
            <a:r>
              <a:rPr lang="en-US" b="1" dirty="0"/>
              <a:t>)</a:t>
            </a:r>
            <a:r>
              <a:rPr lang="en-US" dirty="0">
                <a:ea typeface="ヒラギノ角ゴ Pro W3" charset="-128"/>
                <a:cs typeface="ヒラギノ角ゴ Pro W3" charset="-128"/>
              </a:rPr>
              <a:t>			APS				July 9, 2010</a:t>
            </a:r>
          </a:p>
          <a:p>
            <a:r>
              <a:rPr lang="en-US" dirty="0">
                <a:ea typeface="ヒラギノ角ゴ Pro W3" charset="-128"/>
                <a:cs typeface="ヒラギノ角ゴ Pro W3" charset="-128"/>
              </a:rPr>
              <a:t>		ALS				July 15, 2010</a:t>
            </a:r>
          </a:p>
          <a:p>
            <a:r>
              <a:rPr lang="en-US" dirty="0">
                <a:ea typeface="ヒラギノ角ゴ Pro W3" charset="-128"/>
                <a:cs typeface="ヒラギノ角ゴ Pro W3" charset="-128"/>
              </a:rPr>
              <a:t>		NSLS				Sept 30, 2010</a:t>
            </a:r>
          </a:p>
          <a:p>
            <a:r>
              <a:rPr lang="en-US" b="1" dirty="0">
                <a:ea typeface="ヒラギノ角ゴ Pro W3" charset="-128"/>
                <a:cs typeface="ヒラギノ角ゴ Pro W3" charset="-128"/>
              </a:rPr>
              <a:t>Neutron sources</a:t>
            </a:r>
            <a:r>
              <a:rPr lang="en-US" dirty="0">
                <a:ea typeface="ヒラギノ角ゴ Pro W3" charset="-128"/>
                <a:cs typeface="ヒラギノ角ゴ Pro W3" charset="-128"/>
              </a:rPr>
              <a:t>								HFIR/SNS			Aug 25, 2010</a:t>
            </a:r>
          </a:p>
          <a:p>
            <a:r>
              <a:rPr lang="en-US" dirty="0">
                <a:ea typeface="ヒラギノ角ゴ Pro W3" charset="-128"/>
                <a:cs typeface="ヒラギノ角ゴ Pro W3" charset="-128"/>
              </a:rPr>
              <a:t>		LANSCE			July 26, 2010</a:t>
            </a:r>
          </a:p>
          <a:p>
            <a:r>
              <a:rPr lang="en-US" dirty="0">
                <a:ea typeface="ヒラギノ角ゴ Pro W3" charset="-128"/>
                <a:cs typeface="ヒラギノ角ゴ Pro W3" charset="-128"/>
              </a:rPr>
              <a:t>		NIST-NCNR			Aug 17, 2010</a:t>
            </a:r>
          </a:p>
          <a:p>
            <a:r>
              <a:rPr lang="en-US" dirty="0">
                <a:ea typeface="ヒラギノ角ゴ Pro W3" charset="-128"/>
                <a:cs typeface="ヒラギノ角ゴ Pro W3" charset="-128"/>
              </a:rPr>
              <a:t>		(</a:t>
            </a:r>
            <a:r>
              <a:rPr lang="en-US" dirty="0"/>
              <a:t>10.5 month shutdown commences in April)</a:t>
            </a:r>
            <a:r>
              <a:rPr lang="en-US" dirty="0">
                <a:solidFill>
                  <a:srgbClr val="31FF94"/>
                </a:solidFill>
                <a:ea typeface="ヒラギノ角ゴ Pro W3" charset="-128"/>
                <a:cs typeface="ヒラギノ角ゴ Pro W3" charset="-128"/>
              </a:rPr>
              <a:t> </a:t>
            </a:r>
          </a:p>
          <a:p>
            <a:endParaRPr lang="en-US" dirty="0">
              <a:ea typeface="ヒラギノ角ゴ Pro W3" charset="-128"/>
              <a:cs typeface="ヒラギノ角ゴ Pro W3" charset="-128"/>
            </a:endParaRPr>
          </a:p>
        </p:txBody>
      </p:sp>
      <p:sp>
        <p:nvSpPr>
          <p:cNvPr id="29701" name="Rectangle 4"/>
          <p:cNvSpPr>
            <a:spLocks noGrp="1" noChangeArrowheads="1"/>
          </p:cNvSpPr>
          <p:nvPr>
            <p:ph type="title"/>
          </p:nvPr>
        </p:nvSpPr>
        <p:spPr/>
        <p:txBody>
          <a:bodyPr/>
          <a:lstStyle/>
          <a:p>
            <a:r>
              <a:rPr lang="en-US"/>
              <a:t>Upcoming Proposal Deadlines:</a:t>
            </a:r>
          </a:p>
        </p:txBody>
      </p:sp>
      <p:sp>
        <p:nvSpPr>
          <p:cNvPr id="29702" name="Text Box 5"/>
          <p:cNvSpPr txBox="1">
            <a:spLocks noChangeArrowheads="1"/>
          </p:cNvSpPr>
          <p:nvPr/>
        </p:nvSpPr>
        <p:spPr bwMode="auto">
          <a:xfrm>
            <a:off x="304800" y="4841875"/>
            <a:ext cx="8534400" cy="1015663"/>
          </a:xfrm>
          <a:prstGeom prst="rect">
            <a:avLst/>
          </a:prstGeom>
          <a:noFill/>
          <a:ln w="9525">
            <a:noFill/>
            <a:miter lim="800000"/>
            <a:headEnd/>
            <a:tailEnd/>
          </a:ln>
        </p:spPr>
        <p:txBody>
          <a:bodyPr>
            <a:prstTxWarp prst="textNoShape">
              <a:avLst/>
            </a:prstTxWarp>
            <a:spAutoFit/>
          </a:bodyPr>
          <a:lstStyle/>
          <a:p>
            <a:pPr>
              <a:spcBef>
                <a:spcPct val="50000"/>
              </a:spcBef>
            </a:pPr>
            <a:r>
              <a:rPr lang="en-US" dirty="0"/>
              <a:t>Note at most facilities these are hard deadlines:</a:t>
            </a:r>
          </a:p>
          <a:p>
            <a:pPr>
              <a:spcBef>
                <a:spcPct val="50000"/>
              </a:spcBef>
            </a:pPr>
            <a:r>
              <a:rPr lang="en-US" dirty="0"/>
              <a:t>APS always at Friday </a:t>
            </a:r>
            <a:r>
              <a:rPr lang="en-US" dirty="0" smtClean="0"/>
              <a:t>midnight </a:t>
            </a:r>
            <a:r>
              <a:rPr lang="en-US" dirty="0"/>
              <a:t>(12:05 </a:t>
            </a:r>
            <a:r>
              <a:rPr lang="en-US" dirty="0" err="1">
                <a:sym typeface="Symbol" charset="2"/>
              </a:rPr>
              <a:t></a:t>
            </a:r>
            <a:r>
              <a:rPr lang="en-US" dirty="0"/>
              <a:t> next cycle)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1026"/>
          <p:cNvSpPr>
            <a:spLocks noGrp="1"/>
          </p:cNvSpPr>
          <p:nvPr>
            <p:ph type="title" idx="4294967295"/>
          </p:nvPr>
        </p:nvSpPr>
        <p:spPr>
          <a:xfrm>
            <a:off x="266700" y="277813"/>
            <a:ext cx="8610600" cy="401637"/>
          </a:xfrm>
        </p:spPr>
        <p:txBody>
          <a:bodyPr tIns="45720"/>
          <a:lstStyle/>
          <a:p>
            <a:r>
              <a:rPr lang="en-US" smtClean="0"/>
              <a:t>Users Get Started with  Assistance of the Instrument Scientists</a:t>
            </a:r>
          </a:p>
        </p:txBody>
      </p:sp>
      <p:sp>
        <p:nvSpPr>
          <p:cNvPr id="30723" name="Rectangle 1027"/>
          <p:cNvSpPr>
            <a:spLocks noGrp="1"/>
          </p:cNvSpPr>
          <p:nvPr>
            <p:ph type="body" idx="4294967295"/>
          </p:nvPr>
        </p:nvSpPr>
        <p:spPr>
          <a:xfrm>
            <a:off x="228600" y="933450"/>
            <a:ext cx="8543925" cy="5990870"/>
          </a:xfrm>
        </p:spPr>
        <p:txBody>
          <a:bodyPr/>
          <a:lstStyle/>
          <a:p>
            <a:pPr marL="230188" indent="-230188"/>
            <a:r>
              <a:rPr lang="en-US" sz="2400" dirty="0"/>
              <a:t>Study instrument web pages</a:t>
            </a:r>
          </a:p>
          <a:p>
            <a:pPr marL="230188" indent="-230188"/>
            <a:r>
              <a:rPr lang="en-US" sz="2400" dirty="0"/>
              <a:t>Contact an Instrument Scientist to discuss your research</a:t>
            </a:r>
          </a:p>
          <a:p>
            <a:pPr marL="625475" lvl="1" indent="-279400"/>
            <a:r>
              <a:rPr lang="en-US" sz="2400" dirty="0"/>
              <a:t>What is the research problem? </a:t>
            </a:r>
          </a:p>
          <a:p>
            <a:pPr marL="625475" lvl="1" indent="-279400"/>
            <a:r>
              <a:rPr lang="en-US" sz="2400" dirty="0"/>
              <a:t>Which </a:t>
            </a:r>
            <a:r>
              <a:rPr lang="en-US" sz="2400" dirty="0" err="1"/>
              <a:t>instrument(s</a:t>
            </a:r>
            <a:r>
              <a:rPr lang="en-US" sz="2400" dirty="0"/>
              <a:t>) are appropriate?</a:t>
            </a:r>
          </a:p>
          <a:p>
            <a:pPr marL="625475" lvl="1" indent="-279400"/>
            <a:r>
              <a:rPr lang="en-US" sz="2400" dirty="0"/>
              <a:t>How mature is the research project (risk, size)?</a:t>
            </a:r>
          </a:p>
          <a:p>
            <a:pPr marL="625475" lvl="1" indent="-279400"/>
            <a:r>
              <a:rPr lang="en-US" sz="2400" dirty="0"/>
              <a:t>What is the material –</a:t>
            </a:r>
            <a:r>
              <a:rPr lang="en-US" sz="2400" dirty="0" smtClean="0"/>
              <a:t> sample composition</a:t>
            </a:r>
            <a:r>
              <a:rPr lang="en-US" sz="2400" dirty="0"/>
              <a:t>, form, size, availability?</a:t>
            </a:r>
          </a:p>
          <a:p>
            <a:pPr marL="625475" lvl="1" indent="-279400"/>
            <a:r>
              <a:rPr lang="en-US" sz="2400" dirty="0"/>
              <a:t>What are the experimental conditions (temperature, pressure, magnetic field, etc)?</a:t>
            </a:r>
          </a:p>
          <a:p>
            <a:pPr marL="625475" lvl="1" indent="-279400"/>
            <a:r>
              <a:rPr lang="en-US" sz="2400" dirty="0"/>
              <a:t>What will be measured?</a:t>
            </a:r>
          </a:p>
          <a:p>
            <a:pPr marL="625475" lvl="1" indent="-279400"/>
            <a:r>
              <a:rPr lang="en-US" sz="2400" dirty="0"/>
              <a:t>Probability of success?  Impact? Significance?</a:t>
            </a:r>
          </a:p>
          <a:p>
            <a:pPr marL="625475" lvl="1" indent="-279400"/>
            <a:r>
              <a:rPr lang="en-US" sz="2400" dirty="0"/>
              <a:t>How will results be presented and to whom?</a:t>
            </a:r>
          </a:p>
          <a:p>
            <a:pPr marL="625475" lvl="1" indent="-279400"/>
            <a:r>
              <a:rPr lang="en-US" sz="2400" dirty="0"/>
              <a:t>What is the timeline?</a:t>
            </a:r>
          </a:p>
          <a:p>
            <a:pPr marL="230188" indent="-230188"/>
            <a:endParaRPr lang="en-US" sz="1900" dirty="0"/>
          </a:p>
        </p:txBody>
      </p:sp>
      <p:pic>
        <p:nvPicPr>
          <p:cNvPr id="4" name="Picture 3"/>
          <p:cNvPicPr>
            <a:picLocks noChangeAspect="1"/>
          </p:cNvPicPr>
          <p:nvPr/>
        </p:nvPicPr>
        <p:blipFill>
          <a:blip r:embed="rId3"/>
          <a:srcRect l="48000" b="48649"/>
          <a:stretch>
            <a:fillRect/>
          </a:stretch>
        </p:blipFill>
        <p:spPr>
          <a:xfrm>
            <a:off x="7700437" y="4802766"/>
            <a:ext cx="1240366" cy="1208567"/>
          </a:xfrm>
          <a:prstGeom prst="rect">
            <a:avLst/>
          </a:prstGeom>
        </p:spPr>
      </p:pic>
      <p:pic>
        <p:nvPicPr>
          <p:cNvPr id="6" name="Picture 5"/>
          <p:cNvPicPr>
            <a:picLocks noChangeAspect="1"/>
          </p:cNvPicPr>
          <p:nvPr/>
        </p:nvPicPr>
        <p:blipFill>
          <a:blip r:embed="rId4"/>
          <a:stretch>
            <a:fillRect/>
          </a:stretch>
        </p:blipFill>
        <p:spPr>
          <a:xfrm>
            <a:off x="7308859" y="1849967"/>
            <a:ext cx="1587500" cy="1193800"/>
          </a:xfrm>
          <a:prstGeom prst="rect">
            <a:avLst/>
          </a:prstGeom>
        </p:spPr>
      </p:pic>
    </p:spTree>
  </p:cSld>
  <p:clrMapOvr>
    <a:masterClrMapping/>
  </p:clrMapOvr>
  <p:transition>
    <p:dissolve/>
  </p:transition>
  <p:timing>
    <p:tnLst>
      <p:par>
        <p:cTn id="1" dur="indefinite" restart="never" nodeType="tmRoot"/>
      </p:par>
    </p:tnLst>
  </p:timing>
</p:sld>
</file>

<file path=ppt/theme/theme1.xml><?xml version="1.0" encoding="utf-8"?>
<a:theme xmlns:a="http://schemas.openxmlformats.org/drawingml/2006/main" name="ANL-1">
  <a:themeElements>
    <a:clrScheme name="">
      <a:dk1>
        <a:srgbClr val="131313"/>
      </a:dk1>
      <a:lt1>
        <a:srgbClr val="FFFFFF"/>
      </a:lt1>
      <a:dk2>
        <a:srgbClr val="0071BC"/>
      </a:dk2>
      <a:lt2>
        <a:srgbClr val="808080"/>
      </a:lt2>
      <a:accent1>
        <a:srgbClr val="00A650"/>
      </a:accent1>
      <a:accent2>
        <a:srgbClr val="004080"/>
      </a:accent2>
      <a:accent3>
        <a:srgbClr val="FFFFFF"/>
      </a:accent3>
      <a:accent4>
        <a:srgbClr val="0E0E0E"/>
      </a:accent4>
      <a:accent5>
        <a:srgbClr val="AAD0B3"/>
      </a:accent5>
      <a:accent6>
        <a:srgbClr val="003973"/>
      </a:accent6>
      <a:hlink>
        <a:srgbClr val="00ADEF"/>
      </a:hlink>
      <a:folHlink>
        <a:srgbClr val="693163"/>
      </a:folHlink>
    </a:clrScheme>
    <a:fontScheme name="ANL-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ea typeface="ＭＳ Ｐゴシック" pitchFamily="92" charset="-128"/>
            <a:cs typeface="ＭＳ Ｐゴシック" pitchFamily="9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Arial" pitchFamily="92" charset="0"/>
            <a:ea typeface="ＭＳ Ｐゴシック" pitchFamily="92" charset="-128"/>
            <a:cs typeface="ＭＳ Ｐゴシック" pitchFamily="92" charset="-128"/>
          </a:defRPr>
        </a:defPPr>
      </a:lstStyle>
    </a:lnDef>
  </a:objectDefaults>
  <a:extraClrSchemeLst>
    <a:extraClrScheme>
      <a:clrScheme name="ANL-1 1">
        <a:dk1>
          <a:srgbClr val="131313"/>
        </a:dk1>
        <a:lt1>
          <a:srgbClr val="FFFFFF"/>
        </a:lt1>
        <a:dk2>
          <a:srgbClr val="0071BC"/>
        </a:dk2>
        <a:lt2>
          <a:srgbClr val="808080"/>
        </a:lt2>
        <a:accent1>
          <a:srgbClr val="00A650"/>
        </a:accent1>
        <a:accent2>
          <a:srgbClr val="FFC20E"/>
        </a:accent2>
        <a:accent3>
          <a:srgbClr val="FFFFFF"/>
        </a:accent3>
        <a:accent4>
          <a:srgbClr val="0E0E0E"/>
        </a:accent4>
        <a:accent5>
          <a:srgbClr val="AAD0B3"/>
        </a:accent5>
        <a:accent6>
          <a:srgbClr val="E7B00C"/>
        </a:accent6>
        <a:hlink>
          <a:srgbClr val="00ADEF"/>
        </a:hlink>
        <a:folHlink>
          <a:srgbClr val="69316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ANL-1</Template>
  <TotalTime>21882</TotalTime>
  <Words>2398</Words>
  <Application>Microsoft Office PowerPoint</Application>
  <PresentationFormat>On-screen Show (4:3)</PresentationFormat>
  <Paragraphs>401</Paragraphs>
  <Slides>32</Slides>
  <Notes>12</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ANL-1</vt:lpstr>
      <vt:lpstr>Proposal Writing: Hints for maximizing your chances for getting beam time</vt:lpstr>
      <vt:lpstr>DOE X-ray and Neutron Sources</vt:lpstr>
      <vt:lpstr>BES Scientific User Facilities - (from Pat Dehmer presentation 2007)</vt:lpstr>
      <vt:lpstr>Slide 4</vt:lpstr>
      <vt:lpstr>ORNL Home to 12 User Facilities </vt:lpstr>
      <vt:lpstr>Basics of the facility proposal systems</vt:lpstr>
      <vt:lpstr>Amount of general user time available</vt:lpstr>
      <vt:lpstr>Upcoming Proposal Deadlines:</vt:lpstr>
      <vt:lpstr>Users Get Started with  Assistance of the Instrument Scientists</vt:lpstr>
      <vt:lpstr>Instrument Scientists Assist First-time and Returning Users</vt:lpstr>
      <vt:lpstr>Submitting a proposal</vt:lpstr>
      <vt:lpstr>Different types of proposals allow facility flexibility </vt:lpstr>
      <vt:lpstr>Different types of proposals allow facility flexibility – cont.</vt:lpstr>
      <vt:lpstr>Proposal forms at SNS and APS</vt:lpstr>
      <vt:lpstr>Questions asked</vt:lpstr>
      <vt:lpstr>General Information</vt:lpstr>
      <vt:lpstr>Proposal: General information</vt:lpstr>
      <vt:lpstr>Proposal: Experimenters page</vt:lpstr>
      <vt:lpstr>Experiment Description</vt:lpstr>
      <vt:lpstr>Experimental Details</vt:lpstr>
      <vt:lpstr>Beamtime Request</vt:lpstr>
      <vt:lpstr>Ratings for APS Proposals</vt:lpstr>
      <vt:lpstr>ALS provides cutoff scores – Helps you know what to expect </vt:lpstr>
      <vt:lpstr>Tips</vt:lpstr>
      <vt:lpstr>Several common pitfalls</vt:lpstr>
      <vt:lpstr>After submission</vt:lpstr>
      <vt:lpstr>Slide 27</vt:lpstr>
      <vt:lpstr>Neutron User Community and Research Opportunities Growing </vt:lpstr>
      <vt:lpstr>Join SNS HFIR User Group (SHUG)</vt:lpstr>
      <vt:lpstr> ORNL’s Neutron Scattering Facilities  HFIR and SNS </vt:lpstr>
      <vt:lpstr>Seek EPSCoR Grants </vt:lpstr>
      <vt:lpstr>Scientific User Facilities – (mostly from Pat Dehmer presentation 2007)</vt:lpstr>
    </vt:vector>
  </TitlesOfParts>
  <Company>APS, ANL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J. Keavney</dc:creator>
  <cp:lastModifiedBy>c8h</cp:lastModifiedBy>
  <cp:revision>181</cp:revision>
  <cp:lastPrinted>2008-10-09T13:09:46Z</cp:lastPrinted>
  <dcterms:created xsi:type="dcterms:W3CDTF">2010-06-24T19:54:34Z</dcterms:created>
  <dcterms:modified xsi:type="dcterms:W3CDTF">2010-06-25T13:43:24Z</dcterms:modified>
</cp:coreProperties>
</file>