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320" r:id="rId3"/>
    <p:sldId id="326" r:id="rId4"/>
    <p:sldId id="263" r:id="rId5"/>
    <p:sldId id="379" r:id="rId6"/>
    <p:sldId id="368" r:id="rId7"/>
    <p:sldId id="330" r:id="rId8"/>
    <p:sldId id="331" r:id="rId9"/>
    <p:sldId id="388" r:id="rId10"/>
    <p:sldId id="354" r:id="rId11"/>
    <p:sldId id="298" r:id="rId12"/>
    <p:sldId id="333" r:id="rId13"/>
    <p:sldId id="329" r:id="rId14"/>
    <p:sldId id="356" r:id="rId15"/>
    <p:sldId id="332" r:id="rId16"/>
    <p:sldId id="373" r:id="rId17"/>
    <p:sldId id="371" r:id="rId18"/>
    <p:sldId id="372" r:id="rId19"/>
    <p:sldId id="346" r:id="rId20"/>
    <p:sldId id="339" r:id="rId21"/>
    <p:sldId id="361" r:id="rId22"/>
    <p:sldId id="358" r:id="rId23"/>
    <p:sldId id="349" r:id="rId24"/>
    <p:sldId id="374" r:id="rId25"/>
    <p:sldId id="344" r:id="rId26"/>
    <p:sldId id="338" r:id="rId27"/>
    <p:sldId id="382" r:id="rId28"/>
    <p:sldId id="381" r:id="rId29"/>
    <p:sldId id="380" r:id="rId30"/>
    <p:sldId id="383" r:id="rId31"/>
    <p:sldId id="384" r:id="rId32"/>
    <p:sldId id="385" r:id="rId33"/>
    <p:sldId id="386" r:id="rId34"/>
    <p:sldId id="350" r:id="rId35"/>
    <p:sldId id="355" r:id="rId36"/>
    <p:sldId id="387" r:id="rId37"/>
    <p:sldId id="362" r:id="rId38"/>
    <p:sldId id="359" r:id="rId39"/>
    <p:sldId id="377" r:id="rId40"/>
    <p:sldId id="279" r:id="rId41"/>
    <p:sldId id="353" r:id="rId42"/>
    <p:sldId id="352" r:id="rId43"/>
    <p:sldId id="370" r:id="rId44"/>
    <p:sldId id="378" r:id="rId45"/>
  </p:sldIdLst>
  <p:sldSz cx="9756775" cy="7315200"/>
  <p:notesSz cx="6858000" cy="9144000"/>
  <p:defaultTextStyle>
    <a:defPPr>
      <a:defRPr lang="en-US"/>
    </a:defPPr>
    <a:lvl1pPr marL="0" algn="l" defTabSz="487741" rtl="0" eaLnBrk="1" latinLnBrk="0" hangingPunct="1">
      <a:defRPr sz="1900" kern="1200">
        <a:solidFill>
          <a:schemeClr val="tx1"/>
        </a:solidFill>
        <a:latin typeface="+mn-lt"/>
        <a:ea typeface="+mn-ea"/>
        <a:cs typeface="+mn-cs"/>
      </a:defRPr>
    </a:lvl1pPr>
    <a:lvl2pPr marL="487741" algn="l" defTabSz="487741" rtl="0" eaLnBrk="1" latinLnBrk="0" hangingPunct="1">
      <a:defRPr sz="1900" kern="1200">
        <a:solidFill>
          <a:schemeClr val="tx1"/>
        </a:solidFill>
        <a:latin typeface="+mn-lt"/>
        <a:ea typeface="+mn-ea"/>
        <a:cs typeface="+mn-cs"/>
      </a:defRPr>
    </a:lvl2pPr>
    <a:lvl3pPr marL="975482" algn="l" defTabSz="487741" rtl="0" eaLnBrk="1" latinLnBrk="0" hangingPunct="1">
      <a:defRPr sz="1900" kern="1200">
        <a:solidFill>
          <a:schemeClr val="tx1"/>
        </a:solidFill>
        <a:latin typeface="+mn-lt"/>
        <a:ea typeface="+mn-ea"/>
        <a:cs typeface="+mn-cs"/>
      </a:defRPr>
    </a:lvl3pPr>
    <a:lvl4pPr marL="1463223" algn="l" defTabSz="487741" rtl="0" eaLnBrk="1" latinLnBrk="0" hangingPunct="1">
      <a:defRPr sz="1900" kern="1200">
        <a:solidFill>
          <a:schemeClr val="tx1"/>
        </a:solidFill>
        <a:latin typeface="+mn-lt"/>
        <a:ea typeface="+mn-ea"/>
        <a:cs typeface="+mn-cs"/>
      </a:defRPr>
    </a:lvl4pPr>
    <a:lvl5pPr marL="1950964" algn="l" defTabSz="487741" rtl="0" eaLnBrk="1" latinLnBrk="0" hangingPunct="1">
      <a:defRPr sz="1900" kern="1200">
        <a:solidFill>
          <a:schemeClr val="tx1"/>
        </a:solidFill>
        <a:latin typeface="+mn-lt"/>
        <a:ea typeface="+mn-ea"/>
        <a:cs typeface="+mn-cs"/>
      </a:defRPr>
    </a:lvl5pPr>
    <a:lvl6pPr marL="2438705" algn="l" defTabSz="487741" rtl="0" eaLnBrk="1" latinLnBrk="0" hangingPunct="1">
      <a:defRPr sz="1900" kern="1200">
        <a:solidFill>
          <a:schemeClr val="tx1"/>
        </a:solidFill>
        <a:latin typeface="+mn-lt"/>
        <a:ea typeface="+mn-ea"/>
        <a:cs typeface="+mn-cs"/>
      </a:defRPr>
    </a:lvl6pPr>
    <a:lvl7pPr marL="2926446" algn="l" defTabSz="487741" rtl="0" eaLnBrk="1" latinLnBrk="0" hangingPunct="1">
      <a:defRPr sz="1900" kern="1200">
        <a:solidFill>
          <a:schemeClr val="tx1"/>
        </a:solidFill>
        <a:latin typeface="+mn-lt"/>
        <a:ea typeface="+mn-ea"/>
        <a:cs typeface="+mn-cs"/>
      </a:defRPr>
    </a:lvl7pPr>
    <a:lvl8pPr marL="3414187" algn="l" defTabSz="487741" rtl="0" eaLnBrk="1" latinLnBrk="0" hangingPunct="1">
      <a:defRPr sz="1900" kern="1200">
        <a:solidFill>
          <a:schemeClr val="tx1"/>
        </a:solidFill>
        <a:latin typeface="+mn-lt"/>
        <a:ea typeface="+mn-ea"/>
        <a:cs typeface="+mn-cs"/>
      </a:defRPr>
    </a:lvl8pPr>
    <a:lvl9pPr marL="3901928" algn="l" defTabSz="487741"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E2A1A0-C3A7-EA49-8C31-BD7C90F865C2}">
          <p14:sldIdLst>
            <p14:sldId id="256"/>
          </p14:sldIdLst>
        </p14:section>
        <p14:section name="intro" id="{63F7C660-C985-0D43-91E2-18E0A9B122F0}">
          <p14:sldIdLst>
            <p14:sldId id="320"/>
          </p14:sldIdLst>
        </p14:section>
        <p14:section name="Why" id="{96EC9FD7-B675-0245-9D29-5229DA0B35D5}">
          <p14:sldIdLst>
            <p14:sldId id="326"/>
            <p14:sldId id="263"/>
            <p14:sldId id="379"/>
            <p14:sldId id="368"/>
            <p14:sldId id="330"/>
          </p14:sldIdLst>
        </p14:section>
        <p14:section name="MODEL" id="{36D08B08-CFF2-804B-8D9E-DE4E1C3FD81F}">
          <p14:sldIdLst>
            <p14:sldId id="331"/>
            <p14:sldId id="388"/>
            <p14:sldId id="354"/>
            <p14:sldId id="298"/>
            <p14:sldId id="333"/>
            <p14:sldId id="329"/>
            <p14:sldId id="356"/>
            <p14:sldId id="332"/>
          </p14:sldIdLst>
        </p14:section>
        <p14:section name="RELIABILITY DATA" id="{4E2F12BB-FCC7-5846-8D48-7C2FD75CC8D4}">
          <p14:sldIdLst>
            <p14:sldId id="373"/>
            <p14:sldId id="371"/>
            <p14:sldId id="372"/>
            <p14:sldId id="346"/>
          </p14:sldIdLst>
        </p14:section>
        <p14:section name="ANALYSIS" id="{88520628-B0F1-854E-B8D4-177A3D8DBC54}">
          <p14:sldIdLst>
            <p14:sldId id="339"/>
            <p14:sldId id="361"/>
          </p14:sldIdLst>
        </p14:section>
        <p14:section name="RESULTS" id="{3081151F-E43E-9248-8EBD-C17731B8C25D}">
          <p14:sldIdLst>
            <p14:sldId id="358"/>
            <p14:sldId id="349"/>
            <p14:sldId id="374"/>
          </p14:sldIdLst>
        </p14:section>
        <p14:section name="DISCUSSION" id="{E3547004-48C1-6C46-B9FB-FF816917AC81}">
          <p14:sldIdLst>
            <p14:sldId id="344"/>
            <p14:sldId id="338"/>
            <p14:sldId id="382"/>
            <p14:sldId id="381"/>
            <p14:sldId id="380"/>
            <p14:sldId id="383"/>
            <p14:sldId id="384"/>
            <p14:sldId id="385"/>
            <p14:sldId id="386"/>
            <p14:sldId id="350"/>
            <p14:sldId id="355"/>
          </p14:sldIdLst>
        </p14:section>
        <p14:section name="CONCLUSIONS" id="{C87A461F-9984-004B-A1A5-32F5D7453A7E}">
          <p14:sldIdLst>
            <p14:sldId id="387"/>
            <p14:sldId id="362"/>
            <p14:sldId id="359"/>
            <p14:sldId id="377"/>
            <p14:sldId id="279"/>
            <p14:sldId id="353"/>
          </p14:sldIdLst>
        </p14:section>
        <p14:section name="EXTRAS" id="{E6BE30CC-26A7-1E45-9F8B-F494D4EB7875}">
          <p14:sldIdLst>
            <p14:sldId id="352"/>
            <p14:sldId id="370"/>
            <p14:sldId id="37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clrMru>
    <a:srgbClr val="8EB9DC"/>
    <a:srgbClr val="496DAC"/>
    <a:srgbClr val="0094CA"/>
    <a:srgbClr val="0084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18" autoAdjust="0"/>
    <p:restoredTop sz="84196" autoAdjust="0"/>
  </p:normalViewPr>
  <p:slideViewPr>
    <p:cSldViewPr snapToGrid="0" snapToObjects="1">
      <p:cViewPr varScale="1">
        <p:scale>
          <a:sx n="86" d="100"/>
          <a:sy n="86" d="100"/>
        </p:scale>
        <p:origin x="-1088" y="-112"/>
      </p:cViewPr>
      <p:guideLst>
        <p:guide orient="horz" pos="2304"/>
        <p:guide pos="30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512"/>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iainsutton:Dropbox:WORK:CURRENT%20AFFAIRS:OPERATIONS:OPS13-14%20Shutters%20EPG:Equipment%20Zoning%20with%20shutters%20v2.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iainsutton:Documents:INSTANCES:CFWG%20BEAM%20EX:HEAVY%20SHUTTER%204:Instrument%20interventions%202007-2011.xls"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iainsutton:Dropbox:WORK:CURRENT%20AFFAIRS:OPERATIONS:OPS13-14%20Shutters%20EPG:Equipment%20Zoning%20Choppers%20v2.5.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Untitled:Users:zzx:Desktop:2013-06-04:Weekly_summary_2013-06-04.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iainsutton:Dropbox:WORK:CURRENT%20AFFAIRS:OPERATIONS:OPS13-14%20Shutters%20EPG:Equipment%20Zoning%20Choppers%20v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89458342313214"/>
          <c:y val="0.0507374508326256"/>
          <c:w val="0.747817302007336"/>
          <c:h val="0.81432172082565"/>
        </c:manualLayout>
      </c:layout>
      <c:lineChart>
        <c:grouping val="standard"/>
        <c:varyColors val="0"/>
        <c:ser>
          <c:idx val="0"/>
          <c:order val="0"/>
          <c:tx>
            <c:v>A-B</c:v>
          </c:tx>
          <c:marker>
            <c:symbol val="none"/>
          </c:marker>
          <c:cat>
            <c:strRef>
              <c:f>'Option A-B Summary'!$B$2:$F$2</c:f>
              <c:strCache>
                <c:ptCount val="5"/>
                <c:pt idx="0">
                  <c:v>Black</c:v>
                </c:pt>
                <c:pt idx="1">
                  <c:v>Purple</c:v>
                </c:pt>
                <c:pt idx="2">
                  <c:v>Red</c:v>
                </c:pt>
                <c:pt idx="3">
                  <c:v>Orange</c:v>
                </c:pt>
                <c:pt idx="4">
                  <c:v>Green</c:v>
                </c:pt>
              </c:strCache>
            </c:strRef>
          </c:cat>
          <c:val>
            <c:numRef>
              <c:f>'Option A-B Summary'!$B$10:$F$10</c:f>
              <c:numCache>
                <c:formatCode>0%</c:formatCode>
                <c:ptCount val="5"/>
                <c:pt idx="0">
                  <c:v>1.0</c:v>
                </c:pt>
                <c:pt idx="1">
                  <c:v>0.0</c:v>
                </c:pt>
                <c:pt idx="2">
                  <c:v>0.0</c:v>
                </c:pt>
                <c:pt idx="3">
                  <c:v>0.0</c:v>
                </c:pt>
                <c:pt idx="4">
                  <c:v>0.0</c:v>
                </c:pt>
              </c:numCache>
            </c:numRef>
          </c:val>
          <c:smooth val="0"/>
        </c:ser>
        <c:ser>
          <c:idx val="1"/>
          <c:order val="1"/>
          <c:tx>
            <c:v>C-D</c:v>
          </c:tx>
          <c:marker>
            <c:symbol val="none"/>
          </c:marker>
          <c:val>
            <c:numRef>
              <c:f>'Option C-D Summary'!$B$9:$F$9</c:f>
              <c:numCache>
                <c:formatCode>0%</c:formatCode>
                <c:ptCount val="5"/>
                <c:pt idx="0">
                  <c:v>0.0661157024793388</c:v>
                </c:pt>
                <c:pt idx="1">
                  <c:v>0.231404958677686</c:v>
                </c:pt>
                <c:pt idx="2">
                  <c:v>0.168595041322314</c:v>
                </c:pt>
                <c:pt idx="3">
                  <c:v>0.252892561983471</c:v>
                </c:pt>
                <c:pt idx="4">
                  <c:v>0.28099173553719</c:v>
                </c:pt>
              </c:numCache>
            </c:numRef>
          </c:val>
          <c:smooth val="0"/>
        </c:ser>
        <c:ser>
          <c:idx val="2"/>
          <c:order val="2"/>
          <c:tx>
            <c:v>E</c:v>
          </c:tx>
          <c:marker>
            <c:symbol val="none"/>
          </c:marker>
          <c:val>
            <c:numRef>
              <c:f>'Option E Summary'!$B$10:$F$10</c:f>
              <c:numCache>
                <c:formatCode>0%</c:formatCode>
                <c:ptCount val="5"/>
                <c:pt idx="0">
                  <c:v>0.454545454545454</c:v>
                </c:pt>
                <c:pt idx="1">
                  <c:v>0.0330578512396694</c:v>
                </c:pt>
                <c:pt idx="2">
                  <c:v>0.0495867768595041</c:v>
                </c:pt>
                <c:pt idx="3">
                  <c:v>0.190082644628099</c:v>
                </c:pt>
                <c:pt idx="4">
                  <c:v>0.272727272727273</c:v>
                </c:pt>
              </c:numCache>
            </c:numRef>
          </c:val>
          <c:smooth val="0"/>
        </c:ser>
        <c:ser>
          <c:idx val="3"/>
          <c:order val="3"/>
          <c:tx>
            <c:v>F</c:v>
          </c:tx>
          <c:marker>
            <c:symbol val="none"/>
          </c:marker>
          <c:val>
            <c:numRef>
              <c:f>'Option F Summary'!$B$10:$F$10</c:f>
              <c:numCache>
                <c:formatCode>0%</c:formatCode>
                <c:ptCount val="5"/>
                <c:pt idx="0">
                  <c:v>1.0</c:v>
                </c:pt>
                <c:pt idx="1">
                  <c:v>0.0</c:v>
                </c:pt>
                <c:pt idx="2">
                  <c:v>0.0</c:v>
                </c:pt>
                <c:pt idx="3">
                  <c:v>0.0</c:v>
                </c:pt>
                <c:pt idx="4">
                  <c:v>0.0</c:v>
                </c:pt>
              </c:numCache>
            </c:numRef>
          </c:val>
          <c:smooth val="0"/>
        </c:ser>
        <c:dLbls>
          <c:showLegendKey val="0"/>
          <c:showVal val="0"/>
          <c:showCatName val="0"/>
          <c:showSerName val="0"/>
          <c:showPercent val="0"/>
          <c:showBubbleSize val="0"/>
        </c:dLbls>
        <c:marker val="1"/>
        <c:smooth val="0"/>
        <c:axId val="-2087475784"/>
        <c:axId val="-2087404648"/>
      </c:lineChart>
      <c:catAx>
        <c:axId val="-2087475784"/>
        <c:scaling>
          <c:orientation val="minMax"/>
        </c:scaling>
        <c:delete val="0"/>
        <c:axPos val="b"/>
        <c:majorTickMark val="out"/>
        <c:minorTickMark val="none"/>
        <c:tickLblPos val="nextTo"/>
        <c:txPr>
          <a:bodyPr/>
          <a:lstStyle/>
          <a:p>
            <a:pPr>
              <a:defRPr sz="1200" b="1" i="0"/>
            </a:pPr>
            <a:endParaRPr lang="en-US"/>
          </a:p>
        </c:txPr>
        <c:crossAx val="-2087404648"/>
        <c:crosses val="autoZero"/>
        <c:auto val="1"/>
        <c:lblAlgn val="ctr"/>
        <c:lblOffset val="100"/>
        <c:noMultiLvlLbl val="0"/>
      </c:catAx>
      <c:valAx>
        <c:axId val="-2087404648"/>
        <c:scaling>
          <c:orientation val="minMax"/>
          <c:max val="1.0"/>
        </c:scaling>
        <c:delete val="0"/>
        <c:axPos val="l"/>
        <c:majorGridlines/>
        <c:title>
          <c:tx>
            <c:rich>
              <a:bodyPr/>
              <a:lstStyle/>
              <a:p>
                <a:pPr>
                  <a:defRPr/>
                </a:pPr>
                <a:r>
                  <a:rPr lang="en-US" dirty="0" smtClean="0"/>
                  <a:t>Installed Equipment</a:t>
                </a:r>
                <a:endParaRPr lang="en-US" dirty="0"/>
              </a:p>
            </c:rich>
          </c:tx>
          <c:layout/>
          <c:overlay val="0"/>
        </c:title>
        <c:numFmt formatCode="0%" sourceLinked="1"/>
        <c:majorTickMark val="out"/>
        <c:minorTickMark val="none"/>
        <c:tickLblPos val="nextTo"/>
        <c:crossAx val="-2087475784"/>
        <c:crosses val="autoZero"/>
        <c:crossBetween val="between"/>
        <c:minorUnit val="0.02"/>
      </c:valAx>
    </c:plotArea>
    <c:legend>
      <c:legendPos val="r"/>
      <c:layout>
        <c:manualLayout>
          <c:xMode val="edge"/>
          <c:yMode val="edge"/>
          <c:x val="0.658192181790003"/>
          <c:y val="0.115260213866549"/>
          <c:w val="0.203911035781584"/>
          <c:h val="0.355420760674026"/>
        </c:manualLayout>
      </c:layout>
      <c:overlay val="0"/>
      <c:spPr>
        <a:solidFill>
          <a:schemeClr val="bg1"/>
        </a:solidFill>
      </c:sp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invertIfNegative val="0"/>
          <c:val>
            <c:numRef>
              <c:f>'Treated data'!$H$5:$H$24</c:f>
              <c:numCache>
                <c:formatCode>General</c:formatCode>
                <c:ptCount val="20"/>
                <c:pt idx="0">
                  <c:v>0.0</c:v>
                </c:pt>
                <c:pt idx="1">
                  <c:v>0.0</c:v>
                </c:pt>
                <c:pt idx="2">
                  <c:v>0.0</c:v>
                </c:pt>
                <c:pt idx="3">
                  <c:v>0.0</c:v>
                </c:pt>
                <c:pt idx="4">
                  <c:v>0.0</c:v>
                </c:pt>
                <c:pt idx="5">
                  <c:v>1.0</c:v>
                </c:pt>
                <c:pt idx="6">
                  <c:v>1.0</c:v>
                </c:pt>
                <c:pt idx="7">
                  <c:v>1.0</c:v>
                </c:pt>
                <c:pt idx="8">
                  <c:v>0.0</c:v>
                </c:pt>
                <c:pt idx="9">
                  <c:v>0.0</c:v>
                </c:pt>
                <c:pt idx="10">
                  <c:v>1.0</c:v>
                </c:pt>
                <c:pt idx="11">
                  <c:v>0.0</c:v>
                </c:pt>
                <c:pt idx="12">
                  <c:v>0.0</c:v>
                </c:pt>
                <c:pt idx="13">
                  <c:v>2.0</c:v>
                </c:pt>
                <c:pt idx="14">
                  <c:v>0.0</c:v>
                </c:pt>
                <c:pt idx="15">
                  <c:v>1.0</c:v>
                </c:pt>
                <c:pt idx="16">
                  <c:v>0.0</c:v>
                </c:pt>
                <c:pt idx="17">
                  <c:v>1.0</c:v>
                </c:pt>
                <c:pt idx="18">
                  <c:v>1.0</c:v>
                </c:pt>
                <c:pt idx="19">
                  <c:v>1.0</c:v>
                </c:pt>
              </c:numCache>
            </c:numRef>
          </c:val>
        </c:ser>
        <c:ser>
          <c:idx val="1"/>
          <c:order val="1"/>
          <c:invertIfNegative val="0"/>
          <c:val>
            <c:numRef>
              <c:f>'Treated data'!$I$5:$I$24</c:f>
              <c:numCache>
                <c:formatCode>General</c:formatCode>
                <c:ptCount val="20"/>
                <c:pt idx="0">
                  <c:v>3.0</c:v>
                </c:pt>
                <c:pt idx="1">
                  <c:v>1.0</c:v>
                </c:pt>
                <c:pt idx="2">
                  <c:v>0.0</c:v>
                </c:pt>
                <c:pt idx="3">
                  <c:v>0.0</c:v>
                </c:pt>
                <c:pt idx="4">
                  <c:v>0.0</c:v>
                </c:pt>
                <c:pt idx="5">
                  <c:v>1.0</c:v>
                </c:pt>
                <c:pt idx="6">
                  <c:v>0.0</c:v>
                </c:pt>
                <c:pt idx="7">
                  <c:v>0.0</c:v>
                </c:pt>
                <c:pt idx="8">
                  <c:v>0.0</c:v>
                </c:pt>
                <c:pt idx="9">
                  <c:v>0.0</c:v>
                </c:pt>
                <c:pt idx="10">
                  <c:v>0.0</c:v>
                </c:pt>
                <c:pt idx="11">
                  <c:v>1.0</c:v>
                </c:pt>
                <c:pt idx="12">
                  <c:v>0.0</c:v>
                </c:pt>
                <c:pt idx="13">
                  <c:v>0.0</c:v>
                </c:pt>
                <c:pt idx="14">
                  <c:v>0.0</c:v>
                </c:pt>
                <c:pt idx="15">
                  <c:v>0.0</c:v>
                </c:pt>
                <c:pt idx="16">
                  <c:v>0.0</c:v>
                </c:pt>
                <c:pt idx="17">
                  <c:v>3.0</c:v>
                </c:pt>
                <c:pt idx="18">
                  <c:v>0.0</c:v>
                </c:pt>
                <c:pt idx="19">
                  <c:v>1.0</c:v>
                </c:pt>
              </c:numCache>
            </c:numRef>
          </c:val>
        </c:ser>
        <c:ser>
          <c:idx val="2"/>
          <c:order val="2"/>
          <c:invertIfNegative val="0"/>
          <c:val>
            <c:numRef>
              <c:f>'Treated data'!$J$5:$J$24</c:f>
              <c:numCache>
                <c:formatCode>General</c:formatCode>
                <c:ptCount val="20"/>
                <c:pt idx="0">
                  <c:v>3.0</c:v>
                </c:pt>
                <c:pt idx="1">
                  <c:v>1.0</c:v>
                </c:pt>
                <c:pt idx="2">
                  <c:v>0.0</c:v>
                </c:pt>
                <c:pt idx="3">
                  <c:v>2.0</c:v>
                </c:pt>
                <c:pt idx="4">
                  <c:v>0.0</c:v>
                </c:pt>
                <c:pt idx="5">
                  <c:v>1.0</c:v>
                </c:pt>
                <c:pt idx="6">
                  <c:v>1.0</c:v>
                </c:pt>
                <c:pt idx="7">
                  <c:v>0.0</c:v>
                </c:pt>
                <c:pt idx="8">
                  <c:v>0.0</c:v>
                </c:pt>
                <c:pt idx="9">
                  <c:v>1.0</c:v>
                </c:pt>
                <c:pt idx="10">
                  <c:v>1.0</c:v>
                </c:pt>
                <c:pt idx="11">
                  <c:v>2.0</c:v>
                </c:pt>
                <c:pt idx="12">
                  <c:v>3.0</c:v>
                </c:pt>
                <c:pt idx="13">
                  <c:v>1.0</c:v>
                </c:pt>
                <c:pt idx="14">
                  <c:v>0.0</c:v>
                </c:pt>
                <c:pt idx="15">
                  <c:v>1.0</c:v>
                </c:pt>
                <c:pt idx="16">
                  <c:v>1.0</c:v>
                </c:pt>
                <c:pt idx="17">
                  <c:v>1.0</c:v>
                </c:pt>
                <c:pt idx="18">
                  <c:v>2.0</c:v>
                </c:pt>
                <c:pt idx="19">
                  <c:v>3.0</c:v>
                </c:pt>
              </c:numCache>
            </c:numRef>
          </c:val>
        </c:ser>
        <c:dLbls>
          <c:showLegendKey val="0"/>
          <c:showVal val="0"/>
          <c:showCatName val="0"/>
          <c:showSerName val="0"/>
          <c:showPercent val="0"/>
          <c:showBubbleSize val="0"/>
        </c:dLbls>
        <c:gapWidth val="25"/>
        <c:overlap val="100"/>
        <c:axId val="2094310952"/>
        <c:axId val="-2086994296"/>
      </c:barChart>
      <c:catAx>
        <c:axId val="2094310952"/>
        <c:scaling>
          <c:orientation val="minMax"/>
        </c:scaling>
        <c:delete val="0"/>
        <c:axPos val="b"/>
        <c:majorTickMark val="out"/>
        <c:minorTickMark val="none"/>
        <c:tickLblPos val="nextTo"/>
        <c:crossAx val="-2086994296"/>
        <c:crosses val="autoZero"/>
        <c:auto val="1"/>
        <c:lblAlgn val="ctr"/>
        <c:lblOffset val="100"/>
        <c:noMultiLvlLbl val="0"/>
      </c:catAx>
      <c:valAx>
        <c:axId val="-2086994296"/>
        <c:scaling>
          <c:orientation val="minMax"/>
        </c:scaling>
        <c:delete val="0"/>
        <c:axPos val="l"/>
        <c:majorGridlines/>
        <c:numFmt formatCode="General" sourceLinked="1"/>
        <c:majorTickMark val="out"/>
        <c:minorTickMark val="none"/>
        <c:tickLblPos val="nextTo"/>
        <c:crossAx val="2094310952"/>
        <c:crosses val="autoZero"/>
        <c:crossBetween val="between"/>
      </c:valAx>
    </c:plotArea>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Availability %</a:t>
            </a:r>
            <a:endParaRPr lang="en-US" dirty="0"/>
          </a:p>
        </c:rich>
      </c:tx>
      <c:layout/>
      <c:overlay val="0"/>
    </c:title>
    <c:autoTitleDeleted val="0"/>
    <c:plotArea>
      <c:layout>
        <c:manualLayout>
          <c:layoutTarget val="inner"/>
          <c:xMode val="edge"/>
          <c:yMode val="edge"/>
          <c:x val="0.0684682375967477"/>
          <c:y val="0.141426745145779"/>
          <c:w val="0.907538624062973"/>
          <c:h val="0.659303979652321"/>
        </c:manualLayout>
      </c:layout>
      <c:barChart>
        <c:barDir val="col"/>
        <c:grouping val="clustered"/>
        <c:varyColors val="0"/>
        <c:ser>
          <c:idx val="0"/>
          <c:order val="0"/>
          <c:tx>
            <c:strRef>
              <c:f>Sheet1!$B$1</c:f>
              <c:strCache>
                <c:ptCount val="1"/>
                <c:pt idx="0">
                  <c:v>225 BD</c:v>
                </c:pt>
              </c:strCache>
            </c:strRef>
          </c:tx>
          <c:invertIfNegative val="0"/>
          <c:cat>
            <c:strRef>
              <c:f>Sheet1!$A$2:$A$5</c:f>
              <c:strCache>
                <c:ptCount val="4"/>
                <c:pt idx="0">
                  <c:v>option A /B</c:v>
                </c:pt>
                <c:pt idx="1">
                  <c:v>Option C/D</c:v>
                </c:pt>
                <c:pt idx="2">
                  <c:v>Option E</c:v>
                </c:pt>
                <c:pt idx="3">
                  <c:v>Option C/D2</c:v>
                </c:pt>
              </c:strCache>
            </c:strRef>
          </c:cat>
          <c:val>
            <c:numRef>
              <c:f>Sheet1!$B$2:$B$5</c:f>
              <c:numCache>
                <c:formatCode>General</c:formatCode>
                <c:ptCount val="4"/>
                <c:pt idx="0">
                  <c:v>66.4</c:v>
                </c:pt>
                <c:pt idx="1">
                  <c:v>93.4</c:v>
                </c:pt>
                <c:pt idx="2">
                  <c:v>81.0</c:v>
                </c:pt>
                <c:pt idx="3">
                  <c:v>90.4</c:v>
                </c:pt>
              </c:numCache>
            </c:numRef>
          </c:val>
        </c:ser>
        <c:dLbls>
          <c:showLegendKey val="0"/>
          <c:showVal val="1"/>
          <c:showCatName val="0"/>
          <c:showSerName val="0"/>
          <c:showPercent val="0"/>
          <c:showBubbleSize val="0"/>
        </c:dLbls>
        <c:gapWidth val="75"/>
        <c:axId val="-2087957544"/>
        <c:axId val="-2087954520"/>
      </c:barChart>
      <c:catAx>
        <c:axId val="-2087957544"/>
        <c:scaling>
          <c:orientation val="minMax"/>
        </c:scaling>
        <c:delete val="0"/>
        <c:axPos val="b"/>
        <c:majorTickMark val="none"/>
        <c:minorTickMark val="none"/>
        <c:tickLblPos val="nextTo"/>
        <c:crossAx val="-2087954520"/>
        <c:crosses val="autoZero"/>
        <c:auto val="1"/>
        <c:lblAlgn val="ctr"/>
        <c:lblOffset val="100"/>
        <c:noMultiLvlLbl val="0"/>
      </c:catAx>
      <c:valAx>
        <c:axId val="-2087954520"/>
        <c:scaling>
          <c:orientation val="minMax"/>
          <c:min val="50.0"/>
        </c:scaling>
        <c:delete val="0"/>
        <c:axPos val="l"/>
        <c:numFmt formatCode="General" sourceLinked="1"/>
        <c:majorTickMark val="none"/>
        <c:minorTickMark val="none"/>
        <c:tickLblPos val="nextTo"/>
        <c:crossAx val="-2087957544"/>
        <c:crosses val="autoZero"/>
        <c:crossBetween val="between"/>
      </c:valAx>
    </c:plotArea>
    <c:legend>
      <c:legendPos val="b"/>
      <c:layout>
        <c:manualLayout>
          <c:xMode val="edge"/>
          <c:yMode val="edge"/>
          <c:x val="0.415492143830807"/>
          <c:y val="0.897632012449732"/>
          <c:w val="0.132320213157753"/>
          <c:h val="0.0773994930718435"/>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86683063749352"/>
          <c:y val="0.0378820645009475"/>
          <c:w val="0.919885562027089"/>
          <c:h val="0.797106132503436"/>
        </c:manualLayout>
      </c:layout>
      <c:barChart>
        <c:barDir val="col"/>
        <c:grouping val="clustered"/>
        <c:varyColors val="0"/>
        <c:ser>
          <c:idx val="0"/>
          <c:order val="0"/>
          <c:tx>
            <c:strRef>
              <c:f>Sheet1!$B$1</c:f>
              <c:strCache>
                <c:ptCount val="1"/>
                <c:pt idx="0">
                  <c:v>225 BD</c:v>
                </c:pt>
              </c:strCache>
            </c:strRef>
          </c:tx>
          <c:invertIfNegative val="0"/>
          <c:cat>
            <c:strRef>
              <c:f>Sheet1!$A$2:$A$4</c:f>
              <c:strCache>
                <c:ptCount val="3"/>
                <c:pt idx="0">
                  <c:v>option A /B</c:v>
                </c:pt>
                <c:pt idx="1">
                  <c:v>Option C/D</c:v>
                </c:pt>
                <c:pt idx="2">
                  <c:v>Option E</c:v>
                </c:pt>
              </c:strCache>
            </c:strRef>
          </c:cat>
          <c:val>
            <c:numRef>
              <c:f>Sheet1!$B$2:$B$4</c:f>
              <c:numCache>
                <c:formatCode>General</c:formatCode>
                <c:ptCount val="3"/>
                <c:pt idx="0">
                  <c:v>66.4</c:v>
                </c:pt>
                <c:pt idx="1">
                  <c:v>93.4</c:v>
                </c:pt>
                <c:pt idx="2">
                  <c:v>81.0</c:v>
                </c:pt>
              </c:numCache>
            </c:numRef>
          </c:val>
        </c:ser>
        <c:ser>
          <c:idx val="1"/>
          <c:order val="1"/>
          <c:tx>
            <c:strRef>
              <c:f>Sheet1!$C$1</c:f>
              <c:strCache>
                <c:ptCount val="1"/>
                <c:pt idx="0">
                  <c:v>215 BD + 4 Short breaks</c:v>
                </c:pt>
              </c:strCache>
            </c:strRef>
          </c:tx>
          <c:invertIfNegative val="0"/>
          <c:dLbls>
            <c:txPr>
              <a:bodyPr/>
              <a:lstStyle/>
              <a:p>
                <a:pPr>
                  <a:defRPr sz="1600"/>
                </a:pPr>
                <a:endParaRPr lang="en-US"/>
              </a:p>
            </c:txPr>
            <c:showLegendKey val="0"/>
            <c:showVal val="1"/>
            <c:showCatName val="0"/>
            <c:showSerName val="0"/>
            <c:showPercent val="0"/>
            <c:showBubbleSize val="0"/>
            <c:showLeaderLines val="0"/>
          </c:dLbls>
          <c:cat>
            <c:strRef>
              <c:f>Sheet1!$A$2:$A$4</c:f>
              <c:strCache>
                <c:ptCount val="3"/>
                <c:pt idx="0">
                  <c:v>option A /B</c:v>
                </c:pt>
                <c:pt idx="1">
                  <c:v>Option C/D</c:v>
                </c:pt>
                <c:pt idx="2">
                  <c:v>Option E</c:v>
                </c:pt>
              </c:strCache>
            </c:strRef>
          </c:cat>
          <c:val>
            <c:numRef>
              <c:f>Sheet1!$C$2:$C$4</c:f>
              <c:numCache>
                <c:formatCode>General</c:formatCode>
                <c:ptCount val="3"/>
                <c:pt idx="0">
                  <c:v>79.8</c:v>
                </c:pt>
                <c:pt idx="1">
                  <c:v>93.4</c:v>
                </c:pt>
                <c:pt idx="2">
                  <c:v>89.0</c:v>
                </c:pt>
              </c:numCache>
            </c:numRef>
          </c:val>
        </c:ser>
        <c:dLbls>
          <c:showLegendKey val="0"/>
          <c:showVal val="1"/>
          <c:showCatName val="0"/>
          <c:showSerName val="0"/>
          <c:showPercent val="0"/>
          <c:showBubbleSize val="0"/>
        </c:dLbls>
        <c:gapWidth val="75"/>
        <c:axId val="-2088047160"/>
        <c:axId val="2090614600"/>
      </c:barChart>
      <c:catAx>
        <c:axId val="-2088047160"/>
        <c:scaling>
          <c:orientation val="minMax"/>
        </c:scaling>
        <c:delete val="0"/>
        <c:axPos val="b"/>
        <c:majorTickMark val="none"/>
        <c:minorTickMark val="none"/>
        <c:tickLblPos val="nextTo"/>
        <c:crossAx val="2090614600"/>
        <c:crosses val="autoZero"/>
        <c:auto val="1"/>
        <c:lblAlgn val="ctr"/>
        <c:lblOffset val="100"/>
        <c:noMultiLvlLbl val="0"/>
      </c:catAx>
      <c:valAx>
        <c:axId val="2090614600"/>
        <c:scaling>
          <c:orientation val="minMax"/>
          <c:min val="50.0"/>
        </c:scaling>
        <c:delete val="0"/>
        <c:axPos val="l"/>
        <c:numFmt formatCode="General" sourceLinked="1"/>
        <c:majorTickMark val="none"/>
        <c:minorTickMark val="none"/>
        <c:tickLblPos val="nextTo"/>
        <c:crossAx val="-2088047160"/>
        <c:crosses val="autoZero"/>
        <c:crossBetween val="between"/>
      </c:valAx>
    </c:plotArea>
    <c:legend>
      <c:legendPos val="b"/>
      <c:layout/>
      <c:overlay val="0"/>
    </c:legend>
    <c:plotVisOnly val="1"/>
    <c:dispBlanksAs val="gap"/>
    <c:showDLblsOverMax val="0"/>
  </c:chart>
  <c:txPr>
    <a:bodyPr/>
    <a:lstStyle/>
    <a:p>
      <a:pPr>
        <a:defRPr sz="14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23767643434589"/>
          <c:y val="0.0368219905119625"/>
          <c:w val="0.840685853512817"/>
          <c:h val="0.901100986501327"/>
        </c:manualLayout>
      </c:layout>
      <c:lineChart>
        <c:grouping val="standard"/>
        <c:varyColors val="0"/>
        <c:ser>
          <c:idx val="1"/>
          <c:order val="0"/>
          <c:tx>
            <c:v>C-D</c:v>
          </c:tx>
          <c:marker>
            <c:symbol val="none"/>
          </c:marker>
          <c:val>
            <c:numRef>
              <c:f>'Option C-D Summary'!$B$9:$F$9</c:f>
              <c:numCache>
                <c:formatCode>0%</c:formatCode>
                <c:ptCount val="5"/>
                <c:pt idx="0">
                  <c:v>0.0</c:v>
                </c:pt>
                <c:pt idx="1">
                  <c:v>0.301075268817204</c:v>
                </c:pt>
                <c:pt idx="2">
                  <c:v>0.354838709677419</c:v>
                </c:pt>
                <c:pt idx="3">
                  <c:v>0.139784946236559</c:v>
                </c:pt>
                <c:pt idx="4">
                  <c:v>0.204301075268817</c:v>
                </c:pt>
              </c:numCache>
            </c:numRef>
          </c:val>
          <c:smooth val="0"/>
        </c:ser>
        <c:ser>
          <c:idx val="2"/>
          <c:order val="1"/>
          <c:tx>
            <c:v>E</c:v>
          </c:tx>
          <c:marker>
            <c:symbol val="none"/>
          </c:marker>
          <c:val>
            <c:numRef>
              <c:f>'Option E Summary'!$B$10:$F$10</c:f>
              <c:numCache>
                <c:formatCode>0%</c:formatCode>
                <c:ptCount val="5"/>
                <c:pt idx="0">
                  <c:v>0.741935483870968</c:v>
                </c:pt>
                <c:pt idx="1">
                  <c:v>0.0</c:v>
                </c:pt>
                <c:pt idx="2">
                  <c:v>0.043010752688172</c:v>
                </c:pt>
                <c:pt idx="3">
                  <c:v>0.021505376344086</c:v>
                </c:pt>
                <c:pt idx="4">
                  <c:v>0.193548387096774</c:v>
                </c:pt>
              </c:numCache>
            </c:numRef>
          </c:val>
          <c:smooth val="0"/>
        </c:ser>
        <c:ser>
          <c:idx val="3"/>
          <c:order val="2"/>
          <c:tx>
            <c:v>F</c:v>
          </c:tx>
          <c:spPr>
            <a:ln w="19050">
              <a:noFill/>
            </a:ln>
          </c:spPr>
          <c:marker>
            <c:symbol val="none"/>
          </c:marker>
          <c:dPt>
            <c:idx val="1"/>
            <c:bubble3D val="0"/>
            <c:spPr>
              <a:ln w="3175" cmpd="sng">
                <a:noFill/>
              </a:ln>
            </c:spPr>
          </c:dPt>
          <c:val>
            <c:numRef>
              <c:f>'Option F Summary'!$B$10:$F$10</c:f>
              <c:numCache>
                <c:formatCode>0%</c:formatCode>
                <c:ptCount val="5"/>
                <c:pt idx="0">
                  <c:v>1.0</c:v>
                </c:pt>
                <c:pt idx="1">
                  <c:v>0.0</c:v>
                </c:pt>
                <c:pt idx="2">
                  <c:v>0.0</c:v>
                </c:pt>
                <c:pt idx="3">
                  <c:v>0.0</c:v>
                </c:pt>
                <c:pt idx="4">
                  <c:v>0.0</c:v>
                </c:pt>
              </c:numCache>
            </c:numRef>
          </c:val>
          <c:smooth val="0"/>
        </c:ser>
        <c:dLbls>
          <c:showLegendKey val="0"/>
          <c:showVal val="0"/>
          <c:showCatName val="0"/>
          <c:showSerName val="0"/>
          <c:showPercent val="0"/>
          <c:showBubbleSize val="0"/>
        </c:dLbls>
        <c:marker val="1"/>
        <c:smooth val="0"/>
        <c:axId val="2066031448"/>
        <c:axId val="-2087233800"/>
      </c:lineChart>
      <c:catAx>
        <c:axId val="2066031448"/>
        <c:scaling>
          <c:orientation val="minMax"/>
        </c:scaling>
        <c:delete val="0"/>
        <c:axPos val="b"/>
        <c:majorTickMark val="out"/>
        <c:minorTickMark val="none"/>
        <c:tickLblPos val="nextTo"/>
        <c:crossAx val="-2087233800"/>
        <c:crosses val="autoZero"/>
        <c:auto val="1"/>
        <c:lblAlgn val="ctr"/>
        <c:lblOffset val="100"/>
        <c:noMultiLvlLbl val="0"/>
      </c:catAx>
      <c:valAx>
        <c:axId val="-2087233800"/>
        <c:scaling>
          <c:orientation val="minMax"/>
          <c:max val="0.8"/>
        </c:scaling>
        <c:delete val="0"/>
        <c:axPos val="l"/>
        <c:majorGridlines/>
        <c:title>
          <c:tx>
            <c:rich>
              <a:bodyPr/>
              <a:lstStyle/>
              <a:p>
                <a:pPr>
                  <a:defRPr/>
                </a:pPr>
                <a:r>
                  <a:rPr lang="en-US"/>
                  <a:t>Installed Equipment</a:t>
                </a:r>
              </a:p>
            </c:rich>
          </c:tx>
          <c:layout>
            <c:manualLayout>
              <c:xMode val="edge"/>
              <c:yMode val="edge"/>
              <c:x val="0.00603522849608069"/>
              <c:y val="0.381442485029531"/>
            </c:manualLayout>
          </c:layout>
          <c:overlay val="0"/>
        </c:title>
        <c:numFmt formatCode="0%" sourceLinked="1"/>
        <c:majorTickMark val="out"/>
        <c:minorTickMark val="none"/>
        <c:tickLblPos val="nextTo"/>
        <c:crossAx val="2066031448"/>
        <c:crosses val="autoZero"/>
        <c:crossBetween val="between"/>
        <c:majorUnit val="0.05"/>
      </c:valAx>
    </c:plotArea>
    <c:plotVisOnly val="1"/>
    <c:dispBlanksAs val="gap"/>
    <c:showDLblsOverMax val="0"/>
  </c:chart>
  <c:txPr>
    <a:bodyPr/>
    <a:lstStyle/>
    <a:p>
      <a:pPr>
        <a:defRPr sz="14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25" b="1" i="0" u="none" strike="noStrike" baseline="0">
                <a:solidFill>
                  <a:srgbClr val="000000"/>
                </a:solidFill>
                <a:latin typeface="Arial"/>
                <a:ea typeface="Arial"/>
                <a:cs typeface="Arial"/>
              </a:defRPr>
            </a:pPr>
            <a:r>
              <a:rPr lang="en-US"/>
              <a:t>BL downtime for FY 13 Pareto</a:t>
            </a:r>
          </a:p>
        </c:rich>
      </c:tx>
      <c:layout>
        <c:manualLayout>
          <c:xMode val="edge"/>
          <c:yMode val="edge"/>
          <c:x val="0.402211854010925"/>
          <c:y val="0.00888888888888889"/>
        </c:manualLayout>
      </c:layout>
      <c:overlay val="0"/>
      <c:spPr>
        <a:noFill/>
        <a:ln w="25400">
          <a:noFill/>
        </a:ln>
      </c:spPr>
    </c:title>
    <c:autoTitleDeleted val="0"/>
    <c:plotArea>
      <c:layout>
        <c:manualLayout>
          <c:layoutTarget val="inner"/>
          <c:xMode val="edge"/>
          <c:yMode val="edge"/>
          <c:x val="0.0812034295669446"/>
          <c:y val="0.0674448682169053"/>
          <c:w val="0.897832785727249"/>
          <c:h val="0.716829964502385"/>
        </c:manualLayout>
      </c:layout>
      <c:barChart>
        <c:barDir val="col"/>
        <c:grouping val="stacked"/>
        <c:varyColors val="0"/>
        <c:ser>
          <c:idx val="163"/>
          <c:order val="0"/>
          <c:tx>
            <c:strRef>
              <c:f>Pareto!$HI$2</c:f>
              <c:strCache>
                <c:ptCount val="1"/>
                <c:pt idx="0">
                  <c:v>7-Oct</c:v>
                </c:pt>
              </c:strCache>
            </c:strRef>
          </c:tx>
          <c:spPr>
            <a:solidFill>
              <a:srgbClr val="FFFF00"/>
            </a:solidFill>
            <a:ln>
              <a:solidFill>
                <a:srgbClr val="000000"/>
              </a:solidFill>
            </a:ln>
          </c:spPr>
          <c:invertIfNegative val="0"/>
          <c:cat>
            <c:strRef>
              <c:f>Pareto!$A$5:$A$25</c:f>
              <c:strCache>
                <c:ptCount val="17"/>
                <c:pt idx="0">
                  <c:v>E-HVCM</c:v>
                </c:pt>
                <c:pt idx="1">
                  <c:v>RF</c:v>
                </c:pt>
                <c:pt idx="2">
                  <c:v>E-other (TVA, etc.)</c:v>
                </c:pt>
                <c:pt idx="3">
                  <c:v>E-MagPS</c:v>
                </c:pt>
                <c:pt idx="4">
                  <c:v>Ion Source</c:v>
                </c:pt>
                <c:pt idx="5">
                  <c:v>Target</c:v>
                </c:pt>
                <c:pt idx="6">
                  <c:v>Cooling</c:v>
                </c:pt>
                <c:pt idx="7">
                  <c:v>Controls</c:v>
                </c:pt>
                <c:pt idx="8">
                  <c:v>Vacuum</c:v>
                </c:pt>
                <c:pt idx="9">
                  <c:v>CM/SRF</c:v>
                </c:pt>
                <c:pt idx="10">
                  <c:v>RS/ESH</c:v>
                </c:pt>
                <c:pt idx="11">
                  <c:v>Cryo</c:v>
                </c:pt>
                <c:pt idx="12">
                  <c:v>Beam Inst.</c:v>
                </c:pt>
                <c:pt idx="13">
                  <c:v>Physics</c:v>
                </c:pt>
                <c:pt idx="14">
                  <c:v>E-Choppers</c:v>
                </c:pt>
                <c:pt idx="15">
                  <c:v>Prot. Sys.</c:v>
                </c:pt>
                <c:pt idx="16">
                  <c:v>Ops</c:v>
                </c:pt>
              </c:strCache>
            </c:strRef>
          </c:cat>
          <c:val>
            <c:numRef>
              <c:f>Pareto!$HI$3:$HI$23</c:f>
            </c:numRef>
          </c:val>
        </c:ser>
        <c:ser>
          <c:idx val="175"/>
          <c:order val="1"/>
          <c:tx>
            <c:strRef>
              <c:f>Pareto!$HJ$2</c:f>
              <c:strCache>
                <c:ptCount val="1"/>
                <c:pt idx="0">
                  <c:v>14-Oct</c:v>
                </c:pt>
              </c:strCache>
            </c:strRef>
          </c:tx>
          <c:spPr>
            <a:solidFill>
              <a:schemeClr val="accent1"/>
            </a:solidFill>
            <a:ln>
              <a:solidFill>
                <a:srgbClr val="000000"/>
              </a:solidFill>
            </a:ln>
          </c:spPr>
          <c:invertIfNegative val="0"/>
          <c:cat>
            <c:strRef>
              <c:f>Pareto!$A$5:$A$25</c:f>
              <c:strCache>
                <c:ptCount val="17"/>
                <c:pt idx="0">
                  <c:v>E-HVCM</c:v>
                </c:pt>
                <c:pt idx="1">
                  <c:v>RF</c:v>
                </c:pt>
                <c:pt idx="2">
                  <c:v>E-other (TVA, etc.)</c:v>
                </c:pt>
                <c:pt idx="3">
                  <c:v>E-MagPS</c:v>
                </c:pt>
                <c:pt idx="4">
                  <c:v>Ion Source</c:v>
                </c:pt>
                <c:pt idx="5">
                  <c:v>Target</c:v>
                </c:pt>
                <c:pt idx="6">
                  <c:v>Cooling</c:v>
                </c:pt>
                <c:pt idx="7">
                  <c:v>Controls</c:v>
                </c:pt>
                <c:pt idx="8">
                  <c:v>Vacuum</c:v>
                </c:pt>
                <c:pt idx="9">
                  <c:v>CM/SRF</c:v>
                </c:pt>
                <c:pt idx="10">
                  <c:v>RS/ESH</c:v>
                </c:pt>
                <c:pt idx="11">
                  <c:v>Cryo</c:v>
                </c:pt>
                <c:pt idx="12">
                  <c:v>Beam Inst.</c:v>
                </c:pt>
                <c:pt idx="13">
                  <c:v>Physics</c:v>
                </c:pt>
                <c:pt idx="14">
                  <c:v>E-Choppers</c:v>
                </c:pt>
                <c:pt idx="15">
                  <c:v>Prot. Sys.</c:v>
                </c:pt>
                <c:pt idx="16">
                  <c:v>Ops</c:v>
                </c:pt>
              </c:strCache>
            </c:strRef>
          </c:cat>
          <c:val>
            <c:numRef>
              <c:f>Pareto!$HJ$3:$HJ$23</c:f>
            </c:numRef>
          </c:val>
        </c:ser>
        <c:ser>
          <c:idx val="1"/>
          <c:order val="2"/>
          <c:tx>
            <c:strRef>
              <c:f>Pareto!$HL$2</c:f>
              <c:strCache>
                <c:ptCount val="1"/>
                <c:pt idx="0">
                  <c:v>25-Nov</c:v>
                </c:pt>
              </c:strCache>
            </c:strRef>
          </c:tx>
          <c:invertIfNegative val="0"/>
          <c:cat>
            <c:strRef>
              <c:f>Pareto!$A$5:$A$25</c:f>
              <c:strCache>
                <c:ptCount val="17"/>
                <c:pt idx="0">
                  <c:v>E-HVCM</c:v>
                </c:pt>
                <c:pt idx="1">
                  <c:v>RF</c:v>
                </c:pt>
                <c:pt idx="2">
                  <c:v>E-other (TVA, etc.)</c:v>
                </c:pt>
                <c:pt idx="3">
                  <c:v>E-MagPS</c:v>
                </c:pt>
                <c:pt idx="4">
                  <c:v>Ion Source</c:v>
                </c:pt>
                <c:pt idx="5">
                  <c:v>Target</c:v>
                </c:pt>
                <c:pt idx="6">
                  <c:v>Cooling</c:v>
                </c:pt>
                <c:pt idx="7">
                  <c:v>Controls</c:v>
                </c:pt>
                <c:pt idx="8">
                  <c:v>Vacuum</c:v>
                </c:pt>
                <c:pt idx="9">
                  <c:v>CM/SRF</c:v>
                </c:pt>
                <c:pt idx="10">
                  <c:v>RS/ESH</c:v>
                </c:pt>
                <c:pt idx="11">
                  <c:v>Cryo</c:v>
                </c:pt>
                <c:pt idx="12">
                  <c:v>Beam Inst.</c:v>
                </c:pt>
                <c:pt idx="13">
                  <c:v>Physics</c:v>
                </c:pt>
                <c:pt idx="14">
                  <c:v>E-Choppers</c:v>
                </c:pt>
                <c:pt idx="15">
                  <c:v>Prot. Sys.</c:v>
                </c:pt>
                <c:pt idx="16">
                  <c:v>Ops</c:v>
                </c:pt>
              </c:strCache>
            </c:strRef>
          </c:cat>
          <c:val>
            <c:numRef>
              <c:f>Pareto!$HL$5:$HL$25</c:f>
            </c:numRef>
          </c:val>
        </c:ser>
        <c:ser>
          <c:idx val="2"/>
          <c:order val="3"/>
          <c:tx>
            <c:strRef>
              <c:f>Pareto!$HM$2</c:f>
              <c:strCache>
                <c:ptCount val="1"/>
                <c:pt idx="0">
                  <c:v>2-Dec</c:v>
                </c:pt>
              </c:strCache>
            </c:strRef>
          </c:tx>
          <c:invertIfNegative val="0"/>
          <c:cat>
            <c:strRef>
              <c:f>Pareto!$A$5:$A$25</c:f>
              <c:strCache>
                <c:ptCount val="17"/>
                <c:pt idx="0">
                  <c:v>E-HVCM</c:v>
                </c:pt>
                <c:pt idx="1">
                  <c:v>RF</c:v>
                </c:pt>
                <c:pt idx="2">
                  <c:v>E-other (TVA, etc.)</c:v>
                </c:pt>
                <c:pt idx="3">
                  <c:v>E-MagPS</c:v>
                </c:pt>
                <c:pt idx="4">
                  <c:v>Ion Source</c:v>
                </c:pt>
                <c:pt idx="5">
                  <c:v>Target</c:v>
                </c:pt>
                <c:pt idx="6">
                  <c:v>Cooling</c:v>
                </c:pt>
                <c:pt idx="7">
                  <c:v>Controls</c:v>
                </c:pt>
                <c:pt idx="8">
                  <c:v>Vacuum</c:v>
                </c:pt>
                <c:pt idx="9">
                  <c:v>CM/SRF</c:v>
                </c:pt>
                <c:pt idx="10">
                  <c:v>RS/ESH</c:v>
                </c:pt>
                <c:pt idx="11">
                  <c:v>Cryo</c:v>
                </c:pt>
                <c:pt idx="12">
                  <c:v>Beam Inst.</c:v>
                </c:pt>
                <c:pt idx="13">
                  <c:v>Physics</c:v>
                </c:pt>
                <c:pt idx="14">
                  <c:v>E-Choppers</c:v>
                </c:pt>
                <c:pt idx="15">
                  <c:v>Prot. Sys.</c:v>
                </c:pt>
                <c:pt idx="16">
                  <c:v>Ops</c:v>
                </c:pt>
              </c:strCache>
            </c:strRef>
          </c:cat>
          <c:val>
            <c:numRef>
              <c:f>Pareto!$HM$5:$HM$25</c:f>
            </c:numRef>
          </c:val>
        </c:ser>
        <c:ser>
          <c:idx val="0"/>
          <c:order val="4"/>
          <c:tx>
            <c:strRef>
              <c:f>Pareto!$HG$2</c:f>
              <c:strCache>
                <c:ptCount val="1"/>
                <c:pt idx="0">
                  <c:v>FY13-1</c:v>
                </c:pt>
              </c:strCache>
            </c:strRef>
          </c:tx>
          <c:spPr>
            <a:solidFill>
              <a:srgbClr val="CCFFCC"/>
            </a:solidFill>
          </c:spPr>
          <c:invertIfNegative val="0"/>
          <c:cat>
            <c:strRef>
              <c:f>Pareto!$A$5:$A$25</c:f>
              <c:strCache>
                <c:ptCount val="17"/>
                <c:pt idx="0">
                  <c:v>E-HVCM</c:v>
                </c:pt>
                <c:pt idx="1">
                  <c:v>RF</c:v>
                </c:pt>
                <c:pt idx="2">
                  <c:v>E-other (TVA, etc.)</c:v>
                </c:pt>
                <c:pt idx="3">
                  <c:v>E-MagPS</c:v>
                </c:pt>
                <c:pt idx="4">
                  <c:v>Ion Source</c:v>
                </c:pt>
                <c:pt idx="5">
                  <c:v>Target</c:v>
                </c:pt>
                <c:pt idx="6">
                  <c:v>Cooling</c:v>
                </c:pt>
                <c:pt idx="7">
                  <c:v>Controls</c:v>
                </c:pt>
                <c:pt idx="8">
                  <c:v>Vacuum</c:v>
                </c:pt>
                <c:pt idx="9">
                  <c:v>CM/SRF</c:v>
                </c:pt>
                <c:pt idx="10">
                  <c:v>RS/ESH</c:v>
                </c:pt>
                <c:pt idx="11">
                  <c:v>Cryo</c:v>
                </c:pt>
                <c:pt idx="12">
                  <c:v>Beam Inst.</c:v>
                </c:pt>
                <c:pt idx="13">
                  <c:v>Physics</c:v>
                </c:pt>
                <c:pt idx="14">
                  <c:v>E-Choppers</c:v>
                </c:pt>
                <c:pt idx="15">
                  <c:v>Prot. Sys.</c:v>
                </c:pt>
                <c:pt idx="16">
                  <c:v>Ops</c:v>
                </c:pt>
              </c:strCache>
            </c:strRef>
          </c:cat>
          <c:val>
            <c:numRef>
              <c:f>Pareto!$HG$5:$HG$25</c:f>
            </c:numRef>
          </c:val>
        </c:ser>
        <c:ser>
          <c:idx val="4"/>
          <c:order val="5"/>
          <c:tx>
            <c:strRef>
              <c:f>BLPareto!$D$2</c:f>
              <c:strCache>
                <c:ptCount val="1"/>
                <c:pt idx="0">
                  <c:v>FY13-1 before:</c:v>
                </c:pt>
              </c:strCache>
            </c:strRef>
          </c:tx>
          <c:invertIfNegative val="0"/>
          <c:cat>
            <c:strRef>
              <c:f>BLPareto!$A$3:$A$20</c:f>
              <c:strCache>
                <c:ptCount val="13"/>
                <c:pt idx="0">
                  <c:v>BL-18 [ARCS]</c:v>
                </c:pt>
                <c:pt idx="1">
                  <c:v>BL-2 [BASIS]</c:v>
                </c:pt>
                <c:pt idx="2">
                  <c:v>BL-1b [NOMAD]</c:v>
                </c:pt>
                <c:pt idx="3">
                  <c:v>BL-17 [SEQUOIA]</c:v>
                </c:pt>
                <c:pt idx="4">
                  <c:v>BL-11a [POWGEN]</c:v>
                </c:pt>
                <c:pt idx="5">
                  <c:v>BL-5 [CNCS]</c:v>
                </c:pt>
                <c:pt idx="6">
                  <c:v>BL-7 [VULCAN]</c:v>
                </c:pt>
                <c:pt idx="7">
                  <c:v>BL-3 [SNAP]</c:v>
                </c:pt>
                <c:pt idx="8">
                  <c:v>BL-6 [EQ-SANS]</c:v>
                </c:pt>
                <c:pt idx="9">
                  <c:v>BL-14b [HYSPEC]</c:v>
                </c:pt>
                <c:pt idx="10">
                  <c:v>BL-4b [LR]</c:v>
                </c:pt>
                <c:pt idx="11">
                  <c:v>BL-4a [MAGICS]</c:v>
                </c:pt>
                <c:pt idx="12">
                  <c:v>BL-12 [TOPAZ]</c:v>
                </c:pt>
              </c:strCache>
            </c:strRef>
          </c:cat>
          <c:val>
            <c:numRef>
              <c:f>BLPareto!$D$3:$D$20</c:f>
              <c:numCache>
                <c:formatCode>0.0</c:formatCode>
                <c:ptCount val="13"/>
                <c:pt idx="0">
                  <c:v>78.0</c:v>
                </c:pt>
                <c:pt idx="1">
                  <c:v>62.2</c:v>
                </c:pt>
                <c:pt idx="2">
                  <c:v>63.6</c:v>
                </c:pt>
                <c:pt idx="3">
                  <c:v>46.5</c:v>
                </c:pt>
                <c:pt idx="4">
                  <c:v>56.0</c:v>
                </c:pt>
                <c:pt idx="5">
                  <c:v>27.0</c:v>
                </c:pt>
                <c:pt idx="6">
                  <c:v>18.5</c:v>
                </c:pt>
                <c:pt idx="7">
                  <c:v>17.5</c:v>
                </c:pt>
                <c:pt idx="8">
                  <c:v>14.9</c:v>
                </c:pt>
                <c:pt idx="9">
                  <c:v>13.5</c:v>
                </c:pt>
                <c:pt idx="10">
                  <c:v>4.0</c:v>
                </c:pt>
                <c:pt idx="11">
                  <c:v>0.0</c:v>
                </c:pt>
                <c:pt idx="12">
                  <c:v>0.0</c:v>
                </c:pt>
              </c:numCache>
            </c:numRef>
          </c:val>
        </c:ser>
        <c:ser>
          <c:idx val="5"/>
          <c:order val="6"/>
          <c:tx>
            <c:strRef>
              <c:f>Pareto!$HN$2</c:f>
              <c:strCache>
                <c:ptCount val="1"/>
                <c:pt idx="0">
                  <c:v>9-Dec</c:v>
                </c:pt>
              </c:strCache>
            </c:strRef>
          </c:tx>
          <c:invertIfNegative val="0"/>
          <c:cat>
            <c:strRef>
              <c:f>Pareto!$A$5:$A$25</c:f>
              <c:strCache>
                <c:ptCount val="17"/>
                <c:pt idx="0">
                  <c:v>E-HVCM</c:v>
                </c:pt>
                <c:pt idx="1">
                  <c:v>RF</c:v>
                </c:pt>
                <c:pt idx="2">
                  <c:v>E-other (TVA, etc.)</c:v>
                </c:pt>
                <c:pt idx="3">
                  <c:v>E-MagPS</c:v>
                </c:pt>
                <c:pt idx="4">
                  <c:v>Ion Source</c:v>
                </c:pt>
                <c:pt idx="5">
                  <c:v>Target</c:v>
                </c:pt>
                <c:pt idx="6">
                  <c:v>Cooling</c:v>
                </c:pt>
                <c:pt idx="7">
                  <c:v>Controls</c:v>
                </c:pt>
                <c:pt idx="8">
                  <c:v>Vacuum</c:v>
                </c:pt>
                <c:pt idx="9">
                  <c:v>CM/SRF</c:v>
                </c:pt>
                <c:pt idx="10">
                  <c:v>RS/ESH</c:v>
                </c:pt>
                <c:pt idx="11">
                  <c:v>Cryo</c:v>
                </c:pt>
                <c:pt idx="12">
                  <c:v>Beam Inst.</c:v>
                </c:pt>
                <c:pt idx="13">
                  <c:v>Physics</c:v>
                </c:pt>
                <c:pt idx="14">
                  <c:v>E-Choppers</c:v>
                </c:pt>
                <c:pt idx="15">
                  <c:v>Prot. Sys.</c:v>
                </c:pt>
                <c:pt idx="16">
                  <c:v>Ops</c:v>
                </c:pt>
              </c:strCache>
            </c:strRef>
          </c:cat>
          <c:val>
            <c:numRef>
              <c:f>Pareto!$HN$5:$HN$25</c:f>
            </c:numRef>
          </c:val>
        </c:ser>
        <c:ser>
          <c:idx val="6"/>
          <c:order val="7"/>
          <c:tx>
            <c:strRef>
              <c:f>Pareto!$HO$2</c:f>
              <c:strCache>
                <c:ptCount val="1"/>
                <c:pt idx="0">
                  <c:v>16-Dec</c:v>
                </c:pt>
              </c:strCache>
            </c:strRef>
          </c:tx>
          <c:spPr>
            <a:solidFill>
              <a:srgbClr val="FFFF00"/>
            </a:solidFill>
          </c:spPr>
          <c:invertIfNegative val="0"/>
          <c:cat>
            <c:strRef>
              <c:f>Pareto!$A$5:$A$25</c:f>
              <c:strCache>
                <c:ptCount val="17"/>
                <c:pt idx="0">
                  <c:v>E-HVCM</c:v>
                </c:pt>
                <c:pt idx="1">
                  <c:v>RF</c:v>
                </c:pt>
                <c:pt idx="2">
                  <c:v>E-other (TVA, etc.)</c:v>
                </c:pt>
                <c:pt idx="3">
                  <c:v>E-MagPS</c:v>
                </c:pt>
                <c:pt idx="4">
                  <c:v>Ion Source</c:v>
                </c:pt>
                <c:pt idx="5">
                  <c:v>Target</c:v>
                </c:pt>
                <c:pt idx="6">
                  <c:v>Cooling</c:v>
                </c:pt>
                <c:pt idx="7">
                  <c:v>Controls</c:v>
                </c:pt>
                <c:pt idx="8">
                  <c:v>Vacuum</c:v>
                </c:pt>
                <c:pt idx="9">
                  <c:v>CM/SRF</c:v>
                </c:pt>
                <c:pt idx="10">
                  <c:v>RS/ESH</c:v>
                </c:pt>
                <c:pt idx="11">
                  <c:v>Cryo</c:v>
                </c:pt>
                <c:pt idx="12">
                  <c:v>Beam Inst.</c:v>
                </c:pt>
                <c:pt idx="13">
                  <c:v>Physics</c:v>
                </c:pt>
                <c:pt idx="14">
                  <c:v>E-Choppers</c:v>
                </c:pt>
                <c:pt idx="15">
                  <c:v>Prot. Sys.</c:v>
                </c:pt>
                <c:pt idx="16">
                  <c:v>Ops</c:v>
                </c:pt>
              </c:strCache>
            </c:strRef>
          </c:cat>
          <c:val>
            <c:numRef>
              <c:f>Pareto!$HO$5:$HO$25</c:f>
            </c:numRef>
          </c:val>
        </c:ser>
        <c:ser>
          <c:idx val="3"/>
          <c:order val="8"/>
          <c:tx>
            <c:strRef>
              <c:f>Pareto!$HP$2</c:f>
              <c:strCache>
                <c:ptCount val="1"/>
                <c:pt idx="0">
                  <c:v>23-Dec</c:v>
                </c:pt>
              </c:strCache>
            </c:strRef>
          </c:tx>
          <c:invertIfNegative val="0"/>
          <c:val>
            <c:numRef>
              <c:f>Pareto!$HP$5:$HP$25</c:f>
            </c:numRef>
          </c:val>
        </c:ser>
        <c:ser>
          <c:idx val="8"/>
          <c:order val="9"/>
          <c:tx>
            <c:strRef>
              <c:f>Pareto!$HS$2</c:f>
              <c:strCache>
                <c:ptCount val="1"/>
                <c:pt idx="0">
                  <c:v>20-Jan</c:v>
                </c:pt>
              </c:strCache>
            </c:strRef>
          </c:tx>
          <c:invertIfNegative val="0"/>
          <c:val>
            <c:numRef>
              <c:f>Pareto!$HS$5:$HS$25</c:f>
            </c:numRef>
          </c:val>
        </c:ser>
        <c:ser>
          <c:idx val="9"/>
          <c:order val="10"/>
          <c:tx>
            <c:strRef>
              <c:f>Pareto!$HT$2</c:f>
              <c:strCache>
                <c:ptCount val="1"/>
                <c:pt idx="0">
                  <c:v>27-Jan</c:v>
                </c:pt>
              </c:strCache>
            </c:strRef>
          </c:tx>
          <c:spPr>
            <a:solidFill>
              <a:schemeClr val="bg1">
                <a:lumMod val="95000"/>
              </a:schemeClr>
            </a:solidFill>
          </c:spPr>
          <c:invertIfNegative val="0"/>
          <c:val>
            <c:numRef>
              <c:f>Pareto!$HT$5:$HT$25</c:f>
            </c:numRef>
          </c:val>
        </c:ser>
        <c:ser>
          <c:idx val="7"/>
          <c:order val="11"/>
          <c:tx>
            <c:strRef>
              <c:f>BLPareto!$R$2</c:f>
              <c:strCache>
                <c:ptCount val="1"/>
                <c:pt idx="0">
                  <c:v>10-Feb</c:v>
                </c:pt>
              </c:strCache>
            </c:strRef>
          </c:tx>
          <c:invertIfNegative val="0"/>
          <c:val>
            <c:numRef>
              <c:f>BLPareto!$R$3:$R$20</c:f>
            </c:numRef>
          </c:val>
        </c:ser>
        <c:ser>
          <c:idx val="11"/>
          <c:order val="12"/>
          <c:tx>
            <c:strRef>
              <c:f>BLPareto!$S$2</c:f>
              <c:strCache>
                <c:ptCount val="1"/>
                <c:pt idx="0">
                  <c:v>17-Feb</c:v>
                </c:pt>
              </c:strCache>
            </c:strRef>
          </c:tx>
          <c:spPr>
            <a:solidFill>
              <a:srgbClr val="0000FF"/>
            </a:solidFill>
          </c:spPr>
          <c:invertIfNegative val="0"/>
          <c:val>
            <c:numRef>
              <c:f>BLPareto!$S$3:$S$20</c:f>
            </c:numRef>
          </c:val>
        </c:ser>
        <c:ser>
          <c:idx val="10"/>
          <c:order val="13"/>
          <c:tx>
            <c:strRef>
              <c:f>BLPareto!$T$2</c:f>
              <c:strCache>
                <c:ptCount val="1"/>
                <c:pt idx="0">
                  <c:v>24-Feb</c:v>
                </c:pt>
              </c:strCache>
            </c:strRef>
          </c:tx>
          <c:spPr>
            <a:solidFill>
              <a:srgbClr val="FFFF00"/>
            </a:solidFill>
          </c:spPr>
          <c:invertIfNegative val="0"/>
          <c:val>
            <c:numRef>
              <c:f>BLPareto!$T$3:$T$20</c:f>
            </c:numRef>
          </c:val>
        </c:ser>
        <c:ser>
          <c:idx val="14"/>
          <c:order val="14"/>
          <c:tx>
            <c:strRef>
              <c:f>BLPareto!$W$2</c:f>
              <c:strCache>
                <c:ptCount val="1"/>
                <c:pt idx="0">
                  <c:v>17-Mar</c:v>
                </c:pt>
              </c:strCache>
            </c:strRef>
          </c:tx>
          <c:spPr>
            <a:solidFill>
              <a:srgbClr val="FFFF00"/>
            </a:solidFill>
          </c:spPr>
          <c:invertIfNegative val="0"/>
          <c:val>
            <c:numRef>
              <c:f>BLPareto!$W$3:$W$20</c:f>
            </c:numRef>
          </c:val>
        </c:ser>
        <c:ser>
          <c:idx val="12"/>
          <c:order val="15"/>
          <c:tx>
            <c:strRef>
              <c:f>BLPareto!$X$2</c:f>
              <c:strCache>
                <c:ptCount val="1"/>
                <c:pt idx="0">
                  <c:v>24-Mar</c:v>
                </c:pt>
              </c:strCache>
            </c:strRef>
          </c:tx>
          <c:spPr>
            <a:solidFill>
              <a:srgbClr val="FF6600"/>
            </a:solidFill>
          </c:spPr>
          <c:invertIfNegative val="0"/>
          <c:val>
            <c:numRef>
              <c:f>BLPareto!$X$3:$X$20</c:f>
            </c:numRef>
          </c:val>
        </c:ser>
        <c:ser>
          <c:idx val="13"/>
          <c:order val="16"/>
          <c:tx>
            <c:strRef>
              <c:f>BLPareto!$AB$2</c:f>
              <c:strCache>
                <c:ptCount val="1"/>
                <c:pt idx="0">
                  <c:v>21-Apr</c:v>
                </c:pt>
              </c:strCache>
            </c:strRef>
          </c:tx>
          <c:invertIfNegative val="0"/>
          <c:val>
            <c:numRef>
              <c:f>BLPareto!$AB$3:$AB$20</c:f>
            </c:numRef>
          </c:val>
        </c:ser>
        <c:ser>
          <c:idx val="15"/>
          <c:order val="17"/>
          <c:tx>
            <c:strRef>
              <c:f>BLPareto!$AC$2</c:f>
              <c:strCache>
                <c:ptCount val="1"/>
                <c:pt idx="0">
                  <c:v>28-Apr</c:v>
                </c:pt>
              </c:strCache>
            </c:strRef>
          </c:tx>
          <c:spPr>
            <a:solidFill>
              <a:srgbClr val="660066"/>
            </a:solidFill>
          </c:spPr>
          <c:invertIfNegative val="0"/>
          <c:val>
            <c:numRef>
              <c:f>BLPareto!$AC$3:$AC$20</c:f>
            </c:numRef>
          </c:val>
        </c:ser>
        <c:ser>
          <c:idx val="16"/>
          <c:order val="18"/>
          <c:tx>
            <c:strRef>
              <c:f>BLPareto!$AD$2</c:f>
              <c:strCache>
                <c:ptCount val="1"/>
                <c:pt idx="0">
                  <c:v>5-May</c:v>
                </c:pt>
              </c:strCache>
            </c:strRef>
          </c:tx>
          <c:spPr>
            <a:solidFill>
              <a:srgbClr val="FFFF00"/>
            </a:solidFill>
          </c:spPr>
          <c:invertIfNegative val="0"/>
          <c:val>
            <c:numRef>
              <c:f>BLPareto!$AD$3:$AD$20</c:f>
            </c:numRef>
          </c:val>
        </c:ser>
        <c:ser>
          <c:idx val="17"/>
          <c:order val="19"/>
          <c:tx>
            <c:strRef>
              <c:f>BLPareto!$AE$2</c:f>
              <c:strCache>
                <c:ptCount val="1"/>
                <c:pt idx="0">
                  <c:v>12-May</c:v>
                </c:pt>
              </c:strCache>
            </c:strRef>
          </c:tx>
          <c:spPr>
            <a:solidFill>
              <a:srgbClr val="FF6600"/>
            </a:solidFill>
          </c:spPr>
          <c:invertIfNegative val="0"/>
          <c:val>
            <c:numRef>
              <c:f>BLPareto!$AE$3:$AE$20</c:f>
            </c:numRef>
          </c:val>
        </c:ser>
        <c:ser>
          <c:idx val="18"/>
          <c:order val="20"/>
          <c:tx>
            <c:strRef>
              <c:f>BLPareto!$AF$2</c:f>
              <c:strCache>
                <c:ptCount val="1"/>
                <c:pt idx="0">
                  <c:v>19-May</c:v>
                </c:pt>
              </c:strCache>
            </c:strRef>
          </c:tx>
          <c:spPr>
            <a:solidFill>
              <a:srgbClr val="008000"/>
            </a:solidFill>
          </c:spPr>
          <c:invertIfNegative val="0"/>
          <c:val>
            <c:numRef>
              <c:f>BLPareto!$AF$3:$AF$20</c:f>
              <c:numCache>
                <c:formatCode>0.0</c:formatCode>
                <c:ptCount val="13"/>
                <c:pt idx="0">
                  <c:v>0.0</c:v>
                </c:pt>
                <c:pt idx="1">
                  <c:v>0.0</c:v>
                </c:pt>
                <c:pt idx="2">
                  <c:v>0.0</c:v>
                </c:pt>
                <c:pt idx="3">
                  <c:v>4.5</c:v>
                </c:pt>
                <c:pt idx="4">
                  <c:v>0.0</c:v>
                </c:pt>
                <c:pt idx="5">
                  <c:v>9.0</c:v>
                </c:pt>
                <c:pt idx="6">
                  <c:v>0.0</c:v>
                </c:pt>
                <c:pt idx="7">
                  <c:v>0.0</c:v>
                </c:pt>
                <c:pt idx="8">
                  <c:v>0.0</c:v>
                </c:pt>
                <c:pt idx="9">
                  <c:v>0.0</c:v>
                </c:pt>
                <c:pt idx="10">
                  <c:v>2.5</c:v>
                </c:pt>
                <c:pt idx="11">
                  <c:v>0.0</c:v>
                </c:pt>
                <c:pt idx="12">
                  <c:v>0.0</c:v>
                </c:pt>
              </c:numCache>
            </c:numRef>
          </c:val>
        </c:ser>
        <c:ser>
          <c:idx val="19"/>
          <c:order val="21"/>
          <c:tx>
            <c:strRef>
              <c:f>BLPareto!$AG$2</c:f>
              <c:strCache>
                <c:ptCount val="1"/>
                <c:pt idx="0">
                  <c:v>26-May</c:v>
                </c:pt>
              </c:strCache>
            </c:strRef>
          </c:tx>
          <c:spPr>
            <a:solidFill>
              <a:srgbClr val="FFFF00"/>
            </a:solidFill>
          </c:spPr>
          <c:invertIfNegative val="0"/>
          <c:val>
            <c:numRef>
              <c:f>BLPareto!$AG$3:$AG$20</c:f>
              <c:numCache>
                <c:formatCode>0.0</c:formatCode>
                <c:ptCount val="13"/>
                <c:pt idx="0">
                  <c:v>0.0</c:v>
                </c:pt>
                <c:pt idx="1">
                  <c:v>7.5</c:v>
                </c:pt>
                <c:pt idx="2">
                  <c:v>3.0</c:v>
                </c:pt>
                <c:pt idx="3">
                  <c:v>9.0</c:v>
                </c:pt>
                <c:pt idx="4">
                  <c:v>0.0</c:v>
                </c:pt>
                <c:pt idx="5">
                  <c:v>0.0</c:v>
                </c:pt>
                <c:pt idx="6">
                  <c:v>0.0</c:v>
                </c:pt>
                <c:pt idx="7">
                  <c:v>0.0</c:v>
                </c:pt>
                <c:pt idx="8">
                  <c:v>0.0</c:v>
                </c:pt>
                <c:pt idx="9">
                  <c:v>0.0</c:v>
                </c:pt>
                <c:pt idx="10">
                  <c:v>2.5</c:v>
                </c:pt>
                <c:pt idx="11">
                  <c:v>0.0</c:v>
                </c:pt>
                <c:pt idx="12">
                  <c:v>0.0</c:v>
                </c:pt>
              </c:numCache>
            </c:numRef>
          </c:val>
        </c:ser>
        <c:ser>
          <c:idx val="20"/>
          <c:order val="22"/>
          <c:tx>
            <c:strRef>
              <c:f>BLPareto!$AH$2</c:f>
              <c:strCache>
                <c:ptCount val="1"/>
                <c:pt idx="0">
                  <c:v>2-Jun</c:v>
                </c:pt>
              </c:strCache>
            </c:strRef>
          </c:tx>
          <c:spPr>
            <a:solidFill>
              <a:srgbClr val="FF6600"/>
            </a:solidFill>
          </c:spPr>
          <c:invertIfNegative val="0"/>
          <c:val>
            <c:numRef>
              <c:f>BLPareto!$AH$3:$AH$20</c:f>
              <c:numCache>
                <c:formatCode>0.0</c:formatCode>
                <c:ptCount val="13"/>
                <c:pt idx="0">
                  <c:v>0.0</c:v>
                </c:pt>
                <c:pt idx="1">
                  <c:v>0.0</c:v>
                </c:pt>
                <c:pt idx="2">
                  <c:v>0.0</c:v>
                </c:pt>
                <c:pt idx="3">
                  <c:v>0.0</c:v>
                </c:pt>
                <c:pt idx="4">
                  <c:v>0.0</c:v>
                </c:pt>
                <c:pt idx="5">
                  <c:v>0.0</c:v>
                </c:pt>
                <c:pt idx="6">
                  <c:v>0.0</c:v>
                </c:pt>
                <c:pt idx="7">
                  <c:v>0.0</c:v>
                </c:pt>
                <c:pt idx="8">
                  <c:v>0.0</c:v>
                </c:pt>
                <c:pt idx="9">
                  <c:v>0.0</c:v>
                </c:pt>
                <c:pt idx="10">
                  <c:v>0.0</c:v>
                </c:pt>
                <c:pt idx="11">
                  <c:v>0.0</c:v>
                </c:pt>
                <c:pt idx="12">
                  <c:v>0.0</c:v>
                </c:pt>
              </c:numCache>
            </c:numRef>
          </c:val>
        </c:ser>
        <c:dLbls>
          <c:showLegendKey val="0"/>
          <c:showVal val="0"/>
          <c:showCatName val="0"/>
          <c:showSerName val="0"/>
          <c:showPercent val="0"/>
          <c:showBubbleSize val="0"/>
        </c:dLbls>
        <c:gapWidth val="150"/>
        <c:overlap val="100"/>
        <c:axId val="-2086733720"/>
        <c:axId val="-2086730312"/>
      </c:barChart>
      <c:catAx>
        <c:axId val="-2086733720"/>
        <c:scaling>
          <c:orientation val="minMax"/>
        </c:scaling>
        <c:delete val="0"/>
        <c:axPos val="b"/>
        <c:numFmt formatCode="General" sourceLinked="1"/>
        <c:majorTickMark val="out"/>
        <c:minorTickMark val="none"/>
        <c:tickLblPos val="nextTo"/>
        <c:spPr>
          <a:ln w="3175">
            <a:solidFill>
              <a:srgbClr val="000000"/>
            </a:solidFill>
            <a:prstDash val="solid"/>
          </a:ln>
        </c:spPr>
        <c:txPr>
          <a:bodyPr rot="-2700000" vert="horz"/>
          <a:lstStyle/>
          <a:p>
            <a:pPr>
              <a:defRPr sz="1475" b="0" i="0" u="none" strike="noStrike" baseline="0">
                <a:solidFill>
                  <a:srgbClr val="000000"/>
                </a:solidFill>
                <a:latin typeface="Arial"/>
                <a:ea typeface="Arial"/>
                <a:cs typeface="Arial"/>
              </a:defRPr>
            </a:pPr>
            <a:endParaRPr lang="en-US"/>
          </a:p>
        </c:txPr>
        <c:crossAx val="-2086730312"/>
        <c:crosses val="autoZero"/>
        <c:auto val="1"/>
        <c:lblAlgn val="ctr"/>
        <c:lblOffset val="100"/>
        <c:tickLblSkip val="1"/>
        <c:tickMarkSkip val="1"/>
        <c:noMultiLvlLbl val="0"/>
      </c:catAx>
      <c:valAx>
        <c:axId val="-2086730312"/>
        <c:scaling>
          <c:orientation val="minMax"/>
          <c:max val="80.0"/>
          <c:min val="0.0"/>
        </c:scaling>
        <c:delete val="0"/>
        <c:axPos val="l"/>
        <c:majorGridlines>
          <c:spPr>
            <a:ln w="3175">
              <a:solidFill>
                <a:srgbClr val="000000"/>
              </a:solidFill>
              <a:prstDash val="solid"/>
            </a:ln>
          </c:spPr>
        </c:majorGridlines>
        <c:title>
          <c:tx>
            <c:rich>
              <a:bodyPr/>
              <a:lstStyle/>
              <a:p>
                <a:pPr>
                  <a:defRPr sz="1475" b="1" i="0" u="none" strike="noStrike" baseline="0">
                    <a:solidFill>
                      <a:srgbClr val="000000"/>
                    </a:solidFill>
                    <a:latin typeface="Arial"/>
                    <a:ea typeface="Arial"/>
                    <a:cs typeface="Arial"/>
                  </a:defRPr>
                </a:pPr>
                <a:r>
                  <a:rPr lang="en-US"/>
                  <a:t>Hours down</a:t>
                </a:r>
              </a:p>
            </c:rich>
          </c:tx>
          <c:layout>
            <c:manualLayout>
              <c:xMode val="edge"/>
              <c:yMode val="edge"/>
              <c:x val="0.000104820364396284"/>
              <c:y val="0.370480317976887"/>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475" b="0" i="0" u="none" strike="noStrike" baseline="0">
                <a:solidFill>
                  <a:srgbClr val="000000"/>
                </a:solidFill>
                <a:latin typeface="Arial"/>
                <a:ea typeface="Arial"/>
                <a:cs typeface="Arial"/>
              </a:defRPr>
            </a:pPr>
            <a:endParaRPr lang="en-US"/>
          </a:p>
        </c:txPr>
        <c:crossAx val="-2086733720"/>
        <c:crosses val="autoZero"/>
        <c:crossBetween val="between"/>
        <c:majorUnit val="5.0"/>
      </c:valAx>
      <c:spPr>
        <a:solidFill>
          <a:srgbClr val="C0C0C0"/>
        </a:solidFill>
        <a:ln w="12700">
          <a:solidFill>
            <a:srgbClr val="808080"/>
          </a:solidFill>
          <a:prstDash val="solid"/>
        </a:ln>
      </c:spPr>
    </c:plotArea>
    <c:legend>
      <c:legendPos val="r"/>
      <c:layout>
        <c:manualLayout>
          <c:xMode val="edge"/>
          <c:yMode val="edge"/>
          <c:x val="0.27372196417272"/>
          <c:y val="0.0715308166372855"/>
          <c:w val="0.142682386765894"/>
          <c:h val="0.162163817410643"/>
        </c:manualLayout>
      </c:layout>
      <c:overlay val="0"/>
      <c:spPr>
        <a:solidFill>
          <a:srgbClr val="FFFFFF"/>
        </a:solidFill>
        <a:ln w="3175">
          <a:solidFill>
            <a:srgbClr val="000000"/>
          </a:solidFill>
          <a:prstDash val="solid"/>
        </a:ln>
      </c:spPr>
      <c:txPr>
        <a:bodyPr/>
        <a:lstStyle/>
        <a:p>
          <a:pPr>
            <a:defRPr sz="1200" b="1"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896826866502604"/>
          <c:y val="0.0368219905119625"/>
          <c:w val="0.81697461884324"/>
          <c:h val="0.903443726842443"/>
        </c:manualLayout>
      </c:layout>
      <c:lineChart>
        <c:grouping val="standard"/>
        <c:varyColors val="0"/>
        <c:ser>
          <c:idx val="0"/>
          <c:order val="0"/>
          <c:tx>
            <c:v>A-B</c:v>
          </c:tx>
          <c:marker>
            <c:symbol val="none"/>
          </c:marker>
          <c:cat>
            <c:strRef>
              <c:f>'Option A-B Summary'!$B$2:$F$2</c:f>
              <c:strCache>
                <c:ptCount val="5"/>
                <c:pt idx="0">
                  <c:v>Black</c:v>
                </c:pt>
                <c:pt idx="1">
                  <c:v>Purple</c:v>
                </c:pt>
                <c:pt idx="2">
                  <c:v>Red</c:v>
                </c:pt>
                <c:pt idx="3">
                  <c:v>Orange</c:v>
                </c:pt>
                <c:pt idx="4">
                  <c:v>Green</c:v>
                </c:pt>
              </c:strCache>
            </c:strRef>
          </c:cat>
          <c:val>
            <c:numRef>
              <c:f>'Option A-B Summary'!$B$10:$F$10</c:f>
              <c:numCache>
                <c:formatCode>0%</c:formatCode>
                <c:ptCount val="5"/>
                <c:pt idx="0">
                  <c:v>1.0</c:v>
                </c:pt>
                <c:pt idx="1">
                  <c:v>0.0</c:v>
                </c:pt>
                <c:pt idx="2">
                  <c:v>0.0</c:v>
                </c:pt>
                <c:pt idx="3">
                  <c:v>0.0</c:v>
                </c:pt>
                <c:pt idx="4">
                  <c:v>0.0</c:v>
                </c:pt>
              </c:numCache>
            </c:numRef>
          </c:val>
          <c:smooth val="0"/>
        </c:ser>
        <c:ser>
          <c:idx val="1"/>
          <c:order val="1"/>
          <c:tx>
            <c:v>C-D</c:v>
          </c:tx>
          <c:marker>
            <c:symbol val="none"/>
          </c:marker>
          <c:val>
            <c:numRef>
              <c:f>'Option C-D Summary'!$B$9:$F$9</c:f>
              <c:numCache>
                <c:formatCode>0%</c:formatCode>
                <c:ptCount val="5"/>
                <c:pt idx="0">
                  <c:v>0.0</c:v>
                </c:pt>
                <c:pt idx="1">
                  <c:v>0.301075268817204</c:v>
                </c:pt>
                <c:pt idx="2">
                  <c:v>0.354838709677419</c:v>
                </c:pt>
                <c:pt idx="3">
                  <c:v>0.139784946236559</c:v>
                </c:pt>
                <c:pt idx="4">
                  <c:v>0.204301075268817</c:v>
                </c:pt>
              </c:numCache>
            </c:numRef>
          </c:val>
          <c:smooth val="0"/>
        </c:ser>
        <c:ser>
          <c:idx val="2"/>
          <c:order val="2"/>
          <c:tx>
            <c:v>E</c:v>
          </c:tx>
          <c:marker>
            <c:symbol val="none"/>
          </c:marker>
          <c:val>
            <c:numRef>
              <c:f>'Option E Summary'!$B$10:$F$10</c:f>
              <c:numCache>
                <c:formatCode>0%</c:formatCode>
                <c:ptCount val="5"/>
                <c:pt idx="0">
                  <c:v>0.741935483870968</c:v>
                </c:pt>
                <c:pt idx="1">
                  <c:v>0.0</c:v>
                </c:pt>
                <c:pt idx="2">
                  <c:v>0.043010752688172</c:v>
                </c:pt>
                <c:pt idx="3">
                  <c:v>0.021505376344086</c:v>
                </c:pt>
                <c:pt idx="4">
                  <c:v>0.193548387096774</c:v>
                </c:pt>
              </c:numCache>
            </c:numRef>
          </c:val>
          <c:smooth val="0"/>
        </c:ser>
        <c:ser>
          <c:idx val="3"/>
          <c:order val="3"/>
          <c:tx>
            <c:v>F</c:v>
          </c:tx>
          <c:marker>
            <c:symbol val="none"/>
          </c:marker>
          <c:val>
            <c:numRef>
              <c:f>'Option F Summary'!$B$10:$F$10</c:f>
              <c:numCache>
                <c:formatCode>0%</c:formatCode>
                <c:ptCount val="5"/>
                <c:pt idx="0">
                  <c:v>1.0</c:v>
                </c:pt>
                <c:pt idx="1">
                  <c:v>0.0</c:v>
                </c:pt>
                <c:pt idx="2">
                  <c:v>0.0</c:v>
                </c:pt>
                <c:pt idx="3">
                  <c:v>0.0</c:v>
                </c:pt>
                <c:pt idx="4">
                  <c:v>0.0</c:v>
                </c:pt>
              </c:numCache>
            </c:numRef>
          </c:val>
          <c:smooth val="0"/>
        </c:ser>
        <c:dLbls>
          <c:showLegendKey val="0"/>
          <c:showVal val="0"/>
          <c:showCatName val="0"/>
          <c:showSerName val="0"/>
          <c:showPercent val="0"/>
          <c:showBubbleSize val="0"/>
        </c:dLbls>
        <c:marker val="1"/>
        <c:smooth val="0"/>
        <c:axId val="-2098891368"/>
        <c:axId val="-2098896104"/>
      </c:lineChart>
      <c:catAx>
        <c:axId val="-2098891368"/>
        <c:scaling>
          <c:orientation val="minMax"/>
        </c:scaling>
        <c:delete val="0"/>
        <c:axPos val="b"/>
        <c:majorTickMark val="out"/>
        <c:minorTickMark val="none"/>
        <c:tickLblPos val="nextTo"/>
        <c:crossAx val="-2098896104"/>
        <c:crosses val="autoZero"/>
        <c:auto val="1"/>
        <c:lblAlgn val="ctr"/>
        <c:lblOffset val="100"/>
        <c:noMultiLvlLbl val="0"/>
      </c:catAx>
      <c:valAx>
        <c:axId val="-2098896104"/>
        <c:scaling>
          <c:orientation val="minMax"/>
          <c:max val="1.0"/>
        </c:scaling>
        <c:delete val="0"/>
        <c:axPos val="l"/>
        <c:majorGridlines/>
        <c:title>
          <c:tx>
            <c:rich>
              <a:bodyPr/>
              <a:lstStyle/>
              <a:p>
                <a:pPr>
                  <a:defRPr/>
                </a:pPr>
                <a:r>
                  <a:rPr lang="en-US" dirty="0" smtClean="0"/>
                  <a:t>Installed Equipment</a:t>
                </a:r>
                <a:endParaRPr lang="en-US" dirty="0"/>
              </a:p>
            </c:rich>
          </c:tx>
          <c:layout/>
          <c:overlay val="0"/>
        </c:title>
        <c:numFmt formatCode="0%" sourceLinked="1"/>
        <c:majorTickMark val="out"/>
        <c:minorTickMark val="none"/>
        <c:tickLblPos val="nextTo"/>
        <c:crossAx val="-2098891368"/>
        <c:crosses val="autoZero"/>
        <c:crossBetween val="between"/>
        <c:majorUnit val="0.05"/>
      </c:valAx>
    </c:plotArea>
    <c:legend>
      <c:legendPos val="r"/>
      <c:layout>
        <c:manualLayout>
          <c:xMode val="edge"/>
          <c:yMode val="edge"/>
          <c:x val="0.90057111037772"/>
          <c:y val="0.411216275460372"/>
          <c:w val="0.0860484437178495"/>
          <c:h val="0.243602693786138"/>
        </c:manualLayout>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7BFCB5-3B88-F34F-8583-E37556AC00B5}" type="doc">
      <dgm:prSet loTypeId="urn:microsoft.com/office/officeart/2005/8/layout/hierarchy1" loCatId="" qsTypeId="urn:microsoft.com/office/officeart/2005/8/quickstyle/simple4" qsCatId="simple" csTypeId="urn:microsoft.com/office/officeart/2005/8/colors/colorful3" csCatId="colorful" phldr="1"/>
      <dgm:spPr/>
      <dgm:t>
        <a:bodyPr/>
        <a:lstStyle/>
        <a:p>
          <a:endParaRPr lang="en-US"/>
        </a:p>
      </dgm:t>
    </dgm:pt>
    <dgm:pt modelId="{EC0675DE-6FDB-0341-BFA5-662DA345C529}">
      <dgm:prSet phldrT="[Text]" custT="1"/>
      <dgm:spPr/>
      <dgm:t>
        <a:bodyPr/>
        <a:lstStyle/>
        <a:p>
          <a:r>
            <a:rPr lang="en-US" sz="1600" dirty="0" smtClean="0"/>
            <a:t>Instrument</a:t>
          </a:r>
          <a:endParaRPr lang="en-US" sz="1050" dirty="0"/>
        </a:p>
      </dgm:t>
    </dgm:pt>
    <dgm:pt modelId="{B5979575-E845-9847-954A-2A082B802FCD}" type="parTrans" cxnId="{1AA6BACF-A1E2-1F47-B015-14F74F27205D}">
      <dgm:prSet/>
      <dgm:spPr/>
      <dgm:t>
        <a:bodyPr/>
        <a:lstStyle/>
        <a:p>
          <a:endParaRPr lang="en-US" sz="2800"/>
        </a:p>
      </dgm:t>
    </dgm:pt>
    <dgm:pt modelId="{FCE10C8F-91E1-6346-BA61-AFEBBE5EAE88}" type="sibTrans" cxnId="{1AA6BACF-A1E2-1F47-B015-14F74F27205D}">
      <dgm:prSet/>
      <dgm:spPr/>
      <dgm:t>
        <a:bodyPr/>
        <a:lstStyle/>
        <a:p>
          <a:endParaRPr lang="en-US" sz="2800"/>
        </a:p>
      </dgm:t>
    </dgm:pt>
    <dgm:pt modelId="{85E8D6A8-B579-844C-BF6B-A8A5CE22F540}">
      <dgm:prSet custT="1"/>
      <dgm:spPr/>
      <dgm:t>
        <a:bodyPr/>
        <a:lstStyle/>
        <a:p>
          <a:r>
            <a:rPr lang="en-US" sz="1050" dirty="0" smtClean="0"/>
            <a:t>Shielding</a:t>
          </a:r>
        </a:p>
      </dgm:t>
    </dgm:pt>
    <dgm:pt modelId="{AD60DA84-F486-8644-B125-6D51206AE4BF}" type="parTrans" cxnId="{1E0CFAD4-0C9E-4A4E-B060-22C84144FC55}">
      <dgm:prSet/>
      <dgm:spPr/>
      <dgm:t>
        <a:bodyPr/>
        <a:lstStyle/>
        <a:p>
          <a:endParaRPr lang="en-US" sz="2800"/>
        </a:p>
      </dgm:t>
    </dgm:pt>
    <dgm:pt modelId="{4430DE38-E8A4-8940-8D31-342481BAB783}" type="sibTrans" cxnId="{1E0CFAD4-0C9E-4A4E-B060-22C84144FC55}">
      <dgm:prSet/>
      <dgm:spPr/>
      <dgm:t>
        <a:bodyPr/>
        <a:lstStyle/>
        <a:p>
          <a:endParaRPr lang="en-US" sz="2800"/>
        </a:p>
      </dgm:t>
    </dgm:pt>
    <dgm:pt modelId="{909D2F7F-9985-1F41-956E-B761433BAD9E}">
      <dgm:prSet custT="1"/>
      <dgm:spPr/>
      <dgm:t>
        <a:bodyPr/>
        <a:lstStyle/>
        <a:p>
          <a:r>
            <a:rPr lang="en-US" sz="1050" dirty="0" smtClean="0"/>
            <a:t>Choppers</a:t>
          </a:r>
        </a:p>
      </dgm:t>
    </dgm:pt>
    <dgm:pt modelId="{5255979B-BFAC-8844-9E70-6AE3BED67824}" type="parTrans" cxnId="{3F9AB62E-4978-1E4A-8894-EA46A35A81F7}">
      <dgm:prSet/>
      <dgm:spPr/>
      <dgm:t>
        <a:bodyPr/>
        <a:lstStyle/>
        <a:p>
          <a:endParaRPr lang="en-US" sz="2800"/>
        </a:p>
      </dgm:t>
    </dgm:pt>
    <dgm:pt modelId="{39D988E0-3C76-EC47-8442-64685C81016C}" type="sibTrans" cxnId="{3F9AB62E-4978-1E4A-8894-EA46A35A81F7}">
      <dgm:prSet/>
      <dgm:spPr/>
      <dgm:t>
        <a:bodyPr/>
        <a:lstStyle/>
        <a:p>
          <a:endParaRPr lang="en-US" sz="2800"/>
        </a:p>
      </dgm:t>
    </dgm:pt>
    <dgm:pt modelId="{25FE0679-8F76-BF4F-8B2B-718A8C0E3BF8}">
      <dgm:prSet custT="1"/>
      <dgm:spPr/>
      <dgm:t>
        <a:bodyPr/>
        <a:lstStyle/>
        <a:p>
          <a:r>
            <a:rPr lang="en-US" sz="1050" dirty="0" smtClean="0"/>
            <a:t>Sample area</a:t>
          </a:r>
        </a:p>
      </dgm:t>
    </dgm:pt>
    <dgm:pt modelId="{C6B30B76-9372-3B48-83BF-F8F0C8D50849}" type="parTrans" cxnId="{69D6347C-9A64-E548-AC89-154D027A31D7}">
      <dgm:prSet/>
      <dgm:spPr/>
      <dgm:t>
        <a:bodyPr/>
        <a:lstStyle/>
        <a:p>
          <a:endParaRPr lang="en-US" sz="2800"/>
        </a:p>
      </dgm:t>
    </dgm:pt>
    <dgm:pt modelId="{C72FA85B-0FFF-8442-9356-3022F369AECE}" type="sibTrans" cxnId="{69D6347C-9A64-E548-AC89-154D027A31D7}">
      <dgm:prSet/>
      <dgm:spPr/>
      <dgm:t>
        <a:bodyPr/>
        <a:lstStyle/>
        <a:p>
          <a:endParaRPr lang="en-US" sz="2800"/>
        </a:p>
      </dgm:t>
    </dgm:pt>
    <dgm:pt modelId="{50D99EE9-79D3-B345-BBB6-FFF9FBDD8EEA}">
      <dgm:prSet custT="1"/>
      <dgm:spPr/>
      <dgm:t>
        <a:bodyPr/>
        <a:lstStyle/>
        <a:p>
          <a:r>
            <a:rPr lang="en-US" sz="1050" dirty="0" smtClean="0"/>
            <a:t>Detectors</a:t>
          </a:r>
        </a:p>
      </dgm:t>
    </dgm:pt>
    <dgm:pt modelId="{D73A6329-1709-9C4A-BD44-80A9A424D3EA}" type="parTrans" cxnId="{C7397B6D-C431-FA40-BC08-A3C7F7736C01}">
      <dgm:prSet/>
      <dgm:spPr/>
      <dgm:t>
        <a:bodyPr/>
        <a:lstStyle/>
        <a:p>
          <a:endParaRPr lang="en-US" sz="2800"/>
        </a:p>
      </dgm:t>
    </dgm:pt>
    <dgm:pt modelId="{D250B54C-DACD-8C4D-BBE1-98F09EF6B3D8}" type="sibTrans" cxnId="{C7397B6D-C431-FA40-BC08-A3C7F7736C01}">
      <dgm:prSet/>
      <dgm:spPr/>
      <dgm:t>
        <a:bodyPr/>
        <a:lstStyle/>
        <a:p>
          <a:endParaRPr lang="en-US" sz="2800"/>
        </a:p>
      </dgm:t>
    </dgm:pt>
    <dgm:pt modelId="{CE255B70-6A2A-6644-BF50-864F4C02561A}">
      <dgm:prSet custT="1"/>
      <dgm:spPr/>
      <dgm:t>
        <a:bodyPr/>
        <a:lstStyle/>
        <a:p>
          <a:r>
            <a:rPr lang="en-US" sz="1050" dirty="0" smtClean="0"/>
            <a:t>Control systems</a:t>
          </a:r>
        </a:p>
      </dgm:t>
    </dgm:pt>
    <dgm:pt modelId="{0B248863-5354-FA4B-BD9B-A2F343FC96FD}" type="parTrans" cxnId="{86E12A18-41C5-4E40-BFD4-86DBC7EC5F58}">
      <dgm:prSet/>
      <dgm:spPr/>
      <dgm:t>
        <a:bodyPr/>
        <a:lstStyle/>
        <a:p>
          <a:endParaRPr lang="en-US" sz="2800"/>
        </a:p>
      </dgm:t>
    </dgm:pt>
    <dgm:pt modelId="{2B46525A-3238-7541-9FFE-598B25D59638}" type="sibTrans" cxnId="{86E12A18-41C5-4E40-BFD4-86DBC7EC5F58}">
      <dgm:prSet/>
      <dgm:spPr/>
      <dgm:t>
        <a:bodyPr/>
        <a:lstStyle/>
        <a:p>
          <a:endParaRPr lang="en-US" sz="2800"/>
        </a:p>
      </dgm:t>
    </dgm:pt>
    <dgm:pt modelId="{1A2D83B4-D9F1-DA4B-B801-FE3F7364FF0D}">
      <dgm:prSet phldrT="[Text]" custT="1"/>
      <dgm:spPr/>
      <dgm:t>
        <a:bodyPr/>
        <a:lstStyle/>
        <a:p>
          <a:r>
            <a:rPr lang="en-US" sz="1050" dirty="0" smtClean="0"/>
            <a:t>Optics</a:t>
          </a:r>
          <a:endParaRPr lang="en-US" sz="1050" dirty="0"/>
        </a:p>
      </dgm:t>
    </dgm:pt>
    <dgm:pt modelId="{613E1DE9-53CA-6A43-A5B5-BD300A32CA68}" type="parTrans" cxnId="{73D652A9-B4E3-124F-816D-56BD247284A0}">
      <dgm:prSet/>
      <dgm:spPr/>
      <dgm:t>
        <a:bodyPr/>
        <a:lstStyle/>
        <a:p>
          <a:endParaRPr lang="en-US" sz="2800"/>
        </a:p>
      </dgm:t>
    </dgm:pt>
    <dgm:pt modelId="{B62B2BF7-218C-3A46-8A76-501770CC016C}" type="sibTrans" cxnId="{73D652A9-B4E3-124F-816D-56BD247284A0}">
      <dgm:prSet/>
      <dgm:spPr/>
      <dgm:t>
        <a:bodyPr/>
        <a:lstStyle/>
        <a:p>
          <a:endParaRPr lang="en-US" sz="2800"/>
        </a:p>
      </dgm:t>
    </dgm:pt>
    <dgm:pt modelId="{D793E5C7-DF0A-A441-98D0-B038D35AE7D0}" type="pres">
      <dgm:prSet presAssocID="{1A7BFCB5-3B88-F34F-8583-E37556AC00B5}" presName="hierChild1" presStyleCnt="0">
        <dgm:presLayoutVars>
          <dgm:chPref val="1"/>
          <dgm:dir/>
          <dgm:animOne val="branch"/>
          <dgm:animLvl val="lvl"/>
          <dgm:resizeHandles/>
        </dgm:presLayoutVars>
      </dgm:prSet>
      <dgm:spPr/>
      <dgm:t>
        <a:bodyPr/>
        <a:lstStyle/>
        <a:p>
          <a:endParaRPr lang="en-US"/>
        </a:p>
      </dgm:t>
    </dgm:pt>
    <dgm:pt modelId="{6760D33A-4319-D343-AE75-26ADC59DC998}" type="pres">
      <dgm:prSet presAssocID="{EC0675DE-6FDB-0341-BFA5-662DA345C529}" presName="hierRoot1" presStyleCnt="0"/>
      <dgm:spPr/>
    </dgm:pt>
    <dgm:pt modelId="{C0538E9F-682C-5B47-9BF3-0CDD7582A44A}" type="pres">
      <dgm:prSet presAssocID="{EC0675DE-6FDB-0341-BFA5-662DA345C529}" presName="composite" presStyleCnt="0"/>
      <dgm:spPr/>
    </dgm:pt>
    <dgm:pt modelId="{AA5878A7-A2D1-5F43-8276-A527BC65A3EB}" type="pres">
      <dgm:prSet presAssocID="{EC0675DE-6FDB-0341-BFA5-662DA345C529}" presName="background" presStyleLbl="node0" presStyleIdx="0" presStyleCnt="1"/>
      <dgm:spPr/>
    </dgm:pt>
    <dgm:pt modelId="{9EF05C7E-81E3-634B-8556-E26893FDD457}" type="pres">
      <dgm:prSet presAssocID="{EC0675DE-6FDB-0341-BFA5-662DA345C529}" presName="text" presStyleLbl="fgAcc0" presStyleIdx="0" presStyleCnt="1" custScaleX="227677" custScaleY="107353">
        <dgm:presLayoutVars>
          <dgm:chPref val="3"/>
        </dgm:presLayoutVars>
      </dgm:prSet>
      <dgm:spPr/>
      <dgm:t>
        <a:bodyPr/>
        <a:lstStyle/>
        <a:p>
          <a:endParaRPr lang="en-US"/>
        </a:p>
      </dgm:t>
    </dgm:pt>
    <dgm:pt modelId="{F9052DF1-24B8-324C-BC49-630FEAD07E4F}" type="pres">
      <dgm:prSet presAssocID="{EC0675DE-6FDB-0341-BFA5-662DA345C529}" presName="hierChild2" presStyleCnt="0"/>
      <dgm:spPr/>
    </dgm:pt>
    <dgm:pt modelId="{9B85F6B6-CC0B-DA4B-AA47-7149B57F7099}" type="pres">
      <dgm:prSet presAssocID="{613E1DE9-53CA-6A43-A5B5-BD300A32CA68}" presName="Name10" presStyleLbl="parChTrans1D2" presStyleIdx="0" presStyleCnt="6"/>
      <dgm:spPr/>
      <dgm:t>
        <a:bodyPr/>
        <a:lstStyle/>
        <a:p>
          <a:endParaRPr lang="en-US"/>
        </a:p>
      </dgm:t>
    </dgm:pt>
    <dgm:pt modelId="{044400AE-0979-814E-846A-AE23A5BF2978}" type="pres">
      <dgm:prSet presAssocID="{1A2D83B4-D9F1-DA4B-B801-FE3F7364FF0D}" presName="hierRoot2" presStyleCnt="0"/>
      <dgm:spPr/>
    </dgm:pt>
    <dgm:pt modelId="{BA23EE18-5917-9144-8F17-8D2419BC1EDB}" type="pres">
      <dgm:prSet presAssocID="{1A2D83B4-D9F1-DA4B-B801-FE3F7364FF0D}" presName="composite2" presStyleCnt="0"/>
      <dgm:spPr/>
    </dgm:pt>
    <dgm:pt modelId="{F58E440B-1DEB-1643-B7BE-C4BC75E265FE}" type="pres">
      <dgm:prSet presAssocID="{1A2D83B4-D9F1-DA4B-B801-FE3F7364FF0D}" presName="background2" presStyleLbl="node2" presStyleIdx="0" presStyleCnt="6"/>
      <dgm:spPr/>
    </dgm:pt>
    <dgm:pt modelId="{61C061D9-489E-4F43-B761-B457700C3A21}" type="pres">
      <dgm:prSet presAssocID="{1A2D83B4-D9F1-DA4B-B801-FE3F7364FF0D}" presName="text2" presStyleLbl="fgAcc2" presStyleIdx="0" presStyleCnt="6">
        <dgm:presLayoutVars>
          <dgm:chPref val="3"/>
        </dgm:presLayoutVars>
      </dgm:prSet>
      <dgm:spPr/>
      <dgm:t>
        <a:bodyPr/>
        <a:lstStyle/>
        <a:p>
          <a:endParaRPr lang="en-US"/>
        </a:p>
      </dgm:t>
    </dgm:pt>
    <dgm:pt modelId="{6D6E576C-B7D8-E842-B7B6-B5D79A1E7415}" type="pres">
      <dgm:prSet presAssocID="{1A2D83B4-D9F1-DA4B-B801-FE3F7364FF0D}" presName="hierChild3" presStyleCnt="0"/>
      <dgm:spPr/>
    </dgm:pt>
    <dgm:pt modelId="{567BC8CD-749B-9A41-A51F-89D5C56EDBBD}" type="pres">
      <dgm:prSet presAssocID="{5255979B-BFAC-8844-9E70-6AE3BED67824}" presName="Name10" presStyleLbl="parChTrans1D2" presStyleIdx="1" presStyleCnt="6"/>
      <dgm:spPr/>
      <dgm:t>
        <a:bodyPr/>
        <a:lstStyle/>
        <a:p>
          <a:endParaRPr lang="en-US"/>
        </a:p>
      </dgm:t>
    </dgm:pt>
    <dgm:pt modelId="{AE81C943-25B9-3247-9DAE-CABC33DF54DA}" type="pres">
      <dgm:prSet presAssocID="{909D2F7F-9985-1F41-956E-B761433BAD9E}" presName="hierRoot2" presStyleCnt="0"/>
      <dgm:spPr/>
    </dgm:pt>
    <dgm:pt modelId="{66B2CD82-3BE8-364A-8B43-4E4392F1F363}" type="pres">
      <dgm:prSet presAssocID="{909D2F7F-9985-1F41-956E-B761433BAD9E}" presName="composite2" presStyleCnt="0"/>
      <dgm:spPr/>
    </dgm:pt>
    <dgm:pt modelId="{2A5D20BD-8F4F-2043-ACBC-360CA79B14B0}" type="pres">
      <dgm:prSet presAssocID="{909D2F7F-9985-1F41-956E-B761433BAD9E}" presName="background2" presStyleLbl="node2" presStyleIdx="1" presStyleCnt="6"/>
      <dgm:spPr/>
    </dgm:pt>
    <dgm:pt modelId="{34325BFA-3AD7-8942-8045-D836F5A47F15}" type="pres">
      <dgm:prSet presAssocID="{909D2F7F-9985-1F41-956E-B761433BAD9E}" presName="text2" presStyleLbl="fgAcc2" presStyleIdx="1" presStyleCnt="6">
        <dgm:presLayoutVars>
          <dgm:chPref val="3"/>
        </dgm:presLayoutVars>
      </dgm:prSet>
      <dgm:spPr/>
      <dgm:t>
        <a:bodyPr/>
        <a:lstStyle/>
        <a:p>
          <a:endParaRPr lang="en-US"/>
        </a:p>
      </dgm:t>
    </dgm:pt>
    <dgm:pt modelId="{30BC5451-BFFF-094D-8480-EE671EA745A6}" type="pres">
      <dgm:prSet presAssocID="{909D2F7F-9985-1F41-956E-B761433BAD9E}" presName="hierChild3" presStyleCnt="0"/>
      <dgm:spPr/>
    </dgm:pt>
    <dgm:pt modelId="{8F8E0686-1665-1C40-AFDD-4497BFD741BE}" type="pres">
      <dgm:prSet presAssocID="{C6B30B76-9372-3B48-83BF-F8F0C8D50849}" presName="Name10" presStyleLbl="parChTrans1D2" presStyleIdx="2" presStyleCnt="6"/>
      <dgm:spPr/>
      <dgm:t>
        <a:bodyPr/>
        <a:lstStyle/>
        <a:p>
          <a:endParaRPr lang="en-US"/>
        </a:p>
      </dgm:t>
    </dgm:pt>
    <dgm:pt modelId="{415273E0-4153-F845-B788-BB8077ABB29B}" type="pres">
      <dgm:prSet presAssocID="{25FE0679-8F76-BF4F-8B2B-718A8C0E3BF8}" presName="hierRoot2" presStyleCnt="0"/>
      <dgm:spPr/>
    </dgm:pt>
    <dgm:pt modelId="{6445BA9F-4651-DA41-A1EF-FFDFB979FDEE}" type="pres">
      <dgm:prSet presAssocID="{25FE0679-8F76-BF4F-8B2B-718A8C0E3BF8}" presName="composite2" presStyleCnt="0"/>
      <dgm:spPr/>
    </dgm:pt>
    <dgm:pt modelId="{66D211D0-7080-3F46-8837-4BE8F36E34B3}" type="pres">
      <dgm:prSet presAssocID="{25FE0679-8F76-BF4F-8B2B-718A8C0E3BF8}" presName="background2" presStyleLbl="node2" presStyleIdx="2" presStyleCnt="6"/>
      <dgm:spPr/>
    </dgm:pt>
    <dgm:pt modelId="{D7363AA9-5309-A443-9CCB-704A167E63EF}" type="pres">
      <dgm:prSet presAssocID="{25FE0679-8F76-BF4F-8B2B-718A8C0E3BF8}" presName="text2" presStyleLbl="fgAcc2" presStyleIdx="2" presStyleCnt="6">
        <dgm:presLayoutVars>
          <dgm:chPref val="3"/>
        </dgm:presLayoutVars>
      </dgm:prSet>
      <dgm:spPr/>
      <dgm:t>
        <a:bodyPr/>
        <a:lstStyle/>
        <a:p>
          <a:endParaRPr lang="en-US"/>
        </a:p>
      </dgm:t>
    </dgm:pt>
    <dgm:pt modelId="{74ACAD23-CB4A-9E4D-BE40-30512172ABA4}" type="pres">
      <dgm:prSet presAssocID="{25FE0679-8F76-BF4F-8B2B-718A8C0E3BF8}" presName="hierChild3" presStyleCnt="0"/>
      <dgm:spPr/>
    </dgm:pt>
    <dgm:pt modelId="{9BA87AFD-E217-B24B-9BF0-159349578BD0}" type="pres">
      <dgm:prSet presAssocID="{D73A6329-1709-9C4A-BD44-80A9A424D3EA}" presName="Name10" presStyleLbl="parChTrans1D2" presStyleIdx="3" presStyleCnt="6"/>
      <dgm:spPr/>
      <dgm:t>
        <a:bodyPr/>
        <a:lstStyle/>
        <a:p>
          <a:endParaRPr lang="en-US"/>
        </a:p>
      </dgm:t>
    </dgm:pt>
    <dgm:pt modelId="{8548ECE1-5122-BB42-A37D-F33A2E4AA26C}" type="pres">
      <dgm:prSet presAssocID="{50D99EE9-79D3-B345-BBB6-FFF9FBDD8EEA}" presName="hierRoot2" presStyleCnt="0"/>
      <dgm:spPr/>
    </dgm:pt>
    <dgm:pt modelId="{DD9620A6-B230-694B-B562-03E0DAD296FD}" type="pres">
      <dgm:prSet presAssocID="{50D99EE9-79D3-B345-BBB6-FFF9FBDD8EEA}" presName="composite2" presStyleCnt="0"/>
      <dgm:spPr/>
    </dgm:pt>
    <dgm:pt modelId="{8C782EC9-F3D8-B747-882F-8F64884F60B7}" type="pres">
      <dgm:prSet presAssocID="{50D99EE9-79D3-B345-BBB6-FFF9FBDD8EEA}" presName="background2" presStyleLbl="node2" presStyleIdx="3" presStyleCnt="6"/>
      <dgm:spPr/>
    </dgm:pt>
    <dgm:pt modelId="{92404B6B-0F07-C84E-8C12-DC0331E9B827}" type="pres">
      <dgm:prSet presAssocID="{50D99EE9-79D3-B345-BBB6-FFF9FBDD8EEA}" presName="text2" presStyleLbl="fgAcc2" presStyleIdx="3" presStyleCnt="6">
        <dgm:presLayoutVars>
          <dgm:chPref val="3"/>
        </dgm:presLayoutVars>
      </dgm:prSet>
      <dgm:spPr/>
      <dgm:t>
        <a:bodyPr/>
        <a:lstStyle/>
        <a:p>
          <a:endParaRPr lang="en-US"/>
        </a:p>
      </dgm:t>
    </dgm:pt>
    <dgm:pt modelId="{6BBF6F7E-BF6E-1C4F-9B47-CFA2FFAB38A2}" type="pres">
      <dgm:prSet presAssocID="{50D99EE9-79D3-B345-BBB6-FFF9FBDD8EEA}" presName="hierChild3" presStyleCnt="0"/>
      <dgm:spPr/>
    </dgm:pt>
    <dgm:pt modelId="{E86549D5-DA90-BB4D-BBED-B7F9503413EE}" type="pres">
      <dgm:prSet presAssocID="{0B248863-5354-FA4B-BD9B-A2F343FC96FD}" presName="Name10" presStyleLbl="parChTrans1D2" presStyleIdx="4" presStyleCnt="6"/>
      <dgm:spPr/>
      <dgm:t>
        <a:bodyPr/>
        <a:lstStyle/>
        <a:p>
          <a:endParaRPr lang="en-US"/>
        </a:p>
      </dgm:t>
    </dgm:pt>
    <dgm:pt modelId="{0782AAAB-63B0-6041-9108-94C1B96A9EC2}" type="pres">
      <dgm:prSet presAssocID="{CE255B70-6A2A-6644-BF50-864F4C02561A}" presName="hierRoot2" presStyleCnt="0"/>
      <dgm:spPr/>
    </dgm:pt>
    <dgm:pt modelId="{A922D297-6EBC-BD4A-8831-3B4168957EF1}" type="pres">
      <dgm:prSet presAssocID="{CE255B70-6A2A-6644-BF50-864F4C02561A}" presName="composite2" presStyleCnt="0"/>
      <dgm:spPr/>
    </dgm:pt>
    <dgm:pt modelId="{33B89DC8-B7D5-F848-9BCF-F2D8C23BBE1E}" type="pres">
      <dgm:prSet presAssocID="{CE255B70-6A2A-6644-BF50-864F4C02561A}" presName="background2" presStyleLbl="node2" presStyleIdx="4" presStyleCnt="6"/>
      <dgm:spPr/>
    </dgm:pt>
    <dgm:pt modelId="{22C0DF89-7C0F-344B-B0FD-2F145159F00B}" type="pres">
      <dgm:prSet presAssocID="{CE255B70-6A2A-6644-BF50-864F4C02561A}" presName="text2" presStyleLbl="fgAcc2" presStyleIdx="4" presStyleCnt="6">
        <dgm:presLayoutVars>
          <dgm:chPref val="3"/>
        </dgm:presLayoutVars>
      </dgm:prSet>
      <dgm:spPr/>
      <dgm:t>
        <a:bodyPr/>
        <a:lstStyle/>
        <a:p>
          <a:endParaRPr lang="en-US"/>
        </a:p>
      </dgm:t>
    </dgm:pt>
    <dgm:pt modelId="{76CC27AC-1361-C64E-9AB0-54449D5CF175}" type="pres">
      <dgm:prSet presAssocID="{CE255B70-6A2A-6644-BF50-864F4C02561A}" presName="hierChild3" presStyleCnt="0"/>
      <dgm:spPr/>
    </dgm:pt>
    <dgm:pt modelId="{239A81EB-8124-BC49-A1A8-56B862DFA9CD}" type="pres">
      <dgm:prSet presAssocID="{AD60DA84-F486-8644-B125-6D51206AE4BF}" presName="Name10" presStyleLbl="parChTrans1D2" presStyleIdx="5" presStyleCnt="6"/>
      <dgm:spPr/>
      <dgm:t>
        <a:bodyPr/>
        <a:lstStyle/>
        <a:p>
          <a:endParaRPr lang="en-US"/>
        </a:p>
      </dgm:t>
    </dgm:pt>
    <dgm:pt modelId="{836A60E8-32DB-DE42-8635-F324D1691943}" type="pres">
      <dgm:prSet presAssocID="{85E8D6A8-B579-844C-BF6B-A8A5CE22F540}" presName="hierRoot2" presStyleCnt="0"/>
      <dgm:spPr/>
    </dgm:pt>
    <dgm:pt modelId="{4B6034CB-C139-EA48-BAED-2F6E8587BDE7}" type="pres">
      <dgm:prSet presAssocID="{85E8D6A8-B579-844C-BF6B-A8A5CE22F540}" presName="composite2" presStyleCnt="0"/>
      <dgm:spPr/>
    </dgm:pt>
    <dgm:pt modelId="{2EB3F740-A636-5745-A4CE-06598A0D5453}" type="pres">
      <dgm:prSet presAssocID="{85E8D6A8-B579-844C-BF6B-A8A5CE22F540}" presName="background2" presStyleLbl="node2" presStyleIdx="5" presStyleCnt="6"/>
      <dgm:spPr/>
    </dgm:pt>
    <dgm:pt modelId="{2C54658A-F20C-D944-A3B1-9A10653F7DE5}" type="pres">
      <dgm:prSet presAssocID="{85E8D6A8-B579-844C-BF6B-A8A5CE22F540}" presName="text2" presStyleLbl="fgAcc2" presStyleIdx="5" presStyleCnt="6">
        <dgm:presLayoutVars>
          <dgm:chPref val="3"/>
        </dgm:presLayoutVars>
      </dgm:prSet>
      <dgm:spPr/>
      <dgm:t>
        <a:bodyPr/>
        <a:lstStyle/>
        <a:p>
          <a:endParaRPr lang="en-US"/>
        </a:p>
      </dgm:t>
    </dgm:pt>
    <dgm:pt modelId="{56186BD7-5070-3A40-A83A-97049197C36A}" type="pres">
      <dgm:prSet presAssocID="{85E8D6A8-B579-844C-BF6B-A8A5CE22F540}" presName="hierChild3" presStyleCnt="0"/>
      <dgm:spPr/>
    </dgm:pt>
  </dgm:ptLst>
  <dgm:cxnLst>
    <dgm:cxn modelId="{C7397B6D-C431-FA40-BC08-A3C7F7736C01}" srcId="{EC0675DE-6FDB-0341-BFA5-662DA345C529}" destId="{50D99EE9-79D3-B345-BBB6-FFF9FBDD8EEA}" srcOrd="3" destOrd="0" parTransId="{D73A6329-1709-9C4A-BD44-80A9A424D3EA}" sibTransId="{D250B54C-DACD-8C4D-BBE1-98F09EF6B3D8}"/>
    <dgm:cxn modelId="{2B2F76F4-5CE8-3F4F-942C-43820E865D22}" type="presOf" srcId="{613E1DE9-53CA-6A43-A5B5-BD300A32CA68}" destId="{9B85F6B6-CC0B-DA4B-AA47-7149B57F7099}" srcOrd="0" destOrd="0" presId="urn:microsoft.com/office/officeart/2005/8/layout/hierarchy1"/>
    <dgm:cxn modelId="{73D652A9-B4E3-124F-816D-56BD247284A0}" srcId="{EC0675DE-6FDB-0341-BFA5-662DA345C529}" destId="{1A2D83B4-D9F1-DA4B-B801-FE3F7364FF0D}" srcOrd="0" destOrd="0" parTransId="{613E1DE9-53CA-6A43-A5B5-BD300A32CA68}" sibTransId="{B62B2BF7-218C-3A46-8A76-501770CC016C}"/>
    <dgm:cxn modelId="{69D6347C-9A64-E548-AC89-154D027A31D7}" srcId="{EC0675DE-6FDB-0341-BFA5-662DA345C529}" destId="{25FE0679-8F76-BF4F-8B2B-718A8C0E3BF8}" srcOrd="2" destOrd="0" parTransId="{C6B30B76-9372-3B48-83BF-F8F0C8D50849}" sibTransId="{C72FA85B-0FFF-8442-9356-3022F369AECE}"/>
    <dgm:cxn modelId="{02DA4186-E013-C440-8ACC-B04D2F707E1F}" type="presOf" srcId="{909D2F7F-9985-1F41-956E-B761433BAD9E}" destId="{34325BFA-3AD7-8942-8045-D836F5A47F15}" srcOrd="0" destOrd="0" presId="urn:microsoft.com/office/officeart/2005/8/layout/hierarchy1"/>
    <dgm:cxn modelId="{CD15E785-0FA8-3449-A4DD-351429BF1CB2}" type="presOf" srcId="{AD60DA84-F486-8644-B125-6D51206AE4BF}" destId="{239A81EB-8124-BC49-A1A8-56B862DFA9CD}" srcOrd="0" destOrd="0" presId="urn:microsoft.com/office/officeart/2005/8/layout/hierarchy1"/>
    <dgm:cxn modelId="{C7B2B6C9-8940-764C-A85E-A2A84B14AD44}" type="presOf" srcId="{CE255B70-6A2A-6644-BF50-864F4C02561A}" destId="{22C0DF89-7C0F-344B-B0FD-2F145159F00B}" srcOrd="0" destOrd="0" presId="urn:microsoft.com/office/officeart/2005/8/layout/hierarchy1"/>
    <dgm:cxn modelId="{D9219CDA-5E3F-F94C-9271-063FCCF0B60E}" type="presOf" srcId="{85E8D6A8-B579-844C-BF6B-A8A5CE22F540}" destId="{2C54658A-F20C-D944-A3B1-9A10653F7DE5}" srcOrd="0" destOrd="0" presId="urn:microsoft.com/office/officeart/2005/8/layout/hierarchy1"/>
    <dgm:cxn modelId="{CBF28039-7590-EF4F-B7B9-685D047874C2}" type="presOf" srcId="{C6B30B76-9372-3B48-83BF-F8F0C8D50849}" destId="{8F8E0686-1665-1C40-AFDD-4497BFD741BE}" srcOrd="0" destOrd="0" presId="urn:microsoft.com/office/officeart/2005/8/layout/hierarchy1"/>
    <dgm:cxn modelId="{11B409F6-ECC5-5F49-AFD6-0D8AD8357C44}" type="presOf" srcId="{EC0675DE-6FDB-0341-BFA5-662DA345C529}" destId="{9EF05C7E-81E3-634B-8556-E26893FDD457}" srcOrd="0" destOrd="0" presId="urn:microsoft.com/office/officeart/2005/8/layout/hierarchy1"/>
    <dgm:cxn modelId="{1E0CFAD4-0C9E-4A4E-B060-22C84144FC55}" srcId="{EC0675DE-6FDB-0341-BFA5-662DA345C529}" destId="{85E8D6A8-B579-844C-BF6B-A8A5CE22F540}" srcOrd="5" destOrd="0" parTransId="{AD60DA84-F486-8644-B125-6D51206AE4BF}" sibTransId="{4430DE38-E8A4-8940-8D31-342481BAB783}"/>
    <dgm:cxn modelId="{04C0F460-22C4-F040-A96F-2EA5CCEFA4C9}" type="presOf" srcId="{D73A6329-1709-9C4A-BD44-80A9A424D3EA}" destId="{9BA87AFD-E217-B24B-9BF0-159349578BD0}" srcOrd="0" destOrd="0" presId="urn:microsoft.com/office/officeart/2005/8/layout/hierarchy1"/>
    <dgm:cxn modelId="{450705CB-1D46-654C-B942-313F853D4455}" type="presOf" srcId="{50D99EE9-79D3-B345-BBB6-FFF9FBDD8EEA}" destId="{92404B6B-0F07-C84E-8C12-DC0331E9B827}" srcOrd="0" destOrd="0" presId="urn:microsoft.com/office/officeart/2005/8/layout/hierarchy1"/>
    <dgm:cxn modelId="{613032DE-3D79-8643-94E2-B952D16F884A}" type="presOf" srcId="{1A7BFCB5-3B88-F34F-8583-E37556AC00B5}" destId="{D793E5C7-DF0A-A441-98D0-B038D35AE7D0}" srcOrd="0" destOrd="0" presId="urn:microsoft.com/office/officeart/2005/8/layout/hierarchy1"/>
    <dgm:cxn modelId="{F623BB01-F654-B744-AB08-3B09C3DFDA6E}" type="presOf" srcId="{5255979B-BFAC-8844-9E70-6AE3BED67824}" destId="{567BC8CD-749B-9A41-A51F-89D5C56EDBBD}" srcOrd="0" destOrd="0" presId="urn:microsoft.com/office/officeart/2005/8/layout/hierarchy1"/>
    <dgm:cxn modelId="{86E12A18-41C5-4E40-BFD4-86DBC7EC5F58}" srcId="{EC0675DE-6FDB-0341-BFA5-662DA345C529}" destId="{CE255B70-6A2A-6644-BF50-864F4C02561A}" srcOrd="4" destOrd="0" parTransId="{0B248863-5354-FA4B-BD9B-A2F343FC96FD}" sibTransId="{2B46525A-3238-7541-9FFE-598B25D59638}"/>
    <dgm:cxn modelId="{1AA6BACF-A1E2-1F47-B015-14F74F27205D}" srcId="{1A7BFCB5-3B88-F34F-8583-E37556AC00B5}" destId="{EC0675DE-6FDB-0341-BFA5-662DA345C529}" srcOrd="0" destOrd="0" parTransId="{B5979575-E845-9847-954A-2A082B802FCD}" sibTransId="{FCE10C8F-91E1-6346-BA61-AFEBBE5EAE88}"/>
    <dgm:cxn modelId="{FDEA2086-4B09-F740-A19E-EEDE21E2773B}" type="presOf" srcId="{25FE0679-8F76-BF4F-8B2B-718A8C0E3BF8}" destId="{D7363AA9-5309-A443-9CCB-704A167E63EF}" srcOrd="0" destOrd="0" presId="urn:microsoft.com/office/officeart/2005/8/layout/hierarchy1"/>
    <dgm:cxn modelId="{0FD54BE0-8A8D-3945-8591-BAEA51FC18B6}" type="presOf" srcId="{0B248863-5354-FA4B-BD9B-A2F343FC96FD}" destId="{E86549D5-DA90-BB4D-BBED-B7F9503413EE}" srcOrd="0" destOrd="0" presId="urn:microsoft.com/office/officeart/2005/8/layout/hierarchy1"/>
    <dgm:cxn modelId="{3F9AB62E-4978-1E4A-8894-EA46A35A81F7}" srcId="{EC0675DE-6FDB-0341-BFA5-662DA345C529}" destId="{909D2F7F-9985-1F41-956E-B761433BAD9E}" srcOrd="1" destOrd="0" parTransId="{5255979B-BFAC-8844-9E70-6AE3BED67824}" sibTransId="{39D988E0-3C76-EC47-8442-64685C81016C}"/>
    <dgm:cxn modelId="{DB91506B-0E0B-714F-A036-1C3017FD4FED}" type="presOf" srcId="{1A2D83B4-D9F1-DA4B-B801-FE3F7364FF0D}" destId="{61C061D9-489E-4F43-B761-B457700C3A21}" srcOrd="0" destOrd="0" presId="urn:microsoft.com/office/officeart/2005/8/layout/hierarchy1"/>
    <dgm:cxn modelId="{001BC5B4-27D4-4349-B64B-3C68132BE3E5}" type="presParOf" srcId="{D793E5C7-DF0A-A441-98D0-B038D35AE7D0}" destId="{6760D33A-4319-D343-AE75-26ADC59DC998}" srcOrd="0" destOrd="0" presId="urn:microsoft.com/office/officeart/2005/8/layout/hierarchy1"/>
    <dgm:cxn modelId="{6310BF32-8E19-7144-96F6-FBFF795ED909}" type="presParOf" srcId="{6760D33A-4319-D343-AE75-26ADC59DC998}" destId="{C0538E9F-682C-5B47-9BF3-0CDD7582A44A}" srcOrd="0" destOrd="0" presId="urn:microsoft.com/office/officeart/2005/8/layout/hierarchy1"/>
    <dgm:cxn modelId="{0006328E-626D-1344-850B-FEF02393320B}" type="presParOf" srcId="{C0538E9F-682C-5B47-9BF3-0CDD7582A44A}" destId="{AA5878A7-A2D1-5F43-8276-A527BC65A3EB}" srcOrd="0" destOrd="0" presId="urn:microsoft.com/office/officeart/2005/8/layout/hierarchy1"/>
    <dgm:cxn modelId="{562215BA-0C38-A34D-BF64-3A522928E0A7}" type="presParOf" srcId="{C0538E9F-682C-5B47-9BF3-0CDD7582A44A}" destId="{9EF05C7E-81E3-634B-8556-E26893FDD457}" srcOrd="1" destOrd="0" presId="urn:microsoft.com/office/officeart/2005/8/layout/hierarchy1"/>
    <dgm:cxn modelId="{01697ADC-6920-BF45-9915-B3293495CD4A}" type="presParOf" srcId="{6760D33A-4319-D343-AE75-26ADC59DC998}" destId="{F9052DF1-24B8-324C-BC49-630FEAD07E4F}" srcOrd="1" destOrd="0" presId="urn:microsoft.com/office/officeart/2005/8/layout/hierarchy1"/>
    <dgm:cxn modelId="{EA0275F1-7FFA-0346-AD66-33C2C7FBF0B6}" type="presParOf" srcId="{F9052DF1-24B8-324C-BC49-630FEAD07E4F}" destId="{9B85F6B6-CC0B-DA4B-AA47-7149B57F7099}" srcOrd="0" destOrd="0" presId="urn:microsoft.com/office/officeart/2005/8/layout/hierarchy1"/>
    <dgm:cxn modelId="{F06AAEE6-E6CC-394B-ABB1-8BE54F105044}" type="presParOf" srcId="{F9052DF1-24B8-324C-BC49-630FEAD07E4F}" destId="{044400AE-0979-814E-846A-AE23A5BF2978}" srcOrd="1" destOrd="0" presId="urn:microsoft.com/office/officeart/2005/8/layout/hierarchy1"/>
    <dgm:cxn modelId="{4E7CC7AE-21ED-2D49-B0C0-3E4C3115E312}" type="presParOf" srcId="{044400AE-0979-814E-846A-AE23A5BF2978}" destId="{BA23EE18-5917-9144-8F17-8D2419BC1EDB}" srcOrd="0" destOrd="0" presId="urn:microsoft.com/office/officeart/2005/8/layout/hierarchy1"/>
    <dgm:cxn modelId="{2DBEF3F5-91A7-8E47-95F3-3E942EBE1A73}" type="presParOf" srcId="{BA23EE18-5917-9144-8F17-8D2419BC1EDB}" destId="{F58E440B-1DEB-1643-B7BE-C4BC75E265FE}" srcOrd="0" destOrd="0" presId="urn:microsoft.com/office/officeart/2005/8/layout/hierarchy1"/>
    <dgm:cxn modelId="{4A0C8D5B-E92E-2848-84D0-E7D9D9781880}" type="presParOf" srcId="{BA23EE18-5917-9144-8F17-8D2419BC1EDB}" destId="{61C061D9-489E-4F43-B761-B457700C3A21}" srcOrd="1" destOrd="0" presId="urn:microsoft.com/office/officeart/2005/8/layout/hierarchy1"/>
    <dgm:cxn modelId="{92E0CFE4-8C2D-7847-8F3D-64FCAFCEAA23}" type="presParOf" srcId="{044400AE-0979-814E-846A-AE23A5BF2978}" destId="{6D6E576C-B7D8-E842-B7B6-B5D79A1E7415}" srcOrd="1" destOrd="0" presId="urn:microsoft.com/office/officeart/2005/8/layout/hierarchy1"/>
    <dgm:cxn modelId="{A0F5344B-46D5-414D-8D49-4FDA2B68E2CE}" type="presParOf" srcId="{F9052DF1-24B8-324C-BC49-630FEAD07E4F}" destId="{567BC8CD-749B-9A41-A51F-89D5C56EDBBD}" srcOrd="2" destOrd="0" presId="urn:microsoft.com/office/officeart/2005/8/layout/hierarchy1"/>
    <dgm:cxn modelId="{6A2F0BC7-89AE-D44A-92B0-17020D17F890}" type="presParOf" srcId="{F9052DF1-24B8-324C-BC49-630FEAD07E4F}" destId="{AE81C943-25B9-3247-9DAE-CABC33DF54DA}" srcOrd="3" destOrd="0" presId="urn:microsoft.com/office/officeart/2005/8/layout/hierarchy1"/>
    <dgm:cxn modelId="{EFF6D73D-78AD-1243-AB80-B95B4A0A6361}" type="presParOf" srcId="{AE81C943-25B9-3247-9DAE-CABC33DF54DA}" destId="{66B2CD82-3BE8-364A-8B43-4E4392F1F363}" srcOrd="0" destOrd="0" presId="urn:microsoft.com/office/officeart/2005/8/layout/hierarchy1"/>
    <dgm:cxn modelId="{47F73EEA-0F8F-DA4F-8FAF-FEC48F4C9364}" type="presParOf" srcId="{66B2CD82-3BE8-364A-8B43-4E4392F1F363}" destId="{2A5D20BD-8F4F-2043-ACBC-360CA79B14B0}" srcOrd="0" destOrd="0" presId="urn:microsoft.com/office/officeart/2005/8/layout/hierarchy1"/>
    <dgm:cxn modelId="{4F303C7D-F6BC-E84E-AD78-4C521811A19F}" type="presParOf" srcId="{66B2CD82-3BE8-364A-8B43-4E4392F1F363}" destId="{34325BFA-3AD7-8942-8045-D836F5A47F15}" srcOrd="1" destOrd="0" presId="urn:microsoft.com/office/officeart/2005/8/layout/hierarchy1"/>
    <dgm:cxn modelId="{4DDCEC76-6472-B242-8225-3B2739B56656}" type="presParOf" srcId="{AE81C943-25B9-3247-9DAE-CABC33DF54DA}" destId="{30BC5451-BFFF-094D-8480-EE671EA745A6}" srcOrd="1" destOrd="0" presId="urn:microsoft.com/office/officeart/2005/8/layout/hierarchy1"/>
    <dgm:cxn modelId="{5E72A981-632C-094E-96F1-760BA3663564}" type="presParOf" srcId="{F9052DF1-24B8-324C-BC49-630FEAD07E4F}" destId="{8F8E0686-1665-1C40-AFDD-4497BFD741BE}" srcOrd="4" destOrd="0" presId="urn:microsoft.com/office/officeart/2005/8/layout/hierarchy1"/>
    <dgm:cxn modelId="{473D22A6-A074-0640-B5EF-AB6914EBECBA}" type="presParOf" srcId="{F9052DF1-24B8-324C-BC49-630FEAD07E4F}" destId="{415273E0-4153-F845-B788-BB8077ABB29B}" srcOrd="5" destOrd="0" presId="urn:microsoft.com/office/officeart/2005/8/layout/hierarchy1"/>
    <dgm:cxn modelId="{B19DFC93-3740-2348-8943-04A345EF7901}" type="presParOf" srcId="{415273E0-4153-F845-B788-BB8077ABB29B}" destId="{6445BA9F-4651-DA41-A1EF-FFDFB979FDEE}" srcOrd="0" destOrd="0" presId="urn:microsoft.com/office/officeart/2005/8/layout/hierarchy1"/>
    <dgm:cxn modelId="{A420F240-DF18-7A41-BF4B-A4990D410264}" type="presParOf" srcId="{6445BA9F-4651-DA41-A1EF-FFDFB979FDEE}" destId="{66D211D0-7080-3F46-8837-4BE8F36E34B3}" srcOrd="0" destOrd="0" presId="urn:microsoft.com/office/officeart/2005/8/layout/hierarchy1"/>
    <dgm:cxn modelId="{EE238480-52F4-714E-AEA2-1031FD6EC124}" type="presParOf" srcId="{6445BA9F-4651-DA41-A1EF-FFDFB979FDEE}" destId="{D7363AA9-5309-A443-9CCB-704A167E63EF}" srcOrd="1" destOrd="0" presId="urn:microsoft.com/office/officeart/2005/8/layout/hierarchy1"/>
    <dgm:cxn modelId="{96E30932-B599-6D44-B0E8-867CFE939E5E}" type="presParOf" srcId="{415273E0-4153-F845-B788-BB8077ABB29B}" destId="{74ACAD23-CB4A-9E4D-BE40-30512172ABA4}" srcOrd="1" destOrd="0" presId="urn:microsoft.com/office/officeart/2005/8/layout/hierarchy1"/>
    <dgm:cxn modelId="{89668E5E-A05A-E84E-A09F-682DF9842B75}" type="presParOf" srcId="{F9052DF1-24B8-324C-BC49-630FEAD07E4F}" destId="{9BA87AFD-E217-B24B-9BF0-159349578BD0}" srcOrd="6" destOrd="0" presId="urn:microsoft.com/office/officeart/2005/8/layout/hierarchy1"/>
    <dgm:cxn modelId="{DAFB5437-22F3-8640-8F2D-DAF02D985E38}" type="presParOf" srcId="{F9052DF1-24B8-324C-BC49-630FEAD07E4F}" destId="{8548ECE1-5122-BB42-A37D-F33A2E4AA26C}" srcOrd="7" destOrd="0" presId="urn:microsoft.com/office/officeart/2005/8/layout/hierarchy1"/>
    <dgm:cxn modelId="{B9971EF2-A7F9-F34A-8E6B-740619D1175B}" type="presParOf" srcId="{8548ECE1-5122-BB42-A37D-F33A2E4AA26C}" destId="{DD9620A6-B230-694B-B562-03E0DAD296FD}" srcOrd="0" destOrd="0" presId="urn:microsoft.com/office/officeart/2005/8/layout/hierarchy1"/>
    <dgm:cxn modelId="{04B74781-F885-5149-8EA0-EA856692D425}" type="presParOf" srcId="{DD9620A6-B230-694B-B562-03E0DAD296FD}" destId="{8C782EC9-F3D8-B747-882F-8F64884F60B7}" srcOrd="0" destOrd="0" presId="urn:microsoft.com/office/officeart/2005/8/layout/hierarchy1"/>
    <dgm:cxn modelId="{45A7C88F-66BF-A64E-A01D-BBCA56E44450}" type="presParOf" srcId="{DD9620A6-B230-694B-B562-03E0DAD296FD}" destId="{92404B6B-0F07-C84E-8C12-DC0331E9B827}" srcOrd="1" destOrd="0" presId="urn:microsoft.com/office/officeart/2005/8/layout/hierarchy1"/>
    <dgm:cxn modelId="{D4050CCC-C332-BC4C-88C7-8F127C2E6088}" type="presParOf" srcId="{8548ECE1-5122-BB42-A37D-F33A2E4AA26C}" destId="{6BBF6F7E-BF6E-1C4F-9B47-CFA2FFAB38A2}" srcOrd="1" destOrd="0" presId="urn:microsoft.com/office/officeart/2005/8/layout/hierarchy1"/>
    <dgm:cxn modelId="{B746D23D-1555-FD4C-A8C5-9AFAE6AA88BE}" type="presParOf" srcId="{F9052DF1-24B8-324C-BC49-630FEAD07E4F}" destId="{E86549D5-DA90-BB4D-BBED-B7F9503413EE}" srcOrd="8" destOrd="0" presId="urn:microsoft.com/office/officeart/2005/8/layout/hierarchy1"/>
    <dgm:cxn modelId="{4FAAA412-1B0B-984C-9355-2DD25FD6CA8B}" type="presParOf" srcId="{F9052DF1-24B8-324C-BC49-630FEAD07E4F}" destId="{0782AAAB-63B0-6041-9108-94C1B96A9EC2}" srcOrd="9" destOrd="0" presId="urn:microsoft.com/office/officeart/2005/8/layout/hierarchy1"/>
    <dgm:cxn modelId="{703D327B-527B-C34A-A29F-C3CF84E7FE6B}" type="presParOf" srcId="{0782AAAB-63B0-6041-9108-94C1B96A9EC2}" destId="{A922D297-6EBC-BD4A-8831-3B4168957EF1}" srcOrd="0" destOrd="0" presId="urn:microsoft.com/office/officeart/2005/8/layout/hierarchy1"/>
    <dgm:cxn modelId="{4611C85A-0201-0245-90A5-7449D75C142E}" type="presParOf" srcId="{A922D297-6EBC-BD4A-8831-3B4168957EF1}" destId="{33B89DC8-B7D5-F848-9BCF-F2D8C23BBE1E}" srcOrd="0" destOrd="0" presId="urn:microsoft.com/office/officeart/2005/8/layout/hierarchy1"/>
    <dgm:cxn modelId="{2BF8FEF9-7F3A-B247-A0CE-27A292A3CF3D}" type="presParOf" srcId="{A922D297-6EBC-BD4A-8831-3B4168957EF1}" destId="{22C0DF89-7C0F-344B-B0FD-2F145159F00B}" srcOrd="1" destOrd="0" presId="urn:microsoft.com/office/officeart/2005/8/layout/hierarchy1"/>
    <dgm:cxn modelId="{A4407693-6626-5E4D-B3B9-B36BC1D5A6AE}" type="presParOf" srcId="{0782AAAB-63B0-6041-9108-94C1B96A9EC2}" destId="{76CC27AC-1361-C64E-9AB0-54449D5CF175}" srcOrd="1" destOrd="0" presId="urn:microsoft.com/office/officeart/2005/8/layout/hierarchy1"/>
    <dgm:cxn modelId="{1D1DC5C6-F56F-DD4E-9578-27E3F36F15C5}" type="presParOf" srcId="{F9052DF1-24B8-324C-BC49-630FEAD07E4F}" destId="{239A81EB-8124-BC49-A1A8-56B862DFA9CD}" srcOrd="10" destOrd="0" presId="urn:microsoft.com/office/officeart/2005/8/layout/hierarchy1"/>
    <dgm:cxn modelId="{11DC2CE2-6D58-654D-8FDB-3A2CD35191AE}" type="presParOf" srcId="{F9052DF1-24B8-324C-BC49-630FEAD07E4F}" destId="{836A60E8-32DB-DE42-8635-F324D1691943}" srcOrd="11" destOrd="0" presId="urn:microsoft.com/office/officeart/2005/8/layout/hierarchy1"/>
    <dgm:cxn modelId="{38DDB12C-D50D-CA44-B3FB-89E808874F62}" type="presParOf" srcId="{836A60E8-32DB-DE42-8635-F324D1691943}" destId="{4B6034CB-C139-EA48-BAED-2F6E8587BDE7}" srcOrd="0" destOrd="0" presId="urn:microsoft.com/office/officeart/2005/8/layout/hierarchy1"/>
    <dgm:cxn modelId="{CB67D3EE-7AC4-1944-B621-81D39E07CA8B}" type="presParOf" srcId="{4B6034CB-C139-EA48-BAED-2F6E8587BDE7}" destId="{2EB3F740-A636-5745-A4CE-06598A0D5453}" srcOrd="0" destOrd="0" presId="urn:microsoft.com/office/officeart/2005/8/layout/hierarchy1"/>
    <dgm:cxn modelId="{25FF6908-437E-EF41-9266-6BE6A9860B6C}" type="presParOf" srcId="{4B6034CB-C139-EA48-BAED-2F6E8587BDE7}" destId="{2C54658A-F20C-D944-A3B1-9A10653F7DE5}" srcOrd="1" destOrd="0" presId="urn:microsoft.com/office/officeart/2005/8/layout/hierarchy1"/>
    <dgm:cxn modelId="{143D7908-7D63-D840-B143-A7F817D7FD2E}" type="presParOf" srcId="{836A60E8-32DB-DE42-8635-F324D1691943}" destId="{56186BD7-5070-3A40-A83A-97049197C36A}"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A81EB-8124-BC49-A1A8-56B862DFA9CD}">
      <dsp:nvSpPr>
        <dsp:cNvPr id="0" name=""/>
        <dsp:cNvSpPr/>
      </dsp:nvSpPr>
      <dsp:spPr>
        <a:xfrm>
          <a:off x="2482042" y="607499"/>
          <a:ext cx="2132476" cy="202972"/>
        </a:xfrm>
        <a:custGeom>
          <a:avLst/>
          <a:gdLst/>
          <a:ahLst/>
          <a:cxnLst/>
          <a:rect l="0" t="0" r="0" b="0"/>
          <a:pathLst>
            <a:path>
              <a:moveTo>
                <a:pt x="0" y="0"/>
              </a:moveTo>
              <a:lnTo>
                <a:pt x="0" y="138320"/>
              </a:lnTo>
              <a:lnTo>
                <a:pt x="2132476" y="138320"/>
              </a:lnTo>
              <a:lnTo>
                <a:pt x="2132476" y="20297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86549D5-DA90-BB4D-BBED-B7F9503413EE}">
      <dsp:nvSpPr>
        <dsp:cNvPr id="0" name=""/>
        <dsp:cNvSpPr/>
      </dsp:nvSpPr>
      <dsp:spPr>
        <a:xfrm>
          <a:off x="2482042" y="607499"/>
          <a:ext cx="1279485" cy="202972"/>
        </a:xfrm>
        <a:custGeom>
          <a:avLst/>
          <a:gdLst/>
          <a:ahLst/>
          <a:cxnLst/>
          <a:rect l="0" t="0" r="0" b="0"/>
          <a:pathLst>
            <a:path>
              <a:moveTo>
                <a:pt x="0" y="0"/>
              </a:moveTo>
              <a:lnTo>
                <a:pt x="0" y="138320"/>
              </a:lnTo>
              <a:lnTo>
                <a:pt x="1279485" y="138320"/>
              </a:lnTo>
              <a:lnTo>
                <a:pt x="1279485" y="20297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BA87AFD-E217-B24B-9BF0-159349578BD0}">
      <dsp:nvSpPr>
        <dsp:cNvPr id="0" name=""/>
        <dsp:cNvSpPr/>
      </dsp:nvSpPr>
      <dsp:spPr>
        <a:xfrm>
          <a:off x="2482042" y="607499"/>
          <a:ext cx="426495" cy="202972"/>
        </a:xfrm>
        <a:custGeom>
          <a:avLst/>
          <a:gdLst/>
          <a:ahLst/>
          <a:cxnLst/>
          <a:rect l="0" t="0" r="0" b="0"/>
          <a:pathLst>
            <a:path>
              <a:moveTo>
                <a:pt x="0" y="0"/>
              </a:moveTo>
              <a:lnTo>
                <a:pt x="0" y="138320"/>
              </a:lnTo>
              <a:lnTo>
                <a:pt x="426495" y="138320"/>
              </a:lnTo>
              <a:lnTo>
                <a:pt x="426495" y="20297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F8E0686-1665-1C40-AFDD-4497BFD741BE}">
      <dsp:nvSpPr>
        <dsp:cNvPr id="0" name=""/>
        <dsp:cNvSpPr/>
      </dsp:nvSpPr>
      <dsp:spPr>
        <a:xfrm>
          <a:off x="2055546" y="607499"/>
          <a:ext cx="426495" cy="202972"/>
        </a:xfrm>
        <a:custGeom>
          <a:avLst/>
          <a:gdLst/>
          <a:ahLst/>
          <a:cxnLst/>
          <a:rect l="0" t="0" r="0" b="0"/>
          <a:pathLst>
            <a:path>
              <a:moveTo>
                <a:pt x="426495" y="0"/>
              </a:moveTo>
              <a:lnTo>
                <a:pt x="426495" y="138320"/>
              </a:lnTo>
              <a:lnTo>
                <a:pt x="0" y="138320"/>
              </a:lnTo>
              <a:lnTo>
                <a:pt x="0" y="20297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7BC8CD-749B-9A41-A51F-89D5C56EDBBD}">
      <dsp:nvSpPr>
        <dsp:cNvPr id="0" name=""/>
        <dsp:cNvSpPr/>
      </dsp:nvSpPr>
      <dsp:spPr>
        <a:xfrm>
          <a:off x="1202556" y="607499"/>
          <a:ext cx="1279485" cy="202972"/>
        </a:xfrm>
        <a:custGeom>
          <a:avLst/>
          <a:gdLst/>
          <a:ahLst/>
          <a:cxnLst/>
          <a:rect l="0" t="0" r="0" b="0"/>
          <a:pathLst>
            <a:path>
              <a:moveTo>
                <a:pt x="1279485" y="0"/>
              </a:moveTo>
              <a:lnTo>
                <a:pt x="1279485" y="138320"/>
              </a:lnTo>
              <a:lnTo>
                <a:pt x="0" y="138320"/>
              </a:lnTo>
              <a:lnTo>
                <a:pt x="0" y="20297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B85F6B6-CC0B-DA4B-AA47-7149B57F7099}">
      <dsp:nvSpPr>
        <dsp:cNvPr id="0" name=""/>
        <dsp:cNvSpPr/>
      </dsp:nvSpPr>
      <dsp:spPr>
        <a:xfrm>
          <a:off x="349566" y="607499"/>
          <a:ext cx="2132476" cy="202972"/>
        </a:xfrm>
        <a:custGeom>
          <a:avLst/>
          <a:gdLst/>
          <a:ahLst/>
          <a:cxnLst/>
          <a:rect l="0" t="0" r="0" b="0"/>
          <a:pathLst>
            <a:path>
              <a:moveTo>
                <a:pt x="2132476" y="0"/>
              </a:moveTo>
              <a:lnTo>
                <a:pt x="2132476" y="138320"/>
              </a:lnTo>
              <a:lnTo>
                <a:pt x="0" y="138320"/>
              </a:lnTo>
              <a:lnTo>
                <a:pt x="0" y="20297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A5878A7-A2D1-5F43-8276-A527BC65A3EB}">
      <dsp:nvSpPr>
        <dsp:cNvPr id="0" name=""/>
        <dsp:cNvSpPr/>
      </dsp:nvSpPr>
      <dsp:spPr>
        <a:xfrm>
          <a:off x="1687561" y="131745"/>
          <a:ext cx="1588960" cy="475753"/>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EF05C7E-81E3-634B-8556-E26893FDD457}">
      <dsp:nvSpPr>
        <dsp:cNvPr id="0" name=""/>
        <dsp:cNvSpPr/>
      </dsp:nvSpPr>
      <dsp:spPr>
        <a:xfrm>
          <a:off x="1765106" y="205413"/>
          <a:ext cx="1588960" cy="475753"/>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Instrument</a:t>
          </a:r>
          <a:endParaRPr lang="en-US" sz="1050" kern="1200" dirty="0"/>
        </a:p>
      </dsp:txBody>
      <dsp:txXfrm>
        <a:off x="1779040" y="219347"/>
        <a:ext cx="1561092" cy="447885"/>
      </dsp:txXfrm>
    </dsp:sp>
    <dsp:sp modelId="{F58E440B-1DEB-1643-B7BE-C4BC75E265FE}">
      <dsp:nvSpPr>
        <dsp:cNvPr id="0" name=""/>
        <dsp:cNvSpPr/>
      </dsp:nvSpPr>
      <dsp:spPr>
        <a:xfrm>
          <a:off x="615" y="810472"/>
          <a:ext cx="697901" cy="443167"/>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1C061D9-489E-4F43-B761-B457700C3A21}">
      <dsp:nvSpPr>
        <dsp:cNvPr id="0" name=""/>
        <dsp:cNvSpPr/>
      </dsp:nvSpPr>
      <dsp:spPr>
        <a:xfrm>
          <a:off x="78160" y="884139"/>
          <a:ext cx="697901" cy="443167"/>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Optics</a:t>
          </a:r>
          <a:endParaRPr lang="en-US" sz="1050" kern="1200" dirty="0"/>
        </a:p>
      </dsp:txBody>
      <dsp:txXfrm>
        <a:off x="91140" y="897119"/>
        <a:ext cx="671941" cy="417207"/>
      </dsp:txXfrm>
    </dsp:sp>
    <dsp:sp modelId="{2A5D20BD-8F4F-2043-ACBC-360CA79B14B0}">
      <dsp:nvSpPr>
        <dsp:cNvPr id="0" name=""/>
        <dsp:cNvSpPr/>
      </dsp:nvSpPr>
      <dsp:spPr>
        <a:xfrm>
          <a:off x="853605" y="810472"/>
          <a:ext cx="697901" cy="443167"/>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4325BFA-3AD7-8942-8045-D836F5A47F15}">
      <dsp:nvSpPr>
        <dsp:cNvPr id="0" name=""/>
        <dsp:cNvSpPr/>
      </dsp:nvSpPr>
      <dsp:spPr>
        <a:xfrm>
          <a:off x="931150" y="884139"/>
          <a:ext cx="697901" cy="443167"/>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Choppers</a:t>
          </a:r>
        </a:p>
      </dsp:txBody>
      <dsp:txXfrm>
        <a:off x="944130" y="897119"/>
        <a:ext cx="671941" cy="417207"/>
      </dsp:txXfrm>
    </dsp:sp>
    <dsp:sp modelId="{66D211D0-7080-3F46-8837-4BE8F36E34B3}">
      <dsp:nvSpPr>
        <dsp:cNvPr id="0" name=""/>
        <dsp:cNvSpPr/>
      </dsp:nvSpPr>
      <dsp:spPr>
        <a:xfrm>
          <a:off x="1706596" y="810472"/>
          <a:ext cx="697901" cy="443167"/>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7363AA9-5309-A443-9CCB-704A167E63EF}">
      <dsp:nvSpPr>
        <dsp:cNvPr id="0" name=""/>
        <dsp:cNvSpPr/>
      </dsp:nvSpPr>
      <dsp:spPr>
        <a:xfrm>
          <a:off x="1784140" y="884139"/>
          <a:ext cx="697901" cy="443167"/>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Sample area</a:t>
          </a:r>
        </a:p>
      </dsp:txBody>
      <dsp:txXfrm>
        <a:off x="1797120" y="897119"/>
        <a:ext cx="671941" cy="417207"/>
      </dsp:txXfrm>
    </dsp:sp>
    <dsp:sp modelId="{8C782EC9-F3D8-B747-882F-8F64884F60B7}">
      <dsp:nvSpPr>
        <dsp:cNvPr id="0" name=""/>
        <dsp:cNvSpPr/>
      </dsp:nvSpPr>
      <dsp:spPr>
        <a:xfrm>
          <a:off x="2559586" y="810472"/>
          <a:ext cx="697901" cy="443167"/>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2404B6B-0F07-C84E-8C12-DC0331E9B827}">
      <dsp:nvSpPr>
        <dsp:cNvPr id="0" name=""/>
        <dsp:cNvSpPr/>
      </dsp:nvSpPr>
      <dsp:spPr>
        <a:xfrm>
          <a:off x="2637131" y="884139"/>
          <a:ext cx="697901" cy="443167"/>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Detectors</a:t>
          </a:r>
        </a:p>
      </dsp:txBody>
      <dsp:txXfrm>
        <a:off x="2650111" y="897119"/>
        <a:ext cx="671941" cy="417207"/>
      </dsp:txXfrm>
    </dsp:sp>
    <dsp:sp modelId="{33B89DC8-B7D5-F848-9BCF-F2D8C23BBE1E}">
      <dsp:nvSpPr>
        <dsp:cNvPr id="0" name=""/>
        <dsp:cNvSpPr/>
      </dsp:nvSpPr>
      <dsp:spPr>
        <a:xfrm>
          <a:off x="3412577" y="810472"/>
          <a:ext cx="697901" cy="443167"/>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2C0DF89-7C0F-344B-B0FD-2F145159F00B}">
      <dsp:nvSpPr>
        <dsp:cNvPr id="0" name=""/>
        <dsp:cNvSpPr/>
      </dsp:nvSpPr>
      <dsp:spPr>
        <a:xfrm>
          <a:off x="3490121" y="884139"/>
          <a:ext cx="697901" cy="443167"/>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Control systems</a:t>
          </a:r>
        </a:p>
      </dsp:txBody>
      <dsp:txXfrm>
        <a:off x="3503101" y="897119"/>
        <a:ext cx="671941" cy="417207"/>
      </dsp:txXfrm>
    </dsp:sp>
    <dsp:sp modelId="{2EB3F740-A636-5745-A4CE-06598A0D5453}">
      <dsp:nvSpPr>
        <dsp:cNvPr id="0" name=""/>
        <dsp:cNvSpPr/>
      </dsp:nvSpPr>
      <dsp:spPr>
        <a:xfrm>
          <a:off x="4265567" y="810472"/>
          <a:ext cx="697901" cy="443167"/>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C54658A-F20C-D944-A3B1-9A10653F7DE5}">
      <dsp:nvSpPr>
        <dsp:cNvPr id="0" name=""/>
        <dsp:cNvSpPr/>
      </dsp:nvSpPr>
      <dsp:spPr>
        <a:xfrm>
          <a:off x="4343112" y="884139"/>
          <a:ext cx="697901" cy="443167"/>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1050" kern="1200" dirty="0" smtClean="0"/>
            <a:t>Shielding</a:t>
          </a:r>
        </a:p>
      </dsp:txBody>
      <dsp:txXfrm>
        <a:off x="4356092" y="897119"/>
        <a:ext cx="671941" cy="41720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 Id="rId2"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E6C1F0-9D40-1248-9255-F3BBE7F223B4}" type="datetimeFigureOut">
              <a:t>10/9/13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9738D3-7715-0C4A-857D-0EED37D056F4}" type="slidenum">
              <a:t>‹#›</a:t>
            </a:fld>
            <a:endParaRPr lang="en-US"/>
          </a:p>
        </p:txBody>
      </p:sp>
    </p:spTree>
    <p:extLst>
      <p:ext uri="{BB962C8B-B14F-4D97-AF65-F5344CB8AC3E}">
        <p14:creationId xmlns:p14="http://schemas.microsoft.com/office/powerpoint/2010/main" val="40385341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impact of instrument reliability on the scientific output and reputation of a research facility will be explored using examples from recent studies carried out at the ESS. The argument is made that the design of long pulse spallation sources coupled with the changing expectations of the user community will raise the importance of instrument reliability, availability and serviceability issues to the same level as that of pure neutronic performance as drivers for the design of the next generation of neutron instruments.</a:t>
            </a:r>
          </a:p>
          <a:p>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1</a:t>
            </a:fld>
            <a:endParaRPr lang="en-US"/>
          </a:p>
        </p:txBody>
      </p:sp>
    </p:spTree>
    <p:extLst>
      <p:ext uri="{BB962C8B-B14F-4D97-AF65-F5344CB8AC3E}">
        <p14:creationId xmlns:p14="http://schemas.microsoft.com/office/powerpoint/2010/main" val="561143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Evaluate for each 2m section of each beam-line</a:t>
            </a:r>
          </a:p>
          <a:p>
            <a:pPr marL="304838" indent="-304838">
              <a:buFont typeface="Arial"/>
              <a:buChar char="•"/>
            </a:pPr>
            <a:r>
              <a:rPr lang="en-US" sz="1200" dirty="0" smtClean="0"/>
              <a:t>Quantity &amp; Type of equipment installed</a:t>
            </a:r>
          </a:p>
          <a:p>
            <a:pPr marL="304838" indent="-304838">
              <a:buFont typeface="Arial"/>
              <a:buChar char="•"/>
            </a:pPr>
            <a:r>
              <a:rPr lang="en-US" sz="1200" dirty="0" smtClean="0"/>
              <a:t>Level of accessibility (p-beam ON)</a:t>
            </a:r>
          </a:p>
          <a:p>
            <a:pPr marL="304838" indent="-304838">
              <a:buFont typeface="Arial"/>
              <a:buChar char="•"/>
            </a:pPr>
            <a:r>
              <a:rPr lang="en-US" sz="1200" dirty="0" smtClean="0"/>
              <a:t>Access time </a:t>
            </a:r>
          </a:p>
          <a:p>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13</a:t>
            </a:fld>
            <a:endParaRPr lang="en-US"/>
          </a:p>
        </p:txBody>
      </p:sp>
    </p:spTree>
    <p:extLst>
      <p:ext uri="{BB962C8B-B14F-4D97-AF65-F5344CB8AC3E}">
        <p14:creationId xmlns:p14="http://schemas.microsoft.com/office/powerpoint/2010/main" val="181248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en-US" sz="1200" dirty="0" smtClean="0"/>
          </a:p>
          <a:p>
            <a:r>
              <a:rPr lang="en-US" sz="1200" dirty="0" smtClean="0"/>
              <a:t>What is studied?</a:t>
            </a:r>
          </a:p>
          <a:p>
            <a:pPr marL="0" indent="0">
              <a:buNone/>
            </a:pPr>
            <a:r>
              <a:rPr lang="en-US" sz="2800" dirty="0" smtClean="0"/>
              <a:t>Impact on ‘operational’ issues</a:t>
            </a:r>
          </a:p>
          <a:p>
            <a:r>
              <a:rPr lang="en-US" sz="2800" dirty="0" smtClean="0"/>
              <a:t>Construction</a:t>
            </a:r>
          </a:p>
          <a:p>
            <a:r>
              <a:rPr lang="en-US" sz="2800" dirty="0" smtClean="0"/>
              <a:t>Commissioning</a:t>
            </a:r>
          </a:p>
          <a:p>
            <a:r>
              <a:rPr lang="en-US" sz="2800" dirty="0" smtClean="0"/>
              <a:t>Support during operation</a:t>
            </a:r>
          </a:p>
          <a:p>
            <a:pPr lvl="1"/>
            <a:r>
              <a:rPr lang="en-US" sz="2400" dirty="0" smtClean="0"/>
              <a:t>Maintenance</a:t>
            </a:r>
          </a:p>
          <a:p>
            <a:pPr lvl="1"/>
            <a:r>
              <a:rPr lang="en-US" sz="2400" dirty="0" smtClean="0"/>
              <a:t>Repair</a:t>
            </a:r>
          </a:p>
          <a:p>
            <a:r>
              <a:rPr lang="en-US" sz="2800" dirty="0" smtClean="0"/>
              <a:t>Upgrade / Modification</a:t>
            </a:r>
          </a:p>
          <a:p>
            <a:r>
              <a:rPr lang="en-US" sz="2800" dirty="0" smtClean="0"/>
              <a:t>Decommissioning</a:t>
            </a:r>
          </a:p>
          <a:p>
            <a:endParaRPr lang="en-US" sz="2800" dirty="0" smtClean="0"/>
          </a:p>
          <a:p>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Why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sz="1200" dirty="0" smtClean="0"/>
              <a:t>Effect on availability of the instrument suit </a:t>
            </a:r>
          </a:p>
          <a:p>
            <a:r>
              <a:rPr lang="en-US" sz="1200" dirty="0" smtClean="0"/>
              <a:t>Effect on level of commitment required to support instrument operation</a:t>
            </a:r>
          </a:p>
          <a:p>
            <a:endParaRPr lang="en-US" dirty="0"/>
          </a:p>
        </p:txBody>
      </p:sp>
      <p:sp>
        <p:nvSpPr>
          <p:cNvPr id="4" name="Dia számának helye 3"/>
          <p:cNvSpPr>
            <a:spLocks noGrp="1"/>
          </p:cNvSpPr>
          <p:nvPr>
            <p:ph type="sldNum" sz="quarter" idx="10"/>
          </p:nvPr>
        </p:nvSpPr>
        <p:spPr/>
        <p:txBody>
          <a:bodyPr/>
          <a:lstStyle/>
          <a:p>
            <a:fld id="{D9D08B68-4E98-464E-8F60-4043E332D2CB}" type="slidenum">
              <a:rPr lang="en-US" smtClean="0"/>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Operational performance ‘very similar’ </a:t>
            </a:r>
          </a:p>
          <a:p>
            <a:pPr lvl="1"/>
            <a:r>
              <a:rPr lang="en-US" dirty="0" smtClean="0"/>
              <a:t>No access to components within LOS with the proton beam on.</a:t>
            </a:r>
          </a:p>
          <a:p>
            <a:pPr lvl="1"/>
            <a:r>
              <a:rPr lang="en-US" dirty="0" smtClean="0"/>
              <a:t>B support of shutters must now conducted from within instruments hall</a:t>
            </a:r>
          </a:p>
          <a:p>
            <a:pPr lvl="1"/>
            <a:r>
              <a:rPr lang="en-US" dirty="0" smtClean="0"/>
              <a:t>Instrument performance is measurable degraded in B due to moving 1</a:t>
            </a:r>
            <a:r>
              <a:rPr lang="en-US" baseline="30000" dirty="0" smtClean="0"/>
              <a:t>st</a:t>
            </a:r>
            <a:r>
              <a:rPr lang="en-US" dirty="0" smtClean="0"/>
              <a:t> choppers backwards 0.5m  </a:t>
            </a:r>
          </a:p>
          <a:p>
            <a:endParaRPr lang="en-US" dirty="0"/>
          </a:p>
        </p:txBody>
      </p:sp>
      <p:sp>
        <p:nvSpPr>
          <p:cNvPr id="4" name="Slide Number Placeholder 3"/>
          <p:cNvSpPr>
            <a:spLocks noGrp="1"/>
          </p:cNvSpPr>
          <p:nvPr>
            <p:ph type="sldNum" sz="quarter" idx="10"/>
          </p:nvPr>
        </p:nvSpPr>
        <p:spPr/>
        <p:txBody>
          <a:bodyPr/>
          <a:lstStyle/>
          <a:p>
            <a:fld id="{CDCDECB4-B643-764C-94FA-EB83B6976865}" type="slidenum">
              <a:rPr lang="en-US" smtClean="0"/>
              <a:t>15</a:t>
            </a:fld>
            <a:endParaRPr lang="en-US"/>
          </a:p>
        </p:txBody>
      </p:sp>
    </p:spTree>
    <p:extLst>
      <p:ext uri="{BB962C8B-B14F-4D97-AF65-F5344CB8AC3E}">
        <p14:creationId xmlns:p14="http://schemas.microsoft.com/office/powerpoint/2010/main" val="2369116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As</a:t>
            </a:r>
            <a:r>
              <a:rPr lang="en-US" baseline="0" dirty="0" smtClean="0"/>
              <a:t> I have said we were interested in modeling reliability </a:t>
            </a:r>
            <a:endParaRPr lang="en-US" dirty="0" smtClean="0"/>
          </a:p>
          <a:p>
            <a:r>
              <a:rPr lang="en-US" dirty="0" smtClean="0"/>
              <a:t>So went out search for data</a:t>
            </a:r>
          </a:p>
          <a:p>
            <a:r>
              <a:rPr lang="en-US" dirty="0" smtClean="0"/>
              <a:t>From the other facilities reactor or spallation sources </a:t>
            </a:r>
          </a:p>
          <a:p>
            <a:r>
              <a:rPr lang="en-US" dirty="0" smtClean="0"/>
              <a:t>ISIS</a:t>
            </a:r>
          </a:p>
          <a:p>
            <a:r>
              <a:rPr lang="en-US" dirty="0" smtClean="0"/>
              <a:t>SNS</a:t>
            </a:r>
          </a:p>
          <a:p>
            <a:r>
              <a:rPr lang="en-US" dirty="0" smtClean="0"/>
              <a:t>J-PARC</a:t>
            </a:r>
          </a:p>
          <a:p>
            <a:r>
              <a:rPr lang="en-US" dirty="0" smtClean="0"/>
              <a:t>ILL</a:t>
            </a:r>
          </a:p>
          <a:p>
            <a:r>
              <a:rPr lang="en-US" dirty="0" smtClean="0"/>
              <a:t>Frequency of shutdowns</a:t>
            </a:r>
          </a:p>
          <a:p>
            <a:r>
              <a:rPr lang="en-US" dirty="0" smtClean="0"/>
              <a:t>Duration</a:t>
            </a:r>
            <a:r>
              <a:rPr lang="en-US" baseline="0" dirty="0" smtClean="0"/>
              <a:t> </a:t>
            </a:r>
          </a:p>
          <a:p>
            <a:r>
              <a:rPr lang="en-US" baseline="0" dirty="0" smtClean="0"/>
              <a:t>Cause</a:t>
            </a:r>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17</a:t>
            </a:fld>
            <a:endParaRPr lang="en-US"/>
          </a:p>
        </p:txBody>
      </p:sp>
    </p:spTree>
    <p:extLst>
      <p:ext uri="{BB962C8B-B14F-4D97-AF65-F5344CB8AC3E}">
        <p14:creationId xmlns:p14="http://schemas.microsoft.com/office/powerpoint/2010/main" val="2825580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smtClean="0"/>
              <a:t>Calculated failure rates for existing instruments and equipment </a:t>
            </a:r>
          </a:p>
          <a:p>
            <a:pPr lvl="1"/>
            <a:r>
              <a:rPr lang="en-US" sz="2400" dirty="0" smtClean="0"/>
              <a:t>And from that </a:t>
            </a:r>
          </a:p>
          <a:p>
            <a:pPr lvl="1"/>
            <a:r>
              <a:rPr lang="en-US" sz="2400" dirty="0" smtClean="0"/>
              <a:t>Factoring</a:t>
            </a:r>
            <a:r>
              <a:rPr lang="en-US" sz="2400" baseline="0" dirty="0" smtClean="0"/>
              <a:t> in the increase </a:t>
            </a:r>
            <a:r>
              <a:rPr lang="en-US" sz="2400" baseline="0" dirty="0" err="1" smtClean="0"/>
              <a:t>comlexity</a:t>
            </a:r>
            <a:r>
              <a:rPr lang="en-US" sz="2400" baseline="0" dirty="0" smtClean="0"/>
              <a:t> of ESS instruments tried to come up with some estimates for our own instruments</a:t>
            </a:r>
            <a:endParaRPr lang="en-US" sz="2400" dirty="0" smtClean="0"/>
          </a:p>
          <a:p>
            <a:pPr lvl="1"/>
            <a:endParaRPr lang="en-US" sz="2400" dirty="0" smtClean="0"/>
          </a:p>
          <a:p>
            <a:pPr lvl="1"/>
            <a:endParaRPr lang="en-US" sz="2400" dirty="0" smtClean="0"/>
          </a:p>
          <a:p>
            <a:pPr lvl="1"/>
            <a:r>
              <a:rPr lang="en-US" sz="2400" dirty="0" smtClean="0"/>
              <a:t>Failure of a specific instruments every 3 or 4 years</a:t>
            </a:r>
          </a:p>
          <a:p>
            <a:pPr lvl="1"/>
            <a:r>
              <a:rPr lang="en-US" sz="2400" dirty="0" smtClean="0"/>
              <a:t>Failure of ‘An’ instrument each 35day cycle   </a:t>
            </a:r>
          </a:p>
          <a:p>
            <a:endParaRPr lang="en-US" dirty="0"/>
          </a:p>
        </p:txBody>
      </p:sp>
      <p:sp>
        <p:nvSpPr>
          <p:cNvPr id="4" name="Slide Number Placeholder 3"/>
          <p:cNvSpPr>
            <a:spLocks noGrp="1"/>
          </p:cNvSpPr>
          <p:nvPr>
            <p:ph type="sldNum" sz="quarter" idx="10"/>
          </p:nvPr>
        </p:nvSpPr>
        <p:spPr/>
        <p:txBody>
          <a:bodyPr/>
          <a:lstStyle/>
          <a:p>
            <a:fld id="{1339F710-CC9D-7340-ACE3-1B9762E3A078}" type="slidenum">
              <a:rPr lang="en-US" smtClean="0"/>
              <a:t>18</a:t>
            </a:fld>
            <a:endParaRPr lang="en-US"/>
          </a:p>
        </p:txBody>
      </p:sp>
    </p:spTree>
    <p:extLst>
      <p:ext uri="{BB962C8B-B14F-4D97-AF65-F5344CB8AC3E}">
        <p14:creationId xmlns:p14="http://schemas.microsoft.com/office/powerpoint/2010/main" val="464637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mn-lt"/>
              </a:rPr>
              <a:t>Estimates of MTBR for shutter option A – F  will always be shutdown within 3days in order to effect repairs. This requires that the 'cost of the shutdown' be multiplied by the number of beams shutdown   </a:t>
            </a:r>
          </a:p>
          <a:p>
            <a:endParaRPr lang="en-US" dirty="0"/>
          </a:p>
        </p:txBody>
      </p:sp>
      <p:sp>
        <p:nvSpPr>
          <p:cNvPr id="4" name="Slide Number Placeholder 3"/>
          <p:cNvSpPr>
            <a:spLocks noGrp="1"/>
          </p:cNvSpPr>
          <p:nvPr>
            <p:ph type="sldNum" sz="quarter" idx="10"/>
          </p:nvPr>
        </p:nvSpPr>
        <p:spPr/>
        <p:txBody>
          <a:bodyPr/>
          <a:lstStyle/>
          <a:p>
            <a:fld id="{CDCDECB4-B643-764C-94FA-EB83B6976865}" type="slidenum">
              <a:rPr lang="en-US" smtClean="0"/>
              <a:t>19</a:t>
            </a:fld>
            <a:endParaRPr lang="en-US"/>
          </a:p>
        </p:txBody>
      </p:sp>
    </p:spTree>
    <p:extLst>
      <p:ext uri="{BB962C8B-B14F-4D97-AF65-F5344CB8AC3E}">
        <p14:creationId xmlns:p14="http://schemas.microsoft.com/office/powerpoint/2010/main" val="2796524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Modeling of states and transitions through </a:t>
            </a:r>
          </a:p>
          <a:p>
            <a:r>
              <a:rPr lang="en-US" sz="1200" dirty="0" smtClean="0"/>
              <a:t>Markov chains</a:t>
            </a:r>
          </a:p>
          <a:p>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21</a:t>
            </a:fld>
            <a:endParaRPr lang="en-US"/>
          </a:p>
        </p:txBody>
      </p:sp>
    </p:spTree>
    <p:extLst>
      <p:ext uri="{BB962C8B-B14F-4D97-AF65-F5344CB8AC3E}">
        <p14:creationId xmlns:p14="http://schemas.microsoft.com/office/powerpoint/2010/main" val="4254071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prizes for those guessed that this is the one</a:t>
            </a:r>
            <a:r>
              <a:rPr lang="en-US" baseline="0" dirty="0" smtClean="0"/>
              <a:t> we ended up recommending </a:t>
            </a:r>
          </a:p>
          <a:p>
            <a:r>
              <a:rPr lang="en-US" baseline="0" dirty="0" smtClean="0"/>
              <a:t>This is the one that management told us we could afford !</a:t>
            </a:r>
          </a:p>
          <a:p>
            <a:r>
              <a:rPr lang="en-US" baseline="0" dirty="0" smtClean="0"/>
              <a:t>And this is what we will probably end up doing</a:t>
            </a:r>
          </a:p>
          <a:p>
            <a:r>
              <a:rPr lang="en-US" baseline="0" dirty="0" smtClean="0"/>
              <a:t>So now it time to live with it and return to the model and try to do the best we can</a:t>
            </a:r>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23</a:t>
            </a:fld>
            <a:endParaRPr lang="en-US"/>
          </a:p>
        </p:txBody>
      </p:sp>
    </p:spTree>
    <p:extLst>
      <p:ext uri="{BB962C8B-B14F-4D97-AF65-F5344CB8AC3E}">
        <p14:creationId xmlns:p14="http://schemas.microsoft.com/office/powerpoint/2010/main" val="4021231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what we came up with – the red bars</a:t>
            </a:r>
          </a:p>
          <a:p>
            <a:r>
              <a:rPr lang="en-US" baseline="0" dirty="0" smtClean="0"/>
              <a:t>By tweaking the schedule to improve the distribution of </a:t>
            </a:r>
            <a:r>
              <a:rPr lang="en-US" baseline="0" dirty="0" err="1" smtClean="0"/>
              <a:t>maintainaince</a:t>
            </a:r>
            <a:r>
              <a:rPr lang="en-US" baseline="0" dirty="0" smtClean="0"/>
              <a:t> periods were able to reduce the time that instruments risk to remain idle following a serious </a:t>
            </a:r>
            <a:r>
              <a:rPr lang="en-US" baseline="0" dirty="0" err="1" smtClean="0"/>
              <a:t>brakdown</a:t>
            </a:r>
            <a:r>
              <a:rPr lang="en-US" baseline="0" dirty="0" smtClean="0"/>
              <a:t>.</a:t>
            </a:r>
          </a:p>
          <a:p>
            <a:r>
              <a:rPr lang="en-US" baseline="0" dirty="0" smtClean="0"/>
              <a:t>And for the cost of a few days of </a:t>
            </a:r>
            <a:r>
              <a:rPr lang="en-US" baseline="0" dirty="0" err="1" smtClean="0"/>
              <a:t>beamtime</a:t>
            </a:r>
            <a:r>
              <a:rPr lang="en-US" baseline="0" dirty="0" smtClean="0"/>
              <a:t> we currently have this E</a:t>
            </a:r>
          </a:p>
          <a:p>
            <a:endParaRPr lang="en-US" baseline="0" dirty="0" smtClean="0"/>
          </a:p>
          <a:p>
            <a:r>
              <a:rPr lang="en-US" baseline="0" dirty="0" smtClean="0"/>
              <a:t>It’s not yet there – there is a shortfall  </a:t>
            </a:r>
          </a:p>
          <a:p>
            <a:r>
              <a:rPr lang="en-US" baseline="0" dirty="0" smtClean="0"/>
              <a:t>but what is important is that we are aware of it and can now feed this into the design of instruments …</a:t>
            </a:r>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24</a:t>
            </a:fld>
            <a:endParaRPr lang="en-US"/>
          </a:p>
        </p:txBody>
      </p:sp>
    </p:spTree>
    <p:extLst>
      <p:ext uri="{BB962C8B-B14F-4D97-AF65-F5344CB8AC3E}">
        <p14:creationId xmlns:p14="http://schemas.microsoft.com/office/powerpoint/2010/main" val="4120148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Stragegy</a:t>
            </a:r>
            <a:r>
              <a:rPr lang="en-US" dirty="0" smtClean="0"/>
              <a:t> for these</a:t>
            </a:r>
            <a:r>
              <a:rPr lang="en-US" baseline="0" dirty="0" smtClean="0"/>
              <a:t> incidents is critical</a:t>
            </a:r>
          </a:p>
          <a:p>
            <a:r>
              <a:rPr lang="en-US" baseline="0" dirty="0" smtClean="0"/>
              <a:t>Access</a:t>
            </a:r>
          </a:p>
          <a:p>
            <a:r>
              <a:rPr lang="en-US" baseline="0" dirty="0" smtClean="0"/>
              <a:t>Spares </a:t>
            </a:r>
          </a:p>
          <a:p>
            <a:r>
              <a:rPr lang="en-US" baseline="0" dirty="0" smtClean="0"/>
              <a:t>Manpower</a:t>
            </a:r>
          </a:p>
          <a:p>
            <a:r>
              <a:rPr lang="en-US" baseline="0" dirty="0" smtClean="0"/>
              <a:t>tooling</a:t>
            </a:r>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26</a:t>
            </a:fld>
            <a:endParaRPr lang="en-US"/>
          </a:p>
        </p:txBody>
      </p:sp>
    </p:spTree>
    <p:extLst>
      <p:ext uri="{BB962C8B-B14F-4D97-AF65-F5344CB8AC3E}">
        <p14:creationId xmlns:p14="http://schemas.microsoft.com/office/powerpoint/2010/main" val="3771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t>
            </a:r>
          </a:p>
          <a:p>
            <a:r>
              <a:rPr lang="en-US" dirty="0" smtClean="0"/>
              <a:t>Because at least on the instrument side this is just the beginning</a:t>
            </a:r>
          </a:p>
          <a:p>
            <a:r>
              <a:rPr lang="en-US" dirty="0" smtClean="0"/>
              <a:t>at the moment this is pretty</a:t>
            </a:r>
            <a:r>
              <a:rPr lang="en-US" baseline="0" dirty="0" smtClean="0"/>
              <a:t> much all that there is </a:t>
            </a:r>
          </a:p>
          <a:p>
            <a:r>
              <a:rPr lang="en-US" baseline="0" dirty="0" smtClean="0"/>
              <a:t>Concepts and wishes </a:t>
            </a:r>
          </a:p>
          <a:p>
            <a:r>
              <a:rPr lang="en-US" baseline="0" dirty="0" smtClean="0"/>
              <a:t>Why </a:t>
            </a:r>
          </a:p>
          <a:p>
            <a:r>
              <a:rPr lang="en-US" baseline="0" dirty="0" smtClean="0"/>
              <a:t>Because as engineers we know that there are benefits to looking at the big issues early</a:t>
            </a:r>
          </a:p>
          <a:p>
            <a:r>
              <a:rPr lang="en-US" baseline="0" dirty="0" err="1" smtClean="0"/>
              <a:t>Beacause</a:t>
            </a:r>
            <a:r>
              <a:rPr lang="en-US" baseline="0" dirty="0" smtClean="0"/>
              <a:t> this </a:t>
            </a:r>
            <a:r>
              <a:rPr lang="en-US" baseline="0" dirty="0" err="1" smtClean="0"/>
              <a:t>institue</a:t>
            </a:r>
            <a:r>
              <a:rPr lang="en-US" baseline="0" dirty="0" smtClean="0"/>
              <a:t> will run for 40 years </a:t>
            </a:r>
          </a:p>
          <a:p>
            <a:r>
              <a:rPr lang="en-US" baseline="0" dirty="0" smtClean="0"/>
              <a:t>Because it matters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C89738D3-7715-0C4A-857D-0EED37D056F4}" type="slidenum">
              <a:rPr lang="en-US" smtClean="0"/>
              <a:t>4</a:t>
            </a:fld>
            <a:endParaRPr lang="en-US"/>
          </a:p>
        </p:txBody>
      </p:sp>
    </p:spTree>
    <p:extLst>
      <p:ext uri="{BB962C8B-B14F-4D97-AF65-F5344CB8AC3E}">
        <p14:creationId xmlns:p14="http://schemas.microsoft.com/office/powerpoint/2010/main" val="1525194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a:t>
            </a:r>
            <a:r>
              <a:rPr lang="en-US" baseline="0" dirty="0" smtClean="0"/>
              <a:t> shutter is not enough</a:t>
            </a:r>
          </a:p>
          <a:p>
            <a:r>
              <a:rPr lang="en-US" baseline="0" dirty="0" smtClean="0"/>
              <a:t>They need to give access for personnel to the area where repair is required - </a:t>
            </a:r>
            <a:r>
              <a:rPr lang="en-US" baseline="0" dirty="0" err="1" smtClean="0"/>
              <a:t>idealy</a:t>
            </a:r>
            <a:r>
              <a:rPr lang="en-US" baseline="0" dirty="0" smtClean="0"/>
              <a:t> by being upstream of all instrument components </a:t>
            </a:r>
          </a:p>
          <a:p>
            <a:r>
              <a:rPr lang="en-US" baseline="0" dirty="0" smtClean="0"/>
              <a:t>Consideration of context of neighboring beam lines</a:t>
            </a:r>
            <a:endParaRPr lang="en-US" dirty="0"/>
          </a:p>
        </p:txBody>
      </p:sp>
      <p:sp>
        <p:nvSpPr>
          <p:cNvPr id="4" name="Slide Number Placeholder 3"/>
          <p:cNvSpPr>
            <a:spLocks noGrp="1"/>
          </p:cNvSpPr>
          <p:nvPr>
            <p:ph type="sldNum" sz="quarter" idx="10"/>
          </p:nvPr>
        </p:nvSpPr>
        <p:spPr/>
        <p:txBody>
          <a:bodyPr/>
          <a:lstStyle/>
          <a:p>
            <a:fld id="{1339F710-CC9D-7340-ACE3-1B9762E3A078}" type="slidenum">
              <a:rPr lang="en-US" smtClean="0"/>
              <a:t>27</a:t>
            </a:fld>
            <a:endParaRPr lang="en-US"/>
          </a:p>
        </p:txBody>
      </p:sp>
    </p:spTree>
    <p:extLst>
      <p:ext uri="{BB962C8B-B14F-4D97-AF65-F5344CB8AC3E}">
        <p14:creationId xmlns:p14="http://schemas.microsoft.com/office/powerpoint/2010/main" val="1012772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Thus if component reliability is high, </a:t>
            </a:r>
          </a:p>
          <a:p>
            <a:r>
              <a:rPr lang="en-US" dirty="0" smtClean="0"/>
              <a:t>Information from several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339F710-CC9D-7340-ACE3-1B9762E3A078}" type="slidenum">
              <a:rPr lang="en-US" smtClean="0"/>
              <a:t>28</a:t>
            </a:fld>
            <a:endParaRPr lang="en-US"/>
          </a:p>
        </p:txBody>
      </p:sp>
    </p:spTree>
    <p:extLst>
      <p:ext uri="{BB962C8B-B14F-4D97-AF65-F5344CB8AC3E}">
        <p14:creationId xmlns:p14="http://schemas.microsoft.com/office/powerpoint/2010/main" val="2969857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 frequent but longer breaks</a:t>
            </a:r>
          </a:p>
          <a:p>
            <a:r>
              <a:rPr lang="en-US" dirty="0" smtClean="0"/>
              <a:t>Maximize uninterrupted beam days</a:t>
            </a:r>
            <a:endParaRPr lang="en-US" dirty="0"/>
          </a:p>
        </p:txBody>
      </p:sp>
      <p:sp>
        <p:nvSpPr>
          <p:cNvPr id="4" name="Slide Number Placeholder 3"/>
          <p:cNvSpPr>
            <a:spLocks noGrp="1"/>
          </p:cNvSpPr>
          <p:nvPr>
            <p:ph type="sldNum" sz="quarter" idx="10"/>
          </p:nvPr>
        </p:nvSpPr>
        <p:spPr/>
        <p:txBody>
          <a:bodyPr/>
          <a:lstStyle/>
          <a:p>
            <a:fld id="{1339F710-CC9D-7340-ACE3-1B9762E3A078}" type="slidenum">
              <a:rPr lang="en-US" smtClean="0"/>
              <a:t>29</a:t>
            </a:fld>
            <a:endParaRPr lang="en-US"/>
          </a:p>
        </p:txBody>
      </p:sp>
    </p:spTree>
    <p:extLst>
      <p:ext uri="{BB962C8B-B14F-4D97-AF65-F5344CB8AC3E}">
        <p14:creationId xmlns:p14="http://schemas.microsoft.com/office/powerpoint/2010/main" val="2791511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Space constraints  in poor accessibility, complex removal and increased duration of interventions.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MTTA is improved is shutters are used to provide cool off period prior to intervention.</a:t>
            </a:r>
          </a:p>
          <a:p>
            <a:endParaRPr lang="en-US" dirty="0"/>
          </a:p>
        </p:txBody>
      </p:sp>
      <p:sp>
        <p:nvSpPr>
          <p:cNvPr id="4" name="Slide Number Placeholder 3"/>
          <p:cNvSpPr>
            <a:spLocks noGrp="1"/>
          </p:cNvSpPr>
          <p:nvPr>
            <p:ph type="sldNum" sz="quarter" idx="10"/>
          </p:nvPr>
        </p:nvSpPr>
        <p:spPr/>
        <p:txBody>
          <a:bodyPr/>
          <a:lstStyle/>
          <a:p>
            <a:fld id="{1339F710-CC9D-7340-ACE3-1B9762E3A078}" type="slidenum">
              <a:rPr lang="en-US" smtClean="0"/>
              <a:t>31</a:t>
            </a:fld>
            <a:endParaRPr lang="en-US"/>
          </a:p>
        </p:txBody>
      </p:sp>
    </p:spTree>
    <p:extLst>
      <p:ext uri="{BB962C8B-B14F-4D97-AF65-F5344CB8AC3E}">
        <p14:creationId xmlns:p14="http://schemas.microsoft.com/office/powerpoint/2010/main" val="921254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general rule unscheduled shut downs for</a:t>
            </a:r>
            <a:r>
              <a:rPr lang="en-US" baseline="0" dirty="0" smtClean="0"/>
              <a:t> repair are restricted to GREEN zones </a:t>
            </a:r>
          </a:p>
          <a:p>
            <a:r>
              <a:rPr lang="en-US" baseline="0" dirty="0" smtClean="0"/>
              <a:t>Access to components in other zones must await scheduled ‘short shutdown’ –</a:t>
            </a:r>
            <a:r>
              <a:rPr lang="en-US" dirty="0" smtClean="0"/>
              <a:t> to cope</a:t>
            </a:r>
            <a:r>
              <a:rPr lang="en-US" baseline="0" dirty="0" smtClean="0"/>
              <a:t> with more complex interventions.</a:t>
            </a:r>
          </a:p>
          <a:p>
            <a:r>
              <a:rPr lang="en-US" baseline="0" dirty="0" smtClean="0"/>
              <a:t>Longer interventions will be dealt with in two steps, with removal of equipment during one S-SD, repair off line and replacement at the next S-SD.</a:t>
            </a:r>
          </a:p>
          <a:p>
            <a:r>
              <a:rPr lang="en-US" baseline="0" dirty="0" smtClean="0"/>
              <a:t>In the case of interventions requiring extended SD then shutters can be held close after start up of the facility.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339F710-CC9D-7340-ACE3-1B9762E3A078}" type="slidenum">
              <a:rPr lang="en-US" smtClean="0"/>
              <a:t>32</a:t>
            </a:fld>
            <a:endParaRPr lang="en-US"/>
          </a:p>
        </p:txBody>
      </p:sp>
    </p:spTree>
    <p:extLst>
      <p:ext uri="{BB962C8B-B14F-4D97-AF65-F5344CB8AC3E}">
        <p14:creationId xmlns:p14="http://schemas.microsoft.com/office/powerpoint/2010/main" val="2791511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EFFECT OF PLACING THE SHUTTER UPSTREAM IS TO SIGNIFICANTLY IMPROVE  </a:t>
            </a:r>
          </a:p>
          <a:p>
            <a:r>
              <a:rPr lang="en-US" dirty="0" smtClean="0"/>
              <a:t>ACCESS TO EQUIPMENT AND REDUCE RISK TO INSTRUMENT AVAILABILITY</a:t>
            </a:r>
          </a:p>
          <a:p>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34</a:t>
            </a:fld>
            <a:endParaRPr lang="en-US"/>
          </a:p>
        </p:txBody>
      </p:sp>
    </p:spTree>
    <p:extLst>
      <p:ext uri="{BB962C8B-B14F-4D97-AF65-F5344CB8AC3E}">
        <p14:creationId xmlns:p14="http://schemas.microsoft.com/office/powerpoint/2010/main" val="2331072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Average  9.5 Instrument shutdowns per year.</a:t>
            </a:r>
            <a:r>
              <a:rPr lang="en-US" baseline="0" dirty="0" smtClean="0"/>
              <a:t> </a:t>
            </a:r>
            <a:r>
              <a:rPr lang="en-US" dirty="0" smtClean="0"/>
              <a:t>Or 4.75 per 5 month cycle.</a:t>
            </a:r>
          </a:p>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For example, 50% of breakdown are choppers 3.75 per instrument @ ISIS. </a:t>
            </a:r>
            <a:r>
              <a:rPr lang="en-US" sz="3900" b="1" dirty="0" smtClean="0"/>
              <a:t> </a:t>
            </a:r>
          </a:p>
          <a:p>
            <a:endParaRPr lang="en-US" dirty="0" smtClean="0"/>
          </a:p>
          <a:p>
            <a:pPr marL="457200" indent="-457200"/>
            <a:r>
              <a:rPr lang="en-US" sz="2400" dirty="0" smtClean="0"/>
              <a:t>Increase reliability (&gt;MTBF)</a:t>
            </a:r>
          </a:p>
          <a:p>
            <a:pPr marL="457200" indent="-457200"/>
            <a:r>
              <a:rPr lang="en-US" sz="2400" dirty="0" smtClean="0"/>
              <a:t>Possible but ….</a:t>
            </a:r>
          </a:p>
          <a:p>
            <a:pPr marL="457200" indent="-457200"/>
            <a:r>
              <a:rPr lang="en-US" sz="2400" dirty="0" smtClean="0"/>
              <a:t>Due to new ‘long pulse’ techniques WFM, RRM, and new technology </a:t>
            </a:r>
            <a:r>
              <a:rPr lang="en-US" sz="2400" b="1" dirty="0" smtClean="0"/>
              <a:t>ESS instruments will be more complex than at any other facility – approximately twice as many choppers as at existing short pulse sources…</a:t>
            </a:r>
          </a:p>
          <a:p>
            <a:pPr marL="457200" indent="-457200"/>
            <a:r>
              <a:rPr lang="en-US" sz="2400" i="1" dirty="0" smtClean="0"/>
              <a:t>ESS instruments components will have to be more than twice as reliable as existing items just in order to stand still. Instruments will have to be x5 more reliable in order to meet availability targets.</a:t>
            </a:r>
          </a:p>
          <a:p>
            <a:endParaRPr lang="en-US" dirty="0"/>
          </a:p>
        </p:txBody>
      </p:sp>
      <p:sp>
        <p:nvSpPr>
          <p:cNvPr id="4" name="Slide Number Placeholder 3"/>
          <p:cNvSpPr>
            <a:spLocks noGrp="1"/>
          </p:cNvSpPr>
          <p:nvPr>
            <p:ph type="sldNum" sz="quarter" idx="10"/>
          </p:nvPr>
        </p:nvSpPr>
        <p:spPr/>
        <p:txBody>
          <a:bodyPr/>
          <a:lstStyle/>
          <a:p>
            <a:fld id="{465AB284-1EB6-8946-BECA-2820DA59DE76}" type="slidenum">
              <a:rPr lang="en-US" smtClean="0"/>
              <a:t>35</a:t>
            </a:fld>
            <a:endParaRPr lang="en-US"/>
          </a:p>
        </p:txBody>
      </p:sp>
    </p:spTree>
    <p:extLst>
      <p:ext uri="{BB962C8B-B14F-4D97-AF65-F5344CB8AC3E}">
        <p14:creationId xmlns:p14="http://schemas.microsoft.com/office/powerpoint/2010/main" val="4128260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was</a:t>
            </a:r>
            <a:r>
              <a:rPr lang="en-US" baseline="0" dirty="0" smtClean="0"/>
              <a:t> it worth it ?</a:t>
            </a:r>
          </a:p>
          <a:p>
            <a:r>
              <a:rPr lang="en-US" baseline="0" dirty="0" smtClean="0"/>
              <a:t>Are simple </a:t>
            </a:r>
            <a:r>
              <a:rPr lang="en-US" baseline="0" dirty="0" err="1" smtClean="0"/>
              <a:t>configerational</a:t>
            </a:r>
            <a:r>
              <a:rPr lang="en-US" baseline="0" dirty="0" smtClean="0"/>
              <a:t> studies and operational </a:t>
            </a:r>
            <a:r>
              <a:rPr lang="en-US" baseline="0" dirty="0" err="1" smtClean="0"/>
              <a:t>modelisation</a:t>
            </a:r>
            <a:r>
              <a:rPr lang="en-US" baseline="0" dirty="0" smtClean="0"/>
              <a:t> worth the effort ?   </a:t>
            </a:r>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36</a:t>
            </a:fld>
            <a:endParaRPr lang="en-US"/>
          </a:p>
        </p:txBody>
      </p:sp>
    </p:spTree>
    <p:extLst>
      <p:ext uri="{BB962C8B-B14F-4D97-AF65-F5344CB8AC3E}">
        <p14:creationId xmlns:p14="http://schemas.microsoft.com/office/powerpoint/2010/main" val="1133307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my personal view – as an initial skeptic</a:t>
            </a:r>
            <a:r>
              <a:rPr lang="en-US" baseline="0" dirty="0" smtClean="0"/>
              <a:t> is YES</a:t>
            </a:r>
          </a:p>
          <a:p>
            <a:r>
              <a:rPr lang="en-US" baseline="0" dirty="0" smtClean="0"/>
              <a:t>As an design tool</a:t>
            </a:r>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37</a:t>
            </a:fld>
            <a:endParaRPr lang="en-US"/>
          </a:p>
        </p:txBody>
      </p:sp>
    </p:spTree>
    <p:extLst>
      <p:ext uri="{BB962C8B-B14F-4D97-AF65-F5344CB8AC3E}">
        <p14:creationId xmlns:p14="http://schemas.microsoft.com/office/powerpoint/2010/main" val="2534582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Optimising</a:t>
            </a:r>
            <a:r>
              <a:rPr lang="en-US" dirty="0" smtClean="0"/>
              <a:t> the technology to get the best performance instrument is a </a:t>
            </a:r>
            <a:r>
              <a:rPr lang="en-US" dirty="0" err="1" smtClean="0"/>
              <a:t>facinating</a:t>
            </a:r>
            <a:r>
              <a:rPr lang="en-US" dirty="0" smtClean="0"/>
              <a:t> field </a:t>
            </a:r>
          </a:p>
          <a:p>
            <a:r>
              <a:rPr lang="en-US" dirty="0" smtClean="0"/>
              <a:t>Getting the right type and number of instruments are</a:t>
            </a:r>
            <a:r>
              <a:rPr lang="en-US" baseline="0" dirty="0" smtClean="0"/>
              <a:t> issues of community and</a:t>
            </a:r>
            <a:r>
              <a:rPr lang="en-US" dirty="0" smtClean="0"/>
              <a:t> design at</a:t>
            </a:r>
            <a:r>
              <a:rPr lang="en-US" baseline="0" dirty="0" smtClean="0"/>
              <a:t> the facility </a:t>
            </a:r>
          </a:p>
          <a:p>
            <a:r>
              <a:rPr lang="en-US" baseline="0" dirty="0" smtClean="0"/>
              <a:t>That all of this must be achieved within cost constrains is an unfortunate fact of life </a:t>
            </a:r>
          </a:p>
          <a:p>
            <a:r>
              <a:rPr lang="en-US" baseline="0" dirty="0" smtClean="0"/>
              <a:t>But what I would like to talk about today is the little term on the end ‘availability’ </a:t>
            </a:r>
          </a:p>
          <a:p>
            <a:r>
              <a:rPr lang="en-US" baseline="0" dirty="0" smtClean="0"/>
              <a:t>… and how … at least at spallation sources it has become increasingly important driver to the design of instruments</a:t>
            </a:r>
            <a:endParaRPr lang="en-US" dirty="0"/>
          </a:p>
        </p:txBody>
      </p:sp>
      <p:sp>
        <p:nvSpPr>
          <p:cNvPr id="4" name="Slide Number Placeholder 3"/>
          <p:cNvSpPr>
            <a:spLocks noGrp="1"/>
          </p:cNvSpPr>
          <p:nvPr>
            <p:ph type="sldNum" sz="quarter" idx="10"/>
          </p:nvPr>
        </p:nvSpPr>
        <p:spPr/>
        <p:txBody>
          <a:bodyPr/>
          <a:lstStyle/>
          <a:p>
            <a:fld id="{CDCDECB4-B643-764C-94FA-EB83B6976865}" type="slidenum">
              <a:rPr lang="en-US" smtClean="0"/>
              <a:t>39</a:t>
            </a:fld>
            <a:endParaRPr lang="en-US"/>
          </a:p>
        </p:txBody>
      </p:sp>
    </p:spTree>
    <p:extLst>
      <p:ext uri="{BB962C8B-B14F-4D97-AF65-F5344CB8AC3E}">
        <p14:creationId xmlns:p14="http://schemas.microsoft.com/office/powerpoint/2010/main" val="617953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Because ESS is going to be a little difference from everything that has gone before</a:t>
            </a:r>
          </a:p>
          <a:p>
            <a:r>
              <a:rPr lang="en-US" baseline="0" dirty="0" smtClean="0"/>
              <a:t>I little more powerful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few more instruments (in the same space)</a:t>
            </a:r>
          </a:p>
          <a:p>
            <a:r>
              <a:rPr lang="en-US" baseline="0" dirty="0" smtClean="0"/>
              <a:t>And a whole new pulse</a:t>
            </a:r>
          </a:p>
          <a:p>
            <a:endParaRPr lang="en-US" baseline="0" dirty="0" smtClean="0"/>
          </a:p>
          <a:p>
            <a:r>
              <a:rPr lang="en-US" baseline="0" dirty="0" smtClean="0"/>
              <a:t>And taken together that means a lot more complexity</a:t>
            </a:r>
          </a:p>
        </p:txBody>
      </p:sp>
      <p:sp>
        <p:nvSpPr>
          <p:cNvPr id="4" name="Slide Number Placeholder 3"/>
          <p:cNvSpPr>
            <a:spLocks noGrp="1"/>
          </p:cNvSpPr>
          <p:nvPr>
            <p:ph type="sldNum" sz="quarter" idx="10"/>
          </p:nvPr>
        </p:nvSpPr>
        <p:spPr/>
        <p:txBody>
          <a:bodyPr/>
          <a:lstStyle/>
          <a:p>
            <a:fld id="{465AB284-1EB6-8946-BECA-2820DA59DE76}" type="slidenum">
              <a:rPr lang="en-US" smtClean="0"/>
              <a:t>5</a:t>
            </a:fld>
            <a:endParaRPr lang="en-US"/>
          </a:p>
        </p:txBody>
      </p:sp>
    </p:spTree>
    <p:extLst>
      <p:ext uri="{BB962C8B-B14F-4D97-AF65-F5344CB8AC3E}">
        <p14:creationId xmlns:p14="http://schemas.microsoft.com/office/powerpoint/2010/main" val="84528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40</a:t>
            </a:fld>
            <a:endParaRPr lang="en-US"/>
          </a:p>
        </p:txBody>
      </p:sp>
    </p:spTree>
    <p:extLst>
      <p:ext uri="{BB962C8B-B14F-4D97-AF65-F5344CB8AC3E}">
        <p14:creationId xmlns:p14="http://schemas.microsoft.com/office/powerpoint/2010/main" val="2394696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BD650-E206-5F4F-9B88-05DF8F73CE5F}" type="slidenum">
              <a:rPr lang="en-US" smtClean="0"/>
              <a:t>42</a:t>
            </a:fld>
            <a:endParaRPr lang="en-US" dirty="0"/>
          </a:p>
        </p:txBody>
      </p:sp>
    </p:spTree>
    <p:extLst>
      <p:ext uri="{BB962C8B-B14F-4D97-AF65-F5344CB8AC3E}">
        <p14:creationId xmlns:p14="http://schemas.microsoft.com/office/powerpoint/2010/main" val="1009117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a:buNone/>
            </a:pPr>
            <a:r>
              <a:rPr lang="en-US" sz="1200" dirty="0" smtClean="0"/>
              <a:t>We also have new targets</a:t>
            </a:r>
          </a:p>
          <a:p>
            <a:pPr marL="0" indent="0">
              <a:buFont typeface="Arial"/>
              <a:buNone/>
            </a:pPr>
            <a:r>
              <a:rPr lang="en-US" sz="1200" dirty="0" smtClean="0"/>
              <a:t>More</a:t>
            </a:r>
            <a:r>
              <a:rPr lang="en-US" sz="1200" baseline="0" dirty="0" smtClean="0"/>
              <a:t> beam time to users </a:t>
            </a:r>
          </a:p>
          <a:p>
            <a:pPr marL="0" indent="0">
              <a:buFont typeface="Arial"/>
              <a:buNone/>
            </a:pPr>
            <a:r>
              <a:rPr lang="en-US" sz="1200" baseline="0" dirty="0" smtClean="0"/>
              <a:t>Instruments with higher performance and yet are easier to use</a:t>
            </a:r>
          </a:p>
          <a:p>
            <a:pPr marL="0" indent="0">
              <a:buFont typeface="Arial"/>
              <a:buNone/>
            </a:pPr>
            <a:r>
              <a:rPr lang="en-US" sz="1200" baseline="0" dirty="0" smtClean="0"/>
              <a:t>And require less technical support   </a:t>
            </a:r>
          </a:p>
          <a:p>
            <a:pPr marL="0" indent="0">
              <a:buFont typeface="Arial"/>
              <a:buNone/>
            </a:pPr>
            <a:endParaRPr lang="en-US" sz="1200" dirty="0" smtClean="0"/>
          </a:p>
          <a:p>
            <a:pPr marL="0" indent="0">
              <a:buFont typeface="Arial"/>
              <a:buNone/>
            </a:pPr>
            <a:r>
              <a:rPr lang="en-US" sz="1200" dirty="0" smtClean="0"/>
              <a:t>In</a:t>
            </a:r>
            <a:r>
              <a:rPr lang="en-US" sz="1200" baseline="0" dirty="0" smtClean="0"/>
              <a:t> short</a:t>
            </a:r>
          </a:p>
          <a:p>
            <a:pPr marL="0" indent="0">
              <a:buFont typeface="Arial"/>
              <a:buNone/>
            </a:pPr>
            <a:r>
              <a:rPr lang="en-US" sz="1200" baseline="0" dirty="0" smtClean="0"/>
              <a:t>Complex problem with conflicting requirements</a:t>
            </a:r>
          </a:p>
          <a:p>
            <a:pPr marL="0" indent="0">
              <a:buFont typeface="Arial"/>
              <a:buNone/>
            </a:pPr>
            <a:r>
              <a:rPr lang="en-US" sz="1200" baseline="0" dirty="0" smtClean="0"/>
              <a:t>Need of the facility were not always aligned with those of individual instruments </a:t>
            </a:r>
          </a:p>
          <a:p>
            <a:pPr marL="0" indent="0">
              <a:buFont typeface="Arial"/>
              <a:buNone/>
            </a:pPr>
            <a:endParaRPr lang="en-US" sz="1200" baseline="0" dirty="0" smtClean="0"/>
          </a:p>
          <a:p>
            <a:pPr marL="0" indent="0">
              <a:buFont typeface="Arial"/>
              <a:buNone/>
            </a:pPr>
            <a:r>
              <a:rPr lang="en-US" sz="1200" baseline="0" dirty="0" smtClean="0"/>
              <a:t>What we needed is an objective approach to consider the options</a:t>
            </a:r>
            <a:endParaRPr lang="en-US" sz="120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FF35ACA-13AA-6A4B-8270-15BAB37A5A9C}" type="slidenum">
              <a:rPr lang="en-US" smtClean="0"/>
              <a:t>6</a:t>
            </a:fld>
            <a:endParaRPr lang="en-US"/>
          </a:p>
        </p:txBody>
      </p:sp>
    </p:spTree>
    <p:extLst>
      <p:ext uri="{BB962C8B-B14F-4D97-AF65-F5344CB8AC3E}">
        <p14:creationId xmlns:p14="http://schemas.microsoft.com/office/powerpoint/2010/main" val="281481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So</a:t>
            </a:r>
            <a:r>
              <a:rPr lang="en-US" baseline="0" dirty="0" smtClean="0"/>
              <a:t> faced with a new challenge as engineers – we seek new tools </a:t>
            </a:r>
          </a:p>
          <a:p>
            <a:r>
              <a:rPr lang="en-US" baseline="0" dirty="0" smtClean="0"/>
              <a:t>New to me at least though well know in space, aeronautic or nuclear industries </a:t>
            </a:r>
          </a:p>
          <a:p>
            <a:r>
              <a:rPr lang="en-US" baseline="0" dirty="0" smtClean="0"/>
              <a:t>tools from the chest of systems engineering </a:t>
            </a:r>
          </a:p>
          <a:p>
            <a:r>
              <a:rPr lang="en-US" baseline="0" dirty="0" smtClean="0"/>
              <a:t>Methods designed to see a bigger picture </a:t>
            </a:r>
            <a:endParaRPr lang="en-US" dirty="0"/>
          </a:p>
        </p:txBody>
      </p:sp>
      <p:sp>
        <p:nvSpPr>
          <p:cNvPr id="4" name="Slide Number Placeholder 3"/>
          <p:cNvSpPr>
            <a:spLocks noGrp="1"/>
          </p:cNvSpPr>
          <p:nvPr>
            <p:ph type="sldNum" sz="quarter" idx="10"/>
          </p:nvPr>
        </p:nvSpPr>
        <p:spPr/>
        <p:txBody>
          <a:bodyPr/>
          <a:lstStyle/>
          <a:p>
            <a:fld id="{465AB284-1EB6-8946-BECA-2820DA59DE76}" type="slidenum">
              <a:rPr lang="en-US" smtClean="0"/>
              <a:t>7</a:t>
            </a:fld>
            <a:endParaRPr lang="en-US"/>
          </a:p>
        </p:txBody>
      </p:sp>
    </p:spTree>
    <p:extLst>
      <p:ext uri="{BB962C8B-B14F-4D97-AF65-F5344CB8AC3E}">
        <p14:creationId xmlns:p14="http://schemas.microsoft.com/office/powerpoint/2010/main" val="3701186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0" dirty="0" smtClean="0"/>
              <a:t>Baseline dimensions for target monolith, R6m</a:t>
            </a:r>
          </a:p>
          <a:p>
            <a:r>
              <a:rPr lang="en-US" sz="3000" dirty="0" smtClean="0"/>
              <a:t>Baseline design of instrument halls</a:t>
            </a:r>
          </a:p>
          <a:p>
            <a:r>
              <a:rPr lang="en-US" sz="3000" dirty="0" smtClean="0"/>
              <a:t>Reference suite of instrument from TDR</a:t>
            </a:r>
            <a:endParaRPr lang="en-US" dirty="0" smtClean="0"/>
          </a:p>
          <a:p>
            <a:r>
              <a:rPr lang="en-US" sz="3000" dirty="0" smtClean="0"/>
              <a:t>Operation considered during normal operation </a:t>
            </a:r>
          </a:p>
          <a:p>
            <a:pPr lvl="1"/>
            <a:r>
              <a:rPr lang="en-US" dirty="0" smtClean="0"/>
              <a:t>225 Scheduled days at nominal power (5MW)</a:t>
            </a:r>
          </a:p>
          <a:p>
            <a:r>
              <a:rPr lang="en-US" sz="3000" dirty="0" smtClean="0"/>
              <a:t>Beam lines were operationally independent when separated by 1.4m of lateral shielding </a:t>
            </a:r>
          </a:p>
          <a:p>
            <a:endParaRPr lang="en-US" dirty="0" smtClean="0"/>
          </a:p>
          <a:p>
            <a:r>
              <a:rPr lang="en-US" dirty="0" smtClean="0"/>
              <a:t>The reference suite</a:t>
            </a:r>
            <a:r>
              <a:rPr lang="en-US" baseline="0" dirty="0" smtClean="0"/>
              <a:t> represents a vision of a suite of instruments designed to meet the communities needs.</a:t>
            </a:r>
          </a:p>
          <a:p>
            <a:r>
              <a:rPr lang="en-US" baseline="0" dirty="0" smtClean="0"/>
              <a:t>It is a working assumption of the types and balance of instruments which the community will themselves choose and is used for engineering studies preparing for construction.</a:t>
            </a:r>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9</a:t>
            </a:fld>
            <a:endParaRPr lang="en-US"/>
          </a:p>
        </p:txBody>
      </p:sp>
    </p:spTree>
    <p:extLst>
      <p:ext uri="{BB962C8B-B14F-4D97-AF65-F5344CB8AC3E}">
        <p14:creationId xmlns:p14="http://schemas.microsoft.com/office/powerpoint/2010/main" val="152519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Working form the reference</a:t>
            </a:r>
            <a:r>
              <a:rPr lang="en-US" baseline="0" dirty="0" smtClean="0"/>
              <a:t> suite in order to establish some preliminary requirements</a:t>
            </a:r>
          </a:p>
          <a:p>
            <a:endParaRPr lang="en-US" baseline="0" dirty="0" smtClean="0"/>
          </a:p>
          <a:p>
            <a:r>
              <a:rPr lang="en-US" baseline="0" dirty="0" smtClean="0"/>
              <a:t>Looked into which technologies were likely to be employed on individual </a:t>
            </a:r>
            <a:r>
              <a:rPr lang="en-US" baseline="0" dirty="0" err="1" smtClean="0"/>
              <a:t>beamlines</a:t>
            </a:r>
            <a:r>
              <a:rPr lang="en-US" baseline="0" dirty="0" smtClean="0"/>
              <a:t> …</a:t>
            </a:r>
          </a:p>
          <a:p>
            <a:r>
              <a:rPr lang="en-US" baseline="0" dirty="0" smtClean="0"/>
              <a:t>This is important for the ESS to identify which requirements it must build up the </a:t>
            </a:r>
            <a:r>
              <a:rPr lang="en-US" baseline="0" dirty="0" err="1" smtClean="0"/>
              <a:t>organisation</a:t>
            </a:r>
            <a:r>
              <a:rPr lang="en-US" baseline="0" dirty="0" smtClean="0"/>
              <a:t> to fulfill and indicate where it need to look for help from outside</a:t>
            </a:r>
          </a:p>
          <a:p>
            <a:endParaRPr lang="en-US" baseline="0" dirty="0" smtClean="0"/>
          </a:p>
          <a:p>
            <a:r>
              <a:rPr lang="en-US" baseline="0" dirty="0" smtClean="0"/>
              <a:t>As you can see a vast majority of instruments expressed interest in Disc choppers</a:t>
            </a:r>
          </a:p>
          <a:p>
            <a:r>
              <a:rPr lang="en-US" baseline="0" dirty="0" smtClean="0"/>
              <a:t>A number put options on Fermi’s</a:t>
            </a:r>
          </a:p>
          <a:p>
            <a:r>
              <a:rPr lang="en-US" baseline="0" dirty="0" smtClean="0"/>
              <a:t>A small number requests of </a:t>
            </a:r>
            <a:r>
              <a:rPr lang="en-US" baseline="0" dirty="0" err="1" smtClean="0"/>
              <a:t>PPSc</a:t>
            </a:r>
            <a:r>
              <a:rPr lang="en-US" baseline="0" dirty="0" smtClean="0"/>
              <a:t> were identified</a:t>
            </a:r>
          </a:p>
          <a:p>
            <a:r>
              <a:rPr lang="en-US" baseline="0" dirty="0" smtClean="0"/>
              <a:t>Plus to the right a very small number of more exotic devices … </a:t>
            </a:r>
            <a:endParaRPr lang="en-US" dirty="0"/>
          </a:p>
        </p:txBody>
      </p:sp>
      <p:sp>
        <p:nvSpPr>
          <p:cNvPr id="4" name="Slide Number Placeholder 3"/>
          <p:cNvSpPr>
            <a:spLocks noGrp="1"/>
          </p:cNvSpPr>
          <p:nvPr>
            <p:ph type="sldNum" sz="quarter" idx="10"/>
          </p:nvPr>
        </p:nvSpPr>
        <p:spPr/>
        <p:txBody>
          <a:bodyPr/>
          <a:lstStyle/>
          <a:p>
            <a:fld id="{465AB284-1EB6-8946-BECA-2820DA59DE76}" type="slidenum">
              <a:rPr lang="en-US" smtClean="0"/>
              <a:t>10</a:t>
            </a:fld>
            <a:endParaRPr lang="en-US"/>
          </a:p>
        </p:txBody>
      </p:sp>
    </p:spTree>
    <p:extLst>
      <p:ext uri="{BB962C8B-B14F-4D97-AF65-F5344CB8AC3E}">
        <p14:creationId xmlns:p14="http://schemas.microsoft.com/office/powerpoint/2010/main" val="24854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806" lvl="1" indent="-365806">
              <a:buFont typeface="Arial"/>
              <a:buChar char="•"/>
            </a:pPr>
            <a:r>
              <a:rPr lang="en-US" dirty="0" smtClean="0"/>
              <a:t>Beam lines were divided up into 2m long ‘modules’ from R = 2 to R = 24.</a:t>
            </a:r>
          </a:p>
          <a:p>
            <a:pPr marL="365806" lvl="1" indent="-365806">
              <a:buFont typeface="Arial"/>
              <a:buChar char="•"/>
            </a:pPr>
            <a:r>
              <a:rPr lang="en-US" dirty="0" smtClean="0"/>
              <a:t>Conditions required for access considered with Proton beam on target.</a:t>
            </a:r>
          </a:p>
          <a:p>
            <a:pPr marL="365806" lvl="1" indent="-365806">
              <a:buFont typeface="Arial"/>
              <a:buChar char="•"/>
            </a:pPr>
            <a:endParaRPr lang="en-US" dirty="0" smtClean="0"/>
          </a:p>
          <a:p>
            <a:pPr marL="365806" lvl="1" indent="-365806">
              <a:buFont typeface="Arial"/>
              <a:buChar char="•"/>
            </a:pPr>
            <a:r>
              <a:rPr lang="en-US" dirty="0" smtClean="0"/>
              <a:t>Consider mechanical components only</a:t>
            </a:r>
          </a:p>
          <a:p>
            <a:pPr marL="365806" lvl="1" indent="-365806">
              <a:buFont typeface="Arial"/>
              <a:buChar char="•"/>
            </a:pPr>
            <a:r>
              <a:rPr lang="en-US" dirty="0" smtClean="0"/>
              <a:t>Optical and steady state components are assumed to be reliable  </a:t>
            </a:r>
            <a:r>
              <a:rPr lang="en-US" dirty="0" err="1" smtClean="0"/>
              <a:t>ie</a:t>
            </a:r>
            <a:r>
              <a:rPr lang="en-US" dirty="0" smtClean="0"/>
              <a:t> MTBF &gt;100 x Mechanical components</a:t>
            </a:r>
          </a:p>
          <a:p>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11</a:t>
            </a:fld>
            <a:endParaRPr lang="en-US"/>
          </a:p>
        </p:txBody>
      </p:sp>
    </p:spTree>
    <p:extLst>
      <p:ext uri="{BB962C8B-B14F-4D97-AF65-F5344CB8AC3E}">
        <p14:creationId xmlns:p14="http://schemas.microsoft.com/office/powerpoint/2010/main" val="2561210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806" lvl="1" indent="-365806">
              <a:buFont typeface="Arial"/>
              <a:buChar char="•"/>
            </a:pPr>
            <a:r>
              <a:rPr lang="en-US" dirty="0" smtClean="0"/>
              <a:t>Beam lines were divided up into 2m long ‘modules’ from R = 2 to R = 24.</a:t>
            </a:r>
          </a:p>
          <a:p>
            <a:pPr marL="365806" lvl="1" indent="-365806">
              <a:buFont typeface="Arial"/>
              <a:buChar char="•"/>
            </a:pPr>
            <a:r>
              <a:rPr lang="en-US" dirty="0" smtClean="0"/>
              <a:t>Conditions required for access considered with Proton beam on target.</a:t>
            </a:r>
          </a:p>
          <a:p>
            <a:pPr marL="365806" lvl="1" indent="-365806">
              <a:buFont typeface="Arial"/>
              <a:buChar char="•"/>
            </a:pPr>
            <a:endParaRPr lang="en-US" dirty="0" smtClean="0"/>
          </a:p>
          <a:p>
            <a:pPr marL="365806" lvl="1" indent="-365806">
              <a:buFont typeface="Arial"/>
              <a:buChar char="•"/>
            </a:pPr>
            <a:r>
              <a:rPr lang="en-US" dirty="0" smtClean="0"/>
              <a:t>Consider mechanical components only</a:t>
            </a:r>
          </a:p>
          <a:p>
            <a:pPr marL="365806" lvl="1" indent="-365806">
              <a:buFont typeface="Arial"/>
              <a:buChar char="•"/>
            </a:pPr>
            <a:r>
              <a:rPr lang="en-US" dirty="0" smtClean="0"/>
              <a:t>Optical and steady state components are assumed to be reliable  </a:t>
            </a:r>
            <a:r>
              <a:rPr lang="en-US" dirty="0" err="1" smtClean="0"/>
              <a:t>ie</a:t>
            </a:r>
            <a:r>
              <a:rPr lang="en-US" dirty="0" smtClean="0"/>
              <a:t> MTBF &gt;100 x Mechanical components</a:t>
            </a:r>
          </a:p>
          <a:p>
            <a:endParaRPr lang="en-US" dirty="0"/>
          </a:p>
        </p:txBody>
      </p:sp>
      <p:sp>
        <p:nvSpPr>
          <p:cNvPr id="4" name="Slide Number Placeholder 3"/>
          <p:cNvSpPr>
            <a:spLocks noGrp="1"/>
          </p:cNvSpPr>
          <p:nvPr>
            <p:ph type="sldNum" sz="quarter" idx="10"/>
          </p:nvPr>
        </p:nvSpPr>
        <p:spPr/>
        <p:txBody>
          <a:bodyPr/>
          <a:lstStyle/>
          <a:p>
            <a:fld id="{C89738D3-7715-0C4A-857D-0EED37D056F4}" type="slidenum">
              <a:rPr lang="en-US" smtClean="0"/>
              <a:t>12</a:t>
            </a:fld>
            <a:endParaRPr lang="en-US"/>
          </a:p>
        </p:txBody>
      </p:sp>
    </p:spTree>
    <p:extLst>
      <p:ext uri="{BB962C8B-B14F-4D97-AF65-F5344CB8AC3E}">
        <p14:creationId xmlns:p14="http://schemas.microsoft.com/office/powerpoint/2010/main" val="2743100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7840" y="1157620"/>
            <a:ext cx="8781096" cy="4857100"/>
          </a:xfrm>
        </p:spPr>
        <p:txBody>
          <a:bodyPr/>
          <a:lstStyle>
            <a:lvl1pPr marL="0" indent="0" algn="l">
              <a:buNone/>
              <a:defRPr>
                <a:solidFill>
                  <a:schemeClr val="tx1"/>
                </a:solidFill>
              </a:defRPr>
            </a:lvl1pPr>
            <a:lvl2pPr marL="487741" indent="0" algn="ctr">
              <a:buNone/>
              <a:defRPr>
                <a:solidFill>
                  <a:schemeClr val="tx1">
                    <a:tint val="75000"/>
                  </a:schemeClr>
                </a:solidFill>
              </a:defRPr>
            </a:lvl2pPr>
            <a:lvl3pPr marL="975482" indent="0" algn="ctr">
              <a:buNone/>
              <a:defRPr>
                <a:solidFill>
                  <a:schemeClr val="tx1">
                    <a:tint val="75000"/>
                  </a:schemeClr>
                </a:solidFill>
              </a:defRPr>
            </a:lvl3pPr>
            <a:lvl4pPr marL="1463223" indent="0" algn="ctr">
              <a:buNone/>
              <a:defRPr>
                <a:solidFill>
                  <a:schemeClr val="tx1">
                    <a:tint val="75000"/>
                  </a:schemeClr>
                </a:solidFill>
              </a:defRPr>
            </a:lvl4pPr>
            <a:lvl5pPr marL="1950964" indent="0" algn="ctr">
              <a:buNone/>
              <a:defRPr>
                <a:solidFill>
                  <a:schemeClr val="tx1">
                    <a:tint val="75000"/>
                  </a:schemeClr>
                </a:solidFill>
              </a:defRPr>
            </a:lvl5pPr>
            <a:lvl6pPr marL="2438705" indent="0" algn="ctr">
              <a:buNone/>
              <a:defRPr>
                <a:solidFill>
                  <a:schemeClr val="tx1">
                    <a:tint val="75000"/>
                  </a:schemeClr>
                </a:solidFill>
              </a:defRPr>
            </a:lvl6pPr>
            <a:lvl7pPr marL="2926446" indent="0" algn="ctr">
              <a:buNone/>
              <a:defRPr>
                <a:solidFill>
                  <a:schemeClr val="tx1">
                    <a:tint val="75000"/>
                  </a:schemeClr>
                </a:solidFill>
              </a:defRPr>
            </a:lvl7pPr>
            <a:lvl8pPr marL="3414187" indent="0" algn="ctr">
              <a:buNone/>
              <a:defRPr>
                <a:solidFill>
                  <a:schemeClr val="tx1">
                    <a:tint val="75000"/>
                  </a:schemeClr>
                </a:solidFill>
              </a:defRPr>
            </a:lvl8pPr>
            <a:lvl9pPr marL="3901928" indent="0" algn="ctr">
              <a:buNone/>
              <a:defRPr>
                <a:solidFill>
                  <a:schemeClr val="tx1">
                    <a:tint val="75000"/>
                  </a:schemeClr>
                </a:solidFill>
              </a:defRPr>
            </a:lvl9pPr>
          </a:lstStyle>
          <a:p>
            <a:r>
              <a:rPr lang="en-US" smtClean="0"/>
              <a:t>Click to edit Master subtitle style</a:t>
            </a:r>
            <a:endParaRPr lang="en-US"/>
          </a:p>
        </p:txBody>
      </p:sp>
      <p:sp>
        <p:nvSpPr>
          <p:cNvPr id="7" name="Title Placeholder 1"/>
          <p:cNvSpPr>
            <a:spLocks noGrp="1"/>
          </p:cNvSpPr>
          <p:nvPr>
            <p:ph type="title"/>
          </p:nvPr>
        </p:nvSpPr>
        <p:spPr>
          <a:xfrm>
            <a:off x="487839" y="169318"/>
            <a:ext cx="8781098" cy="785999"/>
          </a:xfrm>
          <a:prstGeom prst="rect">
            <a:avLst/>
          </a:prstGeom>
        </p:spPr>
        <p:txBody>
          <a:bodyPr vert="horz" lIns="97548" tIns="48774" rIns="97548" bIns="48774"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1349309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9293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3662" y="292948"/>
            <a:ext cx="2195274" cy="62416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7839" y="292948"/>
            <a:ext cx="6423210" cy="6241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5535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3640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3516" y="4145280"/>
            <a:ext cx="6829743" cy="1869440"/>
          </a:xfrm>
          <a:prstGeom prst="rect">
            <a:avLst/>
          </a:prstGeom>
        </p:spPr>
        <p:txBody>
          <a:bodyPr/>
          <a:lstStyle>
            <a:lvl1pPr marL="0" indent="0" algn="ctr">
              <a:buNone/>
              <a:defRPr>
                <a:solidFill>
                  <a:schemeClr val="tx1">
                    <a:tint val="75000"/>
                  </a:schemeClr>
                </a:solidFill>
              </a:defRPr>
            </a:lvl1pPr>
            <a:lvl2pPr marL="487741" indent="0" algn="ctr">
              <a:buNone/>
              <a:defRPr>
                <a:solidFill>
                  <a:schemeClr val="tx1">
                    <a:tint val="75000"/>
                  </a:schemeClr>
                </a:solidFill>
              </a:defRPr>
            </a:lvl2pPr>
            <a:lvl3pPr marL="975482" indent="0" algn="ctr">
              <a:buNone/>
              <a:defRPr>
                <a:solidFill>
                  <a:schemeClr val="tx1">
                    <a:tint val="75000"/>
                  </a:schemeClr>
                </a:solidFill>
              </a:defRPr>
            </a:lvl3pPr>
            <a:lvl4pPr marL="1463223" indent="0" algn="ctr">
              <a:buNone/>
              <a:defRPr>
                <a:solidFill>
                  <a:schemeClr val="tx1">
                    <a:tint val="75000"/>
                  </a:schemeClr>
                </a:solidFill>
              </a:defRPr>
            </a:lvl4pPr>
            <a:lvl5pPr marL="1950964" indent="0" algn="ctr">
              <a:buNone/>
              <a:defRPr>
                <a:solidFill>
                  <a:schemeClr val="tx1">
                    <a:tint val="75000"/>
                  </a:schemeClr>
                </a:solidFill>
              </a:defRPr>
            </a:lvl5pPr>
            <a:lvl6pPr marL="2438705" indent="0" algn="ctr">
              <a:buNone/>
              <a:defRPr>
                <a:solidFill>
                  <a:schemeClr val="tx1">
                    <a:tint val="75000"/>
                  </a:schemeClr>
                </a:solidFill>
              </a:defRPr>
            </a:lvl6pPr>
            <a:lvl7pPr marL="2926446" indent="0" algn="ctr">
              <a:buNone/>
              <a:defRPr>
                <a:solidFill>
                  <a:schemeClr val="tx1">
                    <a:tint val="75000"/>
                  </a:schemeClr>
                </a:solidFill>
              </a:defRPr>
            </a:lvl7pPr>
            <a:lvl8pPr marL="3414187" indent="0" algn="ctr">
              <a:buNone/>
              <a:defRPr>
                <a:solidFill>
                  <a:schemeClr val="tx1">
                    <a:tint val="75000"/>
                  </a:schemeClr>
                </a:solidFill>
              </a:defRPr>
            </a:lvl8pPr>
            <a:lvl9pPr marL="3901928" indent="0" algn="ctr">
              <a:buNone/>
              <a:defRPr>
                <a:solidFill>
                  <a:schemeClr val="tx1">
                    <a:tint val="75000"/>
                  </a:schemeClr>
                </a:solidFill>
              </a:defRPr>
            </a:lvl9pPr>
          </a:lstStyle>
          <a:p>
            <a:r>
              <a:rPr lang="sv-SE" dirty="0" smtClean="0"/>
              <a:t>Click to edit Master subtitle style</a:t>
            </a:r>
            <a:endParaRPr lang="en-US" dirty="0"/>
          </a:p>
        </p:txBody>
      </p:sp>
    </p:spTree>
    <p:extLst>
      <p:ext uri="{BB962C8B-B14F-4D97-AF65-F5344CB8AC3E}">
        <p14:creationId xmlns:p14="http://schemas.microsoft.com/office/powerpoint/2010/main" val="9655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9016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0718" y="4700694"/>
            <a:ext cx="8293259" cy="1452880"/>
          </a:xfrm>
        </p:spPr>
        <p:txBody>
          <a:bodyPr anchor="t"/>
          <a:lstStyle>
            <a:lvl1pPr algn="l">
              <a:defRPr sz="4300" b="1" cap="all"/>
            </a:lvl1pPr>
          </a:lstStyle>
          <a:p>
            <a:r>
              <a:rPr lang="en-US" smtClean="0"/>
              <a:t>Click to edit Master title style</a:t>
            </a:r>
            <a:endParaRPr lang="en-US"/>
          </a:p>
        </p:txBody>
      </p:sp>
      <p:sp>
        <p:nvSpPr>
          <p:cNvPr id="3" name="Text Placeholder 2"/>
          <p:cNvSpPr>
            <a:spLocks noGrp="1"/>
          </p:cNvSpPr>
          <p:nvPr>
            <p:ph type="body" idx="1"/>
          </p:nvPr>
        </p:nvSpPr>
        <p:spPr>
          <a:xfrm>
            <a:off x="770718" y="3100495"/>
            <a:ext cx="8293259" cy="1600199"/>
          </a:xfrm>
        </p:spPr>
        <p:txBody>
          <a:bodyPr anchor="b"/>
          <a:lstStyle>
            <a:lvl1pPr marL="0" indent="0">
              <a:buNone/>
              <a:defRPr sz="2100">
                <a:solidFill>
                  <a:schemeClr val="tx1">
                    <a:tint val="75000"/>
                  </a:schemeClr>
                </a:solidFill>
              </a:defRPr>
            </a:lvl1pPr>
            <a:lvl2pPr marL="487741" indent="0">
              <a:buNone/>
              <a:defRPr sz="1900">
                <a:solidFill>
                  <a:schemeClr val="tx1">
                    <a:tint val="75000"/>
                  </a:schemeClr>
                </a:solidFill>
              </a:defRPr>
            </a:lvl2pPr>
            <a:lvl3pPr marL="975482" indent="0">
              <a:buNone/>
              <a:defRPr sz="1700">
                <a:solidFill>
                  <a:schemeClr val="tx1">
                    <a:tint val="75000"/>
                  </a:schemeClr>
                </a:solidFill>
              </a:defRPr>
            </a:lvl3pPr>
            <a:lvl4pPr marL="1463223" indent="0">
              <a:buNone/>
              <a:defRPr sz="1500">
                <a:solidFill>
                  <a:schemeClr val="tx1">
                    <a:tint val="75000"/>
                  </a:schemeClr>
                </a:solidFill>
              </a:defRPr>
            </a:lvl4pPr>
            <a:lvl5pPr marL="1950964" indent="0">
              <a:buNone/>
              <a:defRPr sz="1500">
                <a:solidFill>
                  <a:schemeClr val="tx1">
                    <a:tint val="75000"/>
                  </a:schemeClr>
                </a:solidFill>
              </a:defRPr>
            </a:lvl5pPr>
            <a:lvl6pPr marL="2438705" indent="0">
              <a:buNone/>
              <a:defRPr sz="1500">
                <a:solidFill>
                  <a:schemeClr val="tx1">
                    <a:tint val="75000"/>
                  </a:schemeClr>
                </a:solidFill>
              </a:defRPr>
            </a:lvl6pPr>
            <a:lvl7pPr marL="2926446" indent="0">
              <a:buNone/>
              <a:defRPr sz="1500">
                <a:solidFill>
                  <a:schemeClr val="tx1">
                    <a:tint val="75000"/>
                  </a:schemeClr>
                </a:solidFill>
              </a:defRPr>
            </a:lvl7pPr>
            <a:lvl8pPr marL="3414187" indent="0">
              <a:buNone/>
              <a:defRPr sz="1500">
                <a:solidFill>
                  <a:schemeClr val="tx1">
                    <a:tint val="75000"/>
                  </a:schemeClr>
                </a:solidFill>
              </a:defRPr>
            </a:lvl8pPr>
            <a:lvl9pPr marL="3901928" indent="0">
              <a:buNone/>
              <a:defRPr sz="15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6926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7839"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9694" y="1706880"/>
            <a:ext cx="4309242" cy="482769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6690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7839" y="1637454"/>
            <a:ext cx="4310937" cy="682413"/>
          </a:xfrm>
        </p:spPr>
        <p:txBody>
          <a:bodyPr anchor="b"/>
          <a:lstStyle>
            <a:lvl1pPr marL="0" indent="0">
              <a:buNone/>
              <a:defRPr sz="2600" b="1"/>
            </a:lvl1pPr>
            <a:lvl2pPr marL="487741" indent="0">
              <a:buNone/>
              <a:defRPr sz="2100" b="1"/>
            </a:lvl2pPr>
            <a:lvl3pPr marL="975482" indent="0">
              <a:buNone/>
              <a:defRPr sz="1900" b="1"/>
            </a:lvl3pPr>
            <a:lvl4pPr marL="1463223" indent="0">
              <a:buNone/>
              <a:defRPr sz="1700" b="1"/>
            </a:lvl4pPr>
            <a:lvl5pPr marL="1950964" indent="0">
              <a:buNone/>
              <a:defRPr sz="1700" b="1"/>
            </a:lvl5pPr>
            <a:lvl6pPr marL="2438705" indent="0">
              <a:buNone/>
              <a:defRPr sz="1700" b="1"/>
            </a:lvl6pPr>
            <a:lvl7pPr marL="2926446" indent="0">
              <a:buNone/>
              <a:defRPr sz="1700" b="1"/>
            </a:lvl7pPr>
            <a:lvl8pPr marL="3414187" indent="0">
              <a:buNone/>
              <a:defRPr sz="1700" b="1"/>
            </a:lvl8pPr>
            <a:lvl9pPr marL="3901928"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7839" y="2319867"/>
            <a:ext cx="4310937"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56307" y="1637454"/>
            <a:ext cx="4312630" cy="682413"/>
          </a:xfrm>
        </p:spPr>
        <p:txBody>
          <a:bodyPr anchor="b"/>
          <a:lstStyle>
            <a:lvl1pPr marL="0" indent="0">
              <a:buNone/>
              <a:defRPr sz="2600" b="1"/>
            </a:lvl1pPr>
            <a:lvl2pPr marL="487741" indent="0">
              <a:buNone/>
              <a:defRPr sz="2100" b="1"/>
            </a:lvl2pPr>
            <a:lvl3pPr marL="975482" indent="0">
              <a:buNone/>
              <a:defRPr sz="1900" b="1"/>
            </a:lvl3pPr>
            <a:lvl4pPr marL="1463223" indent="0">
              <a:buNone/>
              <a:defRPr sz="1700" b="1"/>
            </a:lvl4pPr>
            <a:lvl5pPr marL="1950964" indent="0">
              <a:buNone/>
              <a:defRPr sz="1700" b="1"/>
            </a:lvl5pPr>
            <a:lvl6pPr marL="2438705" indent="0">
              <a:buNone/>
              <a:defRPr sz="1700" b="1"/>
            </a:lvl6pPr>
            <a:lvl7pPr marL="2926446" indent="0">
              <a:buNone/>
              <a:defRPr sz="1700" b="1"/>
            </a:lvl7pPr>
            <a:lvl8pPr marL="3414187" indent="0">
              <a:buNone/>
              <a:defRPr sz="1700" b="1"/>
            </a:lvl8pPr>
            <a:lvl9pPr marL="3901928"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956307" y="2319867"/>
            <a:ext cx="4312630" cy="4214707"/>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7463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0423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04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839" y="291253"/>
            <a:ext cx="3209912" cy="1239520"/>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814628" y="291254"/>
            <a:ext cx="5454308" cy="6243321"/>
          </a:xfrm>
        </p:spPr>
        <p:txBody>
          <a:bodyPr/>
          <a:lstStyle>
            <a:lvl1pPr>
              <a:defRPr sz="34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839" y="1530774"/>
            <a:ext cx="3209912" cy="5003801"/>
          </a:xfrm>
        </p:spPr>
        <p:txBody>
          <a:bodyPr/>
          <a:lstStyle>
            <a:lvl1pPr marL="0" indent="0">
              <a:buNone/>
              <a:defRPr sz="1500"/>
            </a:lvl1pPr>
            <a:lvl2pPr marL="487741" indent="0">
              <a:buNone/>
              <a:defRPr sz="1300"/>
            </a:lvl2pPr>
            <a:lvl3pPr marL="975482" indent="0">
              <a:buNone/>
              <a:defRPr sz="1100"/>
            </a:lvl3pPr>
            <a:lvl4pPr marL="1463223" indent="0">
              <a:buNone/>
              <a:defRPr sz="1000"/>
            </a:lvl4pPr>
            <a:lvl5pPr marL="1950964" indent="0">
              <a:buNone/>
              <a:defRPr sz="1000"/>
            </a:lvl5pPr>
            <a:lvl6pPr marL="2438705" indent="0">
              <a:buNone/>
              <a:defRPr sz="1000"/>
            </a:lvl6pPr>
            <a:lvl7pPr marL="2926446" indent="0">
              <a:buNone/>
              <a:defRPr sz="1000"/>
            </a:lvl7pPr>
            <a:lvl8pPr marL="3414187" indent="0">
              <a:buNone/>
              <a:defRPr sz="1000"/>
            </a:lvl8pPr>
            <a:lvl9pPr marL="3901928" indent="0">
              <a:buNone/>
              <a:defRPr sz="1000"/>
            </a:lvl9pPr>
          </a:lstStyle>
          <a:p>
            <a:pPr lvl="0"/>
            <a:r>
              <a:rPr lang="en-US" smtClean="0"/>
              <a:t>Click to edit Master text styles</a:t>
            </a:r>
          </a:p>
        </p:txBody>
      </p:sp>
    </p:spTree>
    <p:extLst>
      <p:ext uri="{BB962C8B-B14F-4D97-AF65-F5344CB8AC3E}">
        <p14:creationId xmlns:p14="http://schemas.microsoft.com/office/powerpoint/2010/main" val="315777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2396" y="5120640"/>
            <a:ext cx="5854065" cy="604521"/>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912396" y="653627"/>
            <a:ext cx="5854065" cy="4389120"/>
          </a:xfrm>
        </p:spPr>
        <p:txBody>
          <a:bodyPr/>
          <a:lstStyle>
            <a:lvl1pPr marL="0" indent="0">
              <a:buNone/>
              <a:defRPr sz="3400"/>
            </a:lvl1pPr>
            <a:lvl2pPr marL="487741" indent="0">
              <a:buNone/>
              <a:defRPr sz="3000"/>
            </a:lvl2pPr>
            <a:lvl3pPr marL="975482" indent="0">
              <a:buNone/>
              <a:defRPr sz="2600"/>
            </a:lvl3pPr>
            <a:lvl4pPr marL="1463223" indent="0">
              <a:buNone/>
              <a:defRPr sz="2100"/>
            </a:lvl4pPr>
            <a:lvl5pPr marL="1950964" indent="0">
              <a:buNone/>
              <a:defRPr sz="2100"/>
            </a:lvl5pPr>
            <a:lvl6pPr marL="2438705" indent="0">
              <a:buNone/>
              <a:defRPr sz="2100"/>
            </a:lvl6pPr>
            <a:lvl7pPr marL="2926446" indent="0">
              <a:buNone/>
              <a:defRPr sz="2100"/>
            </a:lvl7pPr>
            <a:lvl8pPr marL="3414187" indent="0">
              <a:buNone/>
              <a:defRPr sz="2100"/>
            </a:lvl8pPr>
            <a:lvl9pPr marL="3901928" indent="0">
              <a:buNone/>
              <a:defRPr sz="21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912396" y="5725161"/>
            <a:ext cx="5854065" cy="858519"/>
          </a:xfrm>
        </p:spPr>
        <p:txBody>
          <a:bodyPr/>
          <a:lstStyle>
            <a:lvl1pPr marL="0" indent="0">
              <a:buNone/>
              <a:defRPr sz="1500"/>
            </a:lvl1pPr>
            <a:lvl2pPr marL="487741" indent="0">
              <a:buNone/>
              <a:defRPr sz="1300"/>
            </a:lvl2pPr>
            <a:lvl3pPr marL="975482" indent="0">
              <a:buNone/>
              <a:defRPr sz="1100"/>
            </a:lvl3pPr>
            <a:lvl4pPr marL="1463223" indent="0">
              <a:buNone/>
              <a:defRPr sz="1000"/>
            </a:lvl4pPr>
            <a:lvl5pPr marL="1950964" indent="0">
              <a:buNone/>
              <a:defRPr sz="1000"/>
            </a:lvl5pPr>
            <a:lvl6pPr marL="2438705" indent="0">
              <a:buNone/>
              <a:defRPr sz="1000"/>
            </a:lvl6pPr>
            <a:lvl7pPr marL="2926446" indent="0">
              <a:buNone/>
              <a:defRPr sz="1000"/>
            </a:lvl7pPr>
            <a:lvl8pPr marL="3414187" indent="0">
              <a:buNone/>
              <a:defRPr sz="1000"/>
            </a:lvl8pPr>
            <a:lvl9pPr marL="3901928" indent="0">
              <a:buNone/>
              <a:defRPr sz="1000"/>
            </a:lvl9pPr>
          </a:lstStyle>
          <a:p>
            <a:pPr lvl="0"/>
            <a:r>
              <a:rPr lang="en-US" smtClean="0"/>
              <a:t>Click to edit Master text styles</a:t>
            </a:r>
          </a:p>
        </p:txBody>
      </p:sp>
    </p:spTree>
    <p:extLst>
      <p:ext uri="{BB962C8B-B14F-4D97-AF65-F5344CB8AC3E}">
        <p14:creationId xmlns:p14="http://schemas.microsoft.com/office/powerpoint/2010/main" val="10133082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839" y="169319"/>
            <a:ext cx="8781098" cy="643482"/>
          </a:xfrm>
          <a:prstGeom prst="rect">
            <a:avLst/>
          </a:prstGeom>
        </p:spPr>
        <p:txBody>
          <a:bodyPr vert="horz" lIns="97548" tIns="48774" rIns="97548" bIns="4877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87839" y="1234842"/>
            <a:ext cx="8781098" cy="4827694"/>
          </a:xfrm>
          <a:prstGeom prst="rect">
            <a:avLst/>
          </a:prstGeom>
        </p:spPr>
        <p:txBody>
          <a:bodyPr vert="horz" lIns="97548" tIns="48774" rIns="97548" bIns="4877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87839" y="6780107"/>
            <a:ext cx="2276581" cy="389467"/>
          </a:xfrm>
          <a:prstGeom prst="rect">
            <a:avLst/>
          </a:prstGeom>
        </p:spPr>
        <p:txBody>
          <a:bodyPr vert="horz" lIns="97548" tIns="48774" rIns="97548" bIns="48774" rtlCol="0" anchor="ctr"/>
          <a:lstStyle>
            <a:lvl1pPr algn="l">
              <a:defRPr sz="1300">
                <a:solidFill>
                  <a:schemeClr val="tx1">
                    <a:tint val="75000"/>
                  </a:schemeClr>
                </a:solidFill>
              </a:defRPr>
            </a:lvl1pPr>
          </a:lstStyle>
          <a:p>
            <a:fld id="{3D8122E6-B24E-3144-9B09-FA6699224100}" type="datetimeFigureOut">
              <a:t>10/9/13</a:t>
            </a:fld>
            <a:endParaRPr lang="en-US"/>
          </a:p>
        </p:txBody>
      </p:sp>
      <p:sp>
        <p:nvSpPr>
          <p:cNvPr id="5" name="Footer Placeholder 4"/>
          <p:cNvSpPr>
            <a:spLocks noGrp="1"/>
          </p:cNvSpPr>
          <p:nvPr>
            <p:ph type="ftr" sz="quarter" idx="3"/>
          </p:nvPr>
        </p:nvSpPr>
        <p:spPr>
          <a:xfrm>
            <a:off x="3333565" y="6780107"/>
            <a:ext cx="3089645" cy="389467"/>
          </a:xfrm>
          <a:prstGeom prst="rect">
            <a:avLst/>
          </a:prstGeom>
        </p:spPr>
        <p:txBody>
          <a:bodyPr vert="horz" lIns="97548" tIns="48774" rIns="97548" bIns="48774"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2355" y="6780107"/>
            <a:ext cx="2276581" cy="389467"/>
          </a:xfrm>
          <a:prstGeom prst="rect">
            <a:avLst/>
          </a:prstGeom>
        </p:spPr>
        <p:txBody>
          <a:bodyPr vert="horz" lIns="97548" tIns="48774" rIns="97548" bIns="48774" rtlCol="0" anchor="ctr"/>
          <a:lstStyle>
            <a:lvl1pPr algn="r">
              <a:defRPr sz="1300">
                <a:solidFill>
                  <a:schemeClr val="tx1">
                    <a:tint val="75000"/>
                  </a:schemeClr>
                </a:solidFill>
              </a:defRPr>
            </a:lvl1pPr>
          </a:lstStyle>
          <a:p>
            <a:fld id="{AC28833C-A449-5240-9838-2D5CFB7CE9FE}" type="slidenum">
              <a:t>‹#›</a:t>
            </a:fld>
            <a:endParaRPr lang="en-US"/>
          </a:p>
        </p:txBody>
      </p:sp>
      <p:pic>
        <p:nvPicPr>
          <p:cNvPr id="7" name="Picture 6" descr="banner_PPT_ess.pdf"/>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0" y="6362390"/>
            <a:ext cx="9756775" cy="952810"/>
          </a:xfrm>
          <a:prstGeom prst="rect">
            <a:avLst/>
          </a:prstGeom>
          <a:ln>
            <a:noFill/>
          </a:ln>
          <a:effectLst>
            <a:outerShdw blurRad="82550" dist="50800" dir="16200000" algn="tl" rotWithShape="0">
              <a:srgbClr val="333333">
                <a:alpha val="15000"/>
              </a:srgbClr>
            </a:outerShdw>
          </a:effectLst>
        </p:spPr>
      </p:pic>
      <p:sp>
        <p:nvSpPr>
          <p:cNvPr id="8" name="Slide Number Placeholder 4"/>
          <p:cNvSpPr txBox="1">
            <a:spLocks/>
          </p:cNvSpPr>
          <p:nvPr/>
        </p:nvSpPr>
        <p:spPr>
          <a:xfrm>
            <a:off x="6546839" y="6482947"/>
            <a:ext cx="2998127" cy="389467"/>
          </a:xfrm>
          <a:prstGeom prst="rect">
            <a:avLst/>
          </a:prstGeom>
        </p:spPr>
        <p:txBody>
          <a:bodyPr/>
          <a:lstStyle>
            <a:defPPr>
              <a:defRPr lang="en-US"/>
            </a:defPPr>
            <a:lvl1pPr marL="0" algn="l" defTabSz="487741" rtl="0" eaLnBrk="1" latinLnBrk="0" hangingPunct="1">
              <a:defRPr sz="1900" kern="1200">
                <a:solidFill>
                  <a:schemeClr val="tx1"/>
                </a:solidFill>
                <a:latin typeface="+mn-lt"/>
                <a:ea typeface="+mn-ea"/>
                <a:cs typeface="+mn-cs"/>
              </a:defRPr>
            </a:lvl1pPr>
            <a:lvl2pPr marL="487741" algn="l" defTabSz="487741" rtl="0" eaLnBrk="1" latinLnBrk="0" hangingPunct="1">
              <a:defRPr sz="1900" kern="1200">
                <a:solidFill>
                  <a:schemeClr val="tx1"/>
                </a:solidFill>
                <a:latin typeface="+mn-lt"/>
                <a:ea typeface="+mn-ea"/>
                <a:cs typeface="+mn-cs"/>
              </a:defRPr>
            </a:lvl2pPr>
            <a:lvl3pPr marL="975482" algn="l" defTabSz="487741" rtl="0" eaLnBrk="1" latinLnBrk="0" hangingPunct="1">
              <a:defRPr sz="1900" kern="1200">
                <a:solidFill>
                  <a:schemeClr val="tx1"/>
                </a:solidFill>
                <a:latin typeface="+mn-lt"/>
                <a:ea typeface="+mn-ea"/>
                <a:cs typeface="+mn-cs"/>
              </a:defRPr>
            </a:lvl3pPr>
            <a:lvl4pPr marL="1463223" algn="l" defTabSz="487741" rtl="0" eaLnBrk="1" latinLnBrk="0" hangingPunct="1">
              <a:defRPr sz="1900" kern="1200">
                <a:solidFill>
                  <a:schemeClr val="tx1"/>
                </a:solidFill>
                <a:latin typeface="+mn-lt"/>
                <a:ea typeface="+mn-ea"/>
                <a:cs typeface="+mn-cs"/>
              </a:defRPr>
            </a:lvl4pPr>
            <a:lvl5pPr marL="1950964" algn="l" defTabSz="487741" rtl="0" eaLnBrk="1" latinLnBrk="0" hangingPunct="1">
              <a:defRPr sz="1900" kern="1200">
                <a:solidFill>
                  <a:schemeClr val="tx1"/>
                </a:solidFill>
                <a:latin typeface="+mn-lt"/>
                <a:ea typeface="+mn-ea"/>
                <a:cs typeface="+mn-cs"/>
              </a:defRPr>
            </a:lvl5pPr>
            <a:lvl6pPr marL="2438705" algn="l" defTabSz="487741" rtl="0" eaLnBrk="1" latinLnBrk="0" hangingPunct="1">
              <a:defRPr sz="1900" kern="1200">
                <a:solidFill>
                  <a:schemeClr val="tx1"/>
                </a:solidFill>
                <a:latin typeface="+mn-lt"/>
                <a:ea typeface="+mn-ea"/>
                <a:cs typeface="+mn-cs"/>
              </a:defRPr>
            </a:lvl6pPr>
            <a:lvl7pPr marL="2926446" algn="l" defTabSz="487741" rtl="0" eaLnBrk="1" latinLnBrk="0" hangingPunct="1">
              <a:defRPr sz="1900" kern="1200">
                <a:solidFill>
                  <a:schemeClr val="tx1"/>
                </a:solidFill>
                <a:latin typeface="+mn-lt"/>
                <a:ea typeface="+mn-ea"/>
                <a:cs typeface="+mn-cs"/>
              </a:defRPr>
            </a:lvl7pPr>
            <a:lvl8pPr marL="3414187" algn="l" defTabSz="487741" rtl="0" eaLnBrk="1" latinLnBrk="0" hangingPunct="1">
              <a:defRPr sz="1900" kern="1200">
                <a:solidFill>
                  <a:schemeClr val="tx1"/>
                </a:solidFill>
                <a:latin typeface="+mn-lt"/>
                <a:ea typeface="+mn-ea"/>
                <a:cs typeface="+mn-cs"/>
              </a:defRPr>
            </a:lvl8pPr>
            <a:lvl9pPr marL="3901928" algn="l" defTabSz="487741" rtl="0" eaLnBrk="1" latinLnBrk="0" hangingPunct="1">
              <a:defRPr sz="1900" kern="1200">
                <a:solidFill>
                  <a:schemeClr val="tx1"/>
                </a:solidFill>
                <a:latin typeface="+mn-lt"/>
                <a:ea typeface="+mn-ea"/>
                <a:cs typeface="+mn-cs"/>
              </a:defRPr>
            </a:lvl9pPr>
          </a:lstStyle>
          <a:p>
            <a:pPr algn="r"/>
            <a:r>
              <a:rPr lang="en-US" sz="1400" dirty="0" smtClean="0">
                <a:solidFill>
                  <a:schemeClr val="bg1"/>
                </a:solidFill>
                <a:latin typeface="Helvetica"/>
                <a:cs typeface="Helvetica"/>
              </a:rPr>
              <a:t>DTU 2013-09-30</a:t>
            </a:r>
            <a:endParaRPr lang="en-US" sz="1400" dirty="0">
              <a:solidFill>
                <a:schemeClr val="bg1"/>
              </a:solidFill>
              <a:latin typeface="Helvetica"/>
              <a:cs typeface="Helvetica"/>
            </a:endParaRPr>
          </a:p>
        </p:txBody>
      </p:sp>
    </p:spTree>
    <p:extLst>
      <p:ext uri="{BB962C8B-B14F-4D97-AF65-F5344CB8AC3E}">
        <p14:creationId xmlns:p14="http://schemas.microsoft.com/office/powerpoint/2010/main" val="3956199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87741" rtl="0" eaLnBrk="1" latinLnBrk="0" hangingPunct="1">
        <a:spcBef>
          <a:spcPct val="0"/>
        </a:spcBef>
        <a:buNone/>
        <a:defRPr sz="3200" b="1" kern="1200">
          <a:solidFill>
            <a:srgbClr val="0094CA"/>
          </a:solidFill>
          <a:latin typeface="+mn-lt"/>
          <a:ea typeface="+mj-ea"/>
          <a:cs typeface="Helvetica"/>
        </a:defRPr>
      </a:lvl1pPr>
    </p:titleStyle>
    <p:bodyStyle>
      <a:lvl1pPr marL="365806" indent="-365806" algn="l" defTabSz="487741" rtl="0" eaLnBrk="1" latinLnBrk="0" hangingPunct="1">
        <a:spcBef>
          <a:spcPct val="20000"/>
        </a:spcBef>
        <a:buFont typeface="Arial"/>
        <a:buChar char="•"/>
        <a:defRPr sz="2400" kern="1200">
          <a:solidFill>
            <a:schemeClr val="tx1"/>
          </a:solidFill>
          <a:latin typeface="+mn-lt"/>
          <a:ea typeface="+mn-ea"/>
          <a:cs typeface="Helvetica"/>
        </a:defRPr>
      </a:lvl1pPr>
      <a:lvl2pPr marL="792579" indent="-304838" algn="l" defTabSz="487741" rtl="0" eaLnBrk="1" latinLnBrk="0" hangingPunct="1">
        <a:spcBef>
          <a:spcPct val="20000"/>
        </a:spcBef>
        <a:buFont typeface="Arial"/>
        <a:buChar char="–"/>
        <a:defRPr sz="2000" kern="1200">
          <a:solidFill>
            <a:schemeClr val="tx1"/>
          </a:solidFill>
          <a:latin typeface="+mn-lt"/>
          <a:ea typeface="+mn-ea"/>
          <a:cs typeface="Helvetica"/>
        </a:defRPr>
      </a:lvl2pPr>
      <a:lvl3pPr marL="1219352" indent="-243870" algn="l" defTabSz="487741" rtl="0" eaLnBrk="1" latinLnBrk="0" hangingPunct="1">
        <a:spcBef>
          <a:spcPct val="20000"/>
        </a:spcBef>
        <a:buFont typeface="Arial"/>
        <a:buChar char="•"/>
        <a:defRPr sz="1600" kern="1200">
          <a:solidFill>
            <a:schemeClr val="tx1"/>
          </a:solidFill>
          <a:latin typeface="+mn-lt"/>
          <a:ea typeface="+mn-ea"/>
          <a:cs typeface="Helvetica"/>
        </a:defRPr>
      </a:lvl3pPr>
      <a:lvl4pPr marL="1707093" indent="-243870" algn="l" defTabSz="487741" rtl="0" eaLnBrk="1" latinLnBrk="0" hangingPunct="1">
        <a:spcBef>
          <a:spcPct val="20000"/>
        </a:spcBef>
        <a:buFont typeface="Arial"/>
        <a:buChar char="–"/>
        <a:defRPr sz="1400" kern="1200">
          <a:solidFill>
            <a:schemeClr val="tx1"/>
          </a:solidFill>
          <a:latin typeface="+mn-lt"/>
          <a:ea typeface="+mn-ea"/>
          <a:cs typeface="Helvetica"/>
        </a:defRPr>
      </a:lvl4pPr>
      <a:lvl5pPr marL="2194834" indent="-243870" algn="l" defTabSz="487741" rtl="0" eaLnBrk="1" latinLnBrk="0" hangingPunct="1">
        <a:spcBef>
          <a:spcPct val="20000"/>
        </a:spcBef>
        <a:buFont typeface="Arial"/>
        <a:buChar char="»"/>
        <a:defRPr sz="1200" kern="1200">
          <a:solidFill>
            <a:schemeClr val="tx1"/>
          </a:solidFill>
          <a:latin typeface="+mn-lt"/>
          <a:ea typeface="+mn-ea"/>
          <a:cs typeface="Helvetica"/>
        </a:defRPr>
      </a:lvl5pPr>
      <a:lvl6pPr marL="2682575" indent="-243870" algn="l" defTabSz="487741" rtl="0" eaLnBrk="1" latinLnBrk="0" hangingPunct="1">
        <a:spcBef>
          <a:spcPct val="20000"/>
        </a:spcBef>
        <a:buFont typeface="Arial"/>
        <a:buChar char="•"/>
        <a:defRPr sz="2100" kern="1200">
          <a:solidFill>
            <a:schemeClr val="tx1"/>
          </a:solidFill>
          <a:latin typeface="+mn-lt"/>
          <a:ea typeface="+mn-ea"/>
          <a:cs typeface="+mn-cs"/>
        </a:defRPr>
      </a:lvl6pPr>
      <a:lvl7pPr marL="3170316" indent="-243870" algn="l" defTabSz="487741" rtl="0" eaLnBrk="1" latinLnBrk="0" hangingPunct="1">
        <a:spcBef>
          <a:spcPct val="20000"/>
        </a:spcBef>
        <a:buFont typeface="Arial"/>
        <a:buChar char="•"/>
        <a:defRPr sz="2100" kern="1200">
          <a:solidFill>
            <a:schemeClr val="tx1"/>
          </a:solidFill>
          <a:latin typeface="+mn-lt"/>
          <a:ea typeface="+mn-ea"/>
          <a:cs typeface="+mn-cs"/>
        </a:defRPr>
      </a:lvl7pPr>
      <a:lvl8pPr marL="3658057" indent="-243870" algn="l" defTabSz="487741" rtl="0" eaLnBrk="1" latinLnBrk="0" hangingPunct="1">
        <a:spcBef>
          <a:spcPct val="20000"/>
        </a:spcBef>
        <a:buFont typeface="Arial"/>
        <a:buChar char="•"/>
        <a:defRPr sz="2100" kern="1200">
          <a:solidFill>
            <a:schemeClr val="tx1"/>
          </a:solidFill>
          <a:latin typeface="+mn-lt"/>
          <a:ea typeface="+mn-ea"/>
          <a:cs typeface="+mn-cs"/>
        </a:defRPr>
      </a:lvl8pPr>
      <a:lvl9pPr marL="4145798" indent="-243870" algn="l" defTabSz="487741"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87741" rtl="0" eaLnBrk="1" latinLnBrk="0" hangingPunct="1">
        <a:defRPr sz="1900" kern="1200">
          <a:solidFill>
            <a:schemeClr val="tx1"/>
          </a:solidFill>
          <a:latin typeface="+mn-lt"/>
          <a:ea typeface="+mn-ea"/>
          <a:cs typeface="+mn-cs"/>
        </a:defRPr>
      </a:lvl1pPr>
      <a:lvl2pPr marL="487741" algn="l" defTabSz="487741" rtl="0" eaLnBrk="1" latinLnBrk="0" hangingPunct="1">
        <a:defRPr sz="1900" kern="1200">
          <a:solidFill>
            <a:schemeClr val="tx1"/>
          </a:solidFill>
          <a:latin typeface="+mn-lt"/>
          <a:ea typeface="+mn-ea"/>
          <a:cs typeface="+mn-cs"/>
        </a:defRPr>
      </a:lvl2pPr>
      <a:lvl3pPr marL="975482" algn="l" defTabSz="487741" rtl="0" eaLnBrk="1" latinLnBrk="0" hangingPunct="1">
        <a:defRPr sz="1900" kern="1200">
          <a:solidFill>
            <a:schemeClr val="tx1"/>
          </a:solidFill>
          <a:latin typeface="+mn-lt"/>
          <a:ea typeface="+mn-ea"/>
          <a:cs typeface="+mn-cs"/>
        </a:defRPr>
      </a:lvl3pPr>
      <a:lvl4pPr marL="1463223" algn="l" defTabSz="487741" rtl="0" eaLnBrk="1" latinLnBrk="0" hangingPunct="1">
        <a:defRPr sz="1900" kern="1200">
          <a:solidFill>
            <a:schemeClr val="tx1"/>
          </a:solidFill>
          <a:latin typeface="+mn-lt"/>
          <a:ea typeface="+mn-ea"/>
          <a:cs typeface="+mn-cs"/>
        </a:defRPr>
      </a:lvl4pPr>
      <a:lvl5pPr marL="1950964" algn="l" defTabSz="487741" rtl="0" eaLnBrk="1" latinLnBrk="0" hangingPunct="1">
        <a:defRPr sz="1900" kern="1200">
          <a:solidFill>
            <a:schemeClr val="tx1"/>
          </a:solidFill>
          <a:latin typeface="+mn-lt"/>
          <a:ea typeface="+mn-ea"/>
          <a:cs typeface="+mn-cs"/>
        </a:defRPr>
      </a:lvl5pPr>
      <a:lvl6pPr marL="2438705" algn="l" defTabSz="487741" rtl="0" eaLnBrk="1" latinLnBrk="0" hangingPunct="1">
        <a:defRPr sz="1900" kern="1200">
          <a:solidFill>
            <a:schemeClr val="tx1"/>
          </a:solidFill>
          <a:latin typeface="+mn-lt"/>
          <a:ea typeface="+mn-ea"/>
          <a:cs typeface="+mn-cs"/>
        </a:defRPr>
      </a:lvl6pPr>
      <a:lvl7pPr marL="2926446" algn="l" defTabSz="487741" rtl="0" eaLnBrk="1" latinLnBrk="0" hangingPunct="1">
        <a:defRPr sz="1900" kern="1200">
          <a:solidFill>
            <a:schemeClr val="tx1"/>
          </a:solidFill>
          <a:latin typeface="+mn-lt"/>
          <a:ea typeface="+mn-ea"/>
          <a:cs typeface="+mn-cs"/>
        </a:defRPr>
      </a:lvl7pPr>
      <a:lvl8pPr marL="3414187" algn="l" defTabSz="487741" rtl="0" eaLnBrk="1" latinLnBrk="0" hangingPunct="1">
        <a:defRPr sz="1900" kern="1200">
          <a:solidFill>
            <a:schemeClr val="tx1"/>
          </a:solidFill>
          <a:latin typeface="+mn-lt"/>
          <a:ea typeface="+mn-ea"/>
          <a:cs typeface="+mn-cs"/>
        </a:defRPr>
      </a:lvl8pPr>
      <a:lvl9pPr marL="3901928" algn="l" defTabSz="48774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oleObject" Target="../embeddings/oleObject1.bin"/><Relationship Id="rId8" Type="http://schemas.openxmlformats.org/officeDocument/2006/relationships/image" Target="../media/image10.png"/><Relationship Id="rId9" Type="http://schemas.openxmlformats.org/officeDocument/2006/relationships/image" Target="../media/image14.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jpeg"/><Relationship Id="rId6" Type="http://schemas.microsoft.com/office/2007/relationships/hdphoto" Target="../media/hdphoto1.wdp"/><Relationship Id="rId7" Type="http://schemas.openxmlformats.org/officeDocument/2006/relationships/image" Target="../media/image24.emf"/><Relationship Id="rId8" Type="http://schemas.openxmlformats.org/officeDocument/2006/relationships/chart" Target="../charts/chart1.xml"/><Relationship Id="rId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package" Target="../embeddings/Microsoft_Excel_Sheet1.xlsx"/><Relationship Id="rId5" Type="http://schemas.openxmlformats.org/officeDocument/2006/relationships/image" Target="../media/image26.png"/><Relationship Id="rId6" Type="http://schemas.openxmlformats.org/officeDocument/2006/relationships/chart" Target="../charts/chart2.xml"/><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hart" Target="../charts/char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hart" Target="../charts/char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chart" Target="../charts/char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package" Target="../embeddings/Microsoft_Excel_Sheet4.xlsx"/><Relationship Id="rId5" Type="http://schemas.openxmlformats.org/officeDocument/2006/relationships/image" Target="NULL"/><Relationship Id="rId6" Type="http://schemas.openxmlformats.org/officeDocument/2006/relationships/chart" Target="../charts/chart6.xml"/><Relationship Id="rId7" Type="http://schemas.openxmlformats.org/officeDocument/2006/relationships/package" Target="../embeddings/Microsoft_Excel_Sheet5.xlsx"/><Relationship Id="rId8" Type="http://schemas.openxmlformats.org/officeDocument/2006/relationships/image" Target="../media/image34.png"/><Relationship Id="rId9" Type="http://schemas.openxmlformats.org/officeDocument/2006/relationships/image" Target="../media/image35.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SS_frugal_PPT.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5" y="-1"/>
            <a:ext cx="9766300" cy="7324725"/>
          </a:xfrm>
          <a:prstGeom prst="rect">
            <a:avLst/>
          </a:prstGeom>
        </p:spPr>
      </p:pic>
      <p:pic>
        <p:nvPicPr>
          <p:cNvPr id="5" name="Picture 4" descr="ESS_outline_logo_whit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02375" y="292100"/>
            <a:ext cx="3006725" cy="1795552"/>
          </a:xfrm>
          <a:prstGeom prst="rect">
            <a:avLst/>
          </a:prstGeom>
        </p:spPr>
      </p:pic>
      <p:sp>
        <p:nvSpPr>
          <p:cNvPr id="6" name="TextBox 5"/>
          <p:cNvSpPr txBox="1"/>
          <p:nvPr/>
        </p:nvSpPr>
        <p:spPr>
          <a:xfrm>
            <a:off x="161294" y="3178973"/>
            <a:ext cx="6897257" cy="4145751"/>
          </a:xfrm>
          <a:prstGeom prst="rect">
            <a:avLst/>
          </a:prstGeom>
          <a:noFill/>
        </p:spPr>
        <p:txBody>
          <a:bodyPr wrap="square" rtlCol="0">
            <a:spAutoFit/>
          </a:bodyPr>
          <a:lstStyle/>
          <a:p>
            <a:pPr>
              <a:lnSpc>
                <a:spcPct val="130000"/>
              </a:lnSpc>
            </a:pPr>
            <a:r>
              <a:rPr lang="en-US" sz="6000" b="1" dirty="0" smtClean="0">
                <a:solidFill>
                  <a:srgbClr val="FFFFFF"/>
                </a:solidFill>
                <a:cs typeface="Helvetica"/>
              </a:rPr>
              <a:t>ESS</a:t>
            </a:r>
            <a:endParaRPr lang="en-US" sz="3600" dirty="0" smtClean="0">
              <a:solidFill>
                <a:srgbClr val="FFFFFF"/>
              </a:solidFill>
              <a:cs typeface="Helvetica"/>
            </a:endParaRPr>
          </a:p>
          <a:p>
            <a:pPr>
              <a:lnSpc>
                <a:spcPct val="130000"/>
              </a:lnSpc>
            </a:pPr>
            <a:r>
              <a:rPr lang="en-US" sz="3600" dirty="0" smtClean="0">
                <a:solidFill>
                  <a:srgbClr val="FFFFFF"/>
                </a:solidFill>
                <a:cs typeface="Helvetica"/>
              </a:rPr>
              <a:t>Keeping them up!</a:t>
            </a:r>
          </a:p>
          <a:p>
            <a:pPr>
              <a:lnSpc>
                <a:spcPct val="130000"/>
              </a:lnSpc>
            </a:pPr>
            <a:r>
              <a:rPr lang="en-US" sz="3600" dirty="0" smtClean="0">
                <a:solidFill>
                  <a:srgbClr val="FFFFFF"/>
                </a:solidFill>
                <a:cs typeface="Helvetica"/>
              </a:rPr>
              <a:t>… The roll of availability issues in the Engineering of Neutron Scattering instruments.</a:t>
            </a:r>
          </a:p>
        </p:txBody>
      </p:sp>
      <p:sp>
        <p:nvSpPr>
          <p:cNvPr id="2" name="Rectangle 1"/>
          <p:cNvSpPr/>
          <p:nvPr/>
        </p:nvSpPr>
        <p:spPr>
          <a:xfrm>
            <a:off x="7058551" y="6719738"/>
            <a:ext cx="1237050" cy="438582"/>
          </a:xfrm>
          <a:prstGeom prst="rect">
            <a:avLst/>
          </a:prstGeom>
        </p:spPr>
        <p:txBody>
          <a:bodyPr wrap="none">
            <a:spAutoFit/>
          </a:bodyPr>
          <a:lstStyle/>
          <a:p>
            <a:pPr>
              <a:lnSpc>
                <a:spcPct val="130000"/>
              </a:lnSpc>
            </a:pPr>
            <a:r>
              <a:rPr lang="en-US" sz="1800" dirty="0" smtClean="0">
                <a:solidFill>
                  <a:srgbClr val="FFFFFF"/>
                </a:solidFill>
                <a:cs typeface="Helvetica"/>
              </a:rPr>
              <a:t>4-10-2013</a:t>
            </a:r>
            <a:endParaRPr lang="en-US" sz="1800" dirty="0">
              <a:solidFill>
                <a:srgbClr val="FFFFFF"/>
              </a:solidFill>
              <a:cs typeface="Helvetica"/>
            </a:endParaRPr>
          </a:p>
        </p:txBody>
      </p:sp>
    </p:spTree>
    <p:extLst>
      <p:ext uri="{BB962C8B-B14F-4D97-AF65-F5344CB8AC3E}">
        <p14:creationId xmlns:p14="http://schemas.microsoft.com/office/powerpoint/2010/main" val="23360269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839" y="292951"/>
            <a:ext cx="8781098" cy="755634"/>
          </a:xfrm>
        </p:spPr>
        <p:txBody>
          <a:bodyPr>
            <a:normAutofit/>
          </a:bodyPr>
          <a:lstStyle/>
          <a:p>
            <a:r>
              <a:rPr lang="en-US" sz="3800" dirty="0" smtClean="0"/>
              <a:t>Instrument Technologies</a:t>
            </a:r>
            <a:r>
              <a:rPr lang="en-US" dirty="0" smtClean="0"/>
              <a:t> </a:t>
            </a:r>
            <a:endParaRPr lang="en-US" sz="3800" dirty="0"/>
          </a:p>
        </p:txBody>
      </p:sp>
      <p:pic>
        <p:nvPicPr>
          <p:cNvPr id="2" name="Content Placeholder 1"/>
          <p:cNvPicPr>
            <a:picLocks noGrp="1" noChangeAspect="1"/>
          </p:cNvPicPr>
          <p:nvPr>
            <p:ph idx="1"/>
          </p:nvPr>
        </p:nvPicPr>
        <p:blipFill>
          <a:blip r:embed="rId4" cstate="print">
            <a:extLst>
              <a:ext uri="{28A0092B-C50C-407E-A947-70E740481C1C}">
                <a14:useLocalDpi xmlns:a14="http://schemas.microsoft.com/office/drawing/2010/main"/>
              </a:ext>
            </a:extLst>
          </a:blip>
          <a:srcRect t="-2044" b="-2044"/>
          <a:stretch>
            <a:fillRect/>
          </a:stretch>
        </p:blipFill>
        <p:spPr>
          <a:xfrm>
            <a:off x="164312" y="1197865"/>
            <a:ext cx="9458825" cy="5200297"/>
          </a:xfrm>
        </p:spPr>
      </p:pic>
      <p:pic>
        <p:nvPicPr>
          <p:cNvPr id="5" name="Picture 4" descr="DSC_4345.jpg"/>
          <p:cNvPicPr>
            <a:picLocks noChangeAspect="1"/>
          </p:cNvPicPr>
          <p:nvPr/>
        </p:nvPicPr>
        <p:blipFill>
          <a:blip r:embed="rId5" cstate="screen">
            <a:lum contrast="10000"/>
            <a:extLst>
              <a:ext uri="{28A0092B-C50C-407E-A947-70E740481C1C}">
                <a14:useLocalDpi xmlns:a14="http://schemas.microsoft.com/office/drawing/2010/main"/>
              </a:ext>
            </a:extLst>
          </a:blip>
          <a:stretch>
            <a:fillRect/>
          </a:stretch>
        </p:blipFill>
        <p:spPr>
          <a:xfrm>
            <a:off x="2902617" y="1747920"/>
            <a:ext cx="1990586" cy="1321651"/>
          </a:xfrm>
          <a:prstGeom prst="rect">
            <a:avLst/>
          </a:prstGeom>
        </p:spPr>
      </p:pic>
      <p:pic>
        <p:nvPicPr>
          <p:cNvPr id="6" name="Picture 5" descr="09EC1006 ISIS TS2 build 7 Jan.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23888" y="2464492"/>
            <a:ext cx="1736232" cy="1748828"/>
          </a:xfrm>
          <a:prstGeom prst="rect">
            <a:avLst/>
          </a:prstGeom>
        </p:spPr>
      </p:pic>
      <p:graphicFrame>
        <p:nvGraphicFramePr>
          <p:cNvPr id="7" name="Content Placeholder 4"/>
          <p:cNvGraphicFramePr>
            <a:graphicFrameLocks noChangeAspect="1"/>
          </p:cNvGraphicFramePr>
          <p:nvPr>
            <p:extLst>
              <p:ext uri="{D42A27DB-BD31-4B8C-83A1-F6EECF244321}">
                <p14:modId xmlns:p14="http://schemas.microsoft.com/office/powerpoint/2010/main" val="2933240289"/>
              </p:ext>
            </p:extLst>
          </p:nvPr>
        </p:nvGraphicFramePr>
        <p:xfrm>
          <a:off x="6315147" y="3708400"/>
          <a:ext cx="2432039" cy="1634037"/>
        </p:xfrm>
        <a:graphic>
          <a:graphicData uri="http://schemas.openxmlformats.org/presentationml/2006/ole">
            <mc:AlternateContent xmlns:mc="http://schemas.openxmlformats.org/markup-compatibility/2006">
              <mc:Choice xmlns:v="urn:schemas-microsoft-com:vml" Requires="v">
                <p:oleObj spid="_x0000_s3096" name="Photo Editor Photo" r:id="rId7" imgW="16952381" imgH="11390476" progId="MSPhotoEd.3">
                  <p:embed/>
                </p:oleObj>
              </mc:Choice>
              <mc:Fallback>
                <p:oleObj name="Photo Editor Photo" r:id="rId7" imgW="16952381" imgH="11390476"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5147" y="3708400"/>
                        <a:ext cx="2432039" cy="1634037"/>
                      </a:xfrm>
                      <a:prstGeom prst="rect">
                        <a:avLst/>
                      </a:prstGeom>
                      <a:noFill/>
                      <a:ln>
                        <a:noFill/>
                      </a:ln>
                      <a:effectLst/>
                    </p:spPr>
                  </p:pic>
                </p:oleObj>
              </mc:Fallback>
            </mc:AlternateContent>
          </a:graphicData>
        </a:graphic>
      </p:graphicFrame>
      <p:pic>
        <p:nvPicPr>
          <p:cNvPr id="8" name="Picture 4" descr="xxx"/>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364268" y="4971487"/>
            <a:ext cx="2292431" cy="157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6816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24" y="179128"/>
            <a:ext cx="8781098" cy="643482"/>
          </a:xfrm>
        </p:spPr>
        <p:txBody>
          <a:bodyPr/>
          <a:lstStyle/>
          <a:p>
            <a:r>
              <a:rPr lang="en-US" dirty="0" smtClean="0"/>
              <a:t>Spallation source instruments</a:t>
            </a:r>
            <a:endParaRPr lang="en-US" dirty="0"/>
          </a:p>
        </p:txBody>
      </p:sp>
      <p:sp>
        <p:nvSpPr>
          <p:cNvPr id="3" name="Content Placeholder 2"/>
          <p:cNvSpPr>
            <a:spLocks noGrp="1"/>
          </p:cNvSpPr>
          <p:nvPr>
            <p:ph sz="half" idx="1"/>
          </p:nvPr>
        </p:nvSpPr>
        <p:spPr/>
        <p:txBody>
          <a:bodyPr/>
          <a:lstStyle/>
          <a:p>
            <a:r>
              <a:rPr lang="en-US" dirty="0" smtClean="0"/>
              <a:t>PHOTO ISIS Instrument</a:t>
            </a:r>
          </a:p>
          <a:p>
            <a:r>
              <a:rPr lang="en-US" dirty="0" smtClean="0"/>
              <a:t>- overlay schematic components</a:t>
            </a:r>
            <a:endParaRPr lang="en-US" dirty="0"/>
          </a:p>
        </p:txBody>
      </p:sp>
      <p:pic>
        <p:nvPicPr>
          <p:cNvPr id="5" name="Content Placeholder 4" descr="wish-schematic-drawing11555.jpg"/>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3453"/>
          <a:stretch/>
        </p:blipFill>
        <p:spPr>
          <a:xfrm>
            <a:off x="24478" y="930792"/>
            <a:ext cx="9732297" cy="5493865"/>
          </a:xfrm>
        </p:spPr>
      </p:pic>
      <p:sp>
        <p:nvSpPr>
          <p:cNvPr id="6" name="TextBox 5"/>
          <p:cNvSpPr txBox="1"/>
          <p:nvPr/>
        </p:nvSpPr>
        <p:spPr>
          <a:xfrm>
            <a:off x="3817912" y="4977373"/>
            <a:ext cx="1074032" cy="276999"/>
          </a:xfrm>
          <a:prstGeom prst="rect">
            <a:avLst/>
          </a:prstGeom>
          <a:solidFill>
            <a:schemeClr val="bg1"/>
          </a:solidFill>
          <a:ln>
            <a:solidFill>
              <a:srgbClr val="008000"/>
            </a:solidFill>
          </a:ln>
        </p:spPr>
        <p:txBody>
          <a:bodyPr wrap="none" rtlCol="0">
            <a:spAutoFit/>
          </a:bodyPr>
          <a:lstStyle/>
          <a:p>
            <a:r>
              <a:rPr lang="en-US" sz="1200" dirty="0" smtClean="0"/>
              <a:t>CHOPPER 3</a:t>
            </a:r>
            <a:endParaRPr lang="en-US" sz="1200" dirty="0"/>
          </a:p>
        </p:txBody>
      </p:sp>
      <p:sp>
        <p:nvSpPr>
          <p:cNvPr id="7" name="TextBox 6"/>
          <p:cNvSpPr txBox="1"/>
          <p:nvPr/>
        </p:nvSpPr>
        <p:spPr>
          <a:xfrm>
            <a:off x="112958" y="2671510"/>
            <a:ext cx="1074032" cy="276999"/>
          </a:xfrm>
          <a:prstGeom prst="rect">
            <a:avLst/>
          </a:prstGeom>
          <a:solidFill>
            <a:schemeClr val="bg1"/>
          </a:solidFill>
          <a:ln>
            <a:solidFill>
              <a:srgbClr val="008000"/>
            </a:solidFill>
          </a:ln>
        </p:spPr>
        <p:txBody>
          <a:bodyPr wrap="none" rtlCol="0">
            <a:spAutoFit/>
          </a:bodyPr>
          <a:lstStyle/>
          <a:p>
            <a:r>
              <a:rPr lang="en-US" sz="1200" dirty="0" smtClean="0"/>
              <a:t>CHOPPER 1</a:t>
            </a:r>
            <a:endParaRPr lang="en-US" sz="1200" dirty="0"/>
          </a:p>
        </p:txBody>
      </p:sp>
      <p:sp>
        <p:nvSpPr>
          <p:cNvPr id="8" name="TextBox 7"/>
          <p:cNvSpPr txBox="1"/>
          <p:nvPr/>
        </p:nvSpPr>
        <p:spPr>
          <a:xfrm>
            <a:off x="487839" y="2988656"/>
            <a:ext cx="1074032" cy="276999"/>
          </a:xfrm>
          <a:prstGeom prst="rect">
            <a:avLst/>
          </a:prstGeom>
          <a:solidFill>
            <a:schemeClr val="bg1"/>
          </a:solidFill>
          <a:ln>
            <a:solidFill>
              <a:srgbClr val="008000"/>
            </a:solidFill>
          </a:ln>
        </p:spPr>
        <p:txBody>
          <a:bodyPr wrap="none" rtlCol="0">
            <a:spAutoFit/>
          </a:bodyPr>
          <a:lstStyle/>
          <a:p>
            <a:r>
              <a:rPr lang="en-US" sz="1200" dirty="0" smtClean="0"/>
              <a:t>CHOPPER 2</a:t>
            </a:r>
            <a:endParaRPr lang="en-US" sz="1200" dirty="0"/>
          </a:p>
        </p:txBody>
      </p:sp>
      <p:sp>
        <p:nvSpPr>
          <p:cNvPr id="9" name="TextBox 8"/>
          <p:cNvSpPr txBox="1"/>
          <p:nvPr/>
        </p:nvSpPr>
        <p:spPr>
          <a:xfrm>
            <a:off x="941224" y="3410174"/>
            <a:ext cx="1561170" cy="461665"/>
          </a:xfrm>
          <a:prstGeom prst="rect">
            <a:avLst/>
          </a:prstGeom>
          <a:solidFill>
            <a:schemeClr val="bg1"/>
          </a:solidFill>
          <a:ln>
            <a:solidFill>
              <a:srgbClr val="008000"/>
            </a:solidFill>
          </a:ln>
        </p:spPr>
        <p:txBody>
          <a:bodyPr wrap="none" rtlCol="0">
            <a:spAutoFit/>
          </a:bodyPr>
          <a:lstStyle/>
          <a:p>
            <a:r>
              <a:rPr lang="en-US" sz="1200" dirty="0" smtClean="0"/>
              <a:t>NEUTRON OPTICS</a:t>
            </a:r>
          </a:p>
          <a:p>
            <a:r>
              <a:rPr lang="en-US" sz="1200" dirty="0" smtClean="0"/>
              <a:t>- GUIDE</a:t>
            </a:r>
            <a:endParaRPr lang="en-US" sz="1200" dirty="0"/>
          </a:p>
        </p:txBody>
      </p:sp>
      <p:sp>
        <p:nvSpPr>
          <p:cNvPr id="10" name="TextBox 9"/>
          <p:cNvSpPr txBox="1"/>
          <p:nvPr/>
        </p:nvSpPr>
        <p:spPr>
          <a:xfrm>
            <a:off x="1823525" y="3899377"/>
            <a:ext cx="1561170" cy="461665"/>
          </a:xfrm>
          <a:prstGeom prst="rect">
            <a:avLst/>
          </a:prstGeom>
          <a:solidFill>
            <a:schemeClr val="bg1"/>
          </a:solidFill>
          <a:ln>
            <a:solidFill>
              <a:srgbClr val="008000"/>
            </a:solidFill>
          </a:ln>
        </p:spPr>
        <p:txBody>
          <a:bodyPr wrap="none" rtlCol="0">
            <a:spAutoFit/>
          </a:bodyPr>
          <a:lstStyle/>
          <a:p>
            <a:r>
              <a:rPr lang="en-US" sz="1200" dirty="0" smtClean="0"/>
              <a:t>NEUTRON OPTICS</a:t>
            </a:r>
          </a:p>
          <a:p>
            <a:r>
              <a:rPr lang="en-US" sz="1200" dirty="0" smtClean="0"/>
              <a:t>- POLARIZER</a:t>
            </a:r>
            <a:endParaRPr lang="en-US" sz="1200" dirty="0"/>
          </a:p>
        </p:txBody>
      </p:sp>
      <p:sp>
        <p:nvSpPr>
          <p:cNvPr id="11" name="TextBox 10"/>
          <p:cNvSpPr txBox="1"/>
          <p:nvPr/>
        </p:nvSpPr>
        <p:spPr>
          <a:xfrm>
            <a:off x="6548268" y="3598184"/>
            <a:ext cx="1561170" cy="461665"/>
          </a:xfrm>
          <a:prstGeom prst="rect">
            <a:avLst/>
          </a:prstGeom>
          <a:solidFill>
            <a:schemeClr val="bg1"/>
          </a:solidFill>
          <a:ln>
            <a:solidFill>
              <a:srgbClr val="008000"/>
            </a:solidFill>
          </a:ln>
        </p:spPr>
        <p:txBody>
          <a:bodyPr wrap="none" rtlCol="0">
            <a:spAutoFit/>
          </a:bodyPr>
          <a:lstStyle/>
          <a:p>
            <a:r>
              <a:rPr lang="en-US" sz="1200" dirty="0" smtClean="0"/>
              <a:t>NEUTRON OPTICS</a:t>
            </a:r>
          </a:p>
          <a:p>
            <a:r>
              <a:rPr lang="en-US" sz="1200" dirty="0" smtClean="0"/>
              <a:t>- COLLIMATION</a:t>
            </a:r>
            <a:endParaRPr lang="en-US" sz="1200" dirty="0"/>
          </a:p>
        </p:txBody>
      </p:sp>
      <p:sp>
        <p:nvSpPr>
          <p:cNvPr id="12" name="TextBox 11"/>
          <p:cNvSpPr txBox="1"/>
          <p:nvPr/>
        </p:nvSpPr>
        <p:spPr>
          <a:xfrm>
            <a:off x="5812138" y="5505967"/>
            <a:ext cx="1153184" cy="461665"/>
          </a:xfrm>
          <a:prstGeom prst="rect">
            <a:avLst/>
          </a:prstGeom>
          <a:solidFill>
            <a:schemeClr val="bg1"/>
          </a:solidFill>
          <a:ln>
            <a:solidFill>
              <a:srgbClr val="008000"/>
            </a:solidFill>
          </a:ln>
        </p:spPr>
        <p:txBody>
          <a:bodyPr wrap="square" rtlCol="0">
            <a:spAutoFit/>
          </a:bodyPr>
          <a:lstStyle/>
          <a:p>
            <a:r>
              <a:rPr lang="en-US" sz="1200" dirty="0" smtClean="0"/>
              <a:t>DETECTOR</a:t>
            </a:r>
          </a:p>
          <a:p>
            <a:r>
              <a:rPr lang="en-US" sz="1200" dirty="0" smtClean="0"/>
              <a:t>-ARRAY</a:t>
            </a:r>
          </a:p>
        </p:txBody>
      </p:sp>
      <p:sp>
        <p:nvSpPr>
          <p:cNvPr id="13" name="TextBox 12"/>
          <p:cNvSpPr txBox="1"/>
          <p:nvPr/>
        </p:nvSpPr>
        <p:spPr>
          <a:xfrm>
            <a:off x="6548268" y="2988656"/>
            <a:ext cx="1441420" cy="461665"/>
          </a:xfrm>
          <a:prstGeom prst="rect">
            <a:avLst/>
          </a:prstGeom>
          <a:solidFill>
            <a:schemeClr val="bg1"/>
          </a:solidFill>
          <a:ln>
            <a:solidFill>
              <a:srgbClr val="008000"/>
            </a:solidFill>
          </a:ln>
        </p:spPr>
        <p:txBody>
          <a:bodyPr wrap="none" rtlCol="0">
            <a:spAutoFit/>
          </a:bodyPr>
          <a:lstStyle/>
          <a:p>
            <a:r>
              <a:rPr lang="en-US" sz="1200" dirty="0" smtClean="0"/>
              <a:t>DETECTOR</a:t>
            </a:r>
          </a:p>
          <a:p>
            <a:r>
              <a:rPr lang="en-US" sz="1200" dirty="0" smtClean="0"/>
              <a:t>-BEAM MONITOR</a:t>
            </a:r>
          </a:p>
        </p:txBody>
      </p:sp>
      <p:sp>
        <p:nvSpPr>
          <p:cNvPr id="14" name="TextBox 13"/>
          <p:cNvSpPr txBox="1"/>
          <p:nvPr/>
        </p:nvSpPr>
        <p:spPr>
          <a:xfrm>
            <a:off x="2283250" y="998976"/>
            <a:ext cx="1441420" cy="461665"/>
          </a:xfrm>
          <a:prstGeom prst="rect">
            <a:avLst/>
          </a:prstGeom>
          <a:solidFill>
            <a:schemeClr val="bg1"/>
          </a:solidFill>
          <a:ln>
            <a:solidFill>
              <a:srgbClr val="008000"/>
            </a:solidFill>
          </a:ln>
        </p:spPr>
        <p:txBody>
          <a:bodyPr wrap="none" rtlCol="0">
            <a:spAutoFit/>
          </a:bodyPr>
          <a:lstStyle/>
          <a:p>
            <a:r>
              <a:rPr lang="en-US" sz="1200" dirty="0" smtClean="0"/>
              <a:t>DETECTOR</a:t>
            </a:r>
          </a:p>
          <a:p>
            <a:r>
              <a:rPr lang="en-US" sz="1200" dirty="0" smtClean="0"/>
              <a:t>-BEAM MONITOR</a:t>
            </a:r>
          </a:p>
        </p:txBody>
      </p:sp>
      <p:sp>
        <p:nvSpPr>
          <p:cNvPr id="15" name="TextBox 14"/>
          <p:cNvSpPr txBox="1"/>
          <p:nvPr/>
        </p:nvSpPr>
        <p:spPr>
          <a:xfrm>
            <a:off x="8338855" y="4140707"/>
            <a:ext cx="1172116" cy="276999"/>
          </a:xfrm>
          <a:prstGeom prst="rect">
            <a:avLst/>
          </a:prstGeom>
          <a:solidFill>
            <a:schemeClr val="bg1"/>
          </a:solidFill>
          <a:ln>
            <a:solidFill>
              <a:srgbClr val="008000"/>
            </a:solidFill>
          </a:ln>
        </p:spPr>
        <p:txBody>
          <a:bodyPr wrap="none" rtlCol="0">
            <a:spAutoFit/>
          </a:bodyPr>
          <a:lstStyle/>
          <a:p>
            <a:r>
              <a:rPr lang="en-US" sz="1200" dirty="0" smtClean="0"/>
              <a:t>FLIGHT TANK</a:t>
            </a:r>
          </a:p>
        </p:txBody>
      </p:sp>
      <p:sp>
        <p:nvSpPr>
          <p:cNvPr id="16" name="TextBox 15"/>
          <p:cNvSpPr txBox="1"/>
          <p:nvPr/>
        </p:nvSpPr>
        <p:spPr>
          <a:xfrm>
            <a:off x="3724670" y="1608859"/>
            <a:ext cx="1877888" cy="276999"/>
          </a:xfrm>
          <a:prstGeom prst="rect">
            <a:avLst/>
          </a:prstGeom>
          <a:solidFill>
            <a:schemeClr val="bg1"/>
          </a:solidFill>
          <a:ln>
            <a:solidFill>
              <a:srgbClr val="008000"/>
            </a:solidFill>
          </a:ln>
        </p:spPr>
        <p:txBody>
          <a:bodyPr wrap="none" rtlCol="0">
            <a:spAutoFit/>
          </a:bodyPr>
          <a:lstStyle/>
          <a:p>
            <a:r>
              <a:rPr lang="en-US" sz="1200" dirty="0" smtClean="0"/>
              <a:t>BEAM LINE SHIELDING</a:t>
            </a:r>
          </a:p>
        </p:txBody>
      </p:sp>
      <p:sp>
        <p:nvSpPr>
          <p:cNvPr id="17" name="TextBox 16"/>
          <p:cNvSpPr txBox="1"/>
          <p:nvPr/>
        </p:nvSpPr>
        <p:spPr>
          <a:xfrm>
            <a:off x="8338855" y="4448484"/>
            <a:ext cx="1365065" cy="461665"/>
          </a:xfrm>
          <a:prstGeom prst="rect">
            <a:avLst/>
          </a:prstGeom>
          <a:solidFill>
            <a:schemeClr val="bg1"/>
          </a:solidFill>
          <a:ln>
            <a:solidFill>
              <a:srgbClr val="008000"/>
            </a:solidFill>
          </a:ln>
        </p:spPr>
        <p:txBody>
          <a:bodyPr wrap="square" rtlCol="0">
            <a:spAutoFit/>
          </a:bodyPr>
          <a:lstStyle/>
          <a:p>
            <a:r>
              <a:rPr lang="en-US" sz="1200" dirty="0" smtClean="0"/>
              <a:t>SAMPLE </a:t>
            </a:r>
          </a:p>
          <a:p>
            <a:r>
              <a:rPr lang="en-US" sz="1200" dirty="0" smtClean="0"/>
              <a:t>ENVIRONMENT</a:t>
            </a:r>
          </a:p>
        </p:txBody>
      </p:sp>
      <p:sp>
        <p:nvSpPr>
          <p:cNvPr id="18" name="TextBox 17"/>
          <p:cNvSpPr txBox="1"/>
          <p:nvPr/>
        </p:nvSpPr>
        <p:spPr>
          <a:xfrm>
            <a:off x="5399107" y="4978977"/>
            <a:ext cx="1441420" cy="461665"/>
          </a:xfrm>
          <a:prstGeom prst="rect">
            <a:avLst/>
          </a:prstGeom>
          <a:solidFill>
            <a:schemeClr val="bg1"/>
          </a:solidFill>
          <a:ln>
            <a:solidFill>
              <a:srgbClr val="008000"/>
            </a:solidFill>
          </a:ln>
        </p:spPr>
        <p:txBody>
          <a:bodyPr wrap="none" rtlCol="0">
            <a:spAutoFit/>
          </a:bodyPr>
          <a:lstStyle/>
          <a:p>
            <a:r>
              <a:rPr lang="en-US" sz="1200" dirty="0" smtClean="0"/>
              <a:t>DETECTOR</a:t>
            </a:r>
          </a:p>
          <a:p>
            <a:r>
              <a:rPr lang="en-US" sz="1200" dirty="0" smtClean="0"/>
              <a:t>-BEAM MONITOR</a:t>
            </a:r>
          </a:p>
        </p:txBody>
      </p:sp>
      <p:cxnSp>
        <p:nvCxnSpPr>
          <p:cNvPr id="20" name="Straight Connector 19"/>
          <p:cNvCxnSpPr>
            <a:stCxn id="16" idx="1"/>
          </p:cNvCxnSpPr>
          <p:nvPr/>
        </p:nvCxnSpPr>
        <p:spPr>
          <a:xfrm flipH="1">
            <a:off x="3021198" y="1747359"/>
            <a:ext cx="703472" cy="13849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840527" y="4361042"/>
            <a:ext cx="594141" cy="3549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217997" y="3450321"/>
            <a:ext cx="594141" cy="3549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724127" y="2048063"/>
            <a:ext cx="594141" cy="3549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Sun 24"/>
          <p:cNvSpPr/>
          <p:nvPr/>
        </p:nvSpPr>
        <p:spPr>
          <a:xfrm>
            <a:off x="7827813" y="4834121"/>
            <a:ext cx="173542" cy="178978"/>
          </a:xfrm>
          <a:prstGeom prst="sun">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347083" y="685599"/>
            <a:ext cx="594141" cy="3549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7486" y="1460641"/>
            <a:ext cx="1579357" cy="646331"/>
          </a:xfrm>
          <a:prstGeom prst="rect">
            <a:avLst/>
          </a:prstGeom>
          <a:solidFill>
            <a:schemeClr val="bg1"/>
          </a:solidFill>
          <a:ln>
            <a:solidFill>
              <a:srgbClr val="008000"/>
            </a:solidFill>
          </a:ln>
        </p:spPr>
        <p:txBody>
          <a:bodyPr wrap="square" rtlCol="0">
            <a:spAutoFit/>
          </a:bodyPr>
          <a:lstStyle/>
          <a:p>
            <a:r>
              <a:rPr lang="en-US" sz="1200" dirty="0" smtClean="0"/>
              <a:t>NEUTRON OPTICS</a:t>
            </a:r>
          </a:p>
          <a:p>
            <a:r>
              <a:rPr lang="en-US" sz="1200" dirty="0" smtClean="0"/>
              <a:t>- IN MONOLITH GUIDE</a:t>
            </a:r>
            <a:endParaRPr lang="en-US" sz="1200" dirty="0"/>
          </a:p>
        </p:txBody>
      </p:sp>
      <p:sp>
        <p:nvSpPr>
          <p:cNvPr id="28" name="TextBox 27"/>
          <p:cNvSpPr txBox="1"/>
          <p:nvPr/>
        </p:nvSpPr>
        <p:spPr>
          <a:xfrm>
            <a:off x="8266763" y="2948509"/>
            <a:ext cx="1390224" cy="461665"/>
          </a:xfrm>
          <a:prstGeom prst="rect">
            <a:avLst/>
          </a:prstGeom>
          <a:solidFill>
            <a:schemeClr val="bg1"/>
          </a:solidFill>
          <a:ln>
            <a:solidFill>
              <a:srgbClr val="008000"/>
            </a:solidFill>
          </a:ln>
        </p:spPr>
        <p:txBody>
          <a:bodyPr wrap="none" rtlCol="0">
            <a:spAutoFit/>
          </a:bodyPr>
          <a:lstStyle/>
          <a:p>
            <a:r>
              <a:rPr lang="en-US" sz="1200" dirty="0" smtClean="0"/>
              <a:t>BEAM SHUTTER</a:t>
            </a:r>
          </a:p>
          <a:p>
            <a:r>
              <a:rPr lang="en-US" sz="1200" dirty="0" smtClean="0"/>
              <a:t>-LIGHT</a:t>
            </a:r>
          </a:p>
        </p:txBody>
      </p:sp>
      <p:sp>
        <p:nvSpPr>
          <p:cNvPr id="29" name="TextBox 28"/>
          <p:cNvSpPr txBox="1"/>
          <p:nvPr/>
        </p:nvSpPr>
        <p:spPr>
          <a:xfrm>
            <a:off x="487839" y="280812"/>
            <a:ext cx="1390224" cy="461665"/>
          </a:xfrm>
          <a:prstGeom prst="rect">
            <a:avLst/>
          </a:prstGeom>
          <a:solidFill>
            <a:schemeClr val="bg1"/>
          </a:solidFill>
          <a:ln>
            <a:solidFill>
              <a:srgbClr val="008000"/>
            </a:solidFill>
          </a:ln>
        </p:spPr>
        <p:txBody>
          <a:bodyPr wrap="none" rtlCol="0">
            <a:spAutoFit/>
          </a:bodyPr>
          <a:lstStyle/>
          <a:p>
            <a:r>
              <a:rPr lang="en-US" sz="1200" dirty="0" smtClean="0"/>
              <a:t>BEAM SHUTTER</a:t>
            </a:r>
          </a:p>
          <a:p>
            <a:r>
              <a:rPr lang="en-US" sz="1200" dirty="0" smtClean="0"/>
              <a:t>-HEAVY</a:t>
            </a:r>
          </a:p>
        </p:txBody>
      </p:sp>
      <p:cxnSp>
        <p:nvCxnSpPr>
          <p:cNvPr id="30" name="Straight Connector 29"/>
          <p:cNvCxnSpPr>
            <a:stCxn id="29" idx="2"/>
          </p:cNvCxnSpPr>
          <p:nvPr/>
        </p:nvCxnSpPr>
        <p:spPr>
          <a:xfrm>
            <a:off x="1182951" y="742477"/>
            <a:ext cx="161045" cy="356654"/>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7434669" y="3410174"/>
            <a:ext cx="1944819" cy="1197064"/>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32" name="Diagram 31"/>
          <p:cNvGraphicFramePr/>
          <p:nvPr>
            <p:extLst>
              <p:ext uri="{D42A27DB-BD31-4B8C-83A1-F6EECF244321}">
                <p14:modId xmlns:p14="http://schemas.microsoft.com/office/powerpoint/2010/main" val="2974494618"/>
              </p:ext>
            </p:extLst>
          </p:nvPr>
        </p:nvGraphicFramePr>
        <p:xfrm>
          <a:off x="112958" y="4977373"/>
          <a:ext cx="5041629" cy="14590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610979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16256" y="1120990"/>
            <a:ext cx="5106608" cy="5037062"/>
          </a:xfrm>
          <a:prstGeom prst="rect">
            <a:avLst/>
          </a:prstGeom>
        </p:spPr>
      </p:pic>
      <p:sp>
        <p:nvSpPr>
          <p:cNvPr id="3" name="Title 2"/>
          <p:cNvSpPr>
            <a:spLocks noGrp="1"/>
          </p:cNvSpPr>
          <p:nvPr>
            <p:ph type="title"/>
          </p:nvPr>
        </p:nvSpPr>
        <p:spPr/>
        <p:txBody>
          <a:bodyPr/>
          <a:lstStyle/>
          <a:p>
            <a:r>
              <a:rPr lang="en-US" dirty="0" smtClean="0"/>
              <a:t>Instrument suite model</a:t>
            </a:r>
            <a:endParaRPr lang="en-US" dirty="0"/>
          </a:p>
        </p:txBody>
      </p:sp>
      <p:pic>
        <p:nvPicPr>
          <p:cNvPr id="5" name="Picture 4" descr="Top.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1623" y="1198200"/>
            <a:ext cx="3630998" cy="4300044"/>
          </a:xfrm>
          <a:prstGeom prst="rect">
            <a:avLst/>
          </a:prstGeom>
        </p:spPr>
      </p:pic>
      <p:grpSp>
        <p:nvGrpSpPr>
          <p:cNvPr id="7" name="Group 6"/>
          <p:cNvGrpSpPr/>
          <p:nvPr/>
        </p:nvGrpSpPr>
        <p:grpSpPr>
          <a:xfrm>
            <a:off x="131623" y="729132"/>
            <a:ext cx="3706971" cy="5795686"/>
            <a:chOff x="294831" y="230002"/>
            <a:chExt cx="5203522" cy="6300299"/>
          </a:xfrm>
        </p:grpSpPr>
        <p:grpSp>
          <p:nvGrpSpPr>
            <p:cNvPr id="8" name="Group 7"/>
            <p:cNvGrpSpPr/>
            <p:nvPr/>
          </p:nvGrpSpPr>
          <p:grpSpPr>
            <a:xfrm>
              <a:off x="294831" y="801614"/>
              <a:ext cx="5203522" cy="5728687"/>
              <a:chOff x="294831" y="1085559"/>
              <a:chExt cx="5203522" cy="5728687"/>
            </a:xfrm>
          </p:grpSpPr>
          <p:grpSp>
            <p:nvGrpSpPr>
              <p:cNvPr id="11" name="Group 10"/>
              <p:cNvGrpSpPr/>
              <p:nvPr/>
            </p:nvGrpSpPr>
            <p:grpSpPr>
              <a:xfrm>
                <a:off x="294831" y="1085559"/>
                <a:ext cx="5203522" cy="5486733"/>
                <a:chOff x="1568049" y="1064999"/>
                <a:chExt cx="5504496" cy="5486733"/>
              </a:xfrm>
            </p:grpSpPr>
            <p:cxnSp>
              <p:nvCxnSpPr>
                <p:cNvPr id="18" name="Straight Connector 17"/>
                <p:cNvCxnSpPr/>
                <p:nvPr/>
              </p:nvCxnSpPr>
              <p:spPr>
                <a:xfrm>
                  <a:off x="4319940" y="1217142"/>
                  <a:ext cx="39688" cy="4736917"/>
                </a:xfrm>
                <a:prstGeom prst="line">
                  <a:avLst/>
                </a:prstGeom>
                <a:ln>
                  <a:solidFill>
                    <a:srgbClr val="FF0000"/>
                  </a:solidFill>
                  <a:prstDash val="lgDashDot"/>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755431" y="1064999"/>
                  <a:ext cx="128986" cy="510475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742913" y="1064999"/>
                  <a:ext cx="231866" cy="510475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415133" y="1120897"/>
                  <a:ext cx="657412" cy="5397500"/>
                </a:xfrm>
                <a:prstGeom prst="line">
                  <a:avLst/>
                </a:prstGeom>
                <a:ln>
                  <a:solidFill>
                    <a:srgbClr val="FF0000"/>
                  </a:solidFill>
                  <a:prstDash val="lgDashDot"/>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1568049" y="1120897"/>
                  <a:ext cx="654615" cy="5430835"/>
                </a:xfrm>
                <a:prstGeom prst="line">
                  <a:avLst/>
                </a:prstGeom>
                <a:ln>
                  <a:solidFill>
                    <a:srgbClr val="FF0000"/>
                  </a:solidFill>
                  <a:prstDash val="lgDashDot"/>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rot="16542500">
                <a:off x="10674" y="3489805"/>
                <a:ext cx="1983929" cy="360559"/>
              </a:xfrm>
              <a:prstGeom prst="rect">
                <a:avLst/>
              </a:prstGeom>
              <a:noFill/>
            </p:spPr>
            <p:txBody>
              <a:bodyPr wrap="none" rtlCol="0">
                <a:spAutoFit/>
              </a:bodyPr>
              <a:lstStyle/>
              <a:p>
                <a:r>
                  <a:rPr lang="en-US" dirty="0" smtClean="0"/>
                  <a:t>INSTRUMENT 01</a:t>
                </a:r>
                <a:endParaRPr lang="en-US" dirty="0"/>
              </a:p>
            </p:txBody>
          </p:sp>
          <p:cxnSp>
            <p:nvCxnSpPr>
              <p:cNvPr id="13" name="Straight Connector 12"/>
              <p:cNvCxnSpPr/>
              <p:nvPr/>
            </p:nvCxnSpPr>
            <p:spPr>
              <a:xfrm flipH="1">
                <a:off x="1293780" y="1174331"/>
                <a:ext cx="470867" cy="539796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050428" y="1174331"/>
                <a:ext cx="501542" cy="539796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94831" y="6453570"/>
                <a:ext cx="3711769" cy="360676"/>
              </a:xfrm>
              <a:prstGeom prst="rect">
                <a:avLst/>
              </a:prstGeom>
              <a:noFill/>
            </p:spPr>
            <p:txBody>
              <a:bodyPr wrap="none" rtlCol="0">
                <a:spAutoFit/>
              </a:bodyPr>
              <a:lstStyle/>
              <a:p>
                <a:r>
                  <a:rPr lang="en-US" dirty="0" smtClean="0"/>
                  <a:t>&lt;-------------- 15 degree ------------- &gt;</a:t>
                </a:r>
                <a:endParaRPr lang="en-US" dirty="0"/>
              </a:p>
            </p:txBody>
          </p:sp>
          <p:sp>
            <p:nvSpPr>
              <p:cNvPr id="16" name="TextBox 15"/>
              <p:cNvSpPr txBox="1"/>
              <p:nvPr/>
            </p:nvSpPr>
            <p:spPr>
              <a:xfrm rot="5038631">
                <a:off x="3853384" y="3489599"/>
                <a:ext cx="1983929" cy="360559"/>
              </a:xfrm>
              <a:prstGeom prst="rect">
                <a:avLst/>
              </a:prstGeom>
              <a:noFill/>
            </p:spPr>
            <p:txBody>
              <a:bodyPr wrap="none" rtlCol="0">
                <a:spAutoFit/>
              </a:bodyPr>
              <a:lstStyle/>
              <a:p>
                <a:r>
                  <a:rPr lang="en-US" dirty="0" smtClean="0"/>
                  <a:t>INSTRUMENT 03</a:t>
                </a:r>
                <a:endParaRPr lang="en-US" dirty="0"/>
              </a:p>
            </p:txBody>
          </p:sp>
          <p:sp>
            <p:nvSpPr>
              <p:cNvPr id="17" name="TextBox 16"/>
              <p:cNvSpPr txBox="1"/>
              <p:nvPr/>
            </p:nvSpPr>
            <p:spPr>
              <a:xfrm>
                <a:off x="1972816" y="6178281"/>
                <a:ext cx="1468150" cy="360676"/>
              </a:xfrm>
              <a:prstGeom prst="rect">
                <a:avLst/>
              </a:prstGeom>
              <a:noFill/>
            </p:spPr>
            <p:txBody>
              <a:bodyPr wrap="none" rtlCol="0">
                <a:spAutoFit/>
              </a:bodyPr>
              <a:lstStyle/>
              <a:p>
                <a:r>
                  <a:rPr lang="en-US" dirty="0" smtClean="0">
                    <a:sym typeface="Wingdings"/>
                  </a:rPr>
                  <a:t>&lt; </a:t>
                </a:r>
                <a:r>
                  <a:rPr lang="en-US" dirty="0" smtClean="0"/>
                  <a:t>5 degree &gt;</a:t>
                </a:r>
                <a:endParaRPr lang="en-US" dirty="0"/>
              </a:p>
            </p:txBody>
          </p:sp>
        </p:grpSp>
        <p:sp>
          <p:nvSpPr>
            <p:cNvPr id="9" name="TextBox 8"/>
            <p:cNvSpPr txBox="1"/>
            <p:nvPr/>
          </p:nvSpPr>
          <p:spPr>
            <a:xfrm rot="5400000">
              <a:off x="2165822" y="3386980"/>
              <a:ext cx="1535901" cy="465735"/>
            </a:xfrm>
            <a:prstGeom prst="rect">
              <a:avLst/>
            </a:prstGeom>
            <a:noFill/>
          </p:spPr>
          <p:txBody>
            <a:bodyPr wrap="none" rtlCol="0">
              <a:spAutoFit/>
            </a:bodyPr>
            <a:lstStyle/>
            <a:p>
              <a:r>
                <a:rPr lang="en-US" dirty="0" smtClean="0"/>
                <a:t>INSTRUMENT 02</a:t>
              </a:r>
              <a:endParaRPr lang="en-US" dirty="0"/>
            </a:p>
          </p:txBody>
        </p:sp>
        <p:sp>
          <p:nvSpPr>
            <p:cNvPr id="10" name="TextBox 9"/>
            <p:cNvSpPr txBox="1"/>
            <p:nvPr/>
          </p:nvSpPr>
          <p:spPr>
            <a:xfrm>
              <a:off x="1188064" y="230002"/>
              <a:ext cx="3343601" cy="401489"/>
            </a:xfrm>
            <a:prstGeom prst="rect">
              <a:avLst/>
            </a:prstGeom>
            <a:noFill/>
          </p:spPr>
          <p:txBody>
            <a:bodyPr wrap="none" rtlCol="0">
              <a:spAutoFit/>
            </a:bodyPr>
            <a:lstStyle/>
            <a:p>
              <a:r>
                <a:rPr lang="en-US" sz="1800" dirty="0" smtClean="0"/>
                <a:t>TARGET MONOLITH</a:t>
              </a:r>
              <a:endParaRPr lang="en-US" sz="1800" dirty="0"/>
            </a:p>
          </p:txBody>
        </p:sp>
      </p:grpSp>
    </p:spTree>
    <p:extLst>
      <p:ext uri="{BB962C8B-B14F-4D97-AF65-F5344CB8AC3E}">
        <p14:creationId xmlns:p14="http://schemas.microsoft.com/office/powerpoint/2010/main" val="3675593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39" y="193337"/>
            <a:ext cx="8781098" cy="655828"/>
          </a:xfrm>
        </p:spPr>
        <p:txBody>
          <a:bodyPr>
            <a:noAutofit/>
          </a:bodyPr>
          <a:lstStyle/>
          <a:p>
            <a:r>
              <a:rPr lang="en-US" sz="3600" dirty="0" smtClean="0"/>
              <a:t>Serviceability</a:t>
            </a:r>
            <a:endParaRPr lang="en-US" sz="4000" dirty="0"/>
          </a:p>
        </p:txBody>
      </p:sp>
      <p:pic>
        <p:nvPicPr>
          <p:cNvPr id="5" name="Picture 4"/>
          <p:cNvPicPr>
            <a:picLocks noChangeAspect="1"/>
          </p:cNvPicPr>
          <p:nvPr/>
        </p:nvPicPr>
        <p:blipFill>
          <a:blip r:embed="rId3"/>
          <a:stretch>
            <a:fillRect/>
          </a:stretch>
        </p:blipFill>
        <p:spPr>
          <a:xfrm>
            <a:off x="227117" y="1500882"/>
            <a:ext cx="5076143" cy="2096897"/>
          </a:xfrm>
          <a:prstGeom prst="rect">
            <a:avLst/>
          </a:prstGeom>
        </p:spPr>
      </p:pic>
      <p:pic>
        <p:nvPicPr>
          <p:cNvPr id="6"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l="-320" r="-2351"/>
          <a:stretch/>
        </p:blipFill>
        <p:spPr>
          <a:xfrm>
            <a:off x="5800998" y="1231577"/>
            <a:ext cx="3558132" cy="4286505"/>
          </a:xfrm>
        </p:spPr>
      </p:pic>
      <p:sp>
        <p:nvSpPr>
          <p:cNvPr id="4" name="TextBox 3"/>
          <p:cNvSpPr txBox="1"/>
          <p:nvPr/>
        </p:nvSpPr>
        <p:spPr>
          <a:xfrm>
            <a:off x="6772821" y="849165"/>
            <a:ext cx="2052540" cy="400110"/>
          </a:xfrm>
          <a:prstGeom prst="rect">
            <a:avLst/>
          </a:prstGeom>
          <a:noFill/>
        </p:spPr>
        <p:txBody>
          <a:bodyPr wrap="none" rtlCol="0">
            <a:spAutoFit/>
          </a:bodyPr>
          <a:lstStyle/>
          <a:p>
            <a:r>
              <a:rPr lang="en-US" sz="2000" dirty="0" smtClean="0"/>
              <a:t>Lateral shielding </a:t>
            </a:r>
            <a:endParaRPr lang="en-US" sz="2000" dirty="0"/>
          </a:p>
        </p:txBody>
      </p:sp>
      <p:sp>
        <p:nvSpPr>
          <p:cNvPr id="7" name="TextBox 6"/>
          <p:cNvSpPr txBox="1"/>
          <p:nvPr/>
        </p:nvSpPr>
        <p:spPr>
          <a:xfrm>
            <a:off x="1242722" y="1001565"/>
            <a:ext cx="1751150" cy="400110"/>
          </a:xfrm>
          <a:prstGeom prst="rect">
            <a:avLst/>
          </a:prstGeom>
          <a:noFill/>
        </p:spPr>
        <p:txBody>
          <a:bodyPr wrap="none" rtlCol="0">
            <a:spAutoFit/>
          </a:bodyPr>
          <a:lstStyle/>
          <a:p>
            <a:r>
              <a:rPr lang="en-US" sz="2000" dirty="0" smtClean="0"/>
              <a:t>Access levels </a:t>
            </a:r>
            <a:endParaRPr lang="en-US" sz="2000" dirty="0"/>
          </a:p>
        </p:txBody>
      </p:sp>
      <p:sp>
        <p:nvSpPr>
          <p:cNvPr id="8" name="TextBox 7"/>
          <p:cNvSpPr txBox="1"/>
          <p:nvPr/>
        </p:nvSpPr>
        <p:spPr>
          <a:xfrm>
            <a:off x="381764" y="4314474"/>
            <a:ext cx="4532010" cy="1231106"/>
          </a:xfrm>
          <a:prstGeom prst="rect">
            <a:avLst/>
          </a:prstGeom>
          <a:noFill/>
        </p:spPr>
        <p:txBody>
          <a:bodyPr wrap="none" rtlCol="0">
            <a:spAutoFit/>
          </a:bodyPr>
          <a:lstStyle/>
          <a:p>
            <a:r>
              <a:rPr lang="en-US" sz="2000" dirty="0" smtClean="0"/>
              <a:t> Mean Time To Repair </a:t>
            </a:r>
            <a:r>
              <a:rPr lang="en-US" sz="2000" dirty="0" smtClean="0"/>
              <a:t> (MTTR)</a:t>
            </a:r>
            <a:endParaRPr lang="en-US" sz="2000" dirty="0" smtClean="0"/>
          </a:p>
          <a:p>
            <a:endParaRPr lang="en-US" sz="1800" dirty="0" smtClean="0"/>
          </a:p>
          <a:p>
            <a:pPr marL="342900" indent="-342900">
              <a:buFont typeface="Arial"/>
              <a:buChar char="•"/>
            </a:pPr>
            <a:r>
              <a:rPr lang="en-US" sz="1800" dirty="0"/>
              <a:t>T</a:t>
            </a:r>
            <a:r>
              <a:rPr lang="en-US" sz="1800" dirty="0" smtClean="0"/>
              <a:t>ime to access (zone dependent)</a:t>
            </a:r>
          </a:p>
          <a:p>
            <a:pPr marL="342900" indent="-342900">
              <a:buFont typeface="Arial"/>
              <a:buChar char="•"/>
            </a:pPr>
            <a:r>
              <a:rPr lang="en-US" sz="1800" dirty="0" smtClean="0"/>
              <a:t>Time to repair  	(equipment dependent)</a:t>
            </a:r>
            <a:endParaRPr lang="en-US" sz="1800" dirty="0"/>
          </a:p>
        </p:txBody>
      </p:sp>
    </p:spTree>
    <p:extLst>
      <p:ext uri="{BB962C8B-B14F-4D97-AF65-F5344CB8AC3E}">
        <p14:creationId xmlns:p14="http://schemas.microsoft.com/office/powerpoint/2010/main" val="3985439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59808" y="1066035"/>
            <a:ext cx="7622261" cy="6529222"/>
            <a:chOff x="242459" y="173111"/>
            <a:chExt cx="9430781" cy="7914533"/>
          </a:xfrm>
        </p:grpSpPr>
        <p:pic>
          <p:nvPicPr>
            <p:cNvPr id="121" name="Picture 120"/>
            <p:cNvPicPr>
              <a:picLocks noChangeAspect="1"/>
            </p:cNvPicPr>
            <p:nvPr/>
          </p:nvPicPr>
          <p:blipFill rotWithShape="1">
            <a:blip r:embed="rId3" cstate="print">
              <a:extLst>
                <a:ext uri="{28A0092B-C50C-407E-A947-70E740481C1C}">
                  <a14:useLocalDpi xmlns:a14="http://schemas.microsoft.com/office/drawing/2010/main"/>
                </a:ext>
              </a:extLst>
            </a:blip>
            <a:srcRect l="7464" r="696"/>
            <a:stretch/>
          </p:blipFill>
          <p:spPr>
            <a:xfrm>
              <a:off x="242459" y="227700"/>
              <a:ext cx="7045191" cy="6971490"/>
            </a:xfrm>
            <a:prstGeom prst="rect">
              <a:avLst/>
            </a:prstGeom>
          </p:spPr>
        </p:pic>
        <p:grpSp>
          <p:nvGrpSpPr>
            <p:cNvPr id="120" name="Group 119"/>
            <p:cNvGrpSpPr/>
            <p:nvPr/>
          </p:nvGrpSpPr>
          <p:grpSpPr>
            <a:xfrm>
              <a:off x="903321" y="282916"/>
              <a:ext cx="8657758" cy="7804728"/>
              <a:chOff x="437444" y="-276293"/>
              <a:chExt cx="9330289" cy="8212822"/>
            </a:xfrm>
          </p:grpSpPr>
          <p:grpSp>
            <p:nvGrpSpPr>
              <p:cNvPr id="34" name="Group 33"/>
              <p:cNvGrpSpPr/>
              <p:nvPr/>
            </p:nvGrpSpPr>
            <p:grpSpPr>
              <a:xfrm rot="18443518">
                <a:off x="2542321" y="925256"/>
                <a:ext cx="3774001" cy="1370904"/>
                <a:chOff x="1514216" y="4318779"/>
                <a:chExt cx="3774001" cy="1370904"/>
              </a:xfrm>
            </p:grpSpPr>
            <p:sp>
              <p:nvSpPr>
                <p:cNvPr id="45" name="Szabadkézi sokszög 16"/>
                <p:cNvSpPr/>
                <p:nvPr/>
              </p:nvSpPr>
              <p:spPr>
                <a:xfrm rot="2271266">
                  <a:off x="1514216" y="4318779"/>
                  <a:ext cx="3774001" cy="609599"/>
                </a:xfrm>
                <a:custGeom>
                  <a:avLst/>
                  <a:gdLst>
                    <a:gd name="connsiteX0" fmla="*/ 2481262 w 2505075"/>
                    <a:gd name="connsiteY0" fmla="*/ 0 h 609600"/>
                    <a:gd name="connsiteX1" fmla="*/ 2505075 w 2505075"/>
                    <a:gd name="connsiteY1" fmla="*/ 190500 h 609600"/>
                    <a:gd name="connsiteX2" fmla="*/ 428625 w 2505075"/>
                    <a:gd name="connsiteY2" fmla="*/ 557213 h 609600"/>
                    <a:gd name="connsiteX3" fmla="*/ 19050 w 2505075"/>
                    <a:gd name="connsiteY3" fmla="*/ 609600 h 609600"/>
                    <a:gd name="connsiteX4" fmla="*/ 0 w 2505075"/>
                    <a:gd name="connsiteY4" fmla="*/ 447675 h 609600"/>
                    <a:gd name="connsiteX5" fmla="*/ 428625 w 2505075"/>
                    <a:gd name="connsiteY5" fmla="*/ 347663 h 609600"/>
                    <a:gd name="connsiteX6" fmla="*/ 2481262 w 2505075"/>
                    <a:gd name="connsiteY6"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5075" h="609600">
                      <a:moveTo>
                        <a:pt x="2481262" y="0"/>
                      </a:moveTo>
                      <a:lnTo>
                        <a:pt x="2505075" y="190500"/>
                      </a:lnTo>
                      <a:lnTo>
                        <a:pt x="428625" y="557213"/>
                      </a:lnTo>
                      <a:lnTo>
                        <a:pt x="19050" y="609600"/>
                      </a:lnTo>
                      <a:lnTo>
                        <a:pt x="0" y="447675"/>
                      </a:lnTo>
                      <a:lnTo>
                        <a:pt x="428625" y="347663"/>
                      </a:lnTo>
                      <a:lnTo>
                        <a:pt x="2481262" y="0"/>
                      </a:lnTo>
                      <a:close/>
                    </a:path>
                  </a:pathLst>
                </a:custGeom>
                <a:solidFill>
                  <a:srgbClr val="FFFF00"/>
                </a:solid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Szövegdoboz 23"/>
                <p:cNvSpPr txBox="1"/>
                <p:nvPr/>
              </p:nvSpPr>
              <p:spPr>
                <a:xfrm rot="1771064">
                  <a:off x="4436023" y="5291661"/>
                  <a:ext cx="584631" cy="398022"/>
                </a:xfrm>
                <a:prstGeom prst="rect">
                  <a:avLst/>
                </a:prstGeom>
                <a:solidFill>
                  <a:srgbClr val="FF6600"/>
                </a:solidFill>
                <a:ln>
                  <a:noFill/>
                </a:ln>
              </p:spPr>
              <p:txBody>
                <a:bodyPr wrap="square" rtlCol="0">
                  <a:spAutoFit/>
                </a:bodyPr>
                <a:lstStyle/>
                <a:p>
                  <a:r>
                    <a:rPr lang="en-US" sz="900" dirty="0">
                      <a:latin typeface="Arial" pitchFamily="34" charset="0"/>
                      <a:cs typeface="Arial" pitchFamily="34" charset="0"/>
                    </a:rPr>
                    <a:t>Light </a:t>
                  </a:r>
                </a:p>
                <a:p>
                  <a:r>
                    <a:rPr lang="en-US" sz="900" dirty="0">
                      <a:latin typeface="Arial" pitchFamily="34" charset="0"/>
                      <a:cs typeface="Arial" pitchFamily="34" charset="0"/>
                    </a:rPr>
                    <a:t>Shutter</a:t>
                  </a:r>
                </a:p>
              </p:txBody>
            </p:sp>
          </p:grpSp>
          <p:grpSp>
            <p:nvGrpSpPr>
              <p:cNvPr id="36" name="Group 35"/>
              <p:cNvGrpSpPr/>
              <p:nvPr/>
            </p:nvGrpSpPr>
            <p:grpSpPr>
              <a:xfrm rot="1351998">
                <a:off x="2557062" y="2361975"/>
                <a:ext cx="4088381" cy="781640"/>
                <a:chOff x="10633732" y="1398326"/>
                <a:chExt cx="4088381" cy="781640"/>
              </a:xfrm>
            </p:grpSpPr>
            <p:sp>
              <p:nvSpPr>
                <p:cNvPr id="50" name="Szabadkézi sokszög 16"/>
                <p:cNvSpPr/>
                <p:nvPr/>
              </p:nvSpPr>
              <p:spPr>
                <a:xfrm rot="20638260">
                  <a:off x="10633732" y="1570366"/>
                  <a:ext cx="4088381" cy="609600"/>
                </a:xfrm>
                <a:custGeom>
                  <a:avLst/>
                  <a:gdLst>
                    <a:gd name="connsiteX0" fmla="*/ 2481262 w 2505075"/>
                    <a:gd name="connsiteY0" fmla="*/ 0 h 609600"/>
                    <a:gd name="connsiteX1" fmla="*/ 2505075 w 2505075"/>
                    <a:gd name="connsiteY1" fmla="*/ 190500 h 609600"/>
                    <a:gd name="connsiteX2" fmla="*/ 428625 w 2505075"/>
                    <a:gd name="connsiteY2" fmla="*/ 557213 h 609600"/>
                    <a:gd name="connsiteX3" fmla="*/ 19050 w 2505075"/>
                    <a:gd name="connsiteY3" fmla="*/ 609600 h 609600"/>
                    <a:gd name="connsiteX4" fmla="*/ 0 w 2505075"/>
                    <a:gd name="connsiteY4" fmla="*/ 447675 h 609600"/>
                    <a:gd name="connsiteX5" fmla="*/ 428625 w 2505075"/>
                    <a:gd name="connsiteY5" fmla="*/ 347663 h 609600"/>
                    <a:gd name="connsiteX6" fmla="*/ 2481262 w 2505075"/>
                    <a:gd name="connsiteY6"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5075" h="609600">
                      <a:moveTo>
                        <a:pt x="2481262" y="0"/>
                      </a:moveTo>
                      <a:lnTo>
                        <a:pt x="2505075" y="190500"/>
                      </a:lnTo>
                      <a:lnTo>
                        <a:pt x="428625" y="557213"/>
                      </a:lnTo>
                      <a:lnTo>
                        <a:pt x="19050" y="609600"/>
                      </a:lnTo>
                      <a:lnTo>
                        <a:pt x="0" y="447675"/>
                      </a:lnTo>
                      <a:lnTo>
                        <a:pt x="428625" y="347663"/>
                      </a:lnTo>
                      <a:lnTo>
                        <a:pt x="2481262" y="0"/>
                      </a:lnTo>
                      <a:close/>
                    </a:path>
                  </a:pathLst>
                </a:custGeom>
                <a:solidFill>
                  <a:srgbClr val="FFFF00"/>
                </a:solidFill>
                <a:ln w="1905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p:cNvSpPr/>
                <p:nvPr/>
              </p:nvSpPr>
              <p:spPr>
                <a:xfrm rot="20215501">
                  <a:off x="12226362" y="1398326"/>
                  <a:ext cx="2130038" cy="468000"/>
                </a:xfrm>
                <a:prstGeom prst="rect">
                  <a:avLst/>
                </a:prstGeom>
                <a:solidFill>
                  <a:srgbClr val="C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4" name="Szövegdoboz 23"/>
                <p:cNvSpPr txBox="1"/>
                <p:nvPr/>
              </p:nvSpPr>
              <p:spPr>
                <a:xfrm rot="20158260">
                  <a:off x="12201929" y="1579888"/>
                  <a:ext cx="1140674" cy="276999"/>
                </a:xfrm>
                <a:prstGeom prst="rect">
                  <a:avLst/>
                </a:prstGeom>
                <a:noFill/>
                <a:ln>
                  <a:noFill/>
                </a:ln>
              </p:spPr>
              <p:txBody>
                <a:bodyPr wrap="square" rtlCol="0">
                  <a:spAutoFit/>
                </a:bodyPr>
                <a:lstStyle/>
                <a:p>
                  <a:r>
                    <a:rPr lang="en-US" sz="1100" dirty="0">
                      <a:latin typeface="Arial" pitchFamily="34" charset="0"/>
                      <a:cs typeface="Arial" pitchFamily="34" charset="0"/>
                    </a:rPr>
                    <a:t>Heavy shutter</a:t>
                  </a:r>
                </a:p>
              </p:txBody>
            </p:sp>
          </p:grpSp>
          <p:cxnSp>
            <p:nvCxnSpPr>
              <p:cNvPr id="52" name="Egyenes összekötő nyíllal 42"/>
              <p:cNvCxnSpPr/>
              <p:nvPr/>
            </p:nvCxnSpPr>
            <p:spPr>
              <a:xfrm flipV="1">
                <a:off x="437444" y="-131232"/>
                <a:ext cx="7505885" cy="2969054"/>
              </a:xfrm>
              <a:prstGeom prst="straightConnector1">
                <a:avLst/>
              </a:prstGeom>
              <a:ln w="12700" cmpd="sng">
                <a:solidFill>
                  <a:schemeClr val="tx1"/>
                </a:solidFill>
                <a:prstDash val="lgDashDot"/>
                <a:tailEnd type="arrow"/>
              </a:ln>
            </p:spPr>
            <p:style>
              <a:lnRef idx="2">
                <a:schemeClr val="accent2"/>
              </a:lnRef>
              <a:fillRef idx="0">
                <a:schemeClr val="accent2"/>
              </a:fillRef>
              <a:effectRef idx="1">
                <a:schemeClr val="accent2"/>
              </a:effectRef>
              <a:fontRef idx="minor">
                <a:schemeClr val="tx1"/>
              </a:fontRef>
            </p:style>
          </p:cxnSp>
          <p:cxnSp>
            <p:nvCxnSpPr>
              <p:cNvPr id="69" name="Egyenes összekötő nyíllal 42"/>
              <p:cNvCxnSpPr>
                <a:endCxn id="88" idx="1"/>
              </p:cNvCxnSpPr>
              <p:nvPr/>
            </p:nvCxnSpPr>
            <p:spPr>
              <a:xfrm flipV="1">
                <a:off x="437444" y="2825787"/>
                <a:ext cx="8710112" cy="12034"/>
              </a:xfrm>
              <a:prstGeom prst="straightConnector1">
                <a:avLst/>
              </a:prstGeom>
              <a:ln w="12700" cmpd="sng">
                <a:solidFill>
                  <a:schemeClr val="tx1"/>
                </a:solidFill>
                <a:prstDash val="lgDashDot"/>
                <a:tailEnd type="arrow"/>
              </a:ln>
            </p:spPr>
            <p:style>
              <a:lnRef idx="2">
                <a:schemeClr val="accent2"/>
              </a:lnRef>
              <a:fillRef idx="0">
                <a:schemeClr val="accent2"/>
              </a:fillRef>
              <a:effectRef idx="1">
                <a:schemeClr val="accent2"/>
              </a:effectRef>
              <a:fontRef idx="minor">
                <a:schemeClr val="tx1"/>
              </a:fontRef>
            </p:style>
          </p:cxnSp>
          <p:grpSp>
            <p:nvGrpSpPr>
              <p:cNvPr id="70" name="Group 69"/>
              <p:cNvGrpSpPr/>
              <p:nvPr/>
            </p:nvGrpSpPr>
            <p:grpSpPr>
              <a:xfrm rot="19089541">
                <a:off x="2744264" y="1481538"/>
                <a:ext cx="4290178" cy="1674242"/>
                <a:chOff x="1464891" y="4337640"/>
                <a:chExt cx="4290178" cy="1674242"/>
              </a:xfrm>
              <a:solidFill>
                <a:srgbClr val="FF6600"/>
              </a:solidFill>
            </p:grpSpPr>
            <p:sp>
              <p:nvSpPr>
                <p:cNvPr id="71" name="Szabadkézi sokszög 16"/>
                <p:cNvSpPr/>
                <p:nvPr/>
              </p:nvSpPr>
              <p:spPr>
                <a:xfrm rot="2271266">
                  <a:off x="1464891" y="4337640"/>
                  <a:ext cx="3928559" cy="609600"/>
                </a:xfrm>
                <a:custGeom>
                  <a:avLst/>
                  <a:gdLst>
                    <a:gd name="connsiteX0" fmla="*/ 2481262 w 2505075"/>
                    <a:gd name="connsiteY0" fmla="*/ 0 h 609600"/>
                    <a:gd name="connsiteX1" fmla="*/ 2505075 w 2505075"/>
                    <a:gd name="connsiteY1" fmla="*/ 190500 h 609600"/>
                    <a:gd name="connsiteX2" fmla="*/ 428625 w 2505075"/>
                    <a:gd name="connsiteY2" fmla="*/ 557213 h 609600"/>
                    <a:gd name="connsiteX3" fmla="*/ 19050 w 2505075"/>
                    <a:gd name="connsiteY3" fmla="*/ 609600 h 609600"/>
                    <a:gd name="connsiteX4" fmla="*/ 0 w 2505075"/>
                    <a:gd name="connsiteY4" fmla="*/ 447675 h 609600"/>
                    <a:gd name="connsiteX5" fmla="*/ 428625 w 2505075"/>
                    <a:gd name="connsiteY5" fmla="*/ 347663 h 609600"/>
                    <a:gd name="connsiteX6" fmla="*/ 2481262 w 2505075"/>
                    <a:gd name="connsiteY6"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5075" h="609600">
                      <a:moveTo>
                        <a:pt x="2481262" y="0"/>
                      </a:moveTo>
                      <a:lnTo>
                        <a:pt x="2505075" y="190500"/>
                      </a:lnTo>
                      <a:lnTo>
                        <a:pt x="428625" y="557213"/>
                      </a:lnTo>
                      <a:lnTo>
                        <a:pt x="19050" y="609600"/>
                      </a:lnTo>
                      <a:lnTo>
                        <a:pt x="0" y="447675"/>
                      </a:lnTo>
                      <a:lnTo>
                        <a:pt x="428625" y="347663"/>
                      </a:lnTo>
                      <a:lnTo>
                        <a:pt x="2481262" y="0"/>
                      </a:lnTo>
                      <a:close/>
                    </a:path>
                  </a:pathLst>
                </a:custGeom>
                <a:solidFill>
                  <a:srgbClr val="FFFF00"/>
                </a:solid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Szövegdoboz 23"/>
                <p:cNvSpPr txBox="1"/>
                <p:nvPr/>
              </p:nvSpPr>
              <p:spPr>
                <a:xfrm rot="1771064">
                  <a:off x="5137839" y="5623238"/>
                  <a:ext cx="617230" cy="388644"/>
                </a:xfrm>
                <a:prstGeom prst="rect">
                  <a:avLst/>
                </a:prstGeom>
                <a:grpFill/>
                <a:ln>
                  <a:noFill/>
                </a:ln>
              </p:spPr>
              <p:txBody>
                <a:bodyPr wrap="square" rtlCol="0">
                  <a:spAutoFit/>
                </a:bodyPr>
                <a:lstStyle/>
                <a:p>
                  <a:r>
                    <a:rPr lang="en-US" sz="900" dirty="0">
                      <a:latin typeface="Arial" pitchFamily="34" charset="0"/>
                      <a:cs typeface="Arial" pitchFamily="34" charset="0"/>
                    </a:rPr>
                    <a:t>Light </a:t>
                  </a:r>
                </a:p>
                <a:p>
                  <a:r>
                    <a:rPr lang="en-US" sz="900" dirty="0">
                      <a:latin typeface="Arial" pitchFamily="34" charset="0"/>
                      <a:cs typeface="Arial" pitchFamily="34" charset="0"/>
                    </a:rPr>
                    <a:t>Shutter</a:t>
                  </a:r>
                </a:p>
              </p:txBody>
            </p:sp>
          </p:grpSp>
          <p:grpSp>
            <p:nvGrpSpPr>
              <p:cNvPr id="75" name="Group 74"/>
              <p:cNvGrpSpPr/>
              <p:nvPr/>
            </p:nvGrpSpPr>
            <p:grpSpPr>
              <a:xfrm rot="2082152">
                <a:off x="2653572" y="2901870"/>
                <a:ext cx="6029243" cy="1752486"/>
                <a:chOff x="10638639" y="473441"/>
                <a:chExt cx="6029243" cy="1752486"/>
              </a:xfrm>
            </p:grpSpPr>
            <p:sp>
              <p:nvSpPr>
                <p:cNvPr id="76" name="Szabadkézi sokszög 16"/>
                <p:cNvSpPr/>
                <p:nvPr/>
              </p:nvSpPr>
              <p:spPr>
                <a:xfrm rot="20624899">
                  <a:off x="10638639" y="1637148"/>
                  <a:ext cx="3979893" cy="588779"/>
                </a:xfrm>
                <a:custGeom>
                  <a:avLst/>
                  <a:gdLst>
                    <a:gd name="connsiteX0" fmla="*/ 2481262 w 2505075"/>
                    <a:gd name="connsiteY0" fmla="*/ 0 h 609600"/>
                    <a:gd name="connsiteX1" fmla="*/ 2505075 w 2505075"/>
                    <a:gd name="connsiteY1" fmla="*/ 190500 h 609600"/>
                    <a:gd name="connsiteX2" fmla="*/ 428625 w 2505075"/>
                    <a:gd name="connsiteY2" fmla="*/ 557213 h 609600"/>
                    <a:gd name="connsiteX3" fmla="*/ 19050 w 2505075"/>
                    <a:gd name="connsiteY3" fmla="*/ 609600 h 609600"/>
                    <a:gd name="connsiteX4" fmla="*/ 0 w 2505075"/>
                    <a:gd name="connsiteY4" fmla="*/ 447675 h 609600"/>
                    <a:gd name="connsiteX5" fmla="*/ 428625 w 2505075"/>
                    <a:gd name="connsiteY5" fmla="*/ 347663 h 609600"/>
                    <a:gd name="connsiteX6" fmla="*/ 2481262 w 2505075"/>
                    <a:gd name="connsiteY6"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5075" h="609600">
                      <a:moveTo>
                        <a:pt x="2481262" y="0"/>
                      </a:moveTo>
                      <a:lnTo>
                        <a:pt x="2505075" y="190500"/>
                      </a:lnTo>
                      <a:lnTo>
                        <a:pt x="428625" y="557213"/>
                      </a:lnTo>
                      <a:lnTo>
                        <a:pt x="19050" y="609600"/>
                      </a:lnTo>
                      <a:lnTo>
                        <a:pt x="0" y="447675"/>
                      </a:lnTo>
                      <a:lnTo>
                        <a:pt x="428625" y="347663"/>
                      </a:lnTo>
                      <a:lnTo>
                        <a:pt x="2481262" y="0"/>
                      </a:lnTo>
                      <a:close/>
                    </a:path>
                  </a:pathLst>
                </a:custGeom>
                <a:solidFill>
                  <a:srgbClr val="FFFF00"/>
                </a:solidFill>
                <a:ln w="1905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rot="20215501">
                  <a:off x="14537844" y="473441"/>
                  <a:ext cx="2130038" cy="468000"/>
                </a:xfrm>
                <a:prstGeom prst="rect">
                  <a:avLst/>
                </a:prstGeom>
                <a:solidFill>
                  <a:srgbClr val="C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8" name="Szövegdoboz 23"/>
                <p:cNvSpPr txBox="1"/>
                <p:nvPr/>
              </p:nvSpPr>
              <p:spPr>
                <a:xfrm rot="20265532">
                  <a:off x="14514087" y="680017"/>
                  <a:ext cx="1140672" cy="310915"/>
                </a:xfrm>
                <a:prstGeom prst="rect">
                  <a:avLst/>
                </a:prstGeom>
                <a:noFill/>
                <a:ln>
                  <a:noFill/>
                </a:ln>
              </p:spPr>
              <p:txBody>
                <a:bodyPr wrap="square" rtlCol="0">
                  <a:spAutoFit/>
                </a:bodyPr>
                <a:lstStyle/>
                <a:p>
                  <a:r>
                    <a:rPr lang="en-US" sz="1100" dirty="0">
                      <a:latin typeface="Arial" pitchFamily="34" charset="0"/>
                      <a:cs typeface="Arial" pitchFamily="34" charset="0"/>
                    </a:rPr>
                    <a:t>Heavy</a:t>
                  </a:r>
                  <a:r>
                    <a:rPr lang="en-US" sz="1300" dirty="0">
                      <a:latin typeface="Arial" pitchFamily="34" charset="0"/>
                      <a:cs typeface="Arial" pitchFamily="34" charset="0"/>
                    </a:rPr>
                    <a:t> </a:t>
                  </a:r>
                  <a:r>
                    <a:rPr lang="en-US" sz="1100" dirty="0">
                      <a:latin typeface="Arial" pitchFamily="34" charset="0"/>
                      <a:cs typeface="Arial" pitchFamily="34" charset="0"/>
                    </a:rPr>
                    <a:t>shutter</a:t>
                  </a:r>
                </a:p>
              </p:txBody>
            </p:sp>
          </p:grpSp>
          <p:grpSp>
            <p:nvGrpSpPr>
              <p:cNvPr id="79" name="Group 78"/>
              <p:cNvGrpSpPr/>
              <p:nvPr/>
            </p:nvGrpSpPr>
            <p:grpSpPr>
              <a:xfrm rot="2600981">
                <a:off x="2475203" y="3700044"/>
                <a:ext cx="6739870" cy="2012201"/>
                <a:chOff x="10622893" y="133034"/>
                <a:chExt cx="6739870" cy="2012201"/>
              </a:xfrm>
            </p:grpSpPr>
            <p:sp>
              <p:nvSpPr>
                <p:cNvPr id="80" name="Szabadkézi sokszög 16"/>
                <p:cNvSpPr/>
                <p:nvPr/>
              </p:nvSpPr>
              <p:spPr>
                <a:xfrm rot="20617040">
                  <a:off x="10622893" y="1535635"/>
                  <a:ext cx="4039586" cy="609600"/>
                </a:xfrm>
                <a:custGeom>
                  <a:avLst/>
                  <a:gdLst>
                    <a:gd name="connsiteX0" fmla="*/ 2481262 w 2505075"/>
                    <a:gd name="connsiteY0" fmla="*/ 0 h 609600"/>
                    <a:gd name="connsiteX1" fmla="*/ 2505075 w 2505075"/>
                    <a:gd name="connsiteY1" fmla="*/ 190500 h 609600"/>
                    <a:gd name="connsiteX2" fmla="*/ 428625 w 2505075"/>
                    <a:gd name="connsiteY2" fmla="*/ 557213 h 609600"/>
                    <a:gd name="connsiteX3" fmla="*/ 19050 w 2505075"/>
                    <a:gd name="connsiteY3" fmla="*/ 609600 h 609600"/>
                    <a:gd name="connsiteX4" fmla="*/ 0 w 2505075"/>
                    <a:gd name="connsiteY4" fmla="*/ 447675 h 609600"/>
                    <a:gd name="connsiteX5" fmla="*/ 428625 w 2505075"/>
                    <a:gd name="connsiteY5" fmla="*/ 347663 h 609600"/>
                    <a:gd name="connsiteX6" fmla="*/ 2481262 w 2505075"/>
                    <a:gd name="connsiteY6"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5075" h="609600">
                      <a:moveTo>
                        <a:pt x="2481262" y="0"/>
                      </a:moveTo>
                      <a:lnTo>
                        <a:pt x="2505075" y="190500"/>
                      </a:lnTo>
                      <a:lnTo>
                        <a:pt x="428625" y="557213"/>
                      </a:lnTo>
                      <a:lnTo>
                        <a:pt x="19050" y="609600"/>
                      </a:lnTo>
                      <a:lnTo>
                        <a:pt x="0" y="447675"/>
                      </a:lnTo>
                      <a:lnTo>
                        <a:pt x="428625" y="347663"/>
                      </a:lnTo>
                      <a:lnTo>
                        <a:pt x="2481262" y="0"/>
                      </a:lnTo>
                      <a:close/>
                    </a:path>
                  </a:pathLst>
                </a:custGeom>
                <a:solidFill>
                  <a:srgbClr val="FFFF00"/>
                </a:solidFill>
                <a:ln w="1905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rot="20215501">
                  <a:off x="15273252" y="133047"/>
                  <a:ext cx="2089511" cy="468001"/>
                </a:xfrm>
                <a:prstGeom prst="rect">
                  <a:avLst/>
                </a:prstGeom>
                <a:solidFill>
                  <a:srgbClr val="C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2" name="Szövegdoboz 23"/>
                <p:cNvSpPr txBox="1"/>
                <p:nvPr/>
              </p:nvSpPr>
              <p:spPr>
                <a:xfrm rot="20158260">
                  <a:off x="15594735" y="133034"/>
                  <a:ext cx="1140673" cy="276999"/>
                </a:xfrm>
                <a:prstGeom prst="rect">
                  <a:avLst/>
                </a:prstGeom>
                <a:noFill/>
                <a:ln>
                  <a:noFill/>
                </a:ln>
              </p:spPr>
              <p:txBody>
                <a:bodyPr wrap="square" rtlCol="0">
                  <a:spAutoFit/>
                </a:bodyPr>
                <a:lstStyle/>
                <a:p>
                  <a:r>
                    <a:rPr lang="en-US" sz="1100" dirty="0">
                      <a:latin typeface="Arial" pitchFamily="34" charset="0"/>
                      <a:cs typeface="Arial" pitchFamily="34" charset="0"/>
                    </a:rPr>
                    <a:t>Heavy shutter</a:t>
                  </a:r>
                </a:p>
              </p:txBody>
            </p:sp>
          </p:grpSp>
          <p:grpSp>
            <p:nvGrpSpPr>
              <p:cNvPr id="83" name="Group 82"/>
              <p:cNvGrpSpPr/>
              <p:nvPr/>
            </p:nvGrpSpPr>
            <p:grpSpPr>
              <a:xfrm rot="3196456">
                <a:off x="2362606" y="4092605"/>
                <a:ext cx="5570320" cy="2117528"/>
                <a:chOff x="10619857" y="70514"/>
                <a:chExt cx="5570320" cy="2117528"/>
              </a:xfrm>
            </p:grpSpPr>
            <p:sp>
              <p:nvSpPr>
                <p:cNvPr id="84" name="Szabadkézi sokszög 16"/>
                <p:cNvSpPr/>
                <p:nvPr/>
              </p:nvSpPr>
              <p:spPr>
                <a:xfrm rot="20570713">
                  <a:off x="10619857" y="1578443"/>
                  <a:ext cx="3912464" cy="609599"/>
                </a:xfrm>
                <a:custGeom>
                  <a:avLst/>
                  <a:gdLst>
                    <a:gd name="connsiteX0" fmla="*/ 2481262 w 2505075"/>
                    <a:gd name="connsiteY0" fmla="*/ 0 h 609600"/>
                    <a:gd name="connsiteX1" fmla="*/ 2505075 w 2505075"/>
                    <a:gd name="connsiteY1" fmla="*/ 190500 h 609600"/>
                    <a:gd name="connsiteX2" fmla="*/ 428625 w 2505075"/>
                    <a:gd name="connsiteY2" fmla="*/ 557213 h 609600"/>
                    <a:gd name="connsiteX3" fmla="*/ 19050 w 2505075"/>
                    <a:gd name="connsiteY3" fmla="*/ 609600 h 609600"/>
                    <a:gd name="connsiteX4" fmla="*/ 0 w 2505075"/>
                    <a:gd name="connsiteY4" fmla="*/ 447675 h 609600"/>
                    <a:gd name="connsiteX5" fmla="*/ 428625 w 2505075"/>
                    <a:gd name="connsiteY5" fmla="*/ 347663 h 609600"/>
                    <a:gd name="connsiteX6" fmla="*/ 2481262 w 2505075"/>
                    <a:gd name="connsiteY6"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5075" h="609600">
                      <a:moveTo>
                        <a:pt x="2481262" y="0"/>
                      </a:moveTo>
                      <a:lnTo>
                        <a:pt x="2505075" y="190500"/>
                      </a:lnTo>
                      <a:lnTo>
                        <a:pt x="428625" y="557213"/>
                      </a:lnTo>
                      <a:lnTo>
                        <a:pt x="19050" y="609600"/>
                      </a:lnTo>
                      <a:lnTo>
                        <a:pt x="0" y="447675"/>
                      </a:lnTo>
                      <a:lnTo>
                        <a:pt x="428625" y="347663"/>
                      </a:lnTo>
                      <a:lnTo>
                        <a:pt x="2481262" y="0"/>
                      </a:lnTo>
                      <a:close/>
                    </a:path>
                  </a:pathLst>
                </a:custGeom>
                <a:solidFill>
                  <a:srgbClr val="FFFF00"/>
                </a:solidFill>
                <a:ln w="1905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rot="20215501">
                  <a:off x="14866100" y="559991"/>
                  <a:ext cx="1295009" cy="216057"/>
                </a:xfrm>
                <a:prstGeom prst="rect">
                  <a:avLst/>
                </a:prstGeom>
                <a:solidFill>
                  <a:schemeClr val="accent1">
                    <a:lumMod val="40000"/>
                    <a:lumOff val="6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6" name="Szövegdoboz 23"/>
                <p:cNvSpPr txBox="1"/>
                <p:nvPr/>
              </p:nvSpPr>
              <p:spPr>
                <a:xfrm rot="20158260">
                  <a:off x="15135398" y="70514"/>
                  <a:ext cx="1054779" cy="464358"/>
                </a:xfrm>
                <a:prstGeom prst="rect">
                  <a:avLst/>
                </a:prstGeom>
                <a:noFill/>
                <a:ln>
                  <a:noFill/>
                </a:ln>
              </p:spPr>
              <p:txBody>
                <a:bodyPr wrap="square" rtlCol="0">
                  <a:spAutoFit/>
                </a:bodyPr>
                <a:lstStyle/>
                <a:p>
                  <a:r>
                    <a:rPr lang="en-US" sz="1100" dirty="0">
                      <a:latin typeface="Arial" pitchFamily="34" charset="0"/>
                      <a:cs typeface="Arial" pitchFamily="34" charset="0"/>
                    </a:rPr>
                    <a:t>Curved guide</a:t>
                  </a:r>
                </a:p>
              </p:txBody>
            </p:sp>
          </p:grpSp>
          <p:grpSp>
            <p:nvGrpSpPr>
              <p:cNvPr id="91" name="Group 90"/>
              <p:cNvGrpSpPr/>
              <p:nvPr/>
            </p:nvGrpSpPr>
            <p:grpSpPr>
              <a:xfrm rot="20961766">
                <a:off x="5973946" y="31773"/>
                <a:ext cx="1250193" cy="871472"/>
                <a:chOff x="16275858" y="777567"/>
                <a:chExt cx="1250193" cy="871472"/>
              </a:xfrm>
              <a:solidFill>
                <a:schemeClr val="accent3">
                  <a:lumMod val="60000"/>
                  <a:lumOff val="40000"/>
                </a:schemeClr>
              </a:solidFill>
            </p:grpSpPr>
            <p:sp>
              <p:nvSpPr>
                <p:cNvPr id="92" name="Téglalap 47"/>
                <p:cNvSpPr/>
                <p:nvPr/>
              </p:nvSpPr>
              <p:spPr>
                <a:xfrm rot="20940000" flipH="1">
                  <a:off x="16682567" y="777567"/>
                  <a:ext cx="843484" cy="616816"/>
                </a:xfrm>
                <a:prstGeom prst="rect">
                  <a:avLst/>
                </a:prstGeom>
                <a:grp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églalap 39"/>
                <p:cNvSpPr/>
                <p:nvPr/>
              </p:nvSpPr>
              <p:spPr>
                <a:xfrm rot="20940000" flipH="1">
                  <a:off x="16275858" y="815974"/>
                  <a:ext cx="110348" cy="833065"/>
                </a:xfrm>
                <a:prstGeom prst="rect">
                  <a:avLst/>
                </a:prstGeom>
                <a:grp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églalap 39"/>
                <p:cNvSpPr/>
                <p:nvPr/>
              </p:nvSpPr>
              <p:spPr>
                <a:xfrm rot="20940000" flipH="1">
                  <a:off x="16387183" y="1010773"/>
                  <a:ext cx="192900" cy="382599"/>
                </a:xfrm>
                <a:prstGeom prst="rect">
                  <a:avLst/>
                </a:prstGeom>
                <a:grp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p:cNvGrpSpPr/>
              <p:nvPr/>
            </p:nvGrpSpPr>
            <p:grpSpPr>
              <a:xfrm rot="21414702">
                <a:off x="7060496" y="1034536"/>
                <a:ext cx="1216110" cy="833065"/>
                <a:chOff x="16433734" y="744487"/>
                <a:chExt cx="1216110" cy="833065"/>
              </a:xfrm>
              <a:solidFill>
                <a:schemeClr val="accent3">
                  <a:lumMod val="60000"/>
                  <a:lumOff val="40000"/>
                </a:schemeClr>
              </a:solidFill>
            </p:grpSpPr>
            <p:sp>
              <p:nvSpPr>
                <p:cNvPr id="96" name="Téglalap 47"/>
                <p:cNvSpPr/>
                <p:nvPr/>
              </p:nvSpPr>
              <p:spPr>
                <a:xfrm rot="20940000" flipH="1">
                  <a:off x="16848092" y="802630"/>
                  <a:ext cx="801752" cy="619120"/>
                </a:xfrm>
                <a:prstGeom prst="rect">
                  <a:avLst/>
                </a:prstGeom>
                <a:grp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églalap 39"/>
                <p:cNvSpPr/>
                <p:nvPr/>
              </p:nvSpPr>
              <p:spPr>
                <a:xfrm rot="20940000" flipH="1">
                  <a:off x="16433734" y="744487"/>
                  <a:ext cx="110348" cy="833065"/>
                </a:xfrm>
                <a:prstGeom prst="rect">
                  <a:avLst/>
                </a:prstGeom>
                <a:grp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églalap 39"/>
                <p:cNvSpPr/>
                <p:nvPr/>
              </p:nvSpPr>
              <p:spPr>
                <a:xfrm rot="20940000" flipH="1">
                  <a:off x="16559195" y="978501"/>
                  <a:ext cx="192900" cy="382600"/>
                </a:xfrm>
                <a:prstGeom prst="rect">
                  <a:avLst/>
                </a:prstGeom>
                <a:grp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p:cNvGrpSpPr/>
              <p:nvPr/>
            </p:nvGrpSpPr>
            <p:grpSpPr>
              <a:xfrm rot="726949">
                <a:off x="6651165" y="2497273"/>
                <a:ext cx="1187742" cy="868898"/>
                <a:chOff x="16694479" y="686451"/>
                <a:chExt cx="1187742" cy="868898"/>
              </a:xfrm>
              <a:solidFill>
                <a:schemeClr val="accent3">
                  <a:lumMod val="60000"/>
                  <a:lumOff val="40000"/>
                </a:schemeClr>
              </a:solidFill>
            </p:grpSpPr>
            <p:sp>
              <p:nvSpPr>
                <p:cNvPr id="100" name="Téglalap 47"/>
                <p:cNvSpPr/>
                <p:nvPr/>
              </p:nvSpPr>
              <p:spPr>
                <a:xfrm rot="20940000" flipH="1">
                  <a:off x="17054129" y="686451"/>
                  <a:ext cx="828092" cy="601493"/>
                </a:xfrm>
                <a:prstGeom prst="rect">
                  <a:avLst/>
                </a:prstGeom>
                <a:grp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églalap 39"/>
                <p:cNvSpPr/>
                <p:nvPr/>
              </p:nvSpPr>
              <p:spPr>
                <a:xfrm rot="20940000" flipH="1">
                  <a:off x="16694479" y="722284"/>
                  <a:ext cx="110348" cy="833065"/>
                </a:xfrm>
                <a:prstGeom prst="rect">
                  <a:avLst/>
                </a:prstGeom>
                <a:grp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églalap 39"/>
                <p:cNvSpPr/>
                <p:nvPr/>
              </p:nvSpPr>
              <p:spPr>
                <a:xfrm rot="20940000" flipH="1">
                  <a:off x="16800287" y="916692"/>
                  <a:ext cx="192900" cy="382599"/>
                </a:xfrm>
                <a:prstGeom prst="rect">
                  <a:avLst/>
                </a:prstGeom>
                <a:grp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Téglalap 47"/>
              <p:cNvSpPr/>
              <p:nvPr/>
            </p:nvSpPr>
            <p:spPr>
              <a:xfrm flipH="1">
                <a:off x="7943327" y="2698634"/>
                <a:ext cx="918547" cy="256507"/>
              </a:xfrm>
              <a:prstGeom prst="rect">
                <a:avLst/>
              </a:prstGeom>
              <a:solidFill>
                <a:schemeClr val="accent3">
                  <a:lumMod val="60000"/>
                  <a:lumOff val="40000"/>
                </a:schemeClr>
              </a:solid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p:cNvGrpSpPr/>
              <p:nvPr/>
            </p:nvGrpSpPr>
            <p:grpSpPr>
              <a:xfrm rot="1429452">
                <a:off x="8710568" y="4193414"/>
                <a:ext cx="307306" cy="833065"/>
                <a:chOff x="16704280" y="700365"/>
                <a:chExt cx="307306" cy="833065"/>
              </a:xfrm>
              <a:solidFill>
                <a:schemeClr val="accent3">
                  <a:lumMod val="60000"/>
                  <a:lumOff val="40000"/>
                </a:schemeClr>
              </a:solidFill>
            </p:grpSpPr>
            <p:sp>
              <p:nvSpPr>
                <p:cNvPr id="106" name="Téglalap 39"/>
                <p:cNvSpPr/>
                <p:nvPr/>
              </p:nvSpPr>
              <p:spPr>
                <a:xfrm rot="20940000" flipH="1">
                  <a:off x="16704280" y="700365"/>
                  <a:ext cx="110348" cy="833065"/>
                </a:xfrm>
                <a:prstGeom prst="rect">
                  <a:avLst/>
                </a:prstGeom>
                <a:grp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églalap 39"/>
                <p:cNvSpPr/>
                <p:nvPr/>
              </p:nvSpPr>
              <p:spPr>
                <a:xfrm rot="20940000" flipH="1">
                  <a:off x="16818686" y="909061"/>
                  <a:ext cx="192900" cy="382599"/>
                </a:xfrm>
                <a:prstGeom prst="rect">
                  <a:avLst/>
                </a:prstGeom>
                <a:grp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 name="Téglalap 47"/>
              <p:cNvSpPr/>
              <p:nvPr/>
            </p:nvSpPr>
            <p:spPr>
              <a:xfrm rot="1137992" flipH="1">
                <a:off x="6845707" y="5063648"/>
                <a:ext cx="199819" cy="439516"/>
              </a:xfrm>
              <a:prstGeom prst="rect">
                <a:avLst/>
              </a:prstGeom>
              <a:solidFill>
                <a:schemeClr val="accent3">
                  <a:lumMod val="60000"/>
                  <a:lumOff val="40000"/>
                </a:schemeClr>
              </a:solid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églalap 39"/>
              <p:cNvSpPr/>
              <p:nvPr/>
            </p:nvSpPr>
            <p:spPr>
              <a:xfrm rot="1137992" flipH="1">
                <a:off x="6463664" y="4676905"/>
                <a:ext cx="110348" cy="833065"/>
              </a:xfrm>
              <a:prstGeom prst="rect">
                <a:avLst/>
              </a:prstGeom>
              <a:solidFill>
                <a:schemeClr val="accent3">
                  <a:lumMod val="60000"/>
                  <a:lumOff val="40000"/>
                </a:schemeClr>
              </a:solid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églalap 39"/>
              <p:cNvSpPr/>
              <p:nvPr/>
            </p:nvSpPr>
            <p:spPr>
              <a:xfrm rot="1137992" flipH="1">
                <a:off x="6554560" y="5002603"/>
                <a:ext cx="192900" cy="382600"/>
              </a:xfrm>
              <a:prstGeom prst="rect">
                <a:avLst/>
              </a:prstGeom>
              <a:solidFill>
                <a:schemeClr val="accent3">
                  <a:lumMod val="60000"/>
                  <a:lumOff val="40000"/>
                </a:schemeClr>
              </a:solid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p:cNvGrpSpPr/>
              <p:nvPr/>
            </p:nvGrpSpPr>
            <p:grpSpPr>
              <a:xfrm rot="2375196">
                <a:off x="5891528" y="5722441"/>
                <a:ext cx="281247" cy="833065"/>
                <a:chOff x="16129110" y="832063"/>
                <a:chExt cx="281247" cy="833065"/>
              </a:xfrm>
              <a:solidFill>
                <a:schemeClr val="accent3">
                  <a:lumMod val="60000"/>
                  <a:lumOff val="40000"/>
                </a:schemeClr>
              </a:solidFill>
            </p:grpSpPr>
            <p:sp>
              <p:nvSpPr>
                <p:cNvPr id="116" name="Téglalap 39"/>
                <p:cNvSpPr/>
                <p:nvPr/>
              </p:nvSpPr>
              <p:spPr>
                <a:xfrm rot="20940000" flipH="1">
                  <a:off x="16129110" y="832063"/>
                  <a:ext cx="110348" cy="833065"/>
                </a:xfrm>
                <a:prstGeom prst="rect">
                  <a:avLst/>
                </a:prstGeom>
                <a:grp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églalap 39"/>
                <p:cNvSpPr/>
                <p:nvPr/>
              </p:nvSpPr>
              <p:spPr>
                <a:xfrm rot="20940000" flipH="1">
                  <a:off x="16217457" y="1036638"/>
                  <a:ext cx="192900" cy="382600"/>
                </a:xfrm>
                <a:prstGeom prst="rect">
                  <a:avLst/>
                </a:prstGeom>
                <a:grp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Egyenes összekötő nyíllal 42"/>
              <p:cNvCxnSpPr/>
              <p:nvPr/>
            </p:nvCxnSpPr>
            <p:spPr>
              <a:xfrm flipV="1">
                <a:off x="437444" y="1243577"/>
                <a:ext cx="8074968" cy="1594244"/>
              </a:xfrm>
              <a:prstGeom prst="straightConnector1">
                <a:avLst/>
              </a:prstGeom>
              <a:ln w="12700" cmpd="sng">
                <a:solidFill>
                  <a:schemeClr val="tx1"/>
                </a:solidFill>
                <a:prstDash val="lgDashDot"/>
                <a:tailEnd type="arrow"/>
              </a:ln>
            </p:spPr>
            <p:style>
              <a:lnRef idx="1">
                <a:schemeClr val="accent1"/>
              </a:lnRef>
              <a:fillRef idx="0">
                <a:schemeClr val="accent1"/>
              </a:fillRef>
              <a:effectRef idx="0">
                <a:schemeClr val="accent1"/>
              </a:effectRef>
              <a:fontRef idx="minor">
                <a:schemeClr val="tx1"/>
              </a:fontRef>
            </p:style>
          </p:cxnSp>
          <p:cxnSp>
            <p:nvCxnSpPr>
              <p:cNvPr id="55" name="Egyenes összekötő nyíllal 42"/>
              <p:cNvCxnSpPr/>
              <p:nvPr/>
            </p:nvCxnSpPr>
            <p:spPr>
              <a:xfrm>
                <a:off x="437444" y="2837820"/>
                <a:ext cx="8765325" cy="1832393"/>
              </a:xfrm>
              <a:prstGeom prst="straightConnector1">
                <a:avLst/>
              </a:prstGeom>
              <a:ln w="12700">
                <a:solidFill>
                  <a:schemeClr val="tx1"/>
                </a:solidFill>
                <a:prstDash val="lgDashDot"/>
                <a:tailEnd type="arrow"/>
              </a:ln>
            </p:spPr>
            <p:style>
              <a:lnRef idx="1">
                <a:schemeClr val="accent1"/>
              </a:lnRef>
              <a:fillRef idx="0">
                <a:schemeClr val="accent1"/>
              </a:fillRef>
              <a:effectRef idx="0">
                <a:schemeClr val="accent1"/>
              </a:effectRef>
              <a:fontRef idx="minor">
                <a:schemeClr val="tx1"/>
              </a:fontRef>
            </p:style>
          </p:cxnSp>
          <p:cxnSp>
            <p:nvCxnSpPr>
              <p:cNvPr id="38" name="Egyenes összekötő nyíllal 42"/>
              <p:cNvCxnSpPr/>
              <p:nvPr/>
            </p:nvCxnSpPr>
            <p:spPr>
              <a:xfrm>
                <a:off x="437444" y="2837820"/>
                <a:ext cx="9330289" cy="3528067"/>
              </a:xfrm>
              <a:prstGeom prst="straightConnector1">
                <a:avLst/>
              </a:prstGeom>
              <a:ln w="12700">
                <a:solidFill>
                  <a:schemeClr val="tx1"/>
                </a:solidFill>
                <a:prstDash val="lgDashDot"/>
                <a:tailEnd type="arrow"/>
              </a:ln>
            </p:spPr>
            <p:style>
              <a:lnRef idx="1">
                <a:schemeClr val="accent1"/>
              </a:lnRef>
              <a:fillRef idx="0">
                <a:schemeClr val="accent1"/>
              </a:fillRef>
              <a:effectRef idx="0">
                <a:schemeClr val="accent1"/>
              </a:effectRef>
              <a:fontRef idx="minor">
                <a:schemeClr val="tx1"/>
              </a:fontRef>
            </p:style>
          </p:cxnSp>
          <p:cxnSp>
            <p:nvCxnSpPr>
              <p:cNvPr id="58" name="Egyenes összekötő nyíllal 42"/>
              <p:cNvCxnSpPr/>
              <p:nvPr/>
            </p:nvCxnSpPr>
            <p:spPr>
              <a:xfrm>
                <a:off x="437444" y="2837820"/>
                <a:ext cx="7122277" cy="4151352"/>
              </a:xfrm>
              <a:prstGeom prst="straightConnector1">
                <a:avLst/>
              </a:prstGeom>
              <a:ln w="12700" cmpd="sng">
                <a:solidFill>
                  <a:schemeClr val="tx1"/>
                </a:solidFill>
                <a:prstDash val="lgDashDot"/>
                <a:tailEnd type="arrow"/>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8004543" y="173111"/>
              <a:ext cx="659856" cy="498610"/>
            </a:xfrm>
            <a:prstGeom prst="rect">
              <a:avLst/>
            </a:prstGeom>
            <a:noFill/>
          </p:spPr>
          <p:txBody>
            <a:bodyPr wrap="none" lIns="97548" tIns="48774" rIns="97548" bIns="48774" rtlCol="0">
              <a:spAutoFit/>
            </a:bodyPr>
            <a:lstStyle/>
            <a:p>
              <a:r>
                <a:rPr lang="en-US" sz="2600" b="1" dirty="0"/>
                <a:t>(A)</a:t>
              </a:r>
            </a:p>
          </p:txBody>
        </p:sp>
        <p:sp>
          <p:nvSpPr>
            <p:cNvPr id="87" name="TextBox 86"/>
            <p:cNvSpPr txBox="1"/>
            <p:nvPr/>
          </p:nvSpPr>
          <p:spPr>
            <a:xfrm>
              <a:off x="8907570" y="5712820"/>
              <a:ext cx="641459" cy="498610"/>
            </a:xfrm>
            <a:prstGeom prst="rect">
              <a:avLst/>
            </a:prstGeom>
            <a:noFill/>
          </p:spPr>
          <p:txBody>
            <a:bodyPr wrap="none" lIns="97548" tIns="48774" rIns="97548" bIns="48774" rtlCol="0">
              <a:spAutoFit/>
            </a:bodyPr>
            <a:lstStyle/>
            <a:p>
              <a:r>
                <a:rPr lang="en-US" sz="2600" b="1" dirty="0"/>
                <a:t>(E)</a:t>
              </a:r>
            </a:p>
          </p:txBody>
        </p:sp>
        <p:sp>
          <p:nvSpPr>
            <p:cNvPr id="88" name="TextBox 87"/>
            <p:cNvSpPr txBox="1"/>
            <p:nvPr/>
          </p:nvSpPr>
          <p:spPr>
            <a:xfrm>
              <a:off x="8985605" y="2981549"/>
              <a:ext cx="659856" cy="498610"/>
            </a:xfrm>
            <a:prstGeom prst="rect">
              <a:avLst/>
            </a:prstGeom>
            <a:noFill/>
          </p:spPr>
          <p:txBody>
            <a:bodyPr wrap="none" lIns="97548" tIns="48774" rIns="97548" bIns="48774" rtlCol="0">
              <a:spAutoFit/>
            </a:bodyPr>
            <a:lstStyle/>
            <a:p>
              <a:r>
                <a:rPr lang="en-US" sz="2600" b="1" dirty="0"/>
                <a:t>(C)</a:t>
              </a:r>
            </a:p>
          </p:txBody>
        </p:sp>
        <p:sp>
          <p:nvSpPr>
            <p:cNvPr id="89" name="TextBox 88"/>
            <p:cNvSpPr txBox="1"/>
            <p:nvPr/>
          </p:nvSpPr>
          <p:spPr>
            <a:xfrm>
              <a:off x="8720516" y="1377116"/>
              <a:ext cx="659856" cy="498610"/>
            </a:xfrm>
            <a:prstGeom prst="rect">
              <a:avLst/>
            </a:prstGeom>
            <a:noFill/>
          </p:spPr>
          <p:txBody>
            <a:bodyPr wrap="none" lIns="97548" tIns="48774" rIns="97548" bIns="48774" rtlCol="0">
              <a:spAutoFit/>
            </a:bodyPr>
            <a:lstStyle/>
            <a:p>
              <a:r>
                <a:rPr lang="en-US" sz="2600" b="1" dirty="0"/>
                <a:t>(B)</a:t>
              </a:r>
            </a:p>
          </p:txBody>
        </p:sp>
        <p:sp>
          <p:nvSpPr>
            <p:cNvPr id="108" name="TextBox 107"/>
            <p:cNvSpPr txBox="1"/>
            <p:nvPr/>
          </p:nvSpPr>
          <p:spPr>
            <a:xfrm>
              <a:off x="7958905" y="6780822"/>
              <a:ext cx="622736" cy="498610"/>
            </a:xfrm>
            <a:prstGeom prst="rect">
              <a:avLst/>
            </a:prstGeom>
            <a:noFill/>
          </p:spPr>
          <p:txBody>
            <a:bodyPr wrap="none" lIns="97548" tIns="48774" rIns="97548" bIns="48774" rtlCol="0">
              <a:spAutoFit/>
            </a:bodyPr>
            <a:lstStyle/>
            <a:p>
              <a:r>
                <a:rPr lang="en-US" sz="2600" b="1" dirty="0"/>
                <a:t>(F)</a:t>
              </a:r>
            </a:p>
          </p:txBody>
        </p:sp>
        <p:sp>
          <p:nvSpPr>
            <p:cNvPr id="109" name="TextBox 108"/>
            <p:cNvSpPr txBox="1"/>
            <p:nvPr/>
          </p:nvSpPr>
          <p:spPr>
            <a:xfrm>
              <a:off x="9013384" y="4736299"/>
              <a:ext cx="659856" cy="498610"/>
            </a:xfrm>
            <a:prstGeom prst="rect">
              <a:avLst/>
            </a:prstGeom>
            <a:noFill/>
          </p:spPr>
          <p:txBody>
            <a:bodyPr wrap="none" lIns="97548" tIns="48774" rIns="97548" bIns="48774" rtlCol="0">
              <a:spAutoFit/>
            </a:bodyPr>
            <a:lstStyle/>
            <a:p>
              <a:r>
                <a:rPr lang="en-US" sz="2600" b="1" dirty="0"/>
                <a:t>(D)</a:t>
              </a:r>
            </a:p>
          </p:txBody>
        </p:sp>
        <p:sp>
          <p:nvSpPr>
            <p:cNvPr id="118" name="Téglalap 47"/>
            <p:cNvSpPr/>
            <p:nvPr/>
          </p:nvSpPr>
          <p:spPr>
            <a:xfrm rot="20453717" flipH="1">
              <a:off x="7240858" y="490510"/>
              <a:ext cx="467335" cy="243761"/>
            </a:xfrm>
            <a:prstGeom prst="rect">
              <a:avLst/>
            </a:prstGeom>
            <a:solidFill>
              <a:schemeClr val="accent3">
                <a:lumMod val="60000"/>
                <a:lumOff val="40000"/>
              </a:schemeClr>
            </a:solid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7548" tIns="48774" rIns="97548" bIns="48774" rtlCol="0" anchor="ctr"/>
            <a:lstStyle/>
            <a:p>
              <a:pPr algn="ctr"/>
              <a:endParaRPr lang="en-US"/>
            </a:p>
          </p:txBody>
        </p:sp>
        <p:sp>
          <p:nvSpPr>
            <p:cNvPr id="119" name="Téglalap 47"/>
            <p:cNvSpPr/>
            <p:nvPr/>
          </p:nvSpPr>
          <p:spPr>
            <a:xfrm rot="1105853" flipH="1">
              <a:off x="8931787" y="6306498"/>
              <a:ext cx="467335" cy="243761"/>
            </a:xfrm>
            <a:prstGeom prst="rect">
              <a:avLst/>
            </a:prstGeom>
            <a:solidFill>
              <a:schemeClr val="accent3">
                <a:lumMod val="60000"/>
                <a:lumOff val="40000"/>
              </a:schemeClr>
            </a:solid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7548" tIns="48774" rIns="97548" bIns="48774" rtlCol="0" anchor="ctr"/>
            <a:lstStyle/>
            <a:p>
              <a:pPr algn="ctr"/>
              <a:endParaRPr lang="en-US"/>
            </a:p>
          </p:txBody>
        </p:sp>
      </p:grpSp>
      <p:sp>
        <p:nvSpPr>
          <p:cNvPr id="64" name="Title 1"/>
          <p:cNvSpPr txBox="1">
            <a:spLocks/>
          </p:cNvSpPr>
          <p:nvPr/>
        </p:nvSpPr>
        <p:spPr>
          <a:xfrm>
            <a:off x="487839" y="193337"/>
            <a:ext cx="8781098" cy="655828"/>
          </a:xfrm>
          <a:prstGeom prst="rect">
            <a:avLst/>
          </a:prstGeom>
        </p:spPr>
        <p:txBody>
          <a:bodyPr>
            <a:noAutofit/>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r>
              <a:rPr lang="en-US" sz="3600" dirty="0" smtClean="0"/>
              <a:t>Instrument/ Target</a:t>
            </a:r>
            <a:r>
              <a:rPr lang="en-US" sz="3600" dirty="0" smtClean="0"/>
              <a:t> </a:t>
            </a:r>
            <a:r>
              <a:rPr lang="en-US" sz="3600" dirty="0" smtClean="0"/>
              <a:t>configurations</a:t>
            </a:r>
            <a:endParaRPr lang="en-US" sz="3600" dirty="0"/>
          </a:p>
        </p:txBody>
      </p:sp>
    </p:spTree>
    <p:extLst>
      <p:ext uri="{BB962C8B-B14F-4D97-AF65-F5344CB8AC3E}">
        <p14:creationId xmlns:p14="http://schemas.microsoft.com/office/powerpoint/2010/main" val="29054203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1914" y="3268132"/>
            <a:ext cx="2933752" cy="501608"/>
          </a:xfrm>
        </p:spPr>
        <p:txBody>
          <a:bodyPr>
            <a:normAutofit/>
          </a:bodyPr>
          <a:lstStyle/>
          <a:p>
            <a:r>
              <a:rPr lang="en-US" sz="2000" dirty="0" smtClean="0">
                <a:solidFill>
                  <a:srgbClr val="000000"/>
                </a:solidFill>
              </a:rPr>
              <a:t>A</a:t>
            </a:r>
            <a:r>
              <a:rPr lang="en-US" sz="2000" dirty="0">
                <a:solidFill>
                  <a:srgbClr val="000000"/>
                </a:solidFill>
              </a:rPr>
              <a:t>-B : Light Shutters</a:t>
            </a:r>
          </a:p>
        </p:txBody>
      </p:sp>
      <p:pic>
        <p:nvPicPr>
          <p:cNvPr id="3" name="Picture 2" descr="Cropped Light shutter inside monolith (Option A-B).pdf"/>
          <p:cNvPicPr>
            <a:picLocks noChangeAspect="1"/>
          </p:cNvPicPr>
          <p:nvPr/>
        </p:nvPicPr>
        <p:blipFill rotWithShape="1">
          <a:blip r:embed="rId3" cstate="print">
            <a:extLst>
              <a:ext uri="{28A0092B-C50C-407E-A947-70E740481C1C}">
                <a14:useLocalDpi xmlns:a14="http://schemas.microsoft.com/office/drawing/2010/main"/>
              </a:ext>
            </a:extLst>
          </a:blip>
          <a:srcRect t="5662"/>
          <a:stretch/>
        </p:blipFill>
        <p:spPr>
          <a:xfrm rot="5400000">
            <a:off x="7164139" y="1056823"/>
            <a:ext cx="2478663" cy="2485832"/>
          </a:xfrm>
          <a:prstGeom prst="rect">
            <a:avLst/>
          </a:prstGeom>
        </p:spPr>
      </p:pic>
      <p:pic>
        <p:nvPicPr>
          <p:cNvPr id="6" name="Picture 5" descr="Cropped Heavy shutters directly outside monolith (Option D).pdf"/>
          <p:cNvPicPr>
            <a:picLocks noChangeAspect="1"/>
          </p:cNvPicPr>
          <p:nvPr/>
        </p:nvPicPr>
        <p:blipFill rotWithShape="1">
          <a:blip r:embed="rId4" cstate="print">
            <a:extLst>
              <a:ext uri="{28A0092B-C50C-407E-A947-70E740481C1C}">
                <a14:useLocalDpi xmlns:a14="http://schemas.microsoft.com/office/drawing/2010/main"/>
              </a:ext>
            </a:extLst>
          </a:blip>
          <a:srcRect t="5989"/>
          <a:stretch/>
        </p:blipFill>
        <p:spPr>
          <a:xfrm rot="5400000">
            <a:off x="7136437" y="4353813"/>
            <a:ext cx="2498734" cy="2450501"/>
          </a:xfrm>
          <a:prstGeom prst="rect">
            <a:avLst/>
          </a:prstGeom>
        </p:spPr>
      </p:pic>
      <p:sp>
        <p:nvSpPr>
          <p:cNvPr id="7" name="Title 1"/>
          <p:cNvSpPr txBox="1">
            <a:spLocks/>
          </p:cNvSpPr>
          <p:nvPr/>
        </p:nvSpPr>
        <p:spPr>
          <a:xfrm>
            <a:off x="6801398" y="6507771"/>
            <a:ext cx="3074268" cy="522083"/>
          </a:xfrm>
          <a:prstGeom prst="rect">
            <a:avLst/>
          </a:prstGeom>
        </p:spPr>
        <p:txBody>
          <a:bodyPr vert="horz" lIns="97548" tIns="48774" rIns="97548" bIns="48774" rtlCol="0" anchor="ctr">
            <a:normAutofit/>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r>
              <a:rPr lang="en-US" sz="1800" dirty="0" smtClean="0">
                <a:solidFill>
                  <a:schemeClr val="tx1"/>
                </a:solidFill>
              </a:rPr>
              <a:t>D  : Ext Heavy Shutters</a:t>
            </a:r>
            <a:endParaRPr lang="en-US" sz="1800" dirty="0">
              <a:solidFill>
                <a:schemeClr val="tx1"/>
              </a:solidFill>
            </a:endParaRP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tretch>
            <a:fillRect/>
          </a:stretch>
        </p:blipFill>
        <p:spPr>
          <a:xfrm>
            <a:off x="164250" y="1227071"/>
            <a:ext cx="2571669" cy="2542669"/>
          </a:xfrm>
          <a:prstGeom prst="rect">
            <a:avLst/>
          </a:prstGeom>
        </p:spPr>
      </p:pic>
      <p:sp>
        <p:nvSpPr>
          <p:cNvPr id="9" name="Title 1"/>
          <p:cNvSpPr txBox="1">
            <a:spLocks/>
          </p:cNvSpPr>
          <p:nvPr/>
        </p:nvSpPr>
        <p:spPr>
          <a:xfrm>
            <a:off x="0" y="3268132"/>
            <a:ext cx="3454025" cy="724263"/>
          </a:xfrm>
          <a:prstGeom prst="rect">
            <a:avLst/>
          </a:prstGeom>
        </p:spPr>
        <p:txBody>
          <a:bodyPr vert="horz" lIns="97548" tIns="48774" rIns="97548" bIns="48774" rtlCol="0" anchor="ctr">
            <a:normAutofit/>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r>
              <a:rPr lang="en-US" sz="2000" dirty="0" smtClean="0">
                <a:solidFill>
                  <a:srgbClr val="000000"/>
                </a:solidFill>
              </a:rPr>
              <a:t> E : Ext Heavy Shutters  </a:t>
            </a:r>
            <a:endParaRPr lang="en-US" sz="2000" dirty="0">
              <a:solidFill>
                <a:srgbClr val="000000"/>
              </a:solidFill>
            </a:endParaRPr>
          </a:p>
        </p:txBody>
      </p:sp>
      <p:pic>
        <p:nvPicPr>
          <p:cNvPr id="10" name="Picture 9" descr="Cropped Bent guide with outside heavy shutters (Option F).pdf"/>
          <p:cNvPicPr>
            <a:picLocks noChangeAspect="1"/>
          </p:cNvPicPr>
          <p:nvPr/>
        </p:nvPicPr>
        <p:blipFill rotWithShape="1">
          <a:blip r:embed="rId7" cstate="print">
            <a:extLst>
              <a:ext uri="{28A0092B-C50C-407E-A947-70E740481C1C}">
                <a14:useLocalDpi xmlns:a14="http://schemas.microsoft.com/office/drawing/2010/main"/>
              </a:ext>
            </a:extLst>
          </a:blip>
          <a:srcRect t="5939"/>
          <a:stretch/>
        </p:blipFill>
        <p:spPr>
          <a:xfrm rot="5400000">
            <a:off x="143191" y="4330286"/>
            <a:ext cx="2630590" cy="2588472"/>
          </a:xfrm>
          <a:prstGeom prst="rect">
            <a:avLst/>
          </a:prstGeom>
        </p:spPr>
      </p:pic>
      <p:sp>
        <p:nvSpPr>
          <p:cNvPr id="11" name="Title 1"/>
          <p:cNvSpPr txBox="1">
            <a:spLocks/>
          </p:cNvSpPr>
          <p:nvPr/>
        </p:nvSpPr>
        <p:spPr>
          <a:xfrm>
            <a:off x="164250" y="6162784"/>
            <a:ext cx="3529159" cy="867070"/>
          </a:xfrm>
          <a:prstGeom prst="rect">
            <a:avLst/>
          </a:prstGeom>
        </p:spPr>
        <p:txBody>
          <a:bodyPr vert="horz" lIns="97548" tIns="48774" rIns="97548" bIns="48774" rtlCol="0" anchor="ctr">
            <a:normAutofit/>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r>
              <a:rPr lang="en-US" sz="2000" dirty="0" smtClean="0">
                <a:solidFill>
                  <a:srgbClr val="000000"/>
                </a:solidFill>
              </a:rPr>
              <a:t>F : Curved guide &amp; Light shutter </a:t>
            </a:r>
            <a:endParaRPr lang="en-US" sz="2000" dirty="0">
              <a:solidFill>
                <a:srgbClr val="000000"/>
              </a:solidFill>
            </a:endParaRPr>
          </a:p>
        </p:txBody>
      </p:sp>
      <p:graphicFrame>
        <p:nvGraphicFramePr>
          <p:cNvPr id="12" name="Chart 11"/>
          <p:cNvGraphicFramePr>
            <a:graphicFrameLocks/>
          </p:cNvGraphicFramePr>
          <p:nvPr>
            <p:extLst>
              <p:ext uri="{D42A27DB-BD31-4B8C-83A1-F6EECF244321}">
                <p14:modId xmlns:p14="http://schemas.microsoft.com/office/powerpoint/2010/main" val="3266773576"/>
              </p:ext>
            </p:extLst>
          </p:nvPr>
        </p:nvGraphicFramePr>
        <p:xfrm>
          <a:off x="2968756" y="1187556"/>
          <a:ext cx="3832642" cy="2927246"/>
        </p:xfrm>
        <a:graphic>
          <a:graphicData uri="http://schemas.openxmlformats.org/drawingml/2006/chart">
            <c:chart xmlns:c="http://schemas.openxmlformats.org/drawingml/2006/chart" xmlns:r="http://schemas.openxmlformats.org/officeDocument/2006/relationships" r:id="rId8"/>
          </a:graphicData>
        </a:graphic>
      </p:graphicFrame>
      <p:pic>
        <p:nvPicPr>
          <p:cNvPr id="13" name="Picture 1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93409" y="4309227"/>
            <a:ext cx="2553985" cy="2519203"/>
          </a:xfrm>
          <a:prstGeom prst="rect">
            <a:avLst/>
          </a:prstGeom>
        </p:spPr>
      </p:pic>
      <p:sp>
        <p:nvSpPr>
          <p:cNvPr id="14" name="Title 1"/>
          <p:cNvSpPr txBox="1">
            <a:spLocks/>
          </p:cNvSpPr>
          <p:nvPr/>
        </p:nvSpPr>
        <p:spPr>
          <a:xfrm>
            <a:off x="3170650" y="6678029"/>
            <a:ext cx="3630748" cy="523573"/>
          </a:xfrm>
          <a:prstGeom prst="rect">
            <a:avLst/>
          </a:prstGeom>
        </p:spPr>
        <p:txBody>
          <a:bodyPr vert="horz" lIns="97548" tIns="48774" rIns="97548" bIns="48774" rtlCol="0" anchor="ctr">
            <a:normAutofit/>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r>
              <a:rPr lang="en-US" sz="2000" dirty="0" smtClean="0">
                <a:solidFill>
                  <a:srgbClr val="000000"/>
                </a:solidFill>
              </a:rPr>
              <a:t>C  : Internal Heavy Shutters</a:t>
            </a:r>
            <a:endParaRPr lang="en-US" sz="2000" dirty="0">
              <a:solidFill>
                <a:srgbClr val="000000"/>
              </a:solidFill>
            </a:endParaRPr>
          </a:p>
        </p:txBody>
      </p:sp>
      <p:sp>
        <p:nvSpPr>
          <p:cNvPr id="15" name="Title 1"/>
          <p:cNvSpPr txBox="1">
            <a:spLocks/>
          </p:cNvSpPr>
          <p:nvPr/>
        </p:nvSpPr>
        <p:spPr>
          <a:xfrm>
            <a:off x="487839" y="193337"/>
            <a:ext cx="8781098" cy="655828"/>
          </a:xfrm>
          <a:prstGeom prst="rect">
            <a:avLst/>
          </a:prstGeom>
        </p:spPr>
        <p:txBody>
          <a:bodyPr vert="horz" lIns="97548" tIns="48774" rIns="97548" bIns="48774" rtlCol="0" anchor="ctr">
            <a:noAutofit/>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r>
              <a:rPr lang="en-US" sz="3600" dirty="0" smtClean="0"/>
              <a:t>6 options </a:t>
            </a:r>
            <a:r>
              <a:rPr lang="en-US" sz="3600" dirty="0" smtClean="0"/>
              <a:t>to consider …</a:t>
            </a:r>
            <a:endParaRPr lang="en-US" sz="3600" dirty="0"/>
          </a:p>
        </p:txBody>
      </p:sp>
    </p:spTree>
    <p:extLst>
      <p:ext uri="{BB962C8B-B14F-4D97-AF65-F5344CB8AC3E}">
        <p14:creationId xmlns:p14="http://schemas.microsoft.com/office/powerpoint/2010/main" val="4774320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Feeding the model - DATA</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7107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88452" y="988297"/>
            <a:ext cx="7649810" cy="385746"/>
          </a:xfrm>
        </p:spPr>
        <p:txBody>
          <a:bodyPr>
            <a:noAutofit/>
          </a:bodyPr>
          <a:lstStyle/>
          <a:p>
            <a:pPr eaLnBrk="1" hangingPunct="1"/>
            <a:r>
              <a:rPr lang="en-US" sz="1800" dirty="0"/>
              <a:t>SNS Beam line/Group totals &amp; availability – FY13 thru June 2, 2013</a:t>
            </a:r>
          </a:p>
        </p:txBody>
      </p:sp>
      <p:graphicFrame>
        <p:nvGraphicFramePr>
          <p:cNvPr id="2" name="Object 1"/>
          <p:cNvGraphicFramePr>
            <a:graphicFrameLocks noChangeAspect="1"/>
          </p:cNvGraphicFramePr>
          <p:nvPr>
            <p:extLst>
              <p:ext uri="{D42A27DB-BD31-4B8C-83A1-F6EECF244321}">
                <p14:modId xmlns:p14="http://schemas.microsoft.com/office/powerpoint/2010/main" val="832943403"/>
              </p:ext>
            </p:extLst>
          </p:nvPr>
        </p:nvGraphicFramePr>
        <p:xfrm>
          <a:off x="333273" y="1415343"/>
          <a:ext cx="5764841" cy="2240285"/>
        </p:xfrm>
        <a:graphic>
          <a:graphicData uri="http://schemas.openxmlformats.org/presentationml/2006/ole">
            <mc:AlternateContent xmlns:mc="http://schemas.openxmlformats.org/markup-compatibility/2006">
              <mc:Choice xmlns:v="urn:schemas-microsoft-com:vml" Requires="v">
                <p:oleObj spid="_x0000_s4109" name="Worksheet" r:id="rId4" imgW="9918700" imgH="3530600" progId="Excel.Sheet.12">
                  <p:embed/>
                </p:oleObj>
              </mc:Choice>
              <mc:Fallback>
                <p:oleObj name="Worksheet" r:id="rId4" imgW="9918700" imgH="3530600" progId="Excel.Sheet.12">
                  <p:embed/>
                  <p:pic>
                    <p:nvPicPr>
                      <p:cNvPr id="0" name=""/>
                      <p:cNvPicPr/>
                      <p:nvPr/>
                    </p:nvPicPr>
                    <p:blipFill>
                      <a:blip r:embed="rId5"/>
                      <a:stretch>
                        <a:fillRect/>
                      </a:stretch>
                    </p:blipFill>
                    <p:spPr>
                      <a:xfrm>
                        <a:off x="333273" y="1415343"/>
                        <a:ext cx="5764841" cy="2240285"/>
                      </a:xfrm>
                      <a:prstGeom prst="rect">
                        <a:avLst/>
                      </a:prstGeom>
                    </p:spPr>
                  </p:pic>
                </p:oleObj>
              </mc:Fallback>
            </mc:AlternateContent>
          </a:graphicData>
        </a:graphic>
      </p:graphicFrame>
      <p:sp>
        <p:nvSpPr>
          <p:cNvPr id="3" name="Rectangle 2"/>
          <p:cNvSpPr/>
          <p:nvPr/>
        </p:nvSpPr>
        <p:spPr>
          <a:xfrm>
            <a:off x="3459182" y="1415343"/>
            <a:ext cx="367712" cy="2240285"/>
          </a:xfrm>
          <a:prstGeom prst="rect">
            <a:avLst/>
          </a:prstGeom>
          <a:solidFill>
            <a:srgbClr val="FF0000">
              <a:alpha val="32000"/>
            </a:srgbClr>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endParaRPr lang="en-US"/>
          </a:p>
        </p:txBody>
      </p:sp>
      <p:sp>
        <p:nvSpPr>
          <p:cNvPr id="4" name="Rectangle 3"/>
          <p:cNvSpPr/>
          <p:nvPr/>
        </p:nvSpPr>
        <p:spPr>
          <a:xfrm>
            <a:off x="6654208" y="1787534"/>
            <a:ext cx="2351973" cy="1560439"/>
          </a:xfrm>
          <a:prstGeom prst="rect">
            <a:avLst/>
          </a:prstGeom>
        </p:spPr>
        <p:txBody>
          <a:bodyPr wrap="square" lIns="97548" tIns="48774" rIns="97548" bIns="48774">
            <a:spAutoFit/>
          </a:bodyPr>
          <a:lstStyle/>
          <a:p>
            <a:r>
              <a:rPr lang="en-US" dirty="0" smtClean="0"/>
              <a:t>“SNS </a:t>
            </a:r>
            <a:r>
              <a:rPr lang="en-US" dirty="0"/>
              <a:t>neutron </a:t>
            </a:r>
            <a:r>
              <a:rPr lang="en-US" dirty="0" err="1"/>
              <a:t>beamline</a:t>
            </a:r>
            <a:r>
              <a:rPr lang="en-US" dirty="0"/>
              <a:t>/instrument availability is about 89</a:t>
            </a:r>
            <a:r>
              <a:rPr lang="en-US" dirty="0" smtClean="0"/>
              <a:t>%”</a:t>
            </a:r>
            <a:endParaRPr lang="en-US" dirty="0"/>
          </a:p>
        </p:txBody>
      </p:sp>
      <p:graphicFrame>
        <p:nvGraphicFramePr>
          <p:cNvPr id="6" name="Content Placeholder 3" title="Shutter usage for repair 2007-2011"/>
          <p:cNvGraphicFramePr>
            <a:graphicFrameLocks/>
          </p:cNvGraphicFramePr>
          <p:nvPr>
            <p:extLst>
              <p:ext uri="{D42A27DB-BD31-4B8C-83A1-F6EECF244321}">
                <p14:modId xmlns:p14="http://schemas.microsoft.com/office/powerpoint/2010/main" val="348238399"/>
              </p:ext>
            </p:extLst>
          </p:nvPr>
        </p:nvGraphicFramePr>
        <p:xfrm>
          <a:off x="3152820" y="4265754"/>
          <a:ext cx="6563872" cy="2251032"/>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rot="16200000">
            <a:off x="1863609" y="5028269"/>
            <a:ext cx="1886272" cy="361242"/>
          </a:xfrm>
          <a:prstGeom prst="rect">
            <a:avLst/>
          </a:prstGeom>
          <a:noFill/>
        </p:spPr>
        <p:txBody>
          <a:bodyPr wrap="square" lIns="97548" tIns="48774" rIns="97548" bIns="48774" rtlCol="0">
            <a:spAutoFit/>
          </a:bodyPr>
          <a:lstStyle/>
          <a:p>
            <a:r>
              <a:rPr lang="en-US" sz="1300" dirty="0"/>
              <a:t>Beam</a:t>
            </a:r>
            <a:r>
              <a:rPr lang="en-US" sz="1700" dirty="0"/>
              <a:t> </a:t>
            </a:r>
            <a:r>
              <a:rPr lang="en-US" sz="1300" dirty="0"/>
              <a:t>interruptions</a:t>
            </a:r>
            <a:endParaRPr lang="en-US" sz="1700" dirty="0"/>
          </a:p>
        </p:txBody>
      </p:sp>
      <p:sp>
        <p:nvSpPr>
          <p:cNvPr id="8" name="TextBox 7"/>
          <p:cNvSpPr txBox="1"/>
          <p:nvPr/>
        </p:nvSpPr>
        <p:spPr>
          <a:xfrm>
            <a:off x="4327153" y="4085192"/>
            <a:ext cx="2882954" cy="361124"/>
          </a:xfrm>
          <a:prstGeom prst="rect">
            <a:avLst/>
          </a:prstGeom>
          <a:noFill/>
        </p:spPr>
        <p:txBody>
          <a:bodyPr wrap="square" lIns="97548" tIns="48774" rIns="97548" bIns="48774" rtlCol="0">
            <a:spAutoFit/>
          </a:bodyPr>
          <a:lstStyle/>
          <a:p>
            <a:r>
              <a:rPr lang="en-US" sz="1300" dirty="0"/>
              <a:t>Cycles</a:t>
            </a:r>
            <a:r>
              <a:rPr lang="en-US" sz="1700" dirty="0"/>
              <a:t> </a:t>
            </a:r>
            <a:r>
              <a:rPr lang="en-US" sz="1200" dirty="0"/>
              <a:t>(Normalized to 35 day)</a:t>
            </a:r>
          </a:p>
        </p:txBody>
      </p:sp>
      <p:sp>
        <p:nvSpPr>
          <p:cNvPr id="9" name="TextBox 8"/>
          <p:cNvSpPr txBox="1"/>
          <p:nvPr/>
        </p:nvSpPr>
        <p:spPr>
          <a:xfrm>
            <a:off x="7366068" y="3822555"/>
            <a:ext cx="2390708" cy="1098774"/>
          </a:xfrm>
          <a:prstGeom prst="rect">
            <a:avLst/>
          </a:prstGeom>
          <a:solidFill>
            <a:schemeClr val="bg1"/>
          </a:solidFill>
        </p:spPr>
        <p:txBody>
          <a:bodyPr wrap="square" lIns="97548" tIns="48774" rIns="97548" bIns="48774" rtlCol="0">
            <a:spAutoFit/>
          </a:bodyPr>
          <a:lstStyle/>
          <a:p>
            <a:r>
              <a:rPr lang="en-US" sz="1300" dirty="0"/>
              <a:t>CAUSE OF STOPPAGE</a:t>
            </a:r>
          </a:p>
          <a:p>
            <a:r>
              <a:rPr lang="en-US" sz="1300" dirty="0"/>
              <a:t>BLUE	Chopper system</a:t>
            </a:r>
          </a:p>
          <a:p>
            <a:r>
              <a:rPr lang="en-US" sz="1300" dirty="0"/>
              <a:t>RED		Other component</a:t>
            </a:r>
          </a:p>
          <a:p>
            <a:r>
              <a:rPr lang="en-US" sz="1300" dirty="0"/>
              <a:t>GREEN	At request of I.S. </a:t>
            </a:r>
          </a:p>
        </p:txBody>
      </p:sp>
      <p:sp>
        <p:nvSpPr>
          <p:cNvPr id="10" name="Content Placeholder 2"/>
          <p:cNvSpPr txBox="1">
            <a:spLocks/>
          </p:cNvSpPr>
          <p:nvPr/>
        </p:nvSpPr>
        <p:spPr>
          <a:xfrm>
            <a:off x="188453" y="4446317"/>
            <a:ext cx="2437671" cy="1405578"/>
          </a:xfrm>
          <a:prstGeom prst="rect">
            <a:avLst/>
          </a:prstGeom>
        </p:spPr>
        <p:txBody>
          <a:bodyPr vert="horz" lIns="97548" tIns="48774" rIns="97548" bIns="48774"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 3	 ‘significant’ interruption per 100 beam days </a:t>
            </a:r>
          </a:p>
          <a:p>
            <a:pPr marL="0" indent="0">
              <a:buNone/>
            </a:pPr>
            <a:r>
              <a:rPr lang="en-US" sz="1600" dirty="0"/>
              <a:t>+3.5 	uses of shutters to effect ‘running repairs’ </a:t>
            </a:r>
          </a:p>
          <a:p>
            <a:pPr marL="487741" lvl="1" indent="0">
              <a:buNone/>
            </a:pPr>
            <a:endParaRPr lang="en-US" sz="1600" dirty="0"/>
          </a:p>
        </p:txBody>
      </p:sp>
      <p:sp>
        <p:nvSpPr>
          <p:cNvPr id="11" name="Title 1"/>
          <p:cNvSpPr txBox="1">
            <a:spLocks/>
          </p:cNvSpPr>
          <p:nvPr/>
        </p:nvSpPr>
        <p:spPr>
          <a:xfrm>
            <a:off x="3459181" y="3588199"/>
            <a:ext cx="6751223" cy="993986"/>
          </a:xfrm>
          <a:prstGeom prst="rect">
            <a:avLst/>
          </a:prstGeom>
        </p:spPr>
        <p:txBody>
          <a:bodyPr>
            <a:normAutofit fontScale="97500"/>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r>
              <a:rPr lang="en-US" sz="1800" dirty="0" smtClean="0"/>
              <a:t>Instrument suite downtime</a:t>
            </a:r>
            <a:br>
              <a:rPr lang="en-US" sz="1800" dirty="0" smtClean="0"/>
            </a:br>
            <a:r>
              <a:rPr lang="en-US" sz="1800" dirty="0" smtClean="0"/>
              <a:t>Data from ISIS, TS1 &amp; 2  (2007-2011)</a:t>
            </a:r>
            <a:endParaRPr lang="en-US" sz="1800" dirty="0"/>
          </a:p>
        </p:txBody>
      </p:sp>
      <p:sp>
        <p:nvSpPr>
          <p:cNvPr id="13" name="Title 1"/>
          <p:cNvSpPr txBox="1">
            <a:spLocks/>
          </p:cNvSpPr>
          <p:nvPr/>
        </p:nvSpPr>
        <p:spPr>
          <a:xfrm>
            <a:off x="487839" y="292947"/>
            <a:ext cx="8781098" cy="502477"/>
          </a:xfrm>
          <a:prstGeom prst="rect">
            <a:avLst/>
          </a:prstGeom>
        </p:spPr>
        <p:txBody>
          <a:bodyPr>
            <a:noAutofit/>
          </a:bodyPr>
          <a:lstStyle>
            <a:lvl1pPr algn="ctr" defTabSz="487741" rtl="0" eaLnBrk="1" latinLnBrk="0" hangingPunct="1">
              <a:spcBef>
                <a:spcPct val="0"/>
              </a:spcBef>
              <a:buNone/>
              <a:defRPr sz="3200" b="1" kern="1200">
                <a:solidFill>
                  <a:srgbClr val="0094CA"/>
                </a:solidFill>
                <a:latin typeface="+mn-lt"/>
                <a:ea typeface="+mj-ea"/>
                <a:cs typeface="Helvetica"/>
              </a:defRPr>
            </a:lvl1pPr>
          </a:lstStyle>
          <a:p>
            <a:r>
              <a:rPr lang="en-US" sz="3600" dirty="0" smtClean="0"/>
              <a:t>Instrument suite downtime </a:t>
            </a:r>
            <a:endParaRPr lang="en-US" sz="3600" dirty="0"/>
          </a:p>
        </p:txBody>
      </p:sp>
    </p:spTree>
    <p:extLst>
      <p:ext uri="{BB962C8B-B14F-4D97-AF65-F5344CB8AC3E}">
        <p14:creationId xmlns:p14="http://schemas.microsoft.com/office/powerpoint/2010/main" val="24626497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166" y="163932"/>
            <a:ext cx="7913770" cy="790786"/>
          </a:xfrm>
        </p:spPr>
        <p:txBody>
          <a:bodyPr>
            <a:noAutofit/>
          </a:bodyPr>
          <a:lstStyle/>
          <a:p>
            <a:r>
              <a:rPr lang="en-US" sz="2800" dirty="0" smtClean="0"/>
              <a:t>Instrument related causes of </a:t>
            </a:r>
            <a:br>
              <a:rPr lang="en-US" sz="2800" dirty="0" smtClean="0"/>
            </a:br>
            <a:r>
              <a:rPr lang="en-US" sz="2800" dirty="0" smtClean="0"/>
              <a:t>beam loss </a:t>
            </a:r>
            <a:endParaRPr lang="en-US" sz="2800" dirty="0"/>
          </a:p>
        </p:txBody>
      </p:sp>
      <p:sp>
        <p:nvSpPr>
          <p:cNvPr id="8" name="TextBox 7"/>
          <p:cNvSpPr txBox="1"/>
          <p:nvPr/>
        </p:nvSpPr>
        <p:spPr>
          <a:xfrm>
            <a:off x="8414573" y="6919731"/>
            <a:ext cx="1318972" cy="328295"/>
          </a:xfrm>
          <a:prstGeom prst="rect">
            <a:avLst/>
          </a:prstGeom>
          <a:noFill/>
        </p:spPr>
        <p:txBody>
          <a:bodyPr wrap="square" lIns="97548" tIns="48774" rIns="97548" bIns="48774" rtlCol="0">
            <a:spAutoFit/>
          </a:bodyPr>
          <a:lstStyle/>
          <a:p>
            <a:r>
              <a:rPr lang="en-US" sz="1500" dirty="0"/>
              <a:t>Source: ISIS</a:t>
            </a:r>
          </a:p>
        </p:txBody>
      </p:sp>
      <p:sp>
        <p:nvSpPr>
          <p:cNvPr id="11" name="TextBox 10"/>
          <p:cNvSpPr txBox="1"/>
          <p:nvPr/>
        </p:nvSpPr>
        <p:spPr>
          <a:xfrm>
            <a:off x="309739" y="6886901"/>
            <a:ext cx="6034781" cy="329333"/>
          </a:xfrm>
          <a:prstGeom prst="rect">
            <a:avLst/>
          </a:prstGeom>
          <a:noFill/>
        </p:spPr>
        <p:txBody>
          <a:bodyPr wrap="none" lIns="97548" tIns="48774" rIns="97548" bIns="48774" rtlCol="0">
            <a:spAutoFit/>
          </a:bodyPr>
          <a:lstStyle/>
          <a:p>
            <a:r>
              <a:rPr lang="en-US" sz="1500" dirty="0"/>
              <a:t>Note: excluding - Sample environments, Computing &amp; Motion control</a:t>
            </a:r>
          </a:p>
        </p:txBody>
      </p:sp>
      <p:grpSp>
        <p:nvGrpSpPr>
          <p:cNvPr id="4" name="Group 3"/>
          <p:cNvGrpSpPr/>
          <p:nvPr/>
        </p:nvGrpSpPr>
        <p:grpSpPr>
          <a:xfrm>
            <a:off x="398183" y="1128754"/>
            <a:ext cx="8134183" cy="4275312"/>
            <a:chOff x="1119752" y="1263770"/>
            <a:chExt cx="8415684" cy="4603640"/>
          </a:xfrm>
        </p:grpSpPr>
        <p:pic>
          <p:nvPicPr>
            <p:cNvPr id="7" name="Picture 6" descr="Instrument Beam loss causes2.p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9752" y="1263770"/>
              <a:ext cx="7758847" cy="4603639"/>
            </a:xfrm>
            <a:prstGeom prst="rect">
              <a:avLst/>
            </a:prstGeom>
          </p:spPr>
        </p:pic>
        <p:sp>
          <p:nvSpPr>
            <p:cNvPr id="12" name="TextBox 11"/>
            <p:cNvSpPr txBox="1"/>
            <p:nvPr/>
          </p:nvSpPr>
          <p:spPr>
            <a:xfrm>
              <a:off x="6865879" y="3643441"/>
              <a:ext cx="2542439" cy="1017714"/>
            </a:xfrm>
            <a:prstGeom prst="rect">
              <a:avLst/>
            </a:prstGeom>
            <a:noFill/>
          </p:spPr>
          <p:txBody>
            <a:bodyPr wrap="square" lIns="97548" tIns="48774" rIns="97548" bIns="48774" rtlCol="0">
              <a:spAutoFit/>
            </a:bodyPr>
            <a:lstStyle/>
            <a:p>
              <a:r>
                <a:rPr lang="en-US" sz="1500" dirty="0"/>
                <a:t>Causes often requiring access within heavy shielding for repair</a:t>
              </a:r>
            </a:p>
            <a:p>
              <a:endParaRPr lang="en-US" sz="1500" dirty="0"/>
            </a:p>
          </p:txBody>
        </p:sp>
        <p:sp>
          <p:nvSpPr>
            <p:cNvPr id="13" name="TextBox 12"/>
            <p:cNvSpPr txBox="1"/>
            <p:nvPr/>
          </p:nvSpPr>
          <p:spPr>
            <a:xfrm>
              <a:off x="6865878" y="1365971"/>
              <a:ext cx="2542440" cy="787908"/>
            </a:xfrm>
            <a:prstGeom prst="rect">
              <a:avLst/>
            </a:prstGeom>
            <a:noFill/>
          </p:spPr>
          <p:txBody>
            <a:bodyPr wrap="square" lIns="97548" tIns="48774" rIns="97548" bIns="48774" rtlCol="0">
              <a:spAutoFit/>
            </a:bodyPr>
            <a:lstStyle/>
            <a:p>
              <a:r>
                <a:rPr lang="en-US" sz="1500" dirty="0"/>
                <a:t>Causes not requiring access within heavy shielding for repair  </a:t>
              </a:r>
            </a:p>
          </p:txBody>
        </p:sp>
        <p:sp>
          <p:nvSpPr>
            <p:cNvPr id="14" name="Rectangle 13"/>
            <p:cNvSpPr/>
            <p:nvPr/>
          </p:nvSpPr>
          <p:spPr>
            <a:xfrm>
              <a:off x="1776589" y="1263770"/>
              <a:ext cx="7758847" cy="2245462"/>
            </a:xfrm>
            <a:prstGeom prst="rect">
              <a:avLst/>
            </a:prstGeom>
            <a:noFill/>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endParaRPr lang="en-US"/>
            </a:p>
          </p:txBody>
        </p:sp>
        <p:sp>
          <p:nvSpPr>
            <p:cNvPr id="15" name="Rectangle 14"/>
            <p:cNvSpPr/>
            <p:nvPr/>
          </p:nvSpPr>
          <p:spPr>
            <a:xfrm>
              <a:off x="1776589" y="3509233"/>
              <a:ext cx="7758847" cy="2358177"/>
            </a:xfrm>
            <a:prstGeom prst="rect">
              <a:avLst/>
            </a:prstGeom>
            <a:noFill/>
            <a:ln>
              <a:solidFill>
                <a:srgbClr val="000090"/>
              </a:solidFill>
            </a:ln>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endParaRPr lang="en-US"/>
            </a:p>
          </p:txBody>
        </p:sp>
      </p:grpSp>
      <p:sp>
        <p:nvSpPr>
          <p:cNvPr id="3" name="Rectangle 2"/>
          <p:cNvSpPr/>
          <p:nvPr/>
        </p:nvSpPr>
        <p:spPr>
          <a:xfrm>
            <a:off x="1410327" y="5446910"/>
            <a:ext cx="7004246" cy="714054"/>
          </a:xfrm>
          <a:prstGeom prst="rect">
            <a:avLst/>
          </a:prstGeom>
        </p:spPr>
        <p:txBody>
          <a:bodyPr wrap="square" lIns="97548" tIns="48774" rIns="97548" bIns="48774">
            <a:spAutoFit/>
          </a:bodyPr>
          <a:lstStyle/>
          <a:p>
            <a:r>
              <a:rPr lang="en-US" sz="2000" dirty="0"/>
              <a:t>Instrument 			MTBF      ~598 days</a:t>
            </a:r>
          </a:p>
          <a:p>
            <a:r>
              <a:rPr lang="en-US" sz="2000" dirty="0"/>
              <a:t>Instrument suite 		MTBF		~35 days </a:t>
            </a:r>
          </a:p>
        </p:txBody>
      </p:sp>
    </p:spTree>
    <p:extLst>
      <p:ext uri="{BB962C8B-B14F-4D97-AF65-F5344CB8AC3E}">
        <p14:creationId xmlns:p14="http://schemas.microsoft.com/office/powerpoint/2010/main" val="33584765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39" y="292947"/>
            <a:ext cx="8781098" cy="799811"/>
          </a:xfrm>
        </p:spPr>
        <p:txBody>
          <a:bodyPr/>
          <a:lstStyle/>
          <a:p>
            <a:r>
              <a:rPr lang="en-US" dirty="0" smtClean="0"/>
              <a:t>ESS Equipment reliability targets </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296436489"/>
              </p:ext>
            </p:extLst>
          </p:nvPr>
        </p:nvGraphicFramePr>
        <p:xfrm>
          <a:off x="442355" y="1351823"/>
          <a:ext cx="9084340" cy="5817575"/>
        </p:xfrm>
        <a:graphic>
          <a:graphicData uri="http://schemas.openxmlformats.org/drawingml/2006/table">
            <a:tbl>
              <a:tblPr/>
              <a:tblGrid>
                <a:gridCol w="1049804"/>
                <a:gridCol w="85510"/>
                <a:gridCol w="918807"/>
                <a:gridCol w="163313"/>
                <a:gridCol w="841004"/>
                <a:gridCol w="1004317"/>
                <a:gridCol w="672882"/>
                <a:gridCol w="331435"/>
                <a:gridCol w="791137"/>
                <a:gridCol w="213180"/>
                <a:gridCol w="1004317"/>
                <a:gridCol w="1004317"/>
                <a:gridCol w="1004317"/>
              </a:tblGrid>
              <a:tr h="289460">
                <a:tc gridSpan="2">
                  <a:txBody>
                    <a:bodyPr/>
                    <a:lstStyle/>
                    <a:p>
                      <a:pPr algn="ctr" fontAlgn="b"/>
                      <a:endParaRPr lang="en-US" sz="1600" b="1" i="0" u="none" strike="noStrike" dirty="0">
                        <a:solidFill>
                          <a:srgbClr val="000000"/>
                        </a:solidFill>
                        <a:effectLst/>
                        <a:latin typeface="Calibri"/>
                      </a:endParaRPr>
                    </a:p>
                  </a:txBody>
                  <a:tcPr marL="13551" marR="13551" marT="13547"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dirty="0">
                        <a:solidFill>
                          <a:srgbClr val="000000"/>
                        </a:solidFill>
                        <a:effectLst/>
                        <a:latin typeface="Calibri"/>
                      </a:endParaRPr>
                    </a:p>
                  </a:txBody>
                  <a:tcPr marL="12700" marR="12700" marT="12700" marB="0" anchor="b">
                    <a:lnL>
                      <a:noFill/>
                    </a:lnL>
                    <a:lnR>
                      <a:noFill/>
                    </a:lnR>
                    <a:lnT>
                      <a:noFill/>
                    </a:lnT>
                    <a:lnB w="12700" cap="flat" cmpd="sng" algn="ctr">
                      <a:solidFill>
                        <a:srgbClr val="000000"/>
                      </a:solidFill>
                      <a:prstDash val="solid"/>
                      <a:round/>
                      <a:headEnd type="none" w="med" len="med"/>
                      <a:tailEnd type="none" w="med" len="med"/>
                    </a:lnB>
                  </a:tcPr>
                </a:tc>
                <a:tc gridSpan="3">
                  <a:txBody>
                    <a:bodyPr/>
                    <a:lstStyle/>
                    <a:p>
                      <a:pPr algn="ctr" fontAlgn="b"/>
                      <a:r>
                        <a:rPr lang="en-US" sz="1600" b="1" i="0" u="none" strike="noStrike" dirty="0">
                          <a:solidFill>
                            <a:srgbClr val="000000"/>
                          </a:solidFill>
                          <a:effectLst/>
                          <a:latin typeface="Calibri"/>
                        </a:rPr>
                        <a:t>W</a:t>
                      </a:r>
                      <a:r>
                        <a:rPr lang="en-US" sz="1600" b="1" i="0" u="none" strike="noStrike" dirty="0" smtClean="0">
                          <a:solidFill>
                            <a:srgbClr val="000000"/>
                          </a:solidFill>
                          <a:effectLst/>
                          <a:latin typeface="Calibri"/>
                        </a:rPr>
                        <a:t>orking </a:t>
                      </a:r>
                      <a:r>
                        <a:rPr lang="en-US" sz="1600" b="1" i="0" u="none" strike="noStrike" dirty="0">
                          <a:solidFill>
                            <a:srgbClr val="000000"/>
                          </a:solidFill>
                          <a:effectLst/>
                          <a:latin typeface="Calibri"/>
                        </a:rPr>
                        <a:t>hours</a:t>
                      </a:r>
                    </a:p>
                  </a:txBody>
                  <a:tcPr marL="13551" marR="13551" marT="13547"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8">
                  <a:txBody>
                    <a:bodyPr/>
                    <a:lstStyle/>
                    <a:p>
                      <a:pPr algn="ctr" fontAlgn="b"/>
                      <a:r>
                        <a:rPr lang="en-US" sz="1600" b="1" i="0" u="none" strike="noStrike">
                          <a:solidFill>
                            <a:srgbClr val="000000"/>
                          </a:solidFill>
                          <a:effectLst/>
                          <a:latin typeface="Calibri"/>
                        </a:rPr>
                        <a:t>shutter option</a:t>
                      </a:r>
                    </a:p>
                  </a:txBody>
                  <a:tcPr marL="13551" marR="13551" marT="13547"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68715">
                <a:tc gridSpan="2">
                  <a:txBody>
                    <a:bodyPr/>
                    <a:lstStyle/>
                    <a:p>
                      <a:pPr algn="ctr" fontAlgn="b"/>
                      <a:r>
                        <a:rPr lang="en-US" sz="1600" b="1" i="0" u="none" strike="noStrike" dirty="0" smtClean="0">
                          <a:solidFill>
                            <a:srgbClr val="000000"/>
                          </a:solidFill>
                          <a:effectLst/>
                          <a:latin typeface="Calibri"/>
                        </a:rPr>
                        <a:t>Reliability</a:t>
                      </a:r>
                      <a:r>
                        <a:rPr lang="en-US" sz="1600" b="1" i="0" u="none" strike="noStrike" baseline="0" dirty="0" smtClean="0">
                          <a:solidFill>
                            <a:srgbClr val="000000"/>
                          </a:solidFill>
                          <a:effectLst/>
                          <a:latin typeface="Calibri"/>
                        </a:rPr>
                        <a:t> Classification</a:t>
                      </a:r>
                      <a:endParaRPr lang="en-US" sz="1600" b="1" i="0" u="none" strike="noStrike" dirty="0">
                        <a:solidFill>
                          <a:srgbClr val="000000"/>
                        </a:solidFill>
                        <a:effectLst/>
                        <a:latin typeface="Calibri"/>
                      </a:endParaRPr>
                    </a:p>
                  </a:txBody>
                  <a:tcPr marL="13551" marR="13551" marT="135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dirty="0">
                        <a:solidFill>
                          <a:srgbClr val="000000"/>
                        </a:solidFill>
                        <a:effectLst/>
                        <a:latin typeface="Calibri"/>
                      </a:endParaRP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dirty="0">
                          <a:solidFill>
                            <a:srgbClr val="000000"/>
                          </a:solidFill>
                          <a:effectLst/>
                          <a:latin typeface="Calibri"/>
                        </a:rPr>
                        <a:t>MTBF</a:t>
                      </a:r>
                    </a:p>
                  </a:txBody>
                  <a:tcPr marL="13551" marR="13551" marT="1354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a:rPr>
                        <a:t>MTBR</a:t>
                      </a: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dirty="0" smtClean="0">
                          <a:solidFill>
                            <a:srgbClr val="000000"/>
                          </a:solidFill>
                          <a:effectLst/>
                          <a:latin typeface="Calibri"/>
                        </a:rPr>
                        <a:t>Name</a:t>
                      </a:r>
                      <a:r>
                        <a:rPr lang="en-US" sz="1600" b="1" i="0" u="none" strike="noStrike" baseline="0" dirty="0" smtClean="0">
                          <a:solidFill>
                            <a:srgbClr val="000000"/>
                          </a:solidFill>
                          <a:effectLst/>
                          <a:latin typeface="Calibri"/>
                        </a:rPr>
                        <a:t> </a:t>
                      </a:r>
                      <a:endParaRPr lang="en-US" sz="1600" b="1" i="0" u="none" strike="noStrike" dirty="0">
                        <a:solidFill>
                          <a:srgbClr val="000000"/>
                        </a:solidFill>
                        <a:effectLst/>
                        <a:latin typeface="Calibri"/>
                      </a:endParaRP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dirty="0" smtClean="0">
                          <a:solidFill>
                            <a:srgbClr val="000000"/>
                          </a:solidFill>
                          <a:effectLst/>
                          <a:latin typeface="Calibri"/>
                        </a:rPr>
                        <a:t>Distribution</a:t>
                      </a:r>
                      <a:endParaRPr lang="en-US" sz="1600" b="1" i="0" u="none" strike="noStrike" dirty="0">
                        <a:solidFill>
                          <a:srgbClr val="000000"/>
                        </a:solidFill>
                        <a:effectLst/>
                        <a:latin typeface="Calibri"/>
                      </a:endParaRP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b"/>
                      <a:r>
                        <a:rPr lang="en-US" sz="1600" b="1" i="0" u="none" strike="noStrike" dirty="0" smtClean="0">
                          <a:solidFill>
                            <a:srgbClr val="000000"/>
                          </a:solidFill>
                          <a:effectLst/>
                          <a:latin typeface="Calibri"/>
                        </a:rPr>
                        <a:t>Typical</a:t>
                      </a:r>
                      <a:r>
                        <a:rPr lang="en-US" sz="1600" b="1" i="0" u="none" strike="noStrike" baseline="0" dirty="0" smtClean="0">
                          <a:solidFill>
                            <a:srgbClr val="000000"/>
                          </a:solidFill>
                          <a:effectLst/>
                          <a:latin typeface="Calibri"/>
                        </a:rPr>
                        <a:t> components</a:t>
                      </a:r>
                      <a:endParaRPr lang="en-US" sz="1600" b="1" i="0" u="none" strike="noStrike" dirty="0">
                        <a:solidFill>
                          <a:srgbClr val="000000"/>
                        </a:solidFill>
                        <a:effectLst/>
                        <a:latin typeface="Calibri"/>
                      </a:endParaRPr>
                    </a:p>
                  </a:txBody>
                  <a:tcPr marL="13551" marR="13551" marT="1354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715">
                <a:tc gridSpan="2">
                  <a:txBody>
                    <a:bodyPr/>
                    <a:lstStyle/>
                    <a:p>
                      <a:pPr algn="ctr" fontAlgn="b"/>
                      <a:r>
                        <a:rPr lang="en-US" sz="1600" b="1" i="0" u="none" strike="noStrike">
                          <a:solidFill>
                            <a:srgbClr val="000000"/>
                          </a:solidFill>
                          <a:effectLst/>
                          <a:latin typeface="Calibri"/>
                        </a:rPr>
                        <a:t>Class A</a:t>
                      </a:r>
                    </a:p>
                  </a:txBody>
                  <a:tcPr marL="13551" marR="13551" marT="135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dirty="0">
                        <a:solidFill>
                          <a:srgbClr val="000000"/>
                        </a:solidFill>
                        <a:effectLst/>
                        <a:latin typeface="Calibri"/>
                      </a:endParaRP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dirty="0" smtClean="0">
                          <a:solidFill>
                            <a:srgbClr val="000000"/>
                          </a:solidFill>
                          <a:effectLst/>
                          <a:latin typeface="Calibri"/>
                        </a:rPr>
                        <a:t>72000</a:t>
                      </a:r>
                    </a:p>
                    <a:p>
                      <a:pPr algn="ctr" fontAlgn="b"/>
                      <a:r>
                        <a:rPr lang="en-US" sz="1600" b="1" i="0" u="none" strike="noStrike" dirty="0" smtClean="0">
                          <a:solidFill>
                            <a:srgbClr val="000000"/>
                          </a:solidFill>
                          <a:effectLst/>
                          <a:latin typeface="Calibri"/>
                        </a:rPr>
                        <a:t>(10-15yrs)</a:t>
                      </a:r>
                      <a:endParaRPr lang="en-US" sz="1600" b="1" i="0" u="none" strike="noStrike" dirty="0">
                        <a:solidFill>
                          <a:srgbClr val="000000"/>
                        </a:solidFill>
                        <a:effectLst/>
                        <a:latin typeface="Calibri"/>
                      </a:endParaRPr>
                    </a:p>
                  </a:txBody>
                  <a:tcPr marL="13551" marR="13551" marT="1354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a:rPr>
                        <a:t>36</a:t>
                      </a: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dirty="0" smtClean="0">
                          <a:solidFill>
                            <a:srgbClr val="000000"/>
                          </a:solidFill>
                          <a:effectLst/>
                          <a:latin typeface="Calibri"/>
                        </a:rPr>
                        <a:t>Very reliable</a:t>
                      </a:r>
                      <a:r>
                        <a:rPr lang="en-US" sz="1600" b="1" i="0" u="none" strike="noStrike" baseline="0" dirty="0" smtClean="0">
                          <a:solidFill>
                            <a:srgbClr val="000000"/>
                          </a:solidFill>
                          <a:effectLst/>
                          <a:latin typeface="Calibri"/>
                        </a:rPr>
                        <a:t> - quick fix</a:t>
                      </a:r>
                      <a:endParaRPr lang="en-US" sz="1600" b="1" i="0" u="none" strike="noStrike" dirty="0">
                        <a:solidFill>
                          <a:srgbClr val="000000"/>
                        </a:solidFill>
                        <a:effectLst/>
                        <a:latin typeface="Calibri"/>
                      </a:endParaRP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dirty="0" smtClean="0">
                          <a:solidFill>
                            <a:srgbClr val="000000"/>
                          </a:solidFill>
                          <a:effectLst/>
                          <a:latin typeface="Calibri"/>
                        </a:rPr>
                        <a:t>70%</a:t>
                      </a:r>
                      <a:endParaRPr lang="en-US" sz="1600" b="1" i="0" u="none" strike="noStrike" dirty="0">
                        <a:solidFill>
                          <a:srgbClr val="000000"/>
                        </a:solidFill>
                        <a:effectLst/>
                        <a:latin typeface="Calibri"/>
                      </a:endParaRP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n-US" sz="1600" b="1" i="0" u="none" strike="noStrike" dirty="0" err="1" smtClean="0">
                          <a:solidFill>
                            <a:srgbClr val="000000"/>
                          </a:solidFill>
                          <a:effectLst/>
                          <a:latin typeface="Calibri"/>
                        </a:rPr>
                        <a:t>Std</a:t>
                      </a:r>
                      <a:r>
                        <a:rPr lang="en-US" sz="1600" b="1" i="0" u="none" strike="noStrike" dirty="0" smtClean="0">
                          <a:solidFill>
                            <a:srgbClr val="000000"/>
                          </a:solidFill>
                          <a:effectLst/>
                          <a:latin typeface="Calibri"/>
                        </a:rPr>
                        <a:t> choppers,</a:t>
                      </a:r>
                      <a:r>
                        <a:rPr lang="en-US" sz="1600" b="1" i="0" u="none" strike="noStrike" baseline="0" dirty="0" smtClean="0">
                          <a:solidFill>
                            <a:srgbClr val="000000"/>
                          </a:solidFill>
                          <a:effectLst/>
                          <a:latin typeface="Calibri"/>
                        </a:rPr>
                        <a:t> </a:t>
                      </a:r>
                      <a:r>
                        <a:rPr lang="en-US" sz="1600" b="1" i="0" u="none" strike="noStrike" dirty="0" smtClean="0">
                          <a:solidFill>
                            <a:srgbClr val="000000"/>
                          </a:solidFill>
                          <a:effectLst/>
                          <a:latin typeface="Calibri"/>
                        </a:rPr>
                        <a:t>Vacuum systems,</a:t>
                      </a:r>
                      <a:r>
                        <a:rPr lang="en-US" sz="1600" b="1" i="0" u="none" strike="noStrike" baseline="0" dirty="0" smtClean="0">
                          <a:solidFill>
                            <a:srgbClr val="000000"/>
                          </a:solidFill>
                          <a:effectLst/>
                          <a:latin typeface="Calibri"/>
                        </a:rPr>
                        <a:t> </a:t>
                      </a:r>
                      <a:r>
                        <a:rPr lang="en-US" sz="1600" b="1" i="0" u="none" strike="noStrike" dirty="0" smtClean="0">
                          <a:solidFill>
                            <a:srgbClr val="000000"/>
                          </a:solidFill>
                          <a:effectLst/>
                          <a:latin typeface="Calibri"/>
                        </a:rPr>
                        <a:t>Fixed Collimation,</a:t>
                      </a:r>
                      <a:r>
                        <a:rPr lang="en-US" sz="1600" b="1" i="0" u="none" strike="noStrike" baseline="0" dirty="0" smtClean="0">
                          <a:solidFill>
                            <a:srgbClr val="000000"/>
                          </a:solidFill>
                          <a:effectLst/>
                          <a:latin typeface="Calibri"/>
                        </a:rPr>
                        <a:t> </a:t>
                      </a:r>
                      <a:r>
                        <a:rPr lang="en-US" sz="1600" b="1" i="0" u="none" strike="noStrike" dirty="0" err="1" smtClean="0">
                          <a:solidFill>
                            <a:srgbClr val="000000"/>
                          </a:solidFill>
                          <a:effectLst/>
                          <a:latin typeface="Calibri"/>
                        </a:rPr>
                        <a:t>Std</a:t>
                      </a:r>
                      <a:r>
                        <a:rPr lang="en-US" sz="1600" b="1" i="0" u="none" strike="noStrike" dirty="0" smtClean="0">
                          <a:solidFill>
                            <a:srgbClr val="000000"/>
                          </a:solidFill>
                          <a:effectLst/>
                          <a:latin typeface="Calibri"/>
                        </a:rPr>
                        <a:t> optics</a:t>
                      </a:r>
                      <a:endParaRPr lang="en-US" sz="1600" b="1" i="0" u="none" strike="noStrike" dirty="0">
                        <a:solidFill>
                          <a:srgbClr val="000000"/>
                        </a:solidFill>
                        <a:effectLst/>
                        <a:latin typeface="Calibri"/>
                      </a:endParaRP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8715">
                <a:tc gridSpan="2">
                  <a:txBody>
                    <a:bodyPr/>
                    <a:lstStyle/>
                    <a:p>
                      <a:pPr algn="ctr" fontAlgn="b"/>
                      <a:r>
                        <a:rPr lang="en-US" sz="1600" b="1" i="0" u="none" strike="noStrike" dirty="0">
                          <a:solidFill>
                            <a:srgbClr val="000000"/>
                          </a:solidFill>
                          <a:effectLst/>
                          <a:latin typeface="Calibri"/>
                        </a:rPr>
                        <a:t>Class B</a:t>
                      </a:r>
                    </a:p>
                  </a:txBody>
                  <a:tcPr marL="13551" marR="13551" marT="135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a:solidFill>
                          <a:srgbClr val="000000"/>
                        </a:solidFill>
                        <a:effectLst/>
                        <a:latin typeface="Calibri"/>
                      </a:endParaRP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a:solidFill>
                            <a:srgbClr val="000000"/>
                          </a:solidFill>
                          <a:effectLst/>
                          <a:latin typeface="Calibri"/>
                        </a:rPr>
                        <a:t>72000</a:t>
                      </a:r>
                    </a:p>
                  </a:txBody>
                  <a:tcPr marL="13551" marR="13551" marT="1354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a:rPr>
                        <a:t>168</a:t>
                      </a: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dirty="0" smtClean="0">
                          <a:solidFill>
                            <a:srgbClr val="000000"/>
                          </a:solidFill>
                          <a:effectLst/>
                          <a:latin typeface="Calibri"/>
                        </a:rPr>
                        <a:t>Very</a:t>
                      </a:r>
                      <a:r>
                        <a:rPr lang="en-US" sz="1600" b="1" i="0" u="none" strike="noStrike" baseline="0" dirty="0" smtClean="0">
                          <a:solidFill>
                            <a:srgbClr val="000000"/>
                          </a:solidFill>
                          <a:effectLst/>
                          <a:latin typeface="Calibri"/>
                        </a:rPr>
                        <a:t> r</a:t>
                      </a:r>
                      <a:r>
                        <a:rPr lang="en-US" sz="1600" b="1" i="0" u="none" strike="noStrike" dirty="0" smtClean="0">
                          <a:solidFill>
                            <a:srgbClr val="000000"/>
                          </a:solidFill>
                          <a:effectLst/>
                          <a:latin typeface="Calibri"/>
                        </a:rPr>
                        <a:t>eliable</a:t>
                      </a:r>
                      <a:r>
                        <a:rPr lang="en-US" sz="1600" b="1" i="0" u="none" strike="noStrike" baseline="0" dirty="0" smtClean="0">
                          <a:solidFill>
                            <a:srgbClr val="000000"/>
                          </a:solidFill>
                          <a:effectLst/>
                          <a:latin typeface="Calibri"/>
                        </a:rPr>
                        <a:t> – slow fix</a:t>
                      </a:r>
                      <a:endParaRPr lang="en-US" sz="1600" b="1" i="0" u="none" strike="noStrike" dirty="0">
                        <a:solidFill>
                          <a:srgbClr val="000000"/>
                        </a:solidFill>
                        <a:effectLst/>
                        <a:latin typeface="Calibri"/>
                      </a:endParaRP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dirty="0" smtClean="0">
                          <a:solidFill>
                            <a:srgbClr val="000000"/>
                          </a:solidFill>
                          <a:effectLst/>
                          <a:latin typeface="Calibri"/>
                        </a:rPr>
                        <a:t>10%</a:t>
                      </a:r>
                      <a:endParaRPr lang="en-US" sz="1600" b="1" i="0" u="none" strike="noStrike" dirty="0">
                        <a:solidFill>
                          <a:srgbClr val="000000"/>
                        </a:solidFill>
                        <a:effectLst/>
                        <a:latin typeface="Calibri"/>
                      </a:endParaRP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n-US" sz="1600" b="1" i="0" u="none" strike="noStrike" dirty="0" smtClean="0">
                          <a:solidFill>
                            <a:srgbClr val="000000"/>
                          </a:solidFill>
                          <a:effectLst/>
                          <a:latin typeface="Calibri"/>
                        </a:rPr>
                        <a:t>Special Choppers</a:t>
                      </a:r>
                      <a:endParaRPr lang="en-US" sz="1600" b="1" i="0" u="none" strike="noStrike" dirty="0">
                        <a:solidFill>
                          <a:srgbClr val="000000"/>
                        </a:solidFill>
                        <a:effectLst/>
                        <a:latin typeface="Calibri"/>
                      </a:endParaRPr>
                    </a:p>
                    <a:p>
                      <a:pPr algn="ctr" fontAlgn="b"/>
                      <a:r>
                        <a:rPr lang="en-US" sz="1600" b="1" i="0" u="none" strike="noStrike" dirty="0" smtClean="0">
                          <a:solidFill>
                            <a:srgbClr val="000000"/>
                          </a:solidFill>
                          <a:effectLst/>
                          <a:latin typeface="Calibri"/>
                        </a:rPr>
                        <a:t>Special optics</a:t>
                      </a:r>
                      <a:endParaRPr lang="en-US" sz="1600" b="1" i="0" u="none" strike="noStrike" dirty="0">
                        <a:solidFill>
                          <a:srgbClr val="000000"/>
                        </a:solidFill>
                        <a:effectLst/>
                        <a:latin typeface="Calibri"/>
                      </a:endParaRP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8715">
                <a:tc gridSpan="2">
                  <a:txBody>
                    <a:bodyPr/>
                    <a:lstStyle/>
                    <a:p>
                      <a:pPr algn="ctr" fontAlgn="b"/>
                      <a:r>
                        <a:rPr lang="en-US" sz="1600" b="1" i="0" u="none" strike="noStrike">
                          <a:solidFill>
                            <a:srgbClr val="000000"/>
                          </a:solidFill>
                          <a:effectLst/>
                          <a:latin typeface="Calibri"/>
                        </a:rPr>
                        <a:t>Class C</a:t>
                      </a:r>
                    </a:p>
                  </a:txBody>
                  <a:tcPr marL="13551" marR="13551" marT="135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dirty="0">
                        <a:solidFill>
                          <a:srgbClr val="000000"/>
                        </a:solidFill>
                        <a:effectLst/>
                        <a:latin typeface="Calibri"/>
                      </a:endParaRP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dirty="0" smtClean="0">
                          <a:solidFill>
                            <a:srgbClr val="000000"/>
                          </a:solidFill>
                          <a:effectLst/>
                          <a:latin typeface="Calibri"/>
                        </a:rPr>
                        <a:t>3600</a:t>
                      </a:r>
                    </a:p>
                    <a:p>
                      <a:pPr algn="ctr" fontAlgn="b"/>
                      <a:r>
                        <a:rPr lang="en-US" sz="1600" b="1" i="0" u="none" strike="noStrike" dirty="0" smtClean="0">
                          <a:solidFill>
                            <a:srgbClr val="000000"/>
                          </a:solidFill>
                          <a:effectLst/>
                          <a:latin typeface="Calibri"/>
                        </a:rPr>
                        <a:t>(8-12mnths)</a:t>
                      </a:r>
                      <a:endParaRPr lang="en-US" sz="1600" b="1" i="0" u="none" strike="noStrike" dirty="0">
                        <a:solidFill>
                          <a:srgbClr val="000000"/>
                        </a:solidFill>
                        <a:effectLst/>
                        <a:latin typeface="Calibri"/>
                      </a:endParaRPr>
                    </a:p>
                  </a:txBody>
                  <a:tcPr marL="13551" marR="13551" marT="1354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a:rPr>
                        <a:t>36</a:t>
                      </a: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dirty="0" smtClean="0">
                          <a:solidFill>
                            <a:srgbClr val="000000"/>
                          </a:solidFill>
                          <a:effectLst/>
                          <a:latin typeface="Calibri"/>
                        </a:rPr>
                        <a:t>Reliable</a:t>
                      </a:r>
                      <a:r>
                        <a:rPr lang="en-US" sz="1600" b="1" i="0" u="none" strike="noStrike" baseline="0" dirty="0" smtClean="0">
                          <a:solidFill>
                            <a:srgbClr val="000000"/>
                          </a:solidFill>
                          <a:effectLst/>
                          <a:latin typeface="Calibri"/>
                        </a:rPr>
                        <a:t> – quick fix</a:t>
                      </a:r>
                      <a:endParaRPr lang="en-US" sz="1600" b="1" i="0" u="none" strike="noStrike" dirty="0">
                        <a:solidFill>
                          <a:srgbClr val="000000"/>
                        </a:solidFill>
                        <a:effectLst/>
                        <a:latin typeface="Calibri"/>
                      </a:endParaRP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dirty="0" smtClean="0">
                          <a:solidFill>
                            <a:srgbClr val="000000"/>
                          </a:solidFill>
                          <a:effectLst/>
                          <a:latin typeface="Calibri"/>
                        </a:rPr>
                        <a:t>15%</a:t>
                      </a:r>
                      <a:endParaRPr lang="en-US" sz="1600" b="1" i="0" u="none" strike="noStrike" dirty="0">
                        <a:solidFill>
                          <a:srgbClr val="000000"/>
                        </a:solidFill>
                        <a:effectLst/>
                        <a:latin typeface="Calibri"/>
                      </a:endParaRP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rgbClr val="000000"/>
                          </a:solidFill>
                          <a:effectLst/>
                          <a:latin typeface="+mn-lt"/>
                        </a:rPr>
                        <a:t>diaphragms</a:t>
                      </a:r>
                    </a:p>
                    <a:p>
                      <a:pPr algn="ctr" fontAlgn="b"/>
                      <a:endParaRPr lang="en-US" sz="1600" b="1" i="0" u="none" strike="noStrike" dirty="0">
                        <a:solidFill>
                          <a:srgbClr val="000000"/>
                        </a:solidFill>
                        <a:effectLst/>
                        <a:latin typeface="Calibri"/>
                      </a:endParaRP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8257">
                <a:tc gridSpan="2">
                  <a:txBody>
                    <a:bodyPr/>
                    <a:lstStyle/>
                    <a:p>
                      <a:pPr algn="ctr" fontAlgn="b"/>
                      <a:r>
                        <a:rPr lang="en-US" sz="1600" b="1" i="0" u="none" strike="noStrike">
                          <a:solidFill>
                            <a:srgbClr val="000000"/>
                          </a:solidFill>
                          <a:effectLst/>
                          <a:latin typeface="Calibri"/>
                        </a:rPr>
                        <a:t>Class D</a:t>
                      </a:r>
                    </a:p>
                  </a:txBody>
                  <a:tcPr marL="13551" marR="13551" marT="135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a:solidFill>
                          <a:srgbClr val="000000"/>
                        </a:solidFill>
                        <a:effectLst/>
                        <a:latin typeface="Calibri"/>
                      </a:endParaRP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a:solidFill>
                            <a:srgbClr val="000000"/>
                          </a:solidFill>
                          <a:effectLst/>
                          <a:latin typeface="Calibri"/>
                        </a:rPr>
                        <a:t>3600</a:t>
                      </a:r>
                    </a:p>
                  </a:txBody>
                  <a:tcPr marL="13551" marR="13551" marT="13547"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a:rPr>
                        <a:t>136</a:t>
                      </a: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dirty="0" smtClean="0">
                          <a:solidFill>
                            <a:srgbClr val="000000"/>
                          </a:solidFill>
                          <a:effectLst/>
                          <a:latin typeface="Calibri"/>
                        </a:rPr>
                        <a:t>Reliable</a:t>
                      </a:r>
                      <a:r>
                        <a:rPr lang="en-US" sz="1600" b="1" i="0" u="none" strike="noStrike" baseline="0" dirty="0" smtClean="0">
                          <a:solidFill>
                            <a:srgbClr val="000000"/>
                          </a:solidFill>
                          <a:effectLst/>
                          <a:latin typeface="Calibri"/>
                        </a:rPr>
                        <a:t> – slow fix</a:t>
                      </a:r>
                      <a:endParaRPr lang="en-US" sz="1600" b="1" i="0" u="none" strike="noStrike" dirty="0">
                        <a:solidFill>
                          <a:srgbClr val="000000"/>
                        </a:solidFill>
                        <a:effectLst/>
                        <a:latin typeface="Calibri"/>
                      </a:endParaRP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600" b="1" i="0" u="none" strike="noStrike" dirty="0">
                          <a:solidFill>
                            <a:srgbClr val="000000"/>
                          </a:solidFill>
                          <a:effectLst/>
                          <a:latin typeface="Calibri"/>
                        </a:rPr>
                        <a:t>5</a:t>
                      </a:r>
                      <a:r>
                        <a:rPr lang="en-US" sz="1600" b="1" i="0" u="none" strike="noStrike" dirty="0" smtClean="0">
                          <a:solidFill>
                            <a:srgbClr val="000000"/>
                          </a:solidFill>
                          <a:effectLst/>
                          <a:latin typeface="Calibri"/>
                        </a:rPr>
                        <a:t>%</a:t>
                      </a:r>
                      <a:endParaRPr lang="en-US" sz="1600" b="1" i="0" u="none" strike="noStrike" dirty="0">
                        <a:solidFill>
                          <a:srgbClr val="000000"/>
                        </a:solidFill>
                        <a:effectLst/>
                        <a:latin typeface="Calibri"/>
                      </a:endParaRPr>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4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endParaRPr lang="en-US" sz="2400"/>
                    </a:p>
                  </a:txBody>
                  <a:tcPr marL="13551" marR="13551" marT="135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1"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2411">
                <a:tc gridSpan="2">
                  <a:txBody>
                    <a:bodyPr/>
                    <a:lstStyle/>
                    <a:p>
                      <a:pPr algn="l" fontAlgn="b"/>
                      <a:endParaRPr lang="en-US" sz="1400" b="0" i="0" u="none" strike="noStrike" dirty="0">
                        <a:solidFill>
                          <a:srgbClr val="000000"/>
                        </a:solidFill>
                        <a:effectLst/>
                        <a:latin typeface="Calibri"/>
                      </a:endParaRPr>
                    </a:p>
                  </a:txBody>
                  <a:tcPr marL="13551" marR="13551" marT="13547"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endParaRPr lang="en-US" sz="2400"/>
                    </a:p>
                  </a:txBody>
                  <a:tcPr marL="13551" marR="13551" marT="13547"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endParaRPr lang="en-US" sz="2400"/>
                    </a:p>
                  </a:txBody>
                  <a:tcPr marL="13551" marR="13551" marT="13547"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ctr" fontAlgn="b"/>
                      <a:endParaRPr lang="en-US" sz="1100" b="0"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endParaRPr lang="en-US" sz="2400"/>
                    </a:p>
                  </a:txBody>
                  <a:tcPr marL="13551" marR="13551" marT="13547"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ctr" fontAlgn="b"/>
                      <a:endParaRPr lang="en-US" sz="1100" b="0" i="0" u="none" strike="noStrike">
                        <a:solidFill>
                          <a:srgbClr val="000000"/>
                        </a:solidFill>
                        <a:effectLst/>
                        <a:latin typeface="Calibri"/>
                      </a:endParaRP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endParaRPr lang="en-US" sz="2400"/>
                    </a:p>
                  </a:txBody>
                  <a:tcPr marL="13551" marR="13551" marT="1354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w="6350" cap="flat" cmpd="sng" algn="ctr">
                      <a:solidFill>
                        <a:srgbClr val="000000"/>
                      </a:solidFill>
                      <a:prstDash val="solid"/>
                      <a:round/>
                      <a:headEnd type="none" w="med" len="med"/>
                      <a:tailEnd type="none" w="med" len="med"/>
                    </a:lnT>
                    <a:lnB>
                      <a:noFill/>
                    </a:lnB>
                  </a:tcPr>
                </a:tc>
              </a:tr>
              <a:tr h="322411">
                <a:tc gridSpan="2">
                  <a:txBody>
                    <a:bodyPr/>
                    <a:lstStyle/>
                    <a:p>
                      <a:pPr algn="l" fontAlgn="b"/>
                      <a:r>
                        <a:rPr lang="en-US" sz="1400" b="0" i="0" u="none" strike="noStrike" dirty="0">
                          <a:solidFill>
                            <a:srgbClr val="000000"/>
                          </a:solidFill>
                          <a:effectLst/>
                          <a:latin typeface="Calibri"/>
                        </a:rPr>
                        <a:t>Note </a:t>
                      </a:r>
                    </a:p>
                  </a:txBody>
                  <a:tcPr marL="13551" marR="13551" marT="13547"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gridSpan="2">
                  <a:txBody>
                    <a:bodyPr/>
                    <a:lstStyle/>
                    <a:p>
                      <a:endParaRPr lang="en-US" sz="2400"/>
                    </a:p>
                  </a:txBody>
                  <a:tcPr marL="13551" marR="13551" marT="13547" marB="0" anchor="b">
                    <a:lnL>
                      <a:noFill/>
                    </a:lnL>
                    <a:lnR>
                      <a:noFill/>
                    </a:lnR>
                    <a:lnT>
                      <a:noFill/>
                    </a:lnT>
                    <a:lnB>
                      <a:noFill/>
                    </a:lnB>
                  </a:tcPr>
                </a:tc>
                <a:tc hMerge="1">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endParaRPr lang="en-US" sz="2400"/>
                    </a:p>
                  </a:txBody>
                  <a:tcPr marL="13551" marR="13551" marT="13547" marB="0" anchor="b">
                    <a:lnL>
                      <a:noFill/>
                    </a:lnL>
                    <a:lnR>
                      <a:noFill/>
                    </a:lnR>
                    <a:lnT>
                      <a:noFill/>
                    </a:lnT>
                    <a:lnB>
                      <a:noFill/>
                    </a:lnB>
                  </a:tcPr>
                </a:tc>
                <a:tc gridSpan="2">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hMerge="1">
                  <a:txBody>
                    <a:bodyPr/>
                    <a:lstStyle/>
                    <a:p>
                      <a:pPr algn="ctr"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gridSpan="2">
                  <a:txBody>
                    <a:bodyPr/>
                    <a:lstStyle/>
                    <a:p>
                      <a:endParaRPr lang="en-US" sz="2400"/>
                    </a:p>
                  </a:txBody>
                  <a:tcPr marL="13551" marR="13551" marT="13547" marB="0" anchor="b">
                    <a:lnL>
                      <a:noFill/>
                    </a:lnL>
                    <a:lnR>
                      <a:noFill/>
                    </a:lnR>
                    <a:lnT>
                      <a:noFill/>
                    </a:lnT>
                    <a:lnB>
                      <a:noFill/>
                    </a:lnB>
                  </a:tcPr>
                </a:tc>
                <a:tc hMerge="1">
                  <a:txBody>
                    <a:bodyPr/>
                    <a:lstStyle/>
                    <a:p>
                      <a:pPr algn="ctr" fontAlgn="b"/>
                      <a:endParaRPr lang="en-US" sz="11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endParaRPr lang="en-US" sz="2400"/>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r>
              <a:tr h="322411">
                <a:tc gridSpan="4">
                  <a:txBody>
                    <a:bodyPr/>
                    <a:lstStyle/>
                    <a:p>
                      <a:pPr algn="l" fontAlgn="b"/>
                      <a:r>
                        <a:rPr lang="en-US" sz="1400" b="0" i="0" u="none" strike="noStrike">
                          <a:solidFill>
                            <a:srgbClr val="000000"/>
                          </a:solidFill>
                          <a:effectLst/>
                          <a:latin typeface="Calibri"/>
                        </a:rPr>
                        <a:t>These figures concern only</a:t>
                      </a:r>
                    </a:p>
                  </a:txBody>
                  <a:tcPr marL="13551" marR="13551" marT="13547"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pPr algn="l"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endParaRPr lang="en-US" sz="2400"/>
                    </a:p>
                  </a:txBody>
                  <a:tcPr marL="13551" marR="13551" marT="13547" marB="0" anchor="b">
                    <a:lnL>
                      <a:noFill/>
                    </a:lnL>
                    <a:lnR>
                      <a:noFill/>
                    </a:lnR>
                    <a:lnT>
                      <a:noFill/>
                    </a:lnT>
                    <a:lnB>
                      <a:noFill/>
                    </a:lnB>
                  </a:tcPr>
                </a:tc>
                <a:tc gridSpan="2">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hMerge="1">
                  <a:txBody>
                    <a:bodyPr/>
                    <a:lstStyle/>
                    <a:p>
                      <a:pPr algn="ctr"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gridSpan="2">
                  <a:txBody>
                    <a:bodyPr/>
                    <a:lstStyle/>
                    <a:p>
                      <a:endParaRPr lang="en-US" sz="2400"/>
                    </a:p>
                  </a:txBody>
                  <a:tcPr marL="13551" marR="13551" marT="13547" marB="0" anchor="b">
                    <a:lnL>
                      <a:noFill/>
                    </a:lnL>
                    <a:lnR>
                      <a:noFill/>
                    </a:lnR>
                    <a:lnT>
                      <a:noFill/>
                    </a:lnT>
                    <a:lnB>
                      <a:noFill/>
                    </a:lnB>
                  </a:tcPr>
                </a:tc>
                <a:tc hMerge="1">
                  <a:txBody>
                    <a:bodyPr/>
                    <a:lstStyle/>
                    <a:p>
                      <a:pPr algn="ctr" fontAlgn="b"/>
                      <a:endParaRPr lang="en-US" sz="11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endParaRPr lang="en-US" sz="2400"/>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r>
              <a:tr h="322411">
                <a:tc gridSpan="9">
                  <a:txBody>
                    <a:bodyPr/>
                    <a:lstStyle/>
                    <a:p>
                      <a:pPr algn="l" fontAlgn="b"/>
                      <a:r>
                        <a:rPr lang="en-US" sz="1400" b="0" i="0" u="none" strike="noStrike">
                          <a:solidFill>
                            <a:srgbClr val="000000"/>
                          </a:solidFill>
                          <a:effectLst/>
                          <a:latin typeface="Calibri"/>
                        </a:rPr>
                        <a:t>Equipment installed within the common shielding area (radius 24m)</a:t>
                      </a:r>
                    </a:p>
                  </a:txBody>
                  <a:tcPr marL="13551" marR="13551" marT="13547"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endParaRPr lang="en-US" sz="2400"/>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r>
              <a:tr h="274022">
                <a:tc gridSpan="10">
                  <a:txBody>
                    <a:bodyPr/>
                    <a:lstStyle/>
                    <a:p>
                      <a:pPr algn="l" fontAlgn="b"/>
                      <a:r>
                        <a:rPr lang="en-US" sz="1400" b="0" i="0" u="none" strike="noStrike">
                          <a:solidFill>
                            <a:srgbClr val="000000"/>
                          </a:solidFill>
                          <a:effectLst/>
                          <a:latin typeface="Calibri"/>
                        </a:rPr>
                        <a:t>Equipment presenting a significant risk of breakdown - ie no supports, shielding</a:t>
                      </a:r>
                    </a:p>
                  </a:txBody>
                  <a:tcPr marL="13551" marR="13551" marT="13547"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r>
              <a:tr h="274022">
                <a:tc gridSpan="11">
                  <a:txBody>
                    <a:bodyPr/>
                    <a:lstStyle/>
                    <a:p>
                      <a:pPr algn="l" fontAlgn="b"/>
                      <a:r>
                        <a:rPr lang="en-US" sz="1400" b="0" i="0" u="none" strike="noStrike">
                          <a:solidFill>
                            <a:srgbClr val="000000"/>
                          </a:solidFill>
                          <a:effectLst/>
                          <a:latin typeface="Calibri"/>
                        </a:rPr>
                        <a:t>Equipment critical to instrument performance - options and non essentials have been excluded</a:t>
                      </a:r>
                    </a:p>
                  </a:txBody>
                  <a:tcPr marL="13551" marR="13551" marT="13547"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r>
              <a:tr h="0">
                <a:tc>
                  <a:txBody>
                    <a:bodyPr/>
                    <a:lstStyle/>
                    <a:p>
                      <a:pPr algn="l"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gridSpan="2">
                  <a:txBody>
                    <a:bodyPr/>
                    <a:lstStyle/>
                    <a:p>
                      <a:pPr algn="l"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hMerge="1">
                  <a:txBody>
                    <a:bodyPr/>
                    <a:lstStyle/>
                    <a:p>
                      <a:endParaRPr lang="en-US"/>
                    </a:p>
                  </a:txBody>
                  <a:tcPr/>
                </a:tc>
                <a:tc gridSpan="2">
                  <a:txBody>
                    <a:bodyPr/>
                    <a:lstStyle/>
                    <a:p>
                      <a:pPr algn="l"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hMerge="1">
                  <a:txBody>
                    <a:bodyPr/>
                    <a:lstStyle/>
                    <a:p>
                      <a:endParaRPr lang="en-US"/>
                    </a:p>
                  </a:txBody>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gridSpan="2">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hMerge="1">
                  <a:txBody>
                    <a:bodyPr/>
                    <a:lstStyle/>
                    <a:p>
                      <a:endParaRPr lang="en-US"/>
                    </a:p>
                  </a:txBody>
                  <a:tcPr/>
                </a:tc>
                <a:tc gridSpan="2">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hMerge="1">
                  <a:txBody>
                    <a:bodyPr/>
                    <a:lstStyle/>
                    <a:p>
                      <a:endParaRPr lang="en-US"/>
                    </a:p>
                  </a:txBody>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r>
              <a:tr h="274022">
                <a:tc>
                  <a:txBody>
                    <a:bodyPr/>
                    <a:lstStyle/>
                    <a:p>
                      <a:pPr algn="l"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gridSpan="2">
                  <a:txBody>
                    <a:bodyPr/>
                    <a:lstStyle/>
                    <a:p>
                      <a:pPr algn="l"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hMerge="1">
                  <a:txBody>
                    <a:bodyPr/>
                    <a:lstStyle/>
                    <a:p>
                      <a:endParaRPr lang="en-US"/>
                    </a:p>
                  </a:txBody>
                  <a:tcPr/>
                </a:tc>
                <a:tc gridSpan="2">
                  <a:txBody>
                    <a:bodyPr/>
                    <a:lstStyle/>
                    <a:p>
                      <a:pPr algn="l"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hMerge="1">
                  <a:txBody>
                    <a:bodyPr/>
                    <a:lstStyle/>
                    <a:p>
                      <a:endParaRPr lang="en-US"/>
                    </a:p>
                  </a:txBody>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gridSpan="2">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hMerge="1">
                  <a:txBody>
                    <a:bodyPr/>
                    <a:lstStyle/>
                    <a:p>
                      <a:endParaRPr lang="en-US"/>
                    </a:p>
                  </a:txBody>
                  <a:tcPr/>
                </a:tc>
                <a:tc gridSpan="2">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hMerge="1">
                  <a:txBody>
                    <a:bodyPr/>
                    <a:lstStyle/>
                    <a:p>
                      <a:endParaRPr lang="en-US"/>
                    </a:p>
                  </a:txBody>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c>
                  <a:txBody>
                    <a:bodyPr/>
                    <a:lstStyle/>
                    <a:p>
                      <a:pPr algn="ctr" fontAlgn="b"/>
                      <a:endParaRPr lang="en-US" sz="1400" b="0" i="0" u="none" strike="noStrike">
                        <a:solidFill>
                          <a:srgbClr val="000000"/>
                        </a:solidFill>
                        <a:effectLst/>
                        <a:latin typeface="Calibri"/>
                      </a:endParaRPr>
                    </a:p>
                  </a:txBody>
                  <a:tcPr marL="13551" marR="13551" marT="13547" marB="0" anchor="b">
                    <a:lnL>
                      <a:noFill/>
                    </a:lnL>
                    <a:lnR>
                      <a:noFill/>
                    </a:lnR>
                    <a:lnT>
                      <a:noFill/>
                    </a:lnT>
                    <a:lnB>
                      <a:noFill/>
                    </a:lnB>
                  </a:tcPr>
                </a:tc>
              </a:tr>
              <a:tr h="528749">
                <a:tc gridSpan="13">
                  <a:txBody>
                    <a:bodyPr/>
                    <a:lstStyle/>
                    <a:p>
                      <a:pPr algn="ctr" fontAlgn="b"/>
                      <a:endParaRPr lang="en-US" sz="1400" b="0" i="0" u="none" strike="noStrike" dirty="0">
                        <a:solidFill>
                          <a:srgbClr val="000000"/>
                        </a:solidFill>
                        <a:effectLst/>
                        <a:latin typeface="Calibri"/>
                      </a:endParaRPr>
                    </a:p>
                  </a:txBody>
                  <a:tcPr marL="13551" marR="13551" marT="13547"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8302054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Game plan</a:t>
            </a:r>
            <a:endParaRPr lang="en-US" dirty="0"/>
          </a:p>
        </p:txBody>
      </p:sp>
      <p:sp>
        <p:nvSpPr>
          <p:cNvPr id="5" name="Content Placeholder 4"/>
          <p:cNvSpPr>
            <a:spLocks noGrp="1"/>
          </p:cNvSpPr>
          <p:nvPr>
            <p:ph idx="1"/>
          </p:nvPr>
        </p:nvSpPr>
        <p:spPr>
          <a:xfrm>
            <a:off x="856995" y="1751686"/>
            <a:ext cx="6083126" cy="3785936"/>
          </a:xfrm>
        </p:spPr>
        <p:txBody>
          <a:bodyPr>
            <a:normAutofit/>
          </a:bodyPr>
          <a:lstStyle/>
          <a:p>
            <a:r>
              <a:rPr lang="en-US" sz="3200" dirty="0" smtClean="0"/>
              <a:t>Intro</a:t>
            </a:r>
          </a:p>
          <a:p>
            <a:r>
              <a:rPr lang="en-US" sz="3200" dirty="0" smtClean="0"/>
              <a:t>Why</a:t>
            </a:r>
          </a:p>
          <a:p>
            <a:r>
              <a:rPr lang="en-US" sz="3200" dirty="0" smtClean="0"/>
              <a:t>What (we did)</a:t>
            </a:r>
          </a:p>
          <a:p>
            <a:r>
              <a:rPr lang="en-US" sz="3200" dirty="0" smtClean="0"/>
              <a:t>What (we found out)</a:t>
            </a:r>
          </a:p>
          <a:p>
            <a:r>
              <a:rPr lang="en-US" sz="3200" dirty="0" smtClean="0"/>
              <a:t>Some Conclusions</a:t>
            </a:r>
            <a:endParaRPr lang="en-US" sz="3200" dirty="0" smtClean="0"/>
          </a:p>
          <a:p>
            <a:pPr lvl="1"/>
            <a:endParaRPr lang="en-US" sz="2800" dirty="0" smtClean="0"/>
          </a:p>
          <a:p>
            <a:pPr lvl="1"/>
            <a:endParaRPr lang="en-US" sz="2800" dirty="0" smtClean="0"/>
          </a:p>
          <a:p>
            <a:pPr lvl="1"/>
            <a:endParaRPr lang="en-US" sz="2800" dirty="0" smtClean="0"/>
          </a:p>
        </p:txBody>
      </p:sp>
    </p:spTree>
    <p:extLst>
      <p:ext uri="{BB962C8B-B14F-4D97-AF65-F5344CB8AC3E}">
        <p14:creationId xmlns:p14="http://schemas.microsoft.com/office/powerpoint/2010/main" val="1315941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58502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9"/>
          <p:cNvSpPr>
            <a:spLocks noGrp="1" noChangeArrowheads="1"/>
          </p:cNvSpPr>
          <p:nvPr>
            <p:ph type="title" idx="4294967295"/>
          </p:nvPr>
        </p:nvSpPr>
        <p:spPr>
          <a:xfrm>
            <a:off x="871324" y="127280"/>
            <a:ext cx="7561501" cy="926592"/>
          </a:xfrm>
        </p:spPr>
        <p:txBody>
          <a:bodyPr>
            <a:noAutofit/>
          </a:bodyPr>
          <a:lstStyle/>
          <a:p>
            <a:pPr eaLnBrk="1" hangingPunct="1"/>
            <a:r>
              <a:rPr lang="en-US" sz="2800" dirty="0" smtClean="0">
                <a:latin typeface="Arial" charset="0"/>
              </a:rPr>
              <a:t>Instrument States model</a:t>
            </a:r>
            <a:br>
              <a:rPr lang="en-US" sz="2800" dirty="0" smtClean="0">
                <a:latin typeface="Arial" charset="0"/>
              </a:rPr>
            </a:br>
            <a:r>
              <a:rPr lang="en-US" sz="2800" dirty="0" smtClean="0">
                <a:latin typeface="Arial" charset="0"/>
              </a:rPr>
              <a:t> Markov </a:t>
            </a:r>
            <a:r>
              <a:rPr lang="en-US" sz="2800" dirty="0">
                <a:latin typeface="Arial" charset="0"/>
              </a:rPr>
              <a:t>chains</a:t>
            </a:r>
          </a:p>
        </p:txBody>
      </p:sp>
      <p:pic>
        <p:nvPicPr>
          <p:cNvPr id="11266" name="Picture 1" descr="563px-Markovkate_01.svg.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4062" y="935736"/>
            <a:ext cx="2833247" cy="28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ChangeArrowheads="1"/>
          </p:cNvSpPr>
          <p:nvPr/>
        </p:nvSpPr>
        <p:spPr bwMode="auto">
          <a:xfrm>
            <a:off x="5679691" y="1488427"/>
            <a:ext cx="3000735" cy="152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792" tIns="43896" rIns="87792" bIns="43896">
            <a:spAutoFit/>
          </a:bodyPr>
          <a:lstStyle/>
          <a:p>
            <a:r>
              <a:rPr lang="en-US" sz="2000" dirty="0" err="1">
                <a:latin typeface="Lucida Grande" charset="0"/>
                <a:ea typeface="ＭＳ Ｐゴシック" charset="0"/>
                <a:cs typeface="ＭＳ Ｐゴシック" charset="0"/>
                <a:sym typeface="Lucida Grande" charset="0"/>
              </a:rPr>
              <a:t>dP</a:t>
            </a:r>
            <a:r>
              <a:rPr lang="en-US" sz="2000" baseline="-25000" dirty="0" err="1">
                <a:latin typeface="Lucida Grande" charset="0"/>
                <a:ea typeface="ＭＳ Ｐゴシック" charset="0"/>
                <a:cs typeface="ＭＳ Ｐゴシック" charset="0"/>
                <a:sym typeface="Lucida Grande" charset="0"/>
              </a:rPr>
              <a:t>E</a:t>
            </a:r>
            <a:r>
              <a:rPr lang="en-US" sz="2000" dirty="0">
                <a:latin typeface="Lucida Grande" charset="0"/>
                <a:ea typeface="ＭＳ Ｐゴシック" charset="0"/>
                <a:cs typeface="ＭＳ Ｐゴシック" charset="0"/>
                <a:sym typeface="Lucida Grande" charset="0"/>
              </a:rPr>
              <a:t>/</a:t>
            </a:r>
            <a:r>
              <a:rPr lang="en-US" sz="2000" dirty="0" err="1">
                <a:latin typeface="Lucida Grande" charset="0"/>
                <a:ea typeface="ＭＳ Ｐゴシック" charset="0"/>
                <a:cs typeface="ＭＳ Ｐゴシック" charset="0"/>
                <a:sym typeface="Lucida Grande" charset="0"/>
              </a:rPr>
              <a:t>dt</a:t>
            </a:r>
            <a:r>
              <a:rPr lang="en-US" sz="2000" dirty="0">
                <a:latin typeface="Lucida Grande" charset="0"/>
                <a:ea typeface="ＭＳ Ｐゴシック" charset="0"/>
                <a:cs typeface="ＭＳ Ｐゴシック" charset="0"/>
                <a:sym typeface="Lucida Grande" charset="0"/>
              </a:rPr>
              <a:t> = -0.7P</a:t>
            </a:r>
            <a:r>
              <a:rPr lang="en-US" sz="2000" baseline="-25000" dirty="0">
                <a:latin typeface="Lucida Grande" charset="0"/>
                <a:ea typeface="ＭＳ Ｐゴシック" charset="0"/>
                <a:cs typeface="ＭＳ Ｐゴシック" charset="0"/>
                <a:sym typeface="Lucida Grande" charset="0"/>
              </a:rPr>
              <a:t>E</a:t>
            </a:r>
            <a:r>
              <a:rPr lang="en-US" sz="2000" dirty="0">
                <a:latin typeface="Lucida Grande" charset="0"/>
                <a:ea typeface="ＭＳ Ｐゴシック" charset="0"/>
                <a:cs typeface="ＭＳ Ｐゴシック" charset="0"/>
                <a:sym typeface="Lucida Grande" charset="0"/>
              </a:rPr>
              <a:t>+0.4P</a:t>
            </a:r>
            <a:r>
              <a:rPr lang="en-US" sz="2000" baseline="-25000" dirty="0">
                <a:latin typeface="Lucida Grande" charset="0"/>
                <a:ea typeface="ＭＳ Ｐゴシック" charset="0"/>
                <a:cs typeface="ＭＳ Ｐゴシック" charset="0"/>
                <a:sym typeface="Lucida Grande" charset="0"/>
              </a:rPr>
              <a:t>A</a:t>
            </a:r>
          </a:p>
          <a:p>
            <a:endParaRPr lang="en-US" sz="2000" baseline="-25000" dirty="0">
              <a:latin typeface="Lucida Grande" charset="0"/>
              <a:ea typeface="ＭＳ Ｐゴシック" charset="0"/>
              <a:cs typeface="ＭＳ Ｐゴシック" charset="0"/>
              <a:sym typeface="Lucida Grande" charset="0"/>
            </a:endParaRPr>
          </a:p>
          <a:p>
            <a:r>
              <a:rPr lang="en-US" sz="2000" dirty="0" err="1">
                <a:latin typeface="Lucida Grande" charset="0"/>
                <a:ea typeface="ＭＳ Ｐゴシック" charset="0"/>
                <a:cs typeface="ＭＳ Ｐゴシック" charset="0"/>
                <a:sym typeface="Lucida Grande" charset="0"/>
              </a:rPr>
              <a:t>dP</a:t>
            </a:r>
            <a:r>
              <a:rPr lang="en-US" sz="2000" baseline="-25000" dirty="0" err="1">
                <a:latin typeface="Lucida Grande" charset="0"/>
                <a:ea typeface="ＭＳ Ｐゴシック" charset="0"/>
                <a:cs typeface="ＭＳ Ｐゴシック" charset="0"/>
                <a:sym typeface="Lucida Grande" charset="0"/>
              </a:rPr>
              <a:t>A</a:t>
            </a:r>
            <a:r>
              <a:rPr lang="en-US" sz="2000" dirty="0">
                <a:latin typeface="Lucida Grande" charset="0"/>
                <a:ea typeface="ＭＳ Ｐゴシック" charset="0"/>
                <a:cs typeface="ＭＳ Ｐゴシック" charset="0"/>
                <a:sym typeface="Lucida Grande" charset="0"/>
              </a:rPr>
              <a:t>/</a:t>
            </a:r>
            <a:r>
              <a:rPr lang="en-US" sz="2000" dirty="0" err="1">
                <a:latin typeface="Lucida Grande" charset="0"/>
                <a:ea typeface="ＭＳ Ｐゴシック" charset="0"/>
                <a:cs typeface="ＭＳ Ｐゴシック" charset="0"/>
                <a:sym typeface="Lucida Grande" charset="0"/>
              </a:rPr>
              <a:t>dt</a:t>
            </a:r>
            <a:r>
              <a:rPr lang="en-US" sz="2000" dirty="0">
                <a:latin typeface="Lucida Grande" charset="0"/>
                <a:ea typeface="ＭＳ Ｐゴシック" charset="0"/>
                <a:cs typeface="ＭＳ Ｐゴシック" charset="0"/>
                <a:sym typeface="Lucida Grande" charset="0"/>
              </a:rPr>
              <a:t> = 0.7P</a:t>
            </a:r>
            <a:r>
              <a:rPr lang="en-US" sz="2000" baseline="-25000" dirty="0">
                <a:latin typeface="Lucida Grande" charset="0"/>
                <a:ea typeface="ＭＳ Ｐゴシック" charset="0"/>
                <a:cs typeface="ＭＳ Ｐゴシック" charset="0"/>
                <a:sym typeface="Lucida Grande" charset="0"/>
              </a:rPr>
              <a:t>E</a:t>
            </a:r>
            <a:r>
              <a:rPr lang="en-US" sz="2000" dirty="0">
                <a:latin typeface="Lucida Grande" charset="0"/>
                <a:ea typeface="ＭＳ Ｐゴシック" charset="0"/>
                <a:cs typeface="ＭＳ Ｐゴシック" charset="0"/>
                <a:sym typeface="Lucida Grande" charset="0"/>
              </a:rPr>
              <a:t>-0.4P</a:t>
            </a:r>
            <a:r>
              <a:rPr lang="en-US" sz="2000" baseline="-25000" dirty="0">
                <a:latin typeface="Lucida Grande" charset="0"/>
                <a:ea typeface="ＭＳ Ｐゴシック" charset="0"/>
                <a:cs typeface="ＭＳ Ｐゴシック" charset="0"/>
                <a:sym typeface="Lucida Grande" charset="0"/>
              </a:rPr>
              <a:t>A</a:t>
            </a:r>
          </a:p>
          <a:p>
            <a:endParaRPr lang="en-US" sz="2000" dirty="0">
              <a:latin typeface="Lucida Grande" charset="0"/>
              <a:ea typeface="ＭＳ Ｐゴシック" charset="0"/>
              <a:cs typeface="ＭＳ Ｐゴシック" charset="0"/>
              <a:sym typeface="Lucida Grande" charset="0"/>
            </a:endParaRPr>
          </a:p>
          <a:p>
            <a:r>
              <a:rPr lang="en-US" sz="2000" dirty="0">
                <a:latin typeface="Lucida Grande" charset="0"/>
                <a:ea typeface="ＭＳ Ｐゴシック" charset="0"/>
                <a:cs typeface="ＭＳ Ｐゴシック" charset="0"/>
                <a:sym typeface="Lucida Grande" charset="0"/>
              </a:rPr>
              <a:t>1  = P</a:t>
            </a:r>
            <a:r>
              <a:rPr lang="en-US" sz="2000" baseline="-25000" dirty="0">
                <a:latin typeface="Lucida Grande" charset="0"/>
                <a:ea typeface="ＭＳ Ｐゴシック" charset="0"/>
                <a:cs typeface="ＭＳ Ｐゴシック" charset="0"/>
                <a:sym typeface="Lucida Grande" charset="0"/>
              </a:rPr>
              <a:t>E</a:t>
            </a:r>
            <a:r>
              <a:rPr lang="en-US" sz="2000" dirty="0">
                <a:latin typeface="Lucida Grande" charset="0"/>
                <a:ea typeface="ＭＳ Ｐゴシック" charset="0"/>
                <a:cs typeface="ＭＳ Ｐゴシック" charset="0"/>
                <a:sym typeface="Lucida Grande" charset="0"/>
              </a:rPr>
              <a:t>+P</a:t>
            </a:r>
            <a:r>
              <a:rPr lang="en-US" sz="2000" baseline="-25000" dirty="0">
                <a:latin typeface="Lucida Grande" charset="0"/>
                <a:ea typeface="ＭＳ Ｐゴシック" charset="0"/>
                <a:cs typeface="ＭＳ Ｐゴシック" charset="0"/>
                <a:sym typeface="Lucida Grande" charset="0"/>
              </a:rPr>
              <a:t>A</a:t>
            </a:r>
            <a:endParaRPr lang="en-US" sz="2000" dirty="0"/>
          </a:p>
        </p:txBody>
      </p:sp>
      <p:grpSp>
        <p:nvGrpSpPr>
          <p:cNvPr id="5" name="Group 4"/>
          <p:cNvGrpSpPr/>
          <p:nvPr/>
        </p:nvGrpSpPr>
        <p:grpSpPr>
          <a:xfrm>
            <a:off x="1522638" y="3919926"/>
            <a:ext cx="6545676" cy="1692483"/>
            <a:chOff x="1408113" y="2730500"/>
            <a:chExt cx="6985000" cy="2276820"/>
          </a:xfrm>
        </p:grpSpPr>
        <p:sp>
          <p:nvSpPr>
            <p:cNvPr id="6" name="Oval 5"/>
            <p:cNvSpPr/>
            <p:nvPr/>
          </p:nvSpPr>
          <p:spPr>
            <a:xfrm>
              <a:off x="1408113" y="3449638"/>
              <a:ext cx="1079500" cy="720725"/>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400" dirty="0"/>
                <a:t>22</a:t>
              </a:r>
            </a:p>
          </p:txBody>
        </p:sp>
        <p:sp>
          <p:nvSpPr>
            <p:cNvPr id="7" name="Oval 6"/>
            <p:cNvSpPr/>
            <p:nvPr/>
          </p:nvSpPr>
          <p:spPr>
            <a:xfrm>
              <a:off x="2703513" y="3449638"/>
              <a:ext cx="1081087" cy="720725"/>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400" dirty="0"/>
                <a:t>21</a:t>
              </a:r>
            </a:p>
          </p:txBody>
        </p:sp>
        <p:cxnSp>
          <p:nvCxnSpPr>
            <p:cNvPr id="8" name="Curved Connector 7"/>
            <p:cNvCxnSpPr>
              <a:stCxn id="6" idx="7"/>
              <a:endCxn id="7" idx="1"/>
            </p:cNvCxnSpPr>
            <p:nvPr/>
          </p:nvCxnSpPr>
          <p:spPr>
            <a:xfrm rot="5400000" flipH="1" flipV="1">
              <a:off x="2595563" y="3289300"/>
              <a:ext cx="12700" cy="533400"/>
            </a:xfrm>
            <a:prstGeom prst="curvedConnector3">
              <a:avLst>
                <a:gd name="adj1" fmla="val 2630339"/>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Curved Connector 8"/>
            <p:cNvCxnSpPr>
              <a:stCxn id="7" idx="3"/>
              <a:endCxn id="6" idx="5"/>
            </p:cNvCxnSpPr>
            <p:nvPr/>
          </p:nvCxnSpPr>
          <p:spPr>
            <a:xfrm rot="5400000">
              <a:off x="2595563" y="3797300"/>
              <a:ext cx="12700" cy="533400"/>
            </a:xfrm>
            <a:prstGeom prst="curvedConnector3">
              <a:avLst>
                <a:gd name="adj1" fmla="val 2630339"/>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17"/>
            <p:cNvSpPr>
              <a:spLocks noChangeArrowheads="1"/>
            </p:cNvSpPr>
            <p:nvPr/>
          </p:nvSpPr>
          <p:spPr bwMode="auto">
            <a:xfrm>
              <a:off x="2143125" y="2730500"/>
              <a:ext cx="804052" cy="62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tx1"/>
                  </a:solidFill>
                  <a:latin typeface="Lucida Grande" charset="0"/>
                  <a:ea typeface="ＭＳ Ｐゴシック" charset="0"/>
                  <a:cs typeface="ＭＳ Ｐゴシック" charset="0"/>
                  <a:sym typeface="Lucida Grande" charset="0"/>
                </a:rPr>
                <a:t>22λ</a:t>
              </a:r>
              <a:endParaRPr lang="en-US" sz="2400"/>
            </a:p>
          </p:txBody>
        </p:sp>
        <p:sp>
          <p:nvSpPr>
            <p:cNvPr id="11" name="Rectangle 18"/>
            <p:cNvSpPr>
              <a:spLocks noChangeArrowheads="1"/>
            </p:cNvSpPr>
            <p:nvPr/>
          </p:nvSpPr>
          <p:spPr bwMode="auto">
            <a:xfrm>
              <a:off x="2416175" y="4314825"/>
              <a:ext cx="540622" cy="62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tx1"/>
                  </a:solidFill>
                  <a:latin typeface="Lucida Grande" charset="0"/>
                  <a:ea typeface="ＭＳ Ｐゴシック" charset="0"/>
                  <a:cs typeface="ＭＳ Ｐゴシック" charset="0"/>
                  <a:sym typeface="Lucida Grande" charset="0"/>
                </a:rPr>
                <a:t>μ</a:t>
              </a:r>
              <a:r>
                <a:rPr lang="en-US" sz="2400" baseline="-25000">
                  <a:solidFill>
                    <a:schemeClr val="tx1"/>
                  </a:solidFill>
                  <a:latin typeface="Lucida Grande" charset="0"/>
                  <a:ea typeface="ＭＳ Ｐゴシック" charset="0"/>
                  <a:cs typeface="ＭＳ Ｐゴシック" charset="0"/>
                  <a:sym typeface="Lucida Grande" charset="0"/>
                </a:rPr>
                <a:t>d</a:t>
              </a:r>
              <a:endParaRPr lang="en-US" sz="2400"/>
            </a:p>
          </p:txBody>
        </p:sp>
        <p:sp>
          <p:nvSpPr>
            <p:cNvPr id="12" name="Oval 11"/>
            <p:cNvSpPr/>
            <p:nvPr/>
          </p:nvSpPr>
          <p:spPr>
            <a:xfrm>
              <a:off x="4000500" y="3449638"/>
              <a:ext cx="1079500" cy="720725"/>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400" dirty="0"/>
                <a:t>20</a:t>
              </a:r>
            </a:p>
          </p:txBody>
        </p:sp>
        <p:sp>
          <p:nvSpPr>
            <p:cNvPr id="13" name="Oval 12"/>
            <p:cNvSpPr/>
            <p:nvPr/>
          </p:nvSpPr>
          <p:spPr>
            <a:xfrm>
              <a:off x="5872163" y="3449638"/>
              <a:ext cx="1079500" cy="720725"/>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400" dirty="0"/>
                <a:t>1</a:t>
              </a:r>
            </a:p>
          </p:txBody>
        </p:sp>
        <p:sp>
          <p:nvSpPr>
            <p:cNvPr id="14" name="Oval 13"/>
            <p:cNvSpPr/>
            <p:nvPr/>
          </p:nvSpPr>
          <p:spPr>
            <a:xfrm>
              <a:off x="7312025" y="3449638"/>
              <a:ext cx="1081088" cy="720725"/>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400" dirty="0"/>
                <a:t>0</a:t>
              </a:r>
            </a:p>
          </p:txBody>
        </p:sp>
        <p:cxnSp>
          <p:nvCxnSpPr>
            <p:cNvPr id="15" name="Curved Connector 14"/>
            <p:cNvCxnSpPr>
              <a:stCxn id="7" idx="7"/>
              <a:endCxn id="12" idx="1"/>
            </p:cNvCxnSpPr>
            <p:nvPr/>
          </p:nvCxnSpPr>
          <p:spPr>
            <a:xfrm rot="5400000" flipH="1" flipV="1">
              <a:off x="3891757" y="3290093"/>
              <a:ext cx="12700" cy="531813"/>
            </a:xfrm>
            <a:prstGeom prst="curvedConnector3">
              <a:avLst>
                <a:gd name="adj1" fmla="val 2630339"/>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urved Connector 15"/>
            <p:cNvCxnSpPr>
              <a:stCxn id="13" idx="7"/>
              <a:endCxn id="14" idx="1"/>
            </p:cNvCxnSpPr>
            <p:nvPr/>
          </p:nvCxnSpPr>
          <p:spPr>
            <a:xfrm rot="5400000" flipH="1" flipV="1">
              <a:off x="7132638" y="3217862"/>
              <a:ext cx="12700" cy="676275"/>
            </a:xfrm>
            <a:prstGeom prst="curvedConnector3">
              <a:avLst>
                <a:gd name="adj1" fmla="val 2630339"/>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Curved Connector 16"/>
            <p:cNvCxnSpPr>
              <a:stCxn id="12" idx="3"/>
              <a:endCxn id="7" idx="5"/>
            </p:cNvCxnSpPr>
            <p:nvPr/>
          </p:nvCxnSpPr>
          <p:spPr>
            <a:xfrm rot="5400000">
              <a:off x="3891757" y="3798093"/>
              <a:ext cx="12700" cy="531813"/>
            </a:xfrm>
            <a:prstGeom prst="curvedConnector3">
              <a:avLst>
                <a:gd name="adj1" fmla="val 2630339"/>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14" idx="3"/>
              <a:endCxn id="13" idx="5"/>
            </p:cNvCxnSpPr>
            <p:nvPr/>
          </p:nvCxnSpPr>
          <p:spPr>
            <a:xfrm rot="5400000">
              <a:off x="7132638" y="3725862"/>
              <a:ext cx="12700" cy="676275"/>
            </a:xfrm>
            <a:prstGeom prst="curvedConnector3">
              <a:avLst>
                <a:gd name="adj1" fmla="val 2630339"/>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26"/>
            <p:cNvSpPr>
              <a:spLocks noChangeArrowheads="1"/>
            </p:cNvSpPr>
            <p:nvPr/>
          </p:nvSpPr>
          <p:spPr bwMode="auto">
            <a:xfrm>
              <a:off x="5224463" y="3378200"/>
              <a:ext cx="525494" cy="62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tx1"/>
                  </a:solidFill>
                  <a:latin typeface="Lucida Grande" charset="0"/>
                  <a:ea typeface="ＭＳ Ｐゴシック" charset="0"/>
                  <a:cs typeface="ＭＳ Ｐゴシック" charset="0"/>
                  <a:sym typeface="Lucida Grande" charset="0"/>
                </a:rPr>
                <a:t>…</a:t>
              </a:r>
              <a:endParaRPr lang="en-US" sz="2400"/>
            </a:p>
          </p:txBody>
        </p:sp>
        <p:sp>
          <p:nvSpPr>
            <p:cNvPr id="20" name="Rectangle 27"/>
            <p:cNvSpPr>
              <a:spLocks noChangeArrowheads="1"/>
            </p:cNvSpPr>
            <p:nvPr/>
          </p:nvSpPr>
          <p:spPr bwMode="auto">
            <a:xfrm>
              <a:off x="3651250" y="4314825"/>
              <a:ext cx="748298" cy="62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tx1"/>
                  </a:solidFill>
                  <a:latin typeface="Lucida Grande" charset="0"/>
                  <a:ea typeface="ＭＳ Ｐゴシック" charset="0"/>
                  <a:cs typeface="ＭＳ Ｐゴシック" charset="0"/>
                  <a:sym typeface="Lucida Grande" charset="0"/>
                </a:rPr>
                <a:t>2μ</a:t>
              </a:r>
              <a:r>
                <a:rPr lang="en-US" sz="2400" baseline="-25000">
                  <a:solidFill>
                    <a:schemeClr val="tx1"/>
                  </a:solidFill>
                  <a:latin typeface="Lucida Grande" charset="0"/>
                  <a:ea typeface="ＭＳ Ｐゴシック" charset="0"/>
                  <a:cs typeface="ＭＳ Ｐゴシック" charset="0"/>
                  <a:sym typeface="Lucida Grande" charset="0"/>
                </a:rPr>
                <a:t>d</a:t>
              </a:r>
              <a:endParaRPr lang="en-US" sz="2400"/>
            </a:p>
          </p:txBody>
        </p:sp>
        <p:sp>
          <p:nvSpPr>
            <p:cNvPr id="21" name="Rectangle 28"/>
            <p:cNvSpPr>
              <a:spLocks noChangeArrowheads="1"/>
            </p:cNvSpPr>
            <p:nvPr/>
          </p:nvSpPr>
          <p:spPr bwMode="auto">
            <a:xfrm>
              <a:off x="6735763" y="4386263"/>
              <a:ext cx="955974" cy="62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tx1"/>
                  </a:solidFill>
                  <a:latin typeface="Lucida Grande" charset="0"/>
                  <a:ea typeface="ＭＳ Ｐゴシック" charset="0"/>
                  <a:cs typeface="ＭＳ Ｐゴシック" charset="0"/>
                  <a:sym typeface="Lucida Grande" charset="0"/>
                </a:rPr>
                <a:t>22μ</a:t>
              </a:r>
              <a:r>
                <a:rPr lang="en-US" sz="2400" baseline="-25000">
                  <a:solidFill>
                    <a:schemeClr val="tx1"/>
                  </a:solidFill>
                  <a:latin typeface="Lucida Grande" charset="0"/>
                  <a:ea typeface="ＭＳ Ｐゴシック" charset="0"/>
                  <a:cs typeface="ＭＳ Ｐゴシック" charset="0"/>
                  <a:sym typeface="Lucida Grande" charset="0"/>
                </a:rPr>
                <a:t>d</a:t>
              </a:r>
              <a:endParaRPr lang="en-US" sz="2400"/>
            </a:p>
          </p:txBody>
        </p:sp>
        <p:sp>
          <p:nvSpPr>
            <p:cNvPr id="22" name="Rectangle 29"/>
            <p:cNvSpPr>
              <a:spLocks noChangeArrowheads="1"/>
            </p:cNvSpPr>
            <p:nvPr/>
          </p:nvSpPr>
          <p:spPr bwMode="auto">
            <a:xfrm>
              <a:off x="3511550" y="2730500"/>
              <a:ext cx="804052" cy="62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tx1"/>
                  </a:solidFill>
                  <a:latin typeface="Lucida Grande" charset="0"/>
                  <a:ea typeface="ＭＳ Ｐゴシック" charset="0"/>
                  <a:cs typeface="ＭＳ Ｐゴシック" charset="0"/>
                  <a:sym typeface="Lucida Grande" charset="0"/>
                </a:rPr>
                <a:t>21λ</a:t>
              </a:r>
              <a:endParaRPr lang="en-US" sz="2400"/>
            </a:p>
          </p:txBody>
        </p:sp>
        <p:sp>
          <p:nvSpPr>
            <p:cNvPr id="23" name="Rectangle 30"/>
            <p:cNvSpPr>
              <a:spLocks noChangeArrowheads="1"/>
            </p:cNvSpPr>
            <p:nvPr/>
          </p:nvSpPr>
          <p:spPr bwMode="auto">
            <a:xfrm>
              <a:off x="6918325" y="2782888"/>
              <a:ext cx="388699" cy="62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tx1"/>
                  </a:solidFill>
                  <a:latin typeface="Lucida Grande" charset="0"/>
                  <a:ea typeface="ＭＳ Ｐゴシック" charset="0"/>
                  <a:cs typeface="ＭＳ Ｐゴシック" charset="0"/>
                  <a:sym typeface="Lucida Grande" charset="0"/>
                </a:rPr>
                <a:t>λ</a:t>
              </a:r>
              <a:endParaRPr lang="en-US" sz="2400"/>
            </a:p>
          </p:txBody>
        </p:sp>
      </p:grpSp>
      <p:sp>
        <p:nvSpPr>
          <p:cNvPr id="2" name="Rectangle 1"/>
          <p:cNvSpPr/>
          <p:nvPr/>
        </p:nvSpPr>
        <p:spPr>
          <a:xfrm>
            <a:off x="5599252" y="6008820"/>
            <a:ext cx="3583032" cy="369332"/>
          </a:xfrm>
          <a:prstGeom prst="rect">
            <a:avLst/>
          </a:prstGeom>
        </p:spPr>
        <p:txBody>
          <a:bodyPr wrap="none">
            <a:spAutoFit/>
          </a:bodyPr>
          <a:lstStyle/>
          <a:p>
            <a:r>
              <a:rPr lang="en-US" sz="1800" dirty="0"/>
              <a:t>Work conducted </a:t>
            </a:r>
            <a:r>
              <a:rPr lang="en-US" sz="1800" dirty="0" smtClean="0"/>
              <a:t>with </a:t>
            </a:r>
            <a:r>
              <a:rPr lang="en-US" sz="1800" dirty="0" err="1"/>
              <a:t>R.Duperrier</a:t>
            </a:r>
            <a:endParaRPr lang="en-US" sz="1800" dirty="0"/>
          </a:p>
        </p:txBody>
      </p:sp>
    </p:spTree>
    <p:extLst>
      <p:ext uri="{BB962C8B-B14F-4D97-AF65-F5344CB8AC3E}">
        <p14:creationId xmlns:p14="http://schemas.microsoft.com/office/powerpoint/2010/main" val="22338307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SOME RESULTS</a:t>
            </a:r>
            <a:r>
              <a:rPr lang="en-US" dirty="0" smtClean="0"/>
              <a:t/>
            </a:r>
            <a:br>
              <a:rPr lang="en-US" dirty="0" smtClean="0"/>
            </a:b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6223277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39" y="169319"/>
            <a:ext cx="8781098" cy="956374"/>
          </a:xfrm>
        </p:spPr>
        <p:txBody>
          <a:bodyPr>
            <a:normAutofit fontScale="90000"/>
          </a:bodyPr>
          <a:lstStyle/>
          <a:p>
            <a:r>
              <a:rPr lang="en-US" dirty="0"/>
              <a:t>I</a:t>
            </a:r>
            <a:r>
              <a:rPr lang="en-US" dirty="0" smtClean="0"/>
              <a:t>nstrument availability </a:t>
            </a:r>
            <a:br>
              <a:rPr lang="en-US" dirty="0" smtClean="0"/>
            </a:br>
            <a:r>
              <a:rPr lang="en-US" dirty="0" smtClean="0"/>
              <a:t>(averaged across suite)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9814189"/>
              </p:ext>
            </p:extLst>
          </p:nvPr>
        </p:nvGraphicFramePr>
        <p:xfrm>
          <a:off x="487839" y="1388097"/>
          <a:ext cx="8998406" cy="457776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248566" y="5950709"/>
            <a:ext cx="2454074" cy="384721"/>
          </a:xfrm>
          <a:prstGeom prst="rect">
            <a:avLst/>
          </a:prstGeom>
          <a:noFill/>
        </p:spPr>
        <p:txBody>
          <a:bodyPr wrap="none" rtlCol="0">
            <a:spAutoFit/>
          </a:bodyPr>
          <a:lstStyle/>
          <a:p>
            <a:r>
              <a:rPr lang="en-US" dirty="0" smtClean="0"/>
              <a:t>WHAT WE WANTED</a:t>
            </a:r>
            <a:endParaRPr lang="en-US" dirty="0"/>
          </a:p>
        </p:txBody>
      </p:sp>
      <p:sp>
        <p:nvSpPr>
          <p:cNvPr id="6" name="TextBox 5"/>
          <p:cNvSpPr txBox="1"/>
          <p:nvPr/>
        </p:nvSpPr>
        <p:spPr>
          <a:xfrm>
            <a:off x="956922" y="5662662"/>
            <a:ext cx="2454074" cy="677108"/>
          </a:xfrm>
          <a:prstGeom prst="rect">
            <a:avLst/>
          </a:prstGeom>
          <a:noFill/>
        </p:spPr>
        <p:txBody>
          <a:bodyPr wrap="square" rtlCol="0">
            <a:spAutoFit/>
          </a:bodyPr>
          <a:lstStyle/>
          <a:p>
            <a:r>
              <a:rPr lang="en-US" dirty="0" smtClean="0"/>
              <a:t>WHAT WE HAVE BUDGET FOR</a:t>
            </a:r>
            <a:endParaRPr lang="en-US" dirty="0"/>
          </a:p>
        </p:txBody>
      </p:sp>
      <p:sp>
        <p:nvSpPr>
          <p:cNvPr id="7" name="TextBox 6"/>
          <p:cNvSpPr txBox="1"/>
          <p:nvPr/>
        </p:nvSpPr>
        <p:spPr>
          <a:xfrm>
            <a:off x="5837391" y="5662662"/>
            <a:ext cx="1885338" cy="969496"/>
          </a:xfrm>
          <a:prstGeom prst="rect">
            <a:avLst/>
          </a:prstGeom>
          <a:noFill/>
        </p:spPr>
        <p:txBody>
          <a:bodyPr wrap="square" rtlCol="0">
            <a:spAutoFit/>
          </a:bodyPr>
          <a:lstStyle/>
          <a:p>
            <a:r>
              <a:rPr lang="en-US" dirty="0" smtClean="0"/>
              <a:t>WHAT WE ENDED UP WITH</a:t>
            </a:r>
            <a:endParaRPr lang="en-US" dirty="0"/>
          </a:p>
        </p:txBody>
      </p:sp>
    </p:spTree>
    <p:extLst>
      <p:ext uri="{BB962C8B-B14F-4D97-AF65-F5344CB8AC3E}">
        <p14:creationId xmlns:p14="http://schemas.microsoft.com/office/powerpoint/2010/main" val="872237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39" y="169319"/>
            <a:ext cx="8781098" cy="956374"/>
          </a:xfrm>
        </p:spPr>
        <p:txBody>
          <a:bodyPr>
            <a:normAutofit fontScale="90000"/>
          </a:bodyPr>
          <a:lstStyle/>
          <a:p>
            <a:r>
              <a:rPr lang="en-US" dirty="0"/>
              <a:t>I</a:t>
            </a:r>
            <a:r>
              <a:rPr lang="en-US" dirty="0" smtClean="0"/>
              <a:t>nstrument availability </a:t>
            </a:r>
            <a:br>
              <a:rPr lang="en-US" dirty="0" smtClean="0"/>
            </a:br>
            <a:r>
              <a:rPr lang="en-US" dirty="0" smtClean="0"/>
              <a:t>(averaged across suite)</a:t>
            </a:r>
            <a:endParaRPr lang="en-US"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508032315"/>
              </p:ext>
            </p:extLst>
          </p:nvPr>
        </p:nvGraphicFramePr>
        <p:xfrm>
          <a:off x="487839" y="1446769"/>
          <a:ext cx="8918238" cy="4827588"/>
        </p:xfrm>
        <a:graphic>
          <a:graphicData uri="http://schemas.openxmlformats.org/drawingml/2006/chart">
            <c:chart xmlns:c="http://schemas.openxmlformats.org/drawingml/2006/chart" xmlns:r="http://schemas.openxmlformats.org/officeDocument/2006/relationships" r:id="rId3"/>
          </a:graphicData>
        </a:graphic>
      </p:graphicFrame>
      <p:sp>
        <p:nvSpPr>
          <p:cNvPr id="3" name="Striped Right Arrow 2"/>
          <p:cNvSpPr/>
          <p:nvPr/>
        </p:nvSpPr>
        <p:spPr>
          <a:xfrm rot="19152841">
            <a:off x="7252241" y="3455451"/>
            <a:ext cx="1600152" cy="694049"/>
          </a:xfrm>
          <a:prstGeom prst="striped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13631460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647139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conclusions</a:t>
            </a:r>
            <a:endParaRPr lang="en-US" dirty="0"/>
          </a:p>
        </p:txBody>
      </p:sp>
      <p:sp>
        <p:nvSpPr>
          <p:cNvPr id="3" name="Content Placeholder 2"/>
          <p:cNvSpPr>
            <a:spLocks noGrp="1"/>
          </p:cNvSpPr>
          <p:nvPr>
            <p:ph idx="1"/>
          </p:nvPr>
        </p:nvSpPr>
        <p:spPr>
          <a:xfrm>
            <a:off x="487839" y="1373331"/>
            <a:ext cx="8781098" cy="4689205"/>
          </a:xfrm>
        </p:spPr>
        <p:txBody>
          <a:bodyPr>
            <a:normAutofit/>
          </a:bodyPr>
          <a:lstStyle/>
          <a:p>
            <a:r>
              <a:rPr lang="en-US" sz="2800" dirty="0" smtClean="0"/>
              <a:t>Availability &gt; 90% is challenging </a:t>
            </a:r>
            <a:r>
              <a:rPr lang="en-US" sz="2800" dirty="0" smtClean="0"/>
              <a:t>!</a:t>
            </a:r>
          </a:p>
          <a:p>
            <a:endParaRPr lang="en-US" sz="2800" dirty="0" smtClean="0"/>
          </a:p>
          <a:p>
            <a:r>
              <a:rPr lang="en-US" sz="2800" dirty="0" smtClean="0"/>
              <a:t>Instrument availability is numerically dominated by medium length interventions 6-48hrs</a:t>
            </a:r>
            <a:r>
              <a:rPr lang="en-US" sz="2800" dirty="0" smtClean="0"/>
              <a:t>.</a:t>
            </a:r>
          </a:p>
          <a:p>
            <a:endParaRPr lang="en-US" sz="2800" dirty="0" smtClean="0"/>
          </a:p>
          <a:p>
            <a:r>
              <a:rPr lang="en-US" sz="2800" dirty="0" smtClean="0"/>
              <a:t>Heavy Shutters are essential to getting availability</a:t>
            </a:r>
          </a:p>
          <a:p>
            <a:endParaRPr lang="en-US" sz="2800" dirty="0" smtClean="0"/>
          </a:p>
          <a:p>
            <a:r>
              <a:rPr lang="en-US" sz="2800" dirty="0" smtClean="0"/>
              <a:t>The situation of long and short instruments is considerable different.</a:t>
            </a:r>
          </a:p>
        </p:txBody>
      </p:sp>
    </p:spTree>
    <p:extLst>
      <p:ext uri="{BB962C8B-B14F-4D97-AF65-F5344CB8AC3E}">
        <p14:creationId xmlns:p14="http://schemas.microsoft.com/office/powerpoint/2010/main" val="659201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509" y="5508251"/>
            <a:ext cx="8293259" cy="802187"/>
          </a:xfrm>
        </p:spPr>
        <p:txBody>
          <a:bodyPr/>
          <a:lstStyle/>
          <a:p>
            <a:r>
              <a:rPr lang="en-US" dirty="0" smtClean="0"/>
              <a:t>SHORT INSTRUMENTS</a:t>
            </a:r>
            <a:endParaRPr lang="en-US" dirty="0"/>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a:ext>
            </a:extLst>
          </a:blip>
          <a:srcRect t="-58937"/>
          <a:stretch/>
        </p:blipFill>
        <p:spPr>
          <a:xfrm>
            <a:off x="615384" y="-1904509"/>
            <a:ext cx="8448594" cy="6892762"/>
          </a:xfrm>
          <a:prstGeom prst="rect">
            <a:avLst/>
          </a:prstGeom>
        </p:spPr>
      </p:pic>
      <p:sp>
        <p:nvSpPr>
          <p:cNvPr id="5" name="Oval 4"/>
          <p:cNvSpPr/>
          <p:nvPr/>
        </p:nvSpPr>
        <p:spPr>
          <a:xfrm>
            <a:off x="4407139" y="4076256"/>
            <a:ext cx="1721830" cy="1602450"/>
          </a:xfrm>
          <a:prstGeom prst="ellipse">
            <a:avLst/>
          </a:prstGeom>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endParaRPr lang="en-US"/>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293242467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r>
              <a:rPr lang="en-US" b="1" dirty="0"/>
              <a:t>C</a:t>
            </a:r>
            <a:r>
              <a:rPr lang="en-US" b="1" dirty="0" smtClean="0"/>
              <a:t>onclusions for ‘short &amp; wide’ instruments</a:t>
            </a:r>
            <a:endParaRPr lang="en-US" dirty="0"/>
          </a:p>
        </p:txBody>
      </p:sp>
      <p:sp>
        <p:nvSpPr>
          <p:cNvPr id="3" name="Content Placeholder 2"/>
          <p:cNvSpPr>
            <a:spLocks noGrp="1"/>
          </p:cNvSpPr>
          <p:nvPr>
            <p:ph idx="1"/>
          </p:nvPr>
        </p:nvSpPr>
        <p:spPr>
          <a:xfrm>
            <a:off x="487839" y="1093242"/>
            <a:ext cx="8191651" cy="5105440"/>
          </a:xfrm>
        </p:spPr>
        <p:txBody>
          <a:bodyPr>
            <a:noAutofit/>
          </a:bodyPr>
          <a:lstStyle/>
          <a:p>
            <a:pPr marL="0" indent="0">
              <a:buNone/>
            </a:pPr>
            <a:r>
              <a:rPr lang="en-US" sz="2000" dirty="0" smtClean="0"/>
              <a:t>Penalty for </a:t>
            </a:r>
            <a:r>
              <a:rPr lang="en-US" sz="2000" dirty="0" smtClean="0"/>
              <a:t>access			:Low</a:t>
            </a:r>
            <a:endParaRPr lang="en-US" sz="2000" dirty="0" smtClean="0"/>
          </a:p>
          <a:p>
            <a:pPr marL="0" indent="0">
              <a:buNone/>
            </a:pPr>
            <a:r>
              <a:rPr lang="en-US" sz="2000" dirty="0" smtClean="0"/>
              <a:t>‘Breakdown in Black’ </a:t>
            </a:r>
            <a:r>
              <a:rPr lang="en-US" sz="2000" dirty="0" smtClean="0"/>
              <a:t>risk		:Moderate</a:t>
            </a:r>
            <a:endParaRPr lang="en-US" sz="2000" dirty="0" smtClean="0"/>
          </a:p>
          <a:p>
            <a:endParaRPr lang="en-US" sz="2000" dirty="0"/>
          </a:p>
          <a:p>
            <a:pPr marL="0" indent="0">
              <a:buNone/>
            </a:pPr>
            <a:r>
              <a:rPr lang="en-US" sz="2000" dirty="0" smtClean="0"/>
              <a:t>Optimum schedule (for beam-days)</a:t>
            </a:r>
          </a:p>
          <a:p>
            <a:r>
              <a:rPr lang="en-US" sz="2000" dirty="0"/>
              <a:t>R</a:t>
            </a:r>
            <a:r>
              <a:rPr lang="en-US" sz="2000" dirty="0" smtClean="0"/>
              <a:t>un long cycles short breaks </a:t>
            </a:r>
          </a:p>
          <a:p>
            <a:endParaRPr lang="en-US" sz="2000" dirty="0"/>
          </a:p>
          <a:p>
            <a:pPr marL="0" indent="0">
              <a:buNone/>
            </a:pPr>
            <a:r>
              <a:rPr lang="en-US" sz="2000" dirty="0" smtClean="0"/>
              <a:t>Breakdown strategy</a:t>
            </a:r>
          </a:p>
          <a:p>
            <a:r>
              <a:rPr lang="en-US" sz="2000" dirty="0" smtClean="0"/>
              <a:t>Shutdown during cycle for rapid repair</a:t>
            </a:r>
          </a:p>
          <a:p>
            <a:r>
              <a:rPr lang="en-US" sz="2000" dirty="0" smtClean="0"/>
              <a:t>Use </a:t>
            </a:r>
            <a:r>
              <a:rPr lang="en-US" sz="2000" dirty="0"/>
              <a:t>shutters </a:t>
            </a:r>
            <a:r>
              <a:rPr lang="en-US" sz="2000" dirty="0" smtClean="0"/>
              <a:t>and lateral shielding to </a:t>
            </a:r>
            <a:r>
              <a:rPr lang="en-US" sz="2000" dirty="0"/>
              <a:t>permit </a:t>
            </a:r>
            <a:r>
              <a:rPr lang="en-US" sz="2000" dirty="0" smtClean="0"/>
              <a:t>access.</a:t>
            </a:r>
          </a:p>
          <a:p>
            <a:endParaRPr lang="en-US" sz="2000" dirty="0" smtClean="0"/>
          </a:p>
          <a:p>
            <a:pPr marL="0" indent="0">
              <a:buNone/>
            </a:pPr>
            <a:r>
              <a:rPr lang="en-US" sz="2000" dirty="0" smtClean="0"/>
              <a:t>Design priorities</a:t>
            </a:r>
          </a:p>
          <a:p>
            <a:r>
              <a:rPr lang="en-US" sz="2000" dirty="0" smtClean="0"/>
              <a:t>Long service intervals</a:t>
            </a:r>
          </a:p>
          <a:p>
            <a:r>
              <a:rPr lang="en-US" sz="2000" dirty="0" smtClean="0"/>
              <a:t>Rapid intervention ready  MTTR &lt;48hrs</a:t>
            </a:r>
            <a:endParaRPr lang="en-US" sz="2000" dirty="0" smtClean="0"/>
          </a:p>
          <a:p>
            <a:r>
              <a:rPr lang="en-US" sz="2000" dirty="0" smtClean="0"/>
              <a:t>Hot </a:t>
            </a:r>
            <a:r>
              <a:rPr lang="en-US" sz="2000" dirty="0" smtClean="0"/>
              <a:t>swap capable </a:t>
            </a:r>
            <a:r>
              <a:rPr lang="en-US" sz="2000" dirty="0" smtClean="0"/>
              <a:t>(remote handling compatible)</a:t>
            </a:r>
          </a:p>
          <a:p>
            <a:endParaRPr lang="en-US" sz="2000" dirty="0"/>
          </a:p>
        </p:txBody>
      </p:sp>
    </p:spTree>
    <p:extLst>
      <p:ext uri="{BB962C8B-B14F-4D97-AF65-F5344CB8AC3E}">
        <p14:creationId xmlns:p14="http://schemas.microsoft.com/office/powerpoint/2010/main" val="9191391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39" y="292948"/>
            <a:ext cx="8781098" cy="847231"/>
          </a:xfrm>
        </p:spPr>
        <p:txBody>
          <a:bodyPr>
            <a:normAutofit fontScale="90000"/>
          </a:bodyPr>
          <a:lstStyle/>
          <a:p>
            <a:r>
              <a:rPr lang="en-US" dirty="0" smtClean="0"/>
              <a:t>A better schedule for </a:t>
            </a:r>
            <a:br>
              <a:rPr lang="en-US" dirty="0" smtClean="0"/>
            </a:br>
            <a:r>
              <a:rPr lang="en-US" dirty="0" smtClean="0"/>
              <a:t>short &amp; wide instruments (?)</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rcRect t="-8375" b="-8375"/>
          <a:stretch>
            <a:fillRect/>
          </a:stretch>
        </p:blipFill>
        <p:spPr>
          <a:xfrm>
            <a:off x="271022" y="1374642"/>
            <a:ext cx="9268936" cy="4125305"/>
          </a:xfrm>
        </p:spPr>
      </p:pic>
      <p:sp>
        <p:nvSpPr>
          <p:cNvPr id="7" name="TextBox 6"/>
          <p:cNvSpPr txBox="1"/>
          <p:nvPr/>
        </p:nvSpPr>
        <p:spPr>
          <a:xfrm>
            <a:off x="2520501" y="5075418"/>
            <a:ext cx="6595101" cy="1637383"/>
          </a:xfrm>
          <a:prstGeom prst="rect">
            <a:avLst/>
          </a:prstGeom>
          <a:noFill/>
        </p:spPr>
        <p:txBody>
          <a:bodyPr wrap="square" lIns="97548" tIns="48774" rIns="97548" bIns="48774" rtlCol="0">
            <a:spAutoFit/>
          </a:bodyPr>
          <a:lstStyle/>
          <a:p>
            <a:endParaRPr lang="en-US" sz="2000" dirty="0"/>
          </a:p>
          <a:p>
            <a:pPr marL="487741" indent="-487741">
              <a:buFont typeface="Arial"/>
              <a:buChar char="•"/>
            </a:pPr>
            <a:r>
              <a:rPr lang="en-US" sz="2000" dirty="0"/>
              <a:t>Number of operating days ~223 beam days</a:t>
            </a:r>
          </a:p>
          <a:p>
            <a:pPr marL="487741" indent="-487741">
              <a:buFont typeface="Arial"/>
              <a:buChar char="•"/>
            </a:pPr>
            <a:r>
              <a:rPr lang="en-US" sz="1800" dirty="0"/>
              <a:t>Optional</a:t>
            </a:r>
            <a:r>
              <a:rPr lang="en-US" sz="2000" dirty="0"/>
              <a:t> weekly breaks removed</a:t>
            </a:r>
          </a:p>
          <a:p>
            <a:pPr marL="487741" indent="-487741">
              <a:buFont typeface="Arial"/>
              <a:buChar char="•"/>
            </a:pPr>
            <a:r>
              <a:rPr lang="en-US" sz="2000" dirty="0"/>
              <a:t>Weekly 	      2 day ‘short intervention’ breaks</a:t>
            </a:r>
          </a:p>
          <a:p>
            <a:pPr marL="487741" indent="-487741">
              <a:buFont typeface="Arial"/>
              <a:buChar char="•"/>
            </a:pPr>
            <a:r>
              <a:rPr lang="en-US" sz="2000" dirty="0"/>
              <a:t>Bi-monthly 	5 day ‘long intervention’ breaks</a:t>
            </a:r>
          </a:p>
        </p:txBody>
      </p:sp>
      <p:sp>
        <p:nvSpPr>
          <p:cNvPr id="19" name="Oval 18"/>
          <p:cNvSpPr/>
          <p:nvPr/>
        </p:nvSpPr>
        <p:spPr>
          <a:xfrm>
            <a:off x="2141072" y="4185920"/>
            <a:ext cx="582695" cy="596053"/>
          </a:xfrm>
          <a:prstGeom prst="ellipse">
            <a:avLst/>
          </a:prstGeom>
          <a:noFill/>
          <a:ln w="508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endParaRPr lang="en-US"/>
          </a:p>
        </p:txBody>
      </p:sp>
      <p:sp>
        <p:nvSpPr>
          <p:cNvPr id="20" name="Oval 19"/>
          <p:cNvSpPr/>
          <p:nvPr/>
        </p:nvSpPr>
        <p:spPr>
          <a:xfrm>
            <a:off x="2723767" y="2451947"/>
            <a:ext cx="745308" cy="772160"/>
          </a:xfrm>
          <a:prstGeom prst="ellipse">
            <a:avLst/>
          </a:prstGeom>
          <a:noFill/>
          <a:ln w="50800">
            <a:solidFill>
              <a:srgbClr val="17375E"/>
            </a:solidFill>
          </a:ln>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endParaRPr lang="en-US"/>
          </a:p>
        </p:txBody>
      </p:sp>
      <p:sp>
        <p:nvSpPr>
          <p:cNvPr id="21" name="Curved Right Arrow 20"/>
          <p:cNvSpPr/>
          <p:nvPr/>
        </p:nvSpPr>
        <p:spPr>
          <a:xfrm flipV="1">
            <a:off x="487839" y="2289387"/>
            <a:ext cx="2032663" cy="4189230"/>
          </a:xfrm>
          <a:prstGeom prst="curvedRightArrow">
            <a:avLst>
              <a:gd name="adj1" fmla="val 14161"/>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endParaRPr lang="en-US">
              <a:solidFill>
                <a:schemeClr val="tx1"/>
              </a:solidFill>
            </a:endParaRPr>
          </a:p>
        </p:txBody>
      </p:sp>
      <p:sp>
        <p:nvSpPr>
          <p:cNvPr id="22" name="Curved Right Arrow 21"/>
          <p:cNvSpPr/>
          <p:nvPr/>
        </p:nvSpPr>
        <p:spPr>
          <a:xfrm flipV="1">
            <a:off x="935025" y="4185920"/>
            <a:ext cx="1084087" cy="1721893"/>
          </a:xfrm>
          <a:prstGeom prst="curvedRightArrow">
            <a:avLst>
              <a:gd name="adj1" fmla="val 14161"/>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endParaRPr lang="en-US">
              <a:solidFill>
                <a:schemeClr val="tx1"/>
              </a:solidFill>
            </a:endParaRPr>
          </a:p>
        </p:txBody>
      </p:sp>
    </p:spTree>
    <p:extLst>
      <p:ext uri="{BB962C8B-B14F-4D97-AF65-F5344CB8AC3E}">
        <p14:creationId xmlns:p14="http://schemas.microsoft.com/office/powerpoint/2010/main" val="3211006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1449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990" y="5054881"/>
            <a:ext cx="8293259" cy="1452880"/>
          </a:xfrm>
        </p:spPr>
        <p:txBody>
          <a:bodyPr/>
          <a:lstStyle/>
          <a:p>
            <a:r>
              <a:rPr lang="en-US" dirty="0" smtClean="0"/>
              <a:t>LONG INSTRUMENTS</a:t>
            </a:r>
            <a:endParaRPr lang="en-US" dirty="0"/>
          </a:p>
        </p:txBody>
      </p:sp>
      <p:sp>
        <p:nvSpPr>
          <p:cNvPr id="3" name="Text Placeholder 2"/>
          <p:cNvSpPr>
            <a:spLocks noGrp="1"/>
          </p:cNvSpPr>
          <p:nvPr>
            <p:ph type="body" idx="1"/>
          </p:nvPr>
        </p:nvSpPr>
        <p:spPr>
          <a:xfrm>
            <a:off x="770718" y="3578957"/>
            <a:ext cx="8293259" cy="1600199"/>
          </a:xfrm>
        </p:spPr>
        <p:txBody>
          <a:bodyPr/>
          <a:lstStyle/>
          <a:p>
            <a:r>
              <a:rPr lang="en-US" dirty="0" smtClean="0"/>
              <a:t>A DISCUSSION OF SCHEDULEs &amp; SHUTTERs </a:t>
            </a:r>
            <a:endParaRPr lang="en-US" dirty="0"/>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30608" y="1429174"/>
            <a:ext cx="7478233" cy="3082046"/>
          </a:xfrm>
          <a:prstGeom prst="rect">
            <a:avLst/>
          </a:prstGeom>
        </p:spPr>
      </p:pic>
      <p:sp>
        <p:nvSpPr>
          <p:cNvPr id="5" name="Oval 4"/>
          <p:cNvSpPr/>
          <p:nvPr/>
        </p:nvSpPr>
        <p:spPr>
          <a:xfrm>
            <a:off x="3810404" y="187464"/>
            <a:ext cx="2492613" cy="2483420"/>
          </a:xfrm>
          <a:prstGeom prst="ellipse">
            <a:avLst/>
          </a:prstGeom>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endParaRPr lang="en-US"/>
          </a:p>
        </p:txBody>
      </p:sp>
    </p:spTree>
    <p:extLst>
      <p:ext uri="{BB962C8B-B14F-4D97-AF65-F5344CB8AC3E}">
        <p14:creationId xmlns:p14="http://schemas.microsoft.com/office/powerpoint/2010/main" val="87109284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r>
              <a:rPr lang="en-US" b="1" dirty="0" smtClean="0"/>
              <a:t>Conclusions for ‘narrow &amp; long </a:t>
            </a:r>
            <a:r>
              <a:rPr lang="en-US" b="1" dirty="0"/>
              <a:t>instruments </a:t>
            </a:r>
            <a:endParaRPr lang="en-US" dirty="0"/>
          </a:p>
        </p:txBody>
      </p:sp>
      <p:sp>
        <p:nvSpPr>
          <p:cNvPr id="4" name="Content Placeholder 2"/>
          <p:cNvSpPr txBox="1">
            <a:spLocks/>
          </p:cNvSpPr>
          <p:nvPr/>
        </p:nvSpPr>
        <p:spPr>
          <a:xfrm>
            <a:off x="487839" y="1107770"/>
            <a:ext cx="8899875" cy="5138550"/>
          </a:xfrm>
          <a:prstGeom prst="rect">
            <a:avLst/>
          </a:prstGeom>
        </p:spPr>
        <p:txBody>
          <a:bodyPr vert="horz" lIns="97548" tIns="48774" rIns="97548" bIns="48774" rtlCol="0">
            <a:normAutofit fontScale="92500" lnSpcReduction="20000"/>
          </a:bodyPr>
          <a:lstStyle>
            <a:lvl1pPr marL="365806" indent="-365806" algn="l" defTabSz="487741" rtl="0" eaLnBrk="1" latinLnBrk="0" hangingPunct="1">
              <a:spcBef>
                <a:spcPct val="20000"/>
              </a:spcBef>
              <a:buFont typeface="Arial"/>
              <a:buChar char="•"/>
              <a:defRPr sz="2400" kern="1200">
                <a:solidFill>
                  <a:schemeClr val="tx1"/>
                </a:solidFill>
                <a:latin typeface="+mn-lt"/>
                <a:ea typeface="+mn-ea"/>
                <a:cs typeface="Helvetica"/>
              </a:defRPr>
            </a:lvl1pPr>
            <a:lvl2pPr marL="792579" indent="-304838" algn="l" defTabSz="487741" rtl="0" eaLnBrk="1" latinLnBrk="0" hangingPunct="1">
              <a:spcBef>
                <a:spcPct val="20000"/>
              </a:spcBef>
              <a:buFont typeface="Arial"/>
              <a:buChar char="–"/>
              <a:defRPr sz="2000" kern="1200">
                <a:solidFill>
                  <a:schemeClr val="tx1"/>
                </a:solidFill>
                <a:latin typeface="+mn-lt"/>
                <a:ea typeface="+mn-ea"/>
                <a:cs typeface="Helvetica"/>
              </a:defRPr>
            </a:lvl2pPr>
            <a:lvl3pPr marL="1219352" indent="-243870" algn="l" defTabSz="487741" rtl="0" eaLnBrk="1" latinLnBrk="0" hangingPunct="1">
              <a:spcBef>
                <a:spcPct val="20000"/>
              </a:spcBef>
              <a:buFont typeface="Arial"/>
              <a:buChar char="•"/>
              <a:defRPr sz="1600" kern="1200">
                <a:solidFill>
                  <a:schemeClr val="tx1"/>
                </a:solidFill>
                <a:latin typeface="+mn-lt"/>
                <a:ea typeface="+mn-ea"/>
                <a:cs typeface="Helvetica"/>
              </a:defRPr>
            </a:lvl3pPr>
            <a:lvl4pPr marL="1707093" indent="-243870" algn="l" defTabSz="487741" rtl="0" eaLnBrk="1" latinLnBrk="0" hangingPunct="1">
              <a:spcBef>
                <a:spcPct val="20000"/>
              </a:spcBef>
              <a:buFont typeface="Arial"/>
              <a:buChar char="–"/>
              <a:defRPr sz="1400" kern="1200">
                <a:solidFill>
                  <a:schemeClr val="tx1"/>
                </a:solidFill>
                <a:latin typeface="+mn-lt"/>
                <a:ea typeface="+mn-ea"/>
                <a:cs typeface="Helvetica"/>
              </a:defRPr>
            </a:lvl4pPr>
            <a:lvl5pPr marL="2194834" indent="-243870" algn="l" defTabSz="487741" rtl="0" eaLnBrk="1" latinLnBrk="0" hangingPunct="1">
              <a:spcBef>
                <a:spcPct val="20000"/>
              </a:spcBef>
              <a:buFont typeface="Arial"/>
              <a:buChar char="»"/>
              <a:defRPr sz="1200" kern="1200">
                <a:solidFill>
                  <a:schemeClr val="tx1"/>
                </a:solidFill>
                <a:latin typeface="+mn-lt"/>
                <a:ea typeface="+mn-ea"/>
                <a:cs typeface="Helvetica"/>
              </a:defRPr>
            </a:lvl5pPr>
            <a:lvl6pPr marL="2682575" indent="-243870" algn="l" defTabSz="487741" rtl="0" eaLnBrk="1" latinLnBrk="0" hangingPunct="1">
              <a:spcBef>
                <a:spcPct val="20000"/>
              </a:spcBef>
              <a:buFont typeface="Arial"/>
              <a:buChar char="•"/>
              <a:defRPr sz="2100" kern="1200">
                <a:solidFill>
                  <a:schemeClr val="tx1"/>
                </a:solidFill>
                <a:latin typeface="+mn-lt"/>
                <a:ea typeface="+mn-ea"/>
                <a:cs typeface="+mn-cs"/>
              </a:defRPr>
            </a:lvl6pPr>
            <a:lvl7pPr marL="3170316" indent="-243870" algn="l" defTabSz="487741" rtl="0" eaLnBrk="1" latinLnBrk="0" hangingPunct="1">
              <a:spcBef>
                <a:spcPct val="20000"/>
              </a:spcBef>
              <a:buFont typeface="Arial"/>
              <a:buChar char="•"/>
              <a:defRPr sz="2100" kern="1200">
                <a:solidFill>
                  <a:schemeClr val="tx1"/>
                </a:solidFill>
                <a:latin typeface="+mn-lt"/>
                <a:ea typeface="+mn-ea"/>
                <a:cs typeface="+mn-cs"/>
              </a:defRPr>
            </a:lvl7pPr>
            <a:lvl8pPr marL="3658057" indent="-243870" algn="l" defTabSz="487741" rtl="0" eaLnBrk="1" latinLnBrk="0" hangingPunct="1">
              <a:spcBef>
                <a:spcPct val="20000"/>
              </a:spcBef>
              <a:buFont typeface="Arial"/>
              <a:buChar char="•"/>
              <a:defRPr sz="2100" kern="1200">
                <a:solidFill>
                  <a:schemeClr val="tx1"/>
                </a:solidFill>
                <a:latin typeface="+mn-lt"/>
                <a:ea typeface="+mn-ea"/>
                <a:cs typeface="+mn-cs"/>
              </a:defRPr>
            </a:lvl8pPr>
            <a:lvl9pPr marL="4145798" indent="-243870" algn="l" defTabSz="487741" rtl="0" eaLnBrk="1" latinLnBrk="0" hangingPunct="1">
              <a:spcBef>
                <a:spcPct val="20000"/>
              </a:spcBef>
              <a:buFont typeface="Arial"/>
              <a:buChar char="•"/>
              <a:defRPr sz="2100" kern="1200">
                <a:solidFill>
                  <a:schemeClr val="tx1"/>
                </a:solidFill>
                <a:latin typeface="+mn-lt"/>
                <a:ea typeface="+mn-ea"/>
                <a:cs typeface="+mn-cs"/>
              </a:defRPr>
            </a:lvl9pPr>
          </a:lstStyle>
          <a:p>
            <a:pPr marL="0" indent="0">
              <a:buFont typeface="Arial"/>
              <a:buNone/>
            </a:pPr>
            <a:r>
              <a:rPr lang="en-US" dirty="0" smtClean="0"/>
              <a:t>Penalty for </a:t>
            </a:r>
            <a:r>
              <a:rPr lang="en-US" dirty="0" smtClean="0"/>
              <a:t>access			:Extremely </a:t>
            </a:r>
            <a:r>
              <a:rPr lang="en-US" dirty="0" smtClean="0"/>
              <a:t>high</a:t>
            </a:r>
          </a:p>
          <a:p>
            <a:endParaRPr lang="en-US" dirty="0" smtClean="0"/>
          </a:p>
          <a:p>
            <a:pPr marL="0" indent="0">
              <a:buNone/>
            </a:pPr>
            <a:r>
              <a:rPr lang="en-US" dirty="0" smtClean="0"/>
              <a:t>‘Breakdown in Black’ Risk </a:t>
            </a:r>
            <a:r>
              <a:rPr lang="en-US" dirty="0" smtClean="0"/>
              <a:t>	:High</a:t>
            </a:r>
            <a:endParaRPr lang="en-US" dirty="0" smtClean="0"/>
          </a:p>
          <a:p>
            <a:endParaRPr lang="en-US" dirty="0" smtClean="0"/>
          </a:p>
          <a:p>
            <a:pPr marL="0" indent="0">
              <a:buFont typeface="Arial"/>
              <a:buNone/>
            </a:pPr>
            <a:r>
              <a:rPr lang="en-US" dirty="0" smtClean="0"/>
              <a:t>Optimum schedule (for beam-days)</a:t>
            </a:r>
          </a:p>
          <a:p>
            <a:r>
              <a:rPr lang="en-US" dirty="0" smtClean="0"/>
              <a:t>Run short cycles with frequent short-</a:t>
            </a:r>
            <a:r>
              <a:rPr lang="en-US" dirty="0" err="1" smtClean="0"/>
              <a:t>ish</a:t>
            </a:r>
            <a:r>
              <a:rPr lang="en-US" dirty="0" smtClean="0"/>
              <a:t> planned breaks (3-4days)</a:t>
            </a:r>
          </a:p>
          <a:p>
            <a:endParaRPr lang="en-US" dirty="0" smtClean="0"/>
          </a:p>
          <a:p>
            <a:pPr marL="0" indent="0">
              <a:buFont typeface="Arial"/>
              <a:buNone/>
            </a:pPr>
            <a:r>
              <a:rPr lang="en-US" dirty="0" smtClean="0"/>
              <a:t>Breakdown strategy</a:t>
            </a:r>
          </a:p>
          <a:p>
            <a:r>
              <a:rPr lang="en-US" dirty="0" smtClean="0"/>
              <a:t>Wait till planned </a:t>
            </a:r>
            <a:r>
              <a:rPr lang="en-US" dirty="0" smtClean="0"/>
              <a:t>breaks</a:t>
            </a:r>
            <a:endParaRPr lang="en-US" dirty="0" smtClean="0"/>
          </a:p>
          <a:p>
            <a:r>
              <a:rPr lang="en-US" dirty="0" smtClean="0"/>
              <a:t>Ensure MTTR &lt;4days</a:t>
            </a:r>
          </a:p>
          <a:p>
            <a:endParaRPr lang="en-US" dirty="0" smtClean="0"/>
          </a:p>
          <a:p>
            <a:pPr marL="0" indent="0">
              <a:buNone/>
            </a:pPr>
            <a:r>
              <a:rPr lang="en-US" dirty="0" smtClean="0"/>
              <a:t>Design priorities</a:t>
            </a:r>
          </a:p>
          <a:p>
            <a:r>
              <a:rPr lang="en-US" dirty="0" smtClean="0"/>
              <a:t>Reduce equipment in Black</a:t>
            </a:r>
          </a:p>
          <a:p>
            <a:r>
              <a:rPr lang="en-US" dirty="0"/>
              <a:t>H</a:t>
            </a:r>
            <a:r>
              <a:rPr lang="en-US" dirty="0" smtClean="0"/>
              <a:t>igh component reliability </a:t>
            </a:r>
          </a:p>
          <a:p>
            <a:r>
              <a:rPr lang="en-US" dirty="0" smtClean="0"/>
              <a:t>Limp Home Strategies</a:t>
            </a:r>
            <a:endParaRPr lang="en-US" dirty="0"/>
          </a:p>
        </p:txBody>
      </p:sp>
    </p:spTree>
    <p:extLst>
      <p:ext uri="{BB962C8B-B14F-4D97-AF65-F5344CB8AC3E}">
        <p14:creationId xmlns:p14="http://schemas.microsoft.com/office/powerpoint/2010/main" val="108984580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39" y="292948"/>
            <a:ext cx="8781098" cy="847231"/>
          </a:xfrm>
        </p:spPr>
        <p:txBody>
          <a:bodyPr>
            <a:normAutofit fontScale="90000"/>
          </a:bodyPr>
          <a:lstStyle/>
          <a:p>
            <a:r>
              <a:rPr lang="en-US" dirty="0" smtClean="0"/>
              <a:t>A better schedule for </a:t>
            </a:r>
            <a:br>
              <a:rPr lang="en-US" dirty="0" smtClean="0"/>
            </a:br>
            <a:r>
              <a:rPr lang="en-US" dirty="0" smtClean="0"/>
              <a:t>long &amp; narrow instruments (?)</a:t>
            </a:r>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530" b="788"/>
          <a:stretch/>
        </p:blipFill>
        <p:spPr>
          <a:xfrm>
            <a:off x="224004" y="1307481"/>
            <a:ext cx="9366501" cy="3684693"/>
          </a:xfrm>
        </p:spPr>
      </p:pic>
      <p:sp>
        <p:nvSpPr>
          <p:cNvPr id="7" name="TextBox 6"/>
          <p:cNvSpPr txBox="1"/>
          <p:nvPr/>
        </p:nvSpPr>
        <p:spPr>
          <a:xfrm>
            <a:off x="2261693" y="4992174"/>
            <a:ext cx="7737664" cy="1329607"/>
          </a:xfrm>
          <a:prstGeom prst="rect">
            <a:avLst/>
          </a:prstGeom>
          <a:noFill/>
        </p:spPr>
        <p:txBody>
          <a:bodyPr wrap="square" lIns="97548" tIns="48774" rIns="97548" bIns="48774" rtlCol="0">
            <a:spAutoFit/>
          </a:bodyPr>
          <a:lstStyle/>
          <a:p>
            <a:pPr marL="457200" indent="-457200">
              <a:buFont typeface="Arial"/>
              <a:buChar char="•"/>
            </a:pPr>
            <a:r>
              <a:rPr lang="en-US" sz="2000" dirty="0" smtClean="0"/>
              <a:t>Number </a:t>
            </a:r>
            <a:r>
              <a:rPr lang="en-US" sz="2000" dirty="0"/>
              <a:t>of operating days ~209 beam days</a:t>
            </a:r>
          </a:p>
          <a:p>
            <a:pPr marL="487741" indent="-487741">
              <a:buFont typeface="Arial"/>
              <a:buChar char="•"/>
            </a:pPr>
            <a:r>
              <a:rPr lang="en-US" sz="2000" dirty="0"/>
              <a:t>Optional weekly breaks removed</a:t>
            </a:r>
          </a:p>
          <a:p>
            <a:pPr marL="487741" indent="-487741">
              <a:buFont typeface="Arial"/>
              <a:buChar char="•"/>
            </a:pPr>
            <a:r>
              <a:rPr lang="en-US" sz="2000" dirty="0"/>
              <a:t>10 day ON  -   3 day ‘OFF’ cycles (+1 day)</a:t>
            </a:r>
          </a:p>
          <a:p>
            <a:pPr marL="487741" indent="-487741">
              <a:buFont typeface="Arial"/>
              <a:buChar char="•"/>
            </a:pPr>
            <a:r>
              <a:rPr lang="en-US" sz="2000" dirty="0"/>
              <a:t>40 day ON  -   5 day ‘OFF’ ‘long intervention’ breaks</a:t>
            </a:r>
          </a:p>
        </p:txBody>
      </p:sp>
      <p:sp>
        <p:nvSpPr>
          <p:cNvPr id="19" name="Oval 18"/>
          <p:cNvSpPr/>
          <p:nvPr/>
        </p:nvSpPr>
        <p:spPr>
          <a:xfrm>
            <a:off x="2086382" y="4240590"/>
            <a:ext cx="582695" cy="596053"/>
          </a:xfrm>
          <a:prstGeom prst="ellipse">
            <a:avLst/>
          </a:prstGeom>
          <a:noFill/>
          <a:ln w="5080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endParaRPr lang="en-US"/>
          </a:p>
        </p:txBody>
      </p:sp>
      <p:sp>
        <p:nvSpPr>
          <p:cNvPr id="20" name="Oval 19"/>
          <p:cNvSpPr/>
          <p:nvPr/>
        </p:nvSpPr>
        <p:spPr>
          <a:xfrm>
            <a:off x="2723767" y="2451947"/>
            <a:ext cx="745308" cy="772160"/>
          </a:xfrm>
          <a:prstGeom prst="ellipse">
            <a:avLst/>
          </a:prstGeom>
          <a:noFill/>
          <a:ln w="50800">
            <a:solidFill>
              <a:srgbClr val="17375E"/>
            </a:solidFill>
          </a:ln>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endParaRPr lang="en-US"/>
          </a:p>
        </p:txBody>
      </p:sp>
      <p:sp>
        <p:nvSpPr>
          <p:cNvPr id="21" name="Curved Right Arrow 20"/>
          <p:cNvSpPr/>
          <p:nvPr/>
        </p:nvSpPr>
        <p:spPr>
          <a:xfrm flipV="1">
            <a:off x="487839" y="2289387"/>
            <a:ext cx="2032663" cy="4115638"/>
          </a:xfrm>
          <a:prstGeom prst="curvedRightArrow">
            <a:avLst>
              <a:gd name="adj1" fmla="val 14161"/>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endParaRPr lang="en-US">
              <a:solidFill>
                <a:schemeClr val="tx1"/>
              </a:solidFill>
            </a:endParaRPr>
          </a:p>
        </p:txBody>
      </p:sp>
      <p:sp>
        <p:nvSpPr>
          <p:cNvPr id="22" name="Curved Right Arrow 21"/>
          <p:cNvSpPr/>
          <p:nvPr/>
        </p:nvSpPr>
        <p:spPr>
          <a:xfrm flipV="1">
            <a:off x="935025" y="4185920"/>
            <a:ext cx="1084087" cy="1579193"/>
          </a:xfrm>
          <a:prstGeom prst="curvedRightArrow">
            <a:avLst>
              <a:gd name="adj1" fmla="val 14161"/>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endParaRPr lang="en-US">
              <a:solidFill>
                <a:schemeClr val="tx1"/>
              </a:solidFill>
            </a:endParaRPr>
          </a:p>
        </p:txBody>
      </p:sp>
    </p:spTree>
    <p:extLst>
      <p:ext uri="{BB962C8B-B14F-4D97-AF65-F5344CB8AC3E}">
        <p14:creationId xmlns:p14="http://schemas.microsoft.com/office/powerpoint/2010/main" val="1719109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SHUTTER POSITIONING</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8090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839" y="292951"/>
            <a:ext cx="8781098" cy="658011"/>
          </a:xfrm>
        </p:spPr>
        <p:txBody>
          <a:bodyPr>
            <a:normAutofit/>
          </a:bodyPr>
          <a:lstStyle/>
          <a:p>
            <a:r>
              <a:rPr lang="en-US" sz="3400" dirty="0"/>
              <a:t>Distribution of ‘high risk’ components</a:t>
            </a:r>
          </a:p>
        </p:txBody>
      </p:sp>
      <p:graphicFrame>
        <p:nvGraphicFramePr>
          <p:cNvPr id="4" name="Chart 3"/>
          <p:cNvGraphicFramePr>
            <a:graphicFrameLocks/>
          </p:cNvGraphicFramePr>
          <p:nvPr>
            <p:extLst>
              <p:ext uri="{D42A27DB-BD31-4B8C-83A1-F6EECF244321}">
                <p14:modId xmlns:p14="http://schemas.microsoft.com/office/powerpoint/2010/main" val="612279350"/>
              </p:ext>
            </p:extLst>
          </p:nvPr>
        </p:nvGraphicFramePr>
        <p:xfrm>
          <a:off x="721176" y="1100599"/>
          <a:ext cx="8739607" cy="5136274"/>
        </p:xfrm>
        <a:graphic>
          <a:graphicData uri="http://schemas.openxmlformats.org/drawingml/2006/chart">
            <c:chart xmlns:c="http://schemas.openxmlformats.org/drawingml/2006/chart" xmlns:r="http://schemas.openxmlformats.org/officeDocument/2006/relationships" r:id="rId3"/>
          </a:graphicData>
        </a:graphic>
      </p:graphicFrame>
      <p:sp>
        <p:nvSpPr>
          <p:cNvPr id="5" name="Curved Down Arrow 4"/>
          <p:cNvSpPr/>
          <p:nvPr/>
        </p:nvSpPr>
        <p:spPr>
          <a:xfrm rot="1063365">
            <a:off x="2901324" y="3741267"/>
            <a:ext cx="3269333" cy="1216926"/>
          </a:xfrm>
          <a:prstGeom prst="curvedDownArrow">
            <a:avLst/>
          </a:prstGeom>
          <a:solidFill>
            <a:srgbClr val="FFFF00"/>
          </a:solidFill>
          <a:ln>
            <a:solidFill>
              <a:srgbClr val="008000"/>
            </a:solidFill>
          </a:ln>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endParaRPr lang="en-US">
              <a:solidFill>
                <a:schemeClr val="tx1"/>
              </a:solidFill>
            </a:endParaRPr>
          </a:p>
        </p:txBody>
      </p:sp>
      <p:cxnSp>
        <p:nvCxnSpPr>
          <p:cNvPr id="6" name="Straight Arrow Connector 5"/>
          <p:cNvCxnSpPr/>
          <p:nvPr/>
        </p:nvCxnSpPr>
        <p:spPr>
          <a:xfrm>
            <a:off x="2291631" y="1832598"/>
            <a:ext cx="0" cy="4368177"/>
          </a:xfrm>
          <a:prstGeom prst="straightConnector1">
            <a:avLst/>
          </a:prstGeom>
          <a:ln w="635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4365441">
            <a:off x="1510080" y="2291052"/>
            <a:ext cx="2437981" cy="329333"/>
          </a:xfrm>
          <a:prstGeom prst="rect">
            <a:avLst/>
          </a:prstGeom>
          <a:noFill/>
        </p:spPr>
        <p:txBody>
          <a:bodyPr wrap="none" lIns="97548" tIns="48774" rIns="97548" bIns="48774" rtlCol="0">
            <a:spAutoFit/>
          </a:bodyPr>
          <a:lstStyle/>
          <a:p>
            <a:r>
              <a:rPr lang="en-US" sz="1500" dirty="0"/>
              <a:t>SHUTTER – </a:t>
            </a:r>
            <a:r>
              <a:rPr lang="en-US" sz="1500" dirty="0" smtClean="0"/>
              <a:t>UP </a:t>
            </a:r>
            <a:r>
              <a:rPr lang="en-US" sz="1400" dirty="0" smtClean="0"/>
              <a:t>STREAM</a:t>
            </a:r>
            <a:endParaRPr lang="en-US" sz="1500" dirty="0"/>
          </a:p>
        </p:txBody>
      </p:sp>
      <p:sp>
        <p:nvSpPr>
          <p:cNvPr id="8" name="TextBox 7"/>
          <p:cNvSpPr txBox="1"/>
          <p:nvPr/>
        </p:nvSpPr>
        <p:spPr>
          <a:xfrm rot="18569530">
            <a:off x="1786437" y="5166112"/>
            <a:ext cx="2783252" cy="329333"/>
          </a:xfrm>
          <a:prstGeom prst="rect">
            <a:avLst/>
          </a:prstGeom>
          <a:noFill/>
        </p:spPr>
        <p:txBody>
          <a:bodyPr wrap="none" lIns="97548" tIns="48774" rIns="97548" bIns="48774" rtlCol="0">
            <a:spAutoFit/>
          </a:bodyPr>
          <a:lstStyle/>
          <a:p>
            <a:r>
              <a:rPr lang="en-US" sz="1400" dirty="0"/>
              <a:t>SHUTTER</a:t>
            </a:r>
            <a:r>
              <a:rPr lang="en-US" sz="1500" dirty="0"/>
              <a:t> </a:t>
            </a:r>
            <a:r>
              <a:rPr lang="en-US" sz="1500" dirty="0" smtClean="0"/>
              <a:t>– </a:t>
            </a:r>
            <a:r>
              <a:rPr lang="en-US" sz="1500" dirty="0" smtClean="0"/>
              <a:t>DOWN STREAM</a:t>
            </a:r>
            <a:endParaRPr lang="en-US" sz="1500" dirty="0"/>
          </a:p>
        </p:txBody>
      </p:sp>
      <p:sp>
        <p:nvSpPr>
          <p:cNvPr id="9" name="TextBox 8"/>
          <p:cNvSpPr txBox="1"/>
          <p:nvPr/>
        </p:nvSpPr>
        <p:spPr>
          <a:xfrm rot="16200000">
            <a:off x="945696" y="3771305"/>
            <a:ext cx="2186706" cy="344722"/>
          </a:xfrm>
          <a:prstGeom prst="rect">
            <a:avLst/>
          </a:prstGeom>
          <a:noFill/>
        </p:spPr>
        <p:txBody>
          <a:bodyPr wrap="square" lIns="97548" tIns="48774" rIns="97548" bIns="48774" rtlCol="0">
            <a:spAutoFit/>
          </a:bodyPr>
          <a:lstStyle/>
          <a:p>
            <a:r>
              <a:rPr lang="en-US" sz="1600" dirty="0" smtClean="0"/>
              <a:t>THE RISK GAP ! </a:t>
            </a:r>
          </a:p>
        </p:txBody>
      </p:sp>
      <p:sp>
        <p:nvSpPr>
          <p:cNvPr id="10" name="TextBox 9"/>
          <p:cNvSpPr txBox="1"/>
          <p:nvPr/>
        </p:nvSpPr>
        <p:spPr>
          <a:xfrm>
            <a:off x="186709" y="6750882"/>
            <a:ext cx="9274074" cy="375500"/>
          </a:xfrm>
          <a:prstGeom prst="rect">
            <a:avLst/>
          </a:prstGeom>
          <a:noFill/>
        </p:spPr>
        <p:txBody>
          <a:bodyPr wrap="square" lIns="97548" tIns="48774" rIns="97548" bIns="48774" rtlCol="0">
            <a:spAutoFit/>
          </a:bodyPr>
          <a:lstStyle/>
          <a:p>
            <a:r>
              <a:rPr lang="en-US" sz="1800" dirty="0" smtClean="0"/>
              <a:t>ACCESS DELAY  </a:t>
            </a:r>
            <a:r>
              <a:rPr lang="en-US" sz="1800" dirty="0" smtClean="0"/>
              <a:t> </a:t>
            </a:r>
            <a:r>
              <a:rPr lang="en-US" sz="1800" dirty="0" smtClean="0"/>
              <a:t>50days             20days             </a:t>
            </a:r>
            <a:r>
              <a:rPr lang="en-US" sz="1800" dirty="0" smtClean="0"/>
              <a:t>10days              </a:t>
            </a:r>
            <a:r>
              <a:rPr lang="en-US" sz="1800" dirty="0" smtClean="0"/>
              <a:t>5day              </a:t>
            </a:r>
            <a:r>
              <a:rPr lang="en-US" sz="1800" dirty="0" smtClean="0"/>
              <a:t>1day</a:t>
            </a:r>
            <a:endParaRPr lang="en-US" sz="1800" dirty="0"/>
          </a:p>
        </p:txBody>
      </p:sp>
      <p:sp>
        <p:nvSpPr>
          <p:cNvPr id="11" name="TextBox 10"/>
          <p:cNvSpPr txBox="1"/>
          <p:nvPr/>
        </p:nvSpPr>
        <p:spPr>
          <a:xfrm>
            <a:off x="186710" y="6356928"/>
            <a:ext cx="8882046" cy="375500"/>
          </a:xfrm>
          <a:prstGeom prst="rect">
            <a:avLst/>
          </a:prstGeom>
          <a:solidFill>
            <a:schemeClr val="bg1"/>
          </a:solidFill>
        </p:spPr>
        <p:txBody>
          <a:bodyPr wrap="none" lIns="97548" tIns="48774" rIns="97548" bIns="48774" rtlCol="0">
            <a:spAutoFit/>
          </a:bodyPr>
          <a:lstStyle/>
          <a:p>
            <a:r>
              <a:rPr lang="en-US" sz="1800" dirty="0" smtClean="0"/>
              <a:t>Access zone         Black                 Purple             </a:t>
            </a:r>
            <a:r>
              <a:rPr lang="en-US" sz="1800" dirty="0" smtClean="0"/>
              <a:t> </a:t>
            </a:r>
            <a:r>
              <a:rPr lang="en-US" sz="1800" dirty="0" smtClean="0"/>
              <a:t>Red                </a:t>
            </a:r>
            <a:r>
              <a:rPr lang="en-US" sz="1800" dirty="0" smtClean="0"/>
              <a:t>Orange          </a:t>
            </a:r>
            <a:r>
              <a:rPr lang="en-US" sz="1800" dirty="0" smtClean="0"/>
              <a:t>Green</a:t>
            </a:r>
            <a:endParaRPr lang="en-US" sz="1800" dirty="0"/>
          </a:p>
        </p:txBody>
      </p:sp>
    </p:spTree>
    <p:extLst>
      <p:ext uri="{BB962C8B-B14F-4D97-AF65-F5344CB8AC3E}">
        <p14:creationId xmlns:p14="http://schemas.microsoft.com/office/powerpoint/2010/main" val="3631889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839" y="292948"/>
            <a:ext cx="8781098" cy="870443"/>
          </a:xfrm>
        </p:spPr>
        <p:txBody>
          <a:bodyPr>
            <a:normAutofit/>
          </a:bodyPr>
          <a:lstStyle/>
          <a:p>
            <a:r>
              <a:rPr lang="en-US" sz="3400" dirty="0"/>
              <a:t>ESS Instrument suite  </a:t>
            </a:r>
          </a:p>
        </p:txBody>
      </p:sp>
      <p:sp>
        <p:nvSpPr>
          <p:cNvPr id="5" name="Content Placeholder 4"/>
          <p:cNvSpPr>
            <a:spLocks noGrp="1"/>
          </p:cNvSpPr>
          <p:nvPr>
            <p:ph idx="1"/>
          </p:nvPr>
        </p:nvSpPr>
        <p:spPr>
          <a:xfrm>
            <a:off x="487839" y="2539922"/>
            <a:ext cx="8781098" cy="3994655"/>
          </a:xfrm>
        </p:spPr>
        <p:txBody>
          <a:bodyPr>
            <a:normAutofit/>
          </a:bodyPr>
          <a:lstStyle/>
          <a:p>
            <a:r>
              <a:rPr lang="en-US" sz="2600" dirty="0"/>
              <a:t>	If the ESS instrument suite is to perform operationally ‘only’ as well as existing facilities </a:t>
            </a:r>
            <a:r>
              <a:rPr lang="en-US" sz="2600" dirty="0" smtClean="0"/>
              <a:t>critical component </a:t>
            </a:r>
            <a:r>
              <a:rPr lang="en-US" sz="2600" dirty="0"/>
              <a:t>will have to be several times more reliable </a:t>
            </a:r>
            <a:r>
              <a:rPr lang="en-US" sz="2600" dirty="0" smtClean="0"/>
              <a:t>than </a:t>
            </a:r>
            <a:r>
              <a:rPr lang="en-US" sz="2600" dirty="0"/>
              <a:t>currently operating.  </a:t>
            </a:r>
          </a:p>
          <a:p>
            <a:pPr marL="0" indent="0">
              <a:buNone/>
            </a:pPr>
            <a:endParaRPr lang="en-US" sz="2600" dirty="0"/>
          </a:p>
          <a:p>
            <a:r>
              <a:rPr lang="en-US" sz="2600" b="1" dirty="0"/>
              <a:t>ESS Instrument </a:t>
            </a:r>
            <a:r>
              <a:rPr lang="en-US" sz="2600" b="1" dirty="0" smtClean="0"/>
              <a:t>MTTF </a:t>
            </a:r>
            <a:r>
              <a:rPr lang="en-US" sz="2600" b="1" dirty="0"/>
              <a:t>= &gt;1000 days ?</a:t>
            </a:r>
          </a:p>
          <a:p>
            <a:pPr marL="0" indent="0">
              <a:buNone/>
            </a:pPr>
            <a:endParaRPr lang="en-US" sz="2600" b="1" dirty="0"/>
          </a:p>
          <a:p>
            <a:pPr marL="0" indent="0">
              <a:buNone/>
            </a:pPr>
            <a:endParaRPr lang="en-US" sz="2600" b="1" dirty="0"/>
          </a:p>
        </p:txBody>
      </p:sp>
      <p:sp>
        <p:nvSpPr>
          <p:cNvPr id="2" name="Rectangle 1"/>
          <p:cNvSpPr/>
          <p:nvPr/>
        </p:nvSpPr>
        <p:spPr>
          <a:xfrm>
            <a:off x="188294" y="6534577"/>
            <a:ext cx="4878388" cy="689420"/>
          </a:xfrm>
          <a:prstGeom prst="rect">
            <a:avLst/>
          </a:prstGeom>
        </p:spPr>
        <p:txBody>
          <a:bodyPr lIns="97548" tIns="48774" rIns="97548" bIns="48774">
            <a:spAutoFit/>
          </a:bodyPr>
          <a:lstStyle/>
          <a:p>
            <a:r>
              <a:rPr lang="en-US" dirty="0"/>
              <a:t>(</a:t>
            </a:r>
            <a:r>
              <a:rPr lang="en-US" dirty="0" smtClean="0"/>
              <a:t>MTTF</a:t>
            </a:r>
            <a:r>
              <a:rPr lang="en-US" dirty="0"/>
              <a:t>) - M</a:t>
            </a:r>
            <a:r>
              <a:rPr lang="en-US" dirty="0">
                <a:solidFill>
                  <a:schemeClr val="bg1">
                    <a:lumMod val="65000"/>
                  </a:schemeClr>
                </a:solidFill>
              </a:rPr>
              <a:t>ean</a:t>
            </a:r>
            <a:r>
              <a:rPr lang="en-US" dirty="0"/>
              <a:t> T</a:t>
            </a:r>
            <a:r>
              <a:rPr lang="en-US" dirty="0">
                <a:solidFill>
                  <a:srgbClr val="A6A6A6"/>
                </a:solidFill>
              </a:rPr>
              <a:t>ime</a:t>
            </a:r>
            <a:r>
              <a:rPr lang="en-US" dirty="0"/>
              <a:t> </a:t>
            </a:r>
            <a:r>
              <a:rPr lang="en-US" dirty="0" smtClean="0"/>
              <a:t>To </a:t>
            </a:r>
            <a:r>
              <a:rPr lang="en-US" dirty="0"/>
              <a:t>F</a:t>
            </a:r>
            <a:r>
              <a:rPr lang="en-US" dirty="0">
                <a:solidFill>
                  <a:srgbClr val="A6A6A6"/>
                </a:solidFill>
              </a:rPr>
              <a:t>ailure</a:t>
            </a:r>
          </a:p>
          <a:p>
            <a:r>
              <a:rPr lang="en-US" dirty="0"/>
              <a:t>(MTTR) – M</a:t>
            </a:r>
            <a:r>
              <a:rPr lang="en-US" dirty="0">
                <a:solidFill>
                  <a:srgbClr val="BFBFBF"/>
                </a:solidFill>
              </a:rPr>
              <a:t>ean</a:t>
            </a:r>
            <a:r>
              <a:rPr lang="en-US" dirty="0"/>
              <a:t> T</a:t>
            </a:r>
            <a:r>
              <a:rPr lang="en-US" dirty="0">
                <a:solidFill>
                  <a:schemeClr val="bg1">
                    <a:lumMod val="75000"/>
                  </a:schemeClr>
                </a:solidFill>
              </a:rPr>
              <a:t>ime</a:t>
            </a:r>
            <a:r>
              <a:rPr lang="en-US" dirty="0"/>
              <a:t> T</a:t>
            </a:r>
            <a:r>
              <a:rPr lang="en-US" dirty="0">
                <a:solidFill>
                  <a:srgbClr val="BFBFBF"/>
                </a:solidFill>
              </a:rPr>
              <a:t>o</a:t>
            </a:r>
            <a:r>
              <a:rPr lang="en-US" dirty="0"/>
              <a:t> R</a:t>
            </a:r>
            <a:r>
              <a:rPr lang="en-US" dirty="0">
                <a:solidFill>
                  <a:srgbClr val="BFBFBF"/>
                </a:solidFill>
              </a:rPr>
              <a:t>epair</a:t>
            </a:r>
          </a:p>
        </p:txBody>
      </p:sp>
    </p:spTree>
    <p:extLst>
      <p:ext uri="{BB962C8B-B14F-4D97-AF65-F5344CB8AC3E}">
        <p14:creationId xmlns:p14="http://schemas.microsoft.com/office/powerpoint/2010/main" val="11168260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5662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 it useful ?</a:t>
            </a:r>
            <a:endParaRPr lang="en-US" dirty="0"/>
          </a:p>
        </p:txBody>
      </p:sp>
      <p:sp>
        <p:nvSpPr>
          <p:cNvPr id="3" name="Content Placeholder 2"/>
          <p:cNvSpPr>
            <a:spLocks noGrp="1"/>
          </p:cNvSpPr>
          <p:nvPr>
            <p:ph idx="1"/>
          </p:nvPr>
        </p:nvSpPr>
        <p:spPr>
          <a:xfrm>
            <a:off x="487839" y="1978054"/>
            <a:ext cx="8781098" cy="3642108"/>
          </a:xfrm>
        </p:spPr>
        <p:txBody>
          <a:bodyPr>
            <a:normAutofit lnSpcReduction="10000"/>
          </a:bodyPr>
          <a:lstStyle/>
          <a:p>
            <a:pPr marL="0" indent="0">
              <a:buNone/>
            </a:pPr>
            <a:r>
              <a:rPr lang="en-US" dirty="0" smtClean="0"/>
              <a:t>Permitting the objective evaluation of the </a:t>
            </a:r>
            <a:r>
              <a:rPr lang="en-US" dirty="0"/>
              <a:t>influence on operational performance (RAS</a:t>
            </a:r>
            <a:r>
              <a:rPr lang="en-US" dirty="0" smtClean="0"/>
              <a:t>) of </a:t>
            </a:r>
            <a:r>
              <a:rPr lang="en-US" dirty="0" err="1" smtClean="0"/>
              <a:t>configerational</a:t>
            </a:r>
            <a:r>
              <a:rPr lang="en-US" dirty="0" smtClean="0"/>
              <a:t> changes to :</a:t>
            </a:r>
          </a:p>
          <a:p>
            <a:pPr marL="0" indent="0">
              <a:buNone/>
            </a:pPr>
            <a:endParaRPr lang="en-US" dirty="0"/>
          </a:p>
          <a:p>
            <a:pPr marL="342900" indent="-342900"/>
            <a:r>
              <a:rPr lang="en-US" dirty="0"/>
              <a:t>Target systems (shutters) </a:t>
            </a:r>
          </a:p>
          <a:p>
            <a:pPr marL="342900" indent="-342900"/>
            <a:r>
              <a:rPr lang="en-US" dirty="0"/>
              <a:t>Instrument architecture &amp; component placement</a:t>
            </a:r>
          </a:p>
          <a:p>
            <a:pPr marL="342900" indent="-342900"/>
            <a:r>
              <a:rPr lang="en-US" dirty="0"/>
              <a:t>Access</a:t>
            </a:r>
          </a:p>
          <a:p>
            <a:pPr marL="342900" indent="-342900"/>
            <a:r>
              <a:rPr lang="en-US" dirty="0"/>
              <a:t>Operating Schedule </a:t>
            </a:r>
          </a:p>
          <a:p>
            <a:pPr marL="342900" indent="-342900"/>
            <a:r>
              <a:rPr lang="en-US" dirty="0"/>
              <a:t>Angular separation of </a:t>
            </a:r>
            <a:r>
              <a:rPr lang="en-US" dirty="0" smtClean="0"/>
              <a:t>beam-lines</a:t>
            </a:r>
          </a:p>
          <a:p>
            <a:pPr marL="342900" indent="-342900"/>
            <a:r>
              <a:rPr lang="en-US" dirty="0" smtClean="0"/>
              <a:t>Risk (to schedule)</a:t>
            </a:r>
            <a:endParaRPr lang="en-US" dirty="0"/>
          </a:p>
          <a:p>
            <a:endParaRPr lang="en-US" dirty="0"/>
          </a:p>
        </p:txBody>
      </p:sp>
      <p:sp>
        <p:nvSpPr>
          <p:cNvPr id="5" name="TextBox 4"/>
          <p:cNvSpPr txBox="1"/>
          <p:nvPr/>
        </p:nvSpPr>
        <p:spPr>
          <a:xfrm>
            <a:off x="4073434" y="1066426"/>
            <a:ext cx="1155284" cy="584776"/>
          </a:xfrm>
          <a:prstGeom prst="rect">
            <a:avLst/>
          </a:prstGeom>
          <a:noFill/>
        </p:spPr>
        <p:txBody>
          <a:bodyPr wrap="none" rtlCol="0">
            <a:spAutoFit/>
          </a:bodyPr>
          <a:lstStyle/>
          <a:p>
            <a:r>
              <a:rPr lang="en-US" sz="3200" b="1" dirty="0" smtClean="0"/>
              <a:t>YES!</a:t>
            </a:r>
            <a:endParaRPr lang="en-US" sz="3200" b="1" dirty="0"/>
          </a:p>
        </p:txBody>
      </p:sp>
    </p:spTree>
    <p:extLst>
      <p:ext uri="{BB962C8B-B14F-4D97-AF65-F5344CB8AC3E}">
        <p14:creationId xmlns:p14="http://schemas.microsoft.com/office/powerpoint/2010/main" val="1180382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a:t>
            </a:r>
            <a:endParaRPr lang="en-US" dirty="0"/>
          </a:p>
        </p:txBody>
      </p:sp>
      <p:sp>
        <p:nvSpPr>
          <p:cNvPr id="3" name="Content Placeholder 2"/>
          <p:cNvSpPr>
            <a:spLocks noGrp="1"/>
          </p:cNvSpPr>
          <p:nvPr>
            <p:ph idx="1"/>
          </p:nvPr>
        </p:nvSpPr>
        <p:spPr>
          <a:xfrm>
            <a:off x="487839" y="1321591"/>
            <a:ext cx="8942955" cy="4827694"/>
          </a:xfrm>
        </p:spPr>
        <p:txBody>
          <a:bodyPr>
            <a:normAutofit/>
          </a:bodyPr>
          <a:lstStyle/>
          <a:p>
            <a:r>
              <a:rPr lang="en-US" dirty="0" smtClean="0">
                <a:solidFill>
                  <a:srgbClr val="000000"/>
                </a:solidFill>
                <a:latin typeface="ArialMT"/>
              </a:rPr>
              <a:t>Design of instruments</a:t>
            </a:r>
          </a:p>
          <a:p>
            <a:r>
              <a:rPr lang="en-US" dirty="0" smtClean="0">
                <a:solidFill>
                  <a:srgbClr val="000000"/>
                </a:solidFill>
                <a:latin typeface="ArialMT"/>
              </a:rPr>
              <a:t>Design of facilities</a:t>
            </a:r>
          </a:p>
          <a:p>
            <a:r>
              <a:rPr lang="en-US" dirty="0" smtClean="0">
                <a:solidFill>
                  <a:srgbClr val="000000"/>
                </a:solidFill>
                <a:latin typeface="ArialMT"/>
              </a:rPr>
              <a:t>Evaluation of operational strategies </a:t>
            </a:r>
          </a:p>
          <a:p>
            <a:r>
              <a:rPr lang="en-US" dirty="0" smtClean="0">
                <a:solidFill>
                  <a:srgbClr val="000000"/>
                </a:solidFill>
                <a:latin typeface="ArialMT"/>
              </a:rPr>
              <a:t>Identification of critical issues</a:t>
            </a:r>
          </a:p>
          <a:p>
            <a:pPr marL="0" indent="0">
              <a:buNone/>
            </a:pPr>
            <a:endParaRPr lang="en-US" dirty="0">
              <a:solidFill>
                <a:srgbClr val="000000"/>
              </a:solidFill>
              <a:latin typeface="ArialMT"/>
            </a:endParaRPr>
          </a:p>
          <a:p>
            <a:pPr marL="0" indent="0">
              <a:buNone/>
            </a:pPr>
            <a:r>
              <a:rPr lang="en-US" dirty="0" smtClean="0">
                <a:solidFill>
                  <a:srgbClr val="000000"/>
                </a:solidFill>
                <a:latin typeface="ArialMT"/>
              </a:rPr>
              <a:t>But most of all …</a:t>
            </a:r>
            <a:endParaRPr lang="en-US" dirty="0">
              <a:solidFill>
                <a:srgbClr val="000000"/>
              </a:solidFill>
              <a:latin typeface="ArialMT"/>
            </a:endParaRPr>
          </a:p>
          <a:p>
            <a:pPr marL="0" indent="0">
              <a:buNone/>
            </a:pPr>
            <a:r>
              <a:rPr lang="en-US" dirty="0" smtClean="0">
                <a:solidFill>
                  <a:srgbClr val="000000"/>
                </a:solidFill>
                <a:latin typeface="ArialMT"/>
              </a:rPr>
              <a:t>As a means of improving communication across engineering and organization boundaries.</a:t>
            </a:r>
          </a:p>
          <a:p>
            <a:pPr marL="0" indent="0">
              <a:buNone/>
            </a:pPr>
            <a:r>
              <a:rPr lang="en-US" dirty="0" smtClean="0">
                <a:solidFill>
                  <a:srgbClr val="000000"/>
                </a:solidFill>
                <a:latin typeface="ArialMT"/>
              </a:rPr>
              <a:t>By giving a glimpse of the ‘bigger picture’ during decision making and alternative to personal opinion </a:t>
            </a:r>
          </a:p>
          <a:p>
            <a:pPr marL="0" indent="0">
              <a:buNone/>
            </a:pPr>
            <a:endParaRPr lang="en-US" dirty="0">
              <a:solidFill>
                <a:srgbClr val="000000"/>
              </a:solidFill>
              <a:latin typeface="ArialMT"/>
            </a:endParaRPr>
          </a:p>
          <a:p>
            <a:pPr marL="0" indent="0">
              <a:buNone/>
            </a:pPr>
            <a:endParaRPr lang="en-US" dirty="0" smtClean="0">
              <a:solidFill>
                <a:srgbClr val="000000"/>
              </a:solidFill>
              <a:latin typeface="ArialMT"/>
            </a:endParaRPr>
          </a:p>
          <a:p>
            <a:pPr marL="0" indent="0">
              <a:buNone/>
            </a:pPr>
            <a:endParaRPr lang="en-US" dirty="0"/>
          </a:p>
        </p:txBody>
      </p:sp>
    </p:spTree>
    <p:extLst>
      <p:ext uri="{BB962C8B-B14F-4D97-AF65-F5344CB8AC3E}">
        <p14:creationId xmlns:p14="http://schemas.microsoft.com/office/powerpoint/2010/main" val="2821013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39" y="108157"/>
            <a:ext cx="8781098" cy="725389"/>
          </a:xfrm>
        </p:spPr>
        <p:txBody>
          <a:bodyPr>
            <a:normAutofit/>
          </a:bodyPr>
          <a:lstStyle/>
          <a:p>
            <a:r>
              <a:rPr lang="en-US" dirty="0" smtClean="0"/>
              <a:t>A bigger picture</a:t>
            </a:r>
            <a:endParaRPr lang="en-US" dirty="0"/>
          </a:p>
        </p:txBody>
      </p:sp>
      <p:sp>
        <p:nvSpPr>
          <p:cNvPr id="3" name="Content Placeholder 2"/>
          <p:cNvSpPr>
            <a:spLocks noGrp="1"/>
          </p:cNvSpPr>
          <p:nvPr>
            <p:ph idx="1"/>
          </p:nvPr>
        </p:nvSpPr>
        <p:spPr>
          <a:xfrm>
            <a:off x="1879396" y="3255391"/>
            <a:ext cx="6803137" cy="1236017"/>
          </a:xfrm>
        </p:spPr>
        <p:txBody>
          <a:bodyPr>
            <a:noAutofit/>
          </a:bodyPr>
          <a:lstStyle/>
          <a:p>
            <a:pPr marL="0" indent="0">
              <a:buNone/>
            </a:pPr>
            <a:r>
              <a:rPr lang="en-US" b="1" dirty="0">
                <a:cs typeface="Impact"/>
              </a:rPr>
              <a:t>= </a:t>
            </a:r>
            <a:r>
              <a:rPr lang="en-US" b="1" u="sng" dirty="0" smtClean="0">
                <a:cs typeface="Impact"/>
              </a:rPr>
              <a:t>performance </a:t>
            </a:r>
            <a:r>
              <a:rPr lang="en-US" b="1" u="sng" dirty="0">
                <a:cs typeface="Impact"/>
              </a:rPr>
              <a:t>x number of </a:t>
            </a:r>
            <a:r>
              <a:rPr lang="en-US" b="1" u="sng" dirty="0" err="1">
                <a:cs typeface="Impact"/>
              </a:rPr>
              <a:t>inst</a:t>
            </a:r>
            <a:r>
              <a:rPr lang="en-US" b="1" u="sng" dirty="0">
                <a:cs typeface="Impact"/>
              </a:rPr>
              <a:t> x </a:t>
            </a:r>
            <a:r>
              <a:rPr lang="en-US" b="1" u="sng" dirty="0" smtClean="0">
                <a:cs typeface="Impact"/>
              </a:rPr>
              <a:t>availability</a:t>
            </a:r>
            <a:endParaRPr lang="en-US" b="1" u="sng" dirty="0">
              <a:cs typeface="Impact"/>
            </a:endParaRPr>
          </a:p>
          <a:p>
            <a:pPr marL="0" indent="0">
              <a:buNone/>
            </a:pPr>
            <a:r>
              <a:rPr lang="en-US" b="1" dirty="0">
                <a:cs typeface="Impact"/>
              </a:rPr>
              <a:t>							total facility costs</a:t>
            </a:r>
          </a:p>
        </p:txBody>
      </p:sp>
      <p:sp>
        <p:nvSpPr>
          <p:cNvPr id="4" name="TextBox 3"/>
          <p:cNvSpPr txBox="1"/>
          <p:nvPr/>
        </p:nvSpPr>
        <p:spPr>
          <a:xfrm>
            <a:off x="1065397" y="2500524"/>
            <a:ext cx="2401811" cy="529388"/>
          </a:xfrm>
          <a:prstGeom prst="rect">
            <a:avLst/>
          </a:prstGeom>
          <a:noFill/>
        </p:spPr>
        <p:txBody>
          <a:bodyPr wrap="square" lIns="97548" tIns="48774" rIns="97548" bIns="48774" rtlCol="0">
            <a:spAutoFit/>
          </a:bodyPr>
          <a:lstStyle/>
          <a:p>
            <a:r>
              <a:rPr lang="en-US" sz="1400" dirty="0" smtClean="0"/>
              <a:t>(Flux , Signal/Noise, Options ) </a:t>
            </a:r>
            <a:endParaRPr lang="en-US" sz="1400" dirty="0"/>
          </a:p>
        </p:txBody>
      </p:sp>
      <p:sp>
        <p:nvSpPr>
          <p:cNvPr id="5" name="TextBox 4"/>
          <p:cNvSpPr txBox="1"/>
          <p:nvPr/>
        </p:nvSpPr>
        <p:spPr>
          <a:xfrm>
            <a:off x="3472490" y="2223527"/>
            <a:ext cx="3211138" cy="313944"/>
          </a:xfrm>
          <a:prstGeom prst="rect">
            <a:avLst/>
          </a:prstGeom>
          <a:noFill/>
        </p:spPr>
        <p:txBody>
          <a:bodyPr wrap="square" lIns="97548" tIns="48774" rIns="97548" bIns="48774" rtlCol="0">
            <a:spAutoFit/>
          </a:bodyPr>
          <a:lstStyle/>
          <a:p>
            <a:r>
              <a:rPr lang="en-US" sz="1400" dirty="0" smtClean="0"/>
              <a:t>(baseline + upgrade potential) </a:t>
            </a:r>
            <a:endParaRPr lang="en-US" sz="1400" dirty="0"/>
          </a:p>
        </p:txBody>
      </p:sp>
      <p:sp>
        <p:nvSpPr>
          <p:cNvPr id="6" name="TextBox 5"/>
          <p:cNvSpPr txBox="1"/>
          <p:nvPr/>
        </p:nvSpPr>
        <p:spPr>
          <a:xfrm>
            <a:off x="7027869" y="2509867"/>
            <a:ext cx="2588723" cy="529388"/>
          </a:xfrm>
          <a:prstGeom prst="rect">
            <a:avLst/>
          </a:prstGeom>
          <a:noFill/>
        </p:spPr>
        <p:txBody>
          <a:bodyPr wrap="square" lIns="97548" tIns="48774" rIns="97548" bIns="48774" rtlCol="0">
            <a:spAutoFit/>
          </a:bodyPr>
          <a:lstStyle/>
          <a:p>
            <a:r>
              <a:rPr lang="en-US" sz="1400" dirty="0" smtClean="0"/>
              <a:t>(Beam days, reliability, experiments lost)</a:t>
            </a:r>
            <a:endParaRPr lang="en-US" sz="1400" dirty="0"/>
          </a:p>
        </p:txBody>
      </p:sp>
      <p:sp>
        <p:nvSpPr>
          <p:cNvPr id="7" name="TextBox 6"/>
          <p:cNvSpPr txBox="1"/>
          <p:nvPr/>
        </p:nvSpPr>
        <p:spPr>
          <a:xfrm>
            <a:off x="4605375" y="4889520"/>
            <a:ext cx="2943503" cy="529388"/>
          </a:xfrm>
          <a:prstGeom prst="rect">
            <a:avLst/>
          </a:prstGeom>
          <a:noFill/>
        </p:spPr>
        <p:txBody>
          <a:bodyPr wrap="square" lIns="97548" tIns="48774" rIns="97548" bIns="48774" rtlCol="0">
            <a:spAutoFit/>
          </a:bodyPr>
          <a:lstStyle/>
          <a:p>
            <a:r>
              <a:rPr lang="en-US" sz="1400" dirty="0" smtClean="0"/>
              <a:t>(investment cost + operating costs)</a:t>
            </a:r>
            <a:endParaRPr lang="en-US" sz="1400" dirty="0"/>
          </a:p>
        </p:txBody>
      </p:sp>
      <p:cxnSp>
        <p:nvCxnSpPr>
          <p:cNvPr id="10" name="Curved Connector 9"/>
          <p:cNvCxnSpPr/>
          <p:nvPr/>
        </p:nvCxnSpPr>
        <p:spPr>
          <a:xfrm rot="16200000" flipH="1">
            <a:off x="4705252" y="2642867"/>
            <a:ext cx="615542" cy="4973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Curved Connector 11"/>
          <p:cNvCxnSpPr/>
          <p:nvPr/>
        </p:nvCxnSpPr>
        <p:spPr>
          <a:xfrm rot="16200000" flipH="1">
            <a:off x="2004569" y="2997444"/>
            <a:ext cx="570194" cy="242985"/>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p:nvPr/>
        </p:nvCxnSpPr>
        <p:spPr>
          <a:xfrm rot="5400000" flipH="1" flipV="1">
            <a:off x="5778188" y="4399024"/>
            <a:ext cx="809061" cy="266349"/>
          </a:xfrm>
          <a:prstGeom prst="curvedConnector3">
            <a:avLst>
              <a:gd name="adj1" fmla="val 43273"/>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06684" y="4897072"/>
            <a:ext cx="1579897" cy="313944"/>
          </a:xfrm>
          <a:prstGeom prst="rect">
            <a:avLst/>
          </a:prstGeom>
          <a:noFill/>
        </p:spPr>
        <p:txBody>
          <a:bodyPr wrap="square" lIns="97548" tIns="48774" rIns="97548" bIns="48774" rtlCol="0">
            <a:spAutoFit/>
          </a:bodyPr>
          <a:lstStyle/>
          <a:p>
            <a:r>
              <a:rPr lang="en-US" sz="1400" i="1" dirty="0" smtClean="0">
                <a:solidFill>
                  <a:srgbClr val="8EB4E3"/>
                </a:solidFill>
              </a:rPr>
              <a:t>(Driver – CEO)</a:t>
            </a:r>
            <a:endParaRPr lang="en-US" sz="1400" i="1" dirty="0">
              <a:solidFill>
                <a:srgbClr val="8EB4E3"/>
              </a:solidFill>
            </a:endParaRPr>
          </a:p>
        </p:txBody>
      </p:sp>
      <p:sp>
        <p:nvSpPr>
          <p:cNvPr id="18" name="TextBox 17"/>
          <p:cNvSpPr txBox="1"/>
          <p:nvPr/>
        </p:nvSpPr>
        <p:spPr>
          <a:xfrm>
            <a:off x="7027869" y="2026550"/>
            <a:ext cx="2588723" cy="313944"/>
          </a:xfrm>
          <a:prstGeom prst="rect">
            <a:avLst/>
          </a:prstGeom>
          <a:noFill/>
        </p:spPr>
        <p:txBody>
          <a:bodyPr wrap="square" lIns="97548" tIns="48774" rIns="97548" bIns="48774" rtlCol="0">
            <a:spAutoFit/>
          </a:bodyPr>
          <a:lstStyle/>
          <a:p>
            <a:r>
              <a:rPr lang="en-US" sz="1400" i="1" dirty="0" smtClean="0">
                <a:solidFill>
                  <a:schemeClr val="tx2">
                    <a:lumMod val="40000"/>
                    <a:lumOff val="60000"/>
                  </a:schemeClr>
                </a:solidFill>
              </a:rPr>
              <a:t>(Driver – Dir. A &amp; T &amp; S )</a:t>
            </a:r>
            <a:endParaRPr lang="en-US" sz="1400" i="1" dirty="0">
              <a:solidFill>
                <a:schemeClr val="tx2">
                  <a:lumMod val="40000"/>
                  <a:lumOff val="60000"/>
                </a:schemeClr>
              </a:solidFill>
            </a:endParaRPr>
          </a:p>
        </p:txBody>
      </p:sp>
      <p:sp>
        <p:nvSpPr>
          <p:cNvPr id="19" name="TextBox 18"/>
          <p:cNvSpPr txBox="1"/>
          <p:nvPr/>
        </p:nvSpPr>
        <p:spPr>
          <a:xfrm>
            <a:off x="319618" y="2143885"/>
            <a:ext cx="1970048" cy="313944"/>
          </a:xfrm>
          <a:prstGeom prst="rect">
            <a:avLst/>
          </a:prstGeom>
          <a:noFill/>
        </p:spPr>
        <p:txBody>
          <a:bodyPr wrap="square" lIns="97548" tIns="48774" rIns="97548" bIns="48774" rtlCol="0">
            <a:spAutoFit/>
          </a:bodyPr>
          <a:lstStyle/>
          <a:p>
            <a:r>
              <a:rPr lang="en-US" sz="1400" i="1" dirty="0" smtClean="0">
                <a:solidFill>
                  <a:schemeClr val="tx2">
                    <a:lumMod val="40000"/>
                    <a:lumOff val="60000"/>
                  </a:schemeClr>
                </a:solidFill>
              </a:rPr>
              <a:t>(Driver – </a:t>
            </a:r>
            <a:r>
              <a:rPr lang="en-US" sz="1400" i="1" dirty="0" err="1" smtClean="0">
                <a:solidFill>
                  <a:schemeClr val="tx2">
                    <a:lumMod val="40000"/>
                    <a:lumOff val="60000"/>
                  </a:schemeClr>
                </a:solidFill>
              </a:rPr>
              <a:t>Sci.Dir</a:t>
            </a:r>
            <a:r>
              <a:rPr lang="en-US" sz="1400" i="1" dirty="0" smtClean="0">
                <a:solidFill>
                  <a:schemeClr val="tx2">
                    <a:lumMod val="40000"/>
                    <a:lumOff val="60000"/>
                  </a:schemeClr>
                </a:solidFill>
              </a:rPr>
              <a:t>)</a:t>
            </a:r>
            <a:endParaRPr lang="en-US" sz="1400" i="1" dirty="0">
              <a:solidFill>
                <a:schemeClr val="tx2">
                  <a:lumMod val="40000"/>
                  <a:lumOff val="60000"/>
                </a:schemeClr>
              </a:solidFill>
            </a:endParaRPr>
          </a:p>
        </p:txBody>
      </p:sp>
      <p:sp>
        <p:nvSpPr>
          <p:cNvPr id="20" name="TextBox 19"/>
          <p:cNvSpPr txBox="1"/>
          <p:nvPr/>
        </p:nvSpPr>
        <p:spPr>
          <a:xfrm>
            <a:off x="3979343" y="833040"/>
            <a:ext cx="1752293" cy="529388"/>
          </a:xfrm>
          <a:prstGeom prst="rect">
            <a:avLst/>
          </a:prstGeom>
          <a:noFill/>
        </p:spPr>
        <p:txBody>
          <a:bodyPr wrap="square" lIns="97548" tIns="48774" rIns="97548" bIns="48774" rtlCol="0">
            <a:spAutoFit/>
          </a:bodyPr>
          <a:lstStyle/>
          <a:p>
            <a:r>
              <a:rPr lang="en-US" sz="1400" i="1" dirty="0" smtClean="0">
                <a:solidFill>
                  <a:schemeClr val="tx2">
                    <a:lumMod val="40000"/>
                    <a:lumOff val="60000"/>
                  </a:schemeClr>
                </a:solidFill>
              </a:rPr>
              <a:t>(stake holder – </a:t>
            </a:r>
            <a:r>
              <a:rPr lang="en-US" sz="1400" i="1" dirty="0" err="1" smtClean="0">
                <a:solidFill>
                  <a:schemeClr val="tx2">
                    <a:lumMod val="40000"/>
                    <a:lumOff val="60000"/>
                  </a:schemeClr>
                </a:solidFill>
              </a:rPr>
              <a:t>sci.community</a:t>
            </a:r>
            <a:r>
              <a:rPr lang="en-US" sz="1400" i="1" dirty="0" smtClean="0">
                <a:solidFill>
                  <a:schemeClr val="tx2">
                    <a:lumMod val="40000"/>
                    <a:lumOff val="60000"/>
                  </a:schemeClr>
                </a:solidFill>
              </a:rPr>
              <a:t>)</a:t>
            </a:r>
            <a:endParaRPr lang="en-US" sz="1400" i="1" dirty="0">
              <a:solidFill>
                <a:schemeClr val="tx2">
                  <a:lumMod val="40000"/>
                  <a:lumOff val="60000"/>
                </a:schemeClr>
              </a:solidFill>
            </a:endParaRPr>
          </a:p>
        </p:txBody>
      </p:sp>
      <p:sp>
        <p:nvSpPr>
          <p:cNvPr id="21" name="TextBox 20"/>
          <p:cNvSpPr txBox="1"/>
          <p:nvPr/>
        </p:nvSpPr>
        <p:spPr>
          <a:xfrm>
            <a:off x="7144296" y="1021455"/>
            <a:ext cx="2213034" cy="744831"/>
          </a:xfrm>
          <a:prstGeom prst="rect">
            <a:avLst/>
          </a:prstGeom>
          <a:noFill/>
        </p:spPr>
        <p:txBody>
          <a:bodyPr wrap="square" lIns="97548" tIns="48774" rIns="97548" bIns="48774" rtlCol="0">
            <a:spAutoFit/>
          </a:bodyPr>
          <a:lstStyle/>
          <a:p>
            <a:r>
              <a:rPr lang="en-US" sz="1400" i="1" dirty="0" smtClean="0">
                <a:solidFill>
                  <a:schemeClr val="accent3">
                    <a:lumMod val="75000"/>
                  </a:schemeClr>
                </a:solidFill>
              </a:rPr>
              <a:t>(meta parameters</a:t>
            </a:r>
          </a:p>
          <a:p>
            <a:r>
              <a:rPr lang="en-US" sz="1400" i="1" dirty="0" smtClean="0">
                <a:solidFill>
                  <a:schemeClr val="accent3">
                    <a:lumMod val="75000"/>
                  </a:schemeClr>
                </a:solidFill>
              </a:rPr>
              <a:t>- reputation, community fidelity )</a:t>
            </a:r>
            <a:endParaRPr lang="en-US" sz="1400" i="1" dirty="0">
              <a:solidFill>
                <a:schemeClr val="accent3">
                  <a:lumMod val="75000"/>
                </a:schemeClr>
              </a:solidFill>
            </a:endParaRPr>
          </a:p>
        </p:txBody>
      </p:sp>
      <p:sp>
        <p:nvSpPr>
          <p:cNvPr id="22" name="TextBox 21"/>
          <p:cNvSpPr txBox="1"/>
          <p:nvPr/>
        </p:nvSpPr>
        <p:spPr>
          <a:xfrm>
            <a:off x="4606431" y="1402430"/>
            <a:ext cx="2071913" cy="744831"/>
          </a:xfrm>
          <a:prstGeom prst="rect">
            <a:avLst/>
          </a:prstGeom>
          <a:noFill/>
        </p:spPr>
        <p:txBody>
          <a:bodyPr wrap="square" lIns="97548" tIns="48774" rIns="97548" bIns="48774" rtlCol="0">
            <a:spAutoFit/>
          </a:bodyPr>
          <a:lstStyle/>
          <a:p>
            <a:r>
              <a:rPr lang="en-US" sz="1400" i="1" dirty="0" smtClean="0">
                <a:solidFill>
                  <a:schemeClr val="accent3">
                    <a:lumMod val="75000"/>
                  </a:schemeClr>
                </a:solidFill>
              </a:rPr>
              <a:t>(meta parameters</a:t>
            </a:r>
          </a:p>
          <a:p>
            <a:r>
              <a:rPr lang="en-US" sz="1400" i="1" dirty="0" smtClean="0">
                <a:solidFill>
                  <a:schemeClr val="accent3">
                    <a:lumMod val="75000"/>
                  </a:schemeClr>
                </a:solidFill>
              </a:rPr>
              <a:t>- community size, facility lifespan )</a:t>
            </a:r>
            <a:endParaRPr lang="en-US" sz="1400" i="1" dirty="0">
              <a:solidFill>
                <a:schemeClr val="accent3">
                  <a:lumMod val="75000"/>
                </a:schemeClr>
              </a:solidFill>
            </a:endParaRPr>
          </a:p>
        </p:txBody>
      </p:sp>
      <p:sp>
        <p:nvSpPr>
          <p:cNvPr id="23" name="TextBox 22"/>
          <p:cNvSpPr txBox="1"/>
          <p:nvPr/>
        </p:nvSpPr>
        <p:spPr>
          <a:xfrm>
            <a:off x="149529" y="1030015"/>
            <a:ext cx="2803672" cy="744831"/>
          </a:xfrm>
          <a:prstGeom prst="rect">
            <a:avLst/>
          </a:prstGeom>
          <a:noFill/>
        </p:spPr>
        <p:txBody>
          <a:bodyPr wrap="square" lIns="97548" tIns="48774" rIns="97548" bIns="48774" rtlCol="0">
            <a:spAutoFit/>
          </a:bodyPr>
          <a:lstStyle/>
          <a:p>
            <a:r>
              <a:rPr lang="en-US" sz="1400" i="1" dirty="0" smtClean="0">
                <a:solidFill>
                  <a:schemeClr val="accent3">
                    <a:lumMod val="75000"/>
                  </a:schemeClr>
                </a:solidFill>
              </a:rPr>
              <a:t>(meta parameters</a:t>
            </a:r>
          </a:p>
          <a:p>
            <a:r>
              <a:rPr lang="en-US" sz="1400" i="1" dirty="0" smtClean="0">
                <a:solidFill>
                  <a:schemeClr val="accent3">
                    <a:lumMod val="75000"/>
                  </a:schemeClr>
                </a:solidFill>
              </a:rPr>
              <a:t>- excellence, publications, satisfaction)</a:t>
            </a:r>
            <a:endParaRPr lang="en-US" sz="1400" i="1" dirty="0">
              <a:solidFill>
                <a:schemeClr val="accent3">
                  <a:lumMod val="75000"/>
                </a:schemeClr>
              </a:solidFill>
            </a:endParaRPr>
          </a:p>
        </p:txBody>
      </p:sp>
      <p:sp>
        <p:nvSpPr>
          <p:cNvPr id="24" name="TextBox 23"/>
          <p:cNvSpPr txBox="1"/>
          <p:nvPr/>
        </p:nvSpPr>
        <p:spPr>
          <a:xfrm>
            <a:off x="7126266" y="4848556"/>
            <a:ext cx="2703389" cy="960275"/>
          </a:xfrm>
          <a:prstGeom prst="rect">
            <a:avLst/>
          </a:prstGeom>
          <a:noFill/>
        </p:spPr>
        <p:txBody>
          <a:bodyPr wrap="square" lIns="97548" tIns="48774" rIns="97548" bIns="48774" rtlCol="0">
            <a:spAutoFit/>
          </a:bodyPr>
          <a:lstStyle/>
          <a:p>
            <a:r>
              <a:rPr lang="en-US" sz="1400" i="1" dirty="0" smtClean="0">
                <a:solidFill>
                  <a:schemeClr val="accent3">
                    <a:lumMod val="75000"/>
                  </a:schemeClr>
                </a:solidFill>
              </a:rPr>
              <a:t>(meta parameters</a:t>
            </a:r>
          </a:p>
          <a:p>
            <a:pPr marL="304838" indent="-304838">
              <a:buFontTx/>
              <a:buChar char="-"/>
            </a:pPr>
            <a:r>
              <a:rPr lang="en-US" sz="1400" i="1" dirty="0" smtClean="0">
                <a:solidFill>
                  <a:schemeClr val="accent3">
                    <a:lumMod val="75000"/>
                  </a:schemeClr>
                </a:solidFill>
              </a:rPr>
              <a:t>Value for money, political acceptance,</a:t>
            </a:r>
          </a:p>
          <a:p>
            <a:r>
              <a:rPr lang="en-US" sz="1400" i="1" dirty="0" smtClean="0">
                <a:solidFill>
                  <a:schemeClr val="accent3">
                    <a:lumMod val="75000"/>
                  </a:schemeClr>
                </a:solidFill>
              </a:rPr>
              <a:t>community satisfaction)</a:t>
            </a:r>
            <a:endParaRPr lang="en-US" sz="1400" i="1" dirty="0">
              <a:solidFill>
                <a:schemeClr val="accent3">
                  <a:lumMod val="75000"/>
                </a:schemeClr>
              </a:solidFill>
            </a:endParaRPr>
          </a:p>
        </p:txBody>
      </p:sp>
      <p:sp>
        <p:nvSpPr>
          <p:cNvPr id="25" name="TextBox 24"/>
          <p:cNvSpPr txBox="1"/>
          <p:nvPr/>
        </p:nvSpPr>
        <p:spPr>
          <a:xfrm>
            <a:off x="4799566" y="5507193"/>
            <a:ext cx="1884062" cy="529388"/>
          </a:xfrm>
          <a:prstGeom prst="rect">
            <a:avLst/>
          </a:prstGeom>
          <a:noFill/>
        </p:spPr>
        <p:txBody>
          <a:bodyPr wrap="square" lIns="97548" tIns="48774" rIns="97548" bIns="48774" rtlCol="0">
            <a:spAutoFit/>
          </a:bodyPr>
          <a:lstStyle/>
          <a:p>
            <a:r>
              <a:rPr lang="en-US" sz="1400" i="1" dirty="0" smtClean="0">
                <a:solidFill>
                  <a:srgbClr val="8EB4E3"/>
                </a:solidFill>
              </a:rPr>
              <a:t>(stake holder – funding bodies)</a:t>
            </a:r>
            <a:endParaRPr lang="en-US" sz="1400" i="1" dirty="0">
              <a:solidFill>
                <a:srgbClr val="8EB4E3"/>
              </a:solidFill>
            </a:endParaRPr>
          </a:p>
        </p:txBody>
      </p:sp>
      <p:cxnSp>
        <p:nvCxnSpPr>
          <p:cNvPr id="26" name="Curved Connector 25"/>
          <p:cNvCxnSpPr/>
          <p:nvPr/>
        </p:nvCxnSpPr>
        <p:spPr>
          <a:xfrm rot="16200000" flipV="1">
            <a:off x="455658" y="4495863"/>
            <a:ext cx="404538" cy="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7493" y="5328694"/>
            <a:ext cx="2556955" cy="529388"/>
          </a:xfrm>
          <a:prstGeom prst="rect">
            <a:avLst/>
          </a:prstGeom>
          <a:noFill/>
        </p:spPr>
        <p:txBody>
          <a:bodyPr wrap="square" lIns="97548" tIns="48774" rIns="97548" bIns="48774" rtlCol="0">
            <a:spAutoFit/>
          </a:bodyPr>
          <a:lstStyle/>
          <a:p>
            <a:r>
              <a:rPr lang="en-US" sz="1400" i="1" dirty="0" smtClean="0">
                <a:solidFill>
                  <a:srgbClr val="8EB4E3"/>
                </a:solidFill>
              </a:rPr>
              <a:t>(stake holder – funding bodies &amp; sci. community)</a:t>
            </a:r>
            <a:endParaRPr lang="en-US" sz="1400" i="1" dirty="0">
              <a:solidFill>
                <a:srgbClr val="8EB4E3"/>
              </a:solidFill>
            </a:endParaRPr>
          </a:p>
        </p:txBody>
      </p:sp>
      <p:sp>
        <p:nvSpPr>
          <p:cNvPr id="29" name="TextBox 28"/>
          <p:cNvSpPr txBox="1"/>
          <p:nvPr/>
        </p:nvSpPr>
        <p:spPr>
          <a:xfrm>
            <a:off x="2915504" y="1986913"/>
            <a:ext cx="1884062" cy="313944"/>
          </a:xfrm>
          <a:prstGeom prst="rect">
            <a:avLst/>
          </a:prstGeom>
          <a:noFill/>
        </p:spPr>
        <p:txBody>
          <a:bodyPr wrap="square" lIns="97548" tIns="48774" rIns="97548" bIns="48774" rtlCol="0">
            <a:spAutoFit/>
          </a:bodyPr>
          <a:lstStyle/>
          <a:p>
            <a:r>
              <a:rPr lang="en-US" sz="1400" i="1" dirty="0" smtClean="0">
                <a:solidFill>
                  <a:schemeClr val="tx2">
                    <a:lumMod val="40000"/>
                    <a:lumOff val="60000"/>
                  </a:schemeClr>
                </a:solidFill>
              </a:rPr>
              <a:t>(Driver – </a:t>
            </a:r>
            <a:r>
              <a:rPr lang="en-US" sz="1400" i="1" dirty="0" err="1" smtClean="0">
                <a:solidFill>
                  <a:schemeClr val="tx2">
                    <a:lumMod val="40000"/>
                    <a:lumOff val="60000"/>
                  </a:schemeClr>
                </a:solidFill>
              </a:rPr>
              <a:t>Sci.Dir</a:t>
            </a:r>
            <a:r>
              <a:rPr lang="en-US" sz="1400" i="1" dirty="0" smtClean="0">
                <a:solidFill>
                  <a:schemeClr val="tx2">
                    <a:lumMod val="40000"/>
                    <a:lumOff val="60000"/>
                  </a:schemeClr>
                </a:solidFill>
              </a:rPr>
              <a:t>)</a:t>
            </a:r>
            <a:endParaRPr lang="en-US" sz="1400" i="1" dirty="0">
              <a:solidFill>
                <a:schemeClr val="tx2">
                  <a:lumMod val="40000"/>
                  <a:lumOff val="60000"/>
                </a:schemeClr>
              </a:solidFill>
            </a:endParaRPr>
          </a:p>
        </p:txBody>
      </p:sp>
      <p:cxnSp>
        <p:nvCxnSpPr>
          <p:cNvPr id="31" name="Curved Connector 30"/>
          <p:cNvCxnSpPr/>
          <p:nvPr/>
        </p:nvCxnSpPr>
        <p:spPr>
          <a:xfrm rot="10800000" flipV="1">
            <a:off x="2065367" y="1270585"/>
            <a:ext cx="1700900" cy="952942"/>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rot="5400000">
            <a:off x="3885262" y="1678987"/>
            <a:ext cx="649837" cy="439245"/>
          </a:xfrm>
          <a:prstGeom prst="curvedConnector3">
            <a:avLst>
              <a:gd name="adj1" fmla="val 27668"/>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Curved Connector 37"/>
          <p:cNvCxnSpPr>
            <a:stCxn id="20" idx="3"/>
          </p:cNvCxnSpPr>
          <p:nvPr/>
        </p:nvCxnSpPr>
        <p:spPr>
          <a:xfrm>
            <a:off x="5731636" y="1097734"/>
            <a:ext cx="1990606" cy="928818"/>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022905" y="3083030"/>
            <a:ext cx="454556" cy="344722"/>
          </a:xfrm>
          <a:prstGeom prst="rect">
            <a:avLst/>
          </a:prstGeom>
          <a:noFill/>
        </p:spPr>
        <p:txBody>
          <a:bodyPr wrap="square" lIns="97548" tIns="48774" rIns="97548" bIns="48774" rtlCol="0">
            <a:spAutoFit/>
          </a:bodyPr>
          <a:lstStyle/>
          <a:p>
            <a:r>
              <a:rPr lang="en-US" sz="1600" i="1" dirty="0" smtClean="0">
                <a:solidFill>
                  <a:srgbClr val="FF0000"/>
                </a:solidFill>
              </a:rPr>
              <a:t>(</a:t>
            </a:r>
            <a:r>
              <a:rPr lang="en-US" sz="1600" i="1" dirty="0">
                <a:solidFill>
                  <a:srgbClr val="FF0000"/>
                </a:solidFill>
              </a:rPr>
              <a:t>x</a:t>
            </a:r>
            <a:r>
              <a:rPr lang="en-US" sz="1600" i="1" dirty="0" smtClean="0">
                <a:solidFill>
                  <a:srgbClr val="FF0000"/>
                </a:solidFill>
              </a:rPr>
              <a:t>)</a:t>
            </a:r>
            <a:endParaRPr lang="en-US" sz="1600" i="1" dirty="0">
              <a:solidFill>
                <a:srgbClr val="FF0000"/>
              </a:solidFill>
            </a:endParaRPr>
          </a:p>
        </p:txBody>
      </p:sp>
      <p:sp>
        <p:nvSpPr>
          <p:cNvPr id="32" name="TextBox 31"/>
          <p:cNvSpPr txBox="1"/>
          <p:nvPr/>
        </p:nvSpPr>
        <p:spPr>
          <a:xfrm>
            <a:off x="6666695" y="3134724"/>
            <a:ext cx="459572" cy="344722"/>
          </a:xfrm>
          <a:prstGeom prst="rect">
            <a:avLst/>
          </a:prstGeom>
          <a:noFill/>
        </p:spPr>
        <p:txBody>
          <a:bodyPr wrap="square" lIns="97548" tIns="48774" rIns="97548" bIns="48774" rtlCol="0">
            <a:spAutoFit/>
          </a:bodyPr>
          <a:lstStyle/>
          <a:p>
            <a:r>
              <a:rPr lang="en-US" sz="1600" i="1" dirty="0" smtClean="0">
                <a:solidFill>
                  <a:srgbClr val="FF0000"/>
                </a:solidFill>
              </a:rPr>
              <a:t>(y)</a:t>
            </a:r>
            <a:endParaRPr lang="en-US" sz="1600" i="1" dirty="0">
              <a:solidFill>
                <a:srgbClr val="FF0000"/>
              </a:solidFill>
            </a:endParaRPr>
          </a:p>
        </p:txBody>
      </p:sp>
      <p:sp>
        <p:nvSpPr>
          <p:cNvPr id="34" name="TextBox 33"/>
          <p:cNvSpPr txBox="1"/>
          <p:nvPr/>
        </p:nvSpPr>
        <p:spPr>
          <a:xfrm>
            <a:off x="8407360" y="3181249"/>
            <a:ext cx="487839" cy="344722"/>
          </a:xfrm>
          <a:prstGeom prst="rect">
            <a:avLst/>
          </a:prstGeom>
          <a:noFill/>
        </p:spPr>
        <p:txBody>
          <a:bodyPr wrap="square" lIns="97548" tIns="48774" rIns="97548" bIns="48774" rtlCol="0">
            <a:spAutoFit/>
          </a:bodyPr>
          <a:lstStyle/>
          <a:p>
            <a:r>
              <a:rPr lang="en-US" sz="1600" i="1" dirty="0" smtClean="0">
                <a:solidFill>
                  <a:srgbClr val="FF0000"/>
                </a:solidFill>
              </a:rPr>
              <a:t>(z)</a:t>
            </a:r>
            <a:endParaRPr lang="en-US" sz="1600" i="1" dirty="0">
              <a:solidFill>
                <a:srgbClr val="FF0000"/>
              </a:solidFill>
            </a:endParaRPr>
          </a:p>
        </p:txBody>
      </p:sp>
      <p:sp>
        <p:nvSpPr>
          <p:cNvPr id="35" name="TextBox 34"/>
          <p:cNvSpPr txBox="1"/>
          <p:nvPr/>
        </p:nvSpPr>
        <p:spPr>
          <a:xfrm>
            <a:off x="7986785" y="3706742"/>
            <a:ext cx="454556" cy="313944"/>
          </a:xfrm>
          <a:prstGeom prst="rect">
            <a:avLst/>
          </a:prstGeom>
          <a:noFill/>
        </p:spPr>
        <p:txBody>
          <a:bodyPr wrap="square" lIns="97548" tIns="48774" rIns="97548" bIns="48774" rtlCol="0">
            <a:spAutoFit/>
          </a:bodyPr>
          <a:lstStyle/>
          <a:p>
            <a:r>
              <a:rPr lang="en-US" sz="1400" i="1" dirty="0" smtClean="0">
                <a:solidFill>
                  <a:srgbClr val="FF0000"/>
                </a:solidFill>
              </a:rPr>
              <a:t>(e)</a:t>
            </a:r>
            <a:endParaRPr lang="en-US" sz="1400" i="1" dirty="0">
              <a:solidFill>
                <a:srgbClr val="FF0000"/>
              </a:solidFill>
            </a:endParaRPr>
          </a:p>
        </p:txBody>
      </p:sp>
      <p:sp>
        <p:nvSpPr>
          <p:cNvPr id="8" name="TextBox 7"/>
          <p:cNvSpPr txBox="1"/>
          <p:nvPr/>
        </p:nvSpPr>
        <p:spPr>
          <a:xfrm>
            <a:off x="225726" y="3199288"/>
            <a:ext cx="1565315" cy="837164"/>
          </a:xfrm>
          <a:prstGeom prst="rect">
            <a:avLst/>
          </a:prstGeom>
          <a:noFill/>
        </p:spPr>
        <p:txBody>
          <a:bodyPr wrap="none" lIns="97548" tIns="48774" rIns="97548" bIns="48774" rtlCol="0">
            <a:spAutoFit/>
          </a:bodyPr>
          <a:lstStyle/>
          <a:p>
            <a:r>
              <a:rPr lang="en-US" sz="2400" b="1" dirty="0"/>
              <a:t>Scientific</a:t>
            </a:r>
            <a:r>
              <a:rPr lang="en-US" sz="2400" dirty="0"/>
              <a:t> </a:t>
            </a:r>
          </a:p>
          <a:p>
            <a:r>
              <a:rPr lang="en-US" sz="2400" b="1" dirty="0" smtClean="0"/>
              <a:t>output</a:t>
            </a:r>
            <a:endParaRPr lang="en-US" sz="2400" b="1" dirty="0"/>
          </a:p>
        </p:txBody>
      </p:sp>
    </p:spTree>
    <p:extLst>
      <p:ext uri="{BB962C8B-B14F-4D97-AF65-F5344CB8AC3E}">
        <p14:creationId xmlns:p14="http://schemas.microsoft.com/office/powerpoint/2010/main" val="41948834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8517" y="246928"/>
            <a:ext cx="9259741" cy="6821343"/>
          </a:xfrm>
          <a:prstGeom prst="rect">
            <a:avLst/>
          </a:prstGeom>
        </p:spPr>
      </p:pic>
      <p:sp>
        <p:nvSpPr>
          <p:cNvPr id="2" name="Title 1"/>
          <p:cNvSpPr>
            <a:spLocks noGrp="1"/>
          </p:cNvSpPr>
          <p:nvPr>
            <p:ph type="title"/>
          </p:nvPr>
        </p:nvSpPr>
        <p:spPr>
          <a:xfrm>
            <a:off x="487839" y="45853"/>
            <a:ext cx="8781098" cy="643482"/>
          </a:xfrm>
        </p:spPr>
        <p:txBody>
          <a:bodyPr/>
          <a:lstStyle/>
          <a:p>
            <a:r>
              <a:rPr lang="en-US" dirty="0" smtClean="0"/>
              <a:t>ESS Instrument suite</a:t>
            </a:r>
            <a:endParaRPr lang="en-US" dirty="0"/>
          </a:p>
        </p:txBody>
      </p:sp>
    </p:spTree>
    <p:extLst>
      <p:ext uri="{BB962C8B-B14F-4D97-AF65-F5344CB8AC3E}">
        <p14:creationId xmlns:p14="http://schemas.microsoft.com/office/powerpoint/2010/main" val="39724655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7839" y="562847"/>
            <a:ext cx="8781098" cy="721597"/>
          </a:xfrm>
        </p:spPr>
        <p:txBody>
          <a:bodyPr>
            <a:normAutofit fontScale="90000"/>
          </a:bodyPr>
          <a:lstStyle/>
          <a:p>
            <a:pPr algn="l"/>
            <a:r>
              <a:rPr lang="en-US" dirty="0" smtClean="0"/>
              <a:t>Thank-you to .. </a:t>
            </a:r>
            <a:br>
              <a:rPr lang="en-US" dirty="0" smtClean="0"/>
            </a:br>
            <a:endParaRPr lang="en-US" dirty="0"/>
          </a:p>
        </p:txBody>
      </p:sp>
      <p:sp>
        <p:nvSpPr>
          <p:cNvPr id="2" name="TextBox 1"/>
          <p:cNvSpPr txBox="1"/>
          <p:nvPr/>
        </p:nvSpPr>
        <p:spPr>
          <a:xfrm>
            <a:off x="649489" y="1284444"/>
            <a:ext cx="3913601" cy="4154983"/>
          </a:xfrm>
          <a:prstGeom prst="rect">
            <a:avLst/>
          </a:prstGeom>
          <a:noFill/>
        </p:spPr>
        <p:txBody>
          <a:bodyPr wrap="none" rtlCol="0">
            <a:spAutoFit/>
          </a:bodyPr>
          <a:lstStyle/>
          <a:p>
            <a:r>
              <a:rPr lang="en-US" sz="2400" dirty="0" smtClean="0"/>
              <a:t>ESS </a:t>
            </a:r>
          </a:p>
          <a:p>
            <a:r>
              <a:rPr lang="en-US" sz="2400" dirty="0" smtClean="0"/>
              <a:t>Design team</a:t>
            </a:r>
            <a:endParaRPr lang="en-US" sz="2400" dirty="0"/>
          </a:p>
          <a:p>
            <a:r>
              <a:rPr lang="en-US" sz="2400" dirty="0" smtClean="0"/>
              <a:t>Erik Nilsson</a:t>
            </a:r>
          </a:p>
          <a:p>
            <a:endParaRPr lang="en-US" sz="2400" dirty="0"/>
          </a:p>
          <a:p>
            <a:r>
              <a:rPr lang="en-US" sz="2400" dirty="0" smtClean="0"/>
              <a:t>System Engineering </a:t>
            </a:r>
          </a:p>
          <a:p>
            <a:r>
              <a:rPr lang="en-US" sz="2400" dirty="0" err="1" smtClean="0"/>
              <a:t>R.Duperrier</a:t>
            </a:r>
            <a:endParaRPr lang="en-US" sz="2400" dirty="0" smtClean="0"/>
          </a:p>
          <a:p>
            <a:endParaRPr lang="en-US" sz="2400" dirty="0"/>
          </a:p>
          <a:p>
            <a:r>
              <a:rPr lang="en-US" sz="2400" dirty="0" smtClean="0"/>
              <a:t>Neutron scattering systems</a:t>
            </a:r>
          </a:p>
          <a:p>
            <a:r>
              <a:rPr lang="en-US" sz="2400" dirty="0" err="1" smtClean="0"/>
              <a:t>Phil.Bently</a:t>
            </a:r>
            <a:endParaRPr lang="en-US" sz="2400" dirty="0" smtClean="0"/>
          </a:p>
          <a:p>
            <a:r>
              <a:rPr lang="en-US" sz="2400" dirty="0" smtClean="0"/>
              <a:t>Rob </a:t>
            </a:r>
            <a:r>
              <a:rPr lang="en-US" sz="2400" dirty="0" err="1" smtClean="0"/>
              <a:t>Connatser</a:t>
            </a:r>
            <a:endParaRPr lang="en-US" sz="2400" dirty="0" smtClean="0"/>
          </a:p>
          <a:p>
            <a:endParaRPr lang="en-US" sz="2400" dirty="0"/>
          </a:p>
        </p:txBody>
      </p:sp>
      <p:sp>
        <p:nvSpPr>
          <p:cNvPr id="4" name="TextBox 3"/>
          <p:cNvSpPr txBox="1"/>
          <p:nvPr/>
        </p:nvSpPr>
        <p:spPr>
          <a:xfrm>
            <a:off x="6025454" y="1482188"/>
            <a:ext cx="3297111" cy="3785652"/>
          </a:xfrm>
          <a:prstGeom prst="rect">
            <a:avLst/>
          </a:prstGeom>
          <a:noFill/>
        </p:spPr>
        <p:txBody>
          <a:bodyPr wrap="square" rtlCol="0">
            <a:spAutoFit/>
          </a:bodyPr>
          <a:lstStyle/>
          <a:p>
            <a:r>
              <a:rPr lang="en-US" sz="2400" dirty="0" smtClean="0"/>
              <a:t>ISIS</a:t>
            </a:r>
          </a:p>
          <a:p>
            <a:r>
              <a:rPr lang="en-US" sz="2400" dirty="0" smtClean="0"/>
              <a:t>Leigh Perrot</a:t>
            </a:r>
          </a:p>
          <a:p>
            <a:r>
              <a:rPr lang="en-US" sz="2400" dirty="0" smtClean="0"/>
              <a:t>Peter Galsworthy</a:t>
            </a:r>
          </a:p>
          <a:p>
            <a:r>
              <a:rPr lang="en-US" sz="2400" dirty="0" smtClean="0"/>
              <a:t>Matt Fletcher</a:t>
            </a:r>
          </a:p>
          <a:p>
            <a:r>
              <a:rPr lang="en-US" sz="2400" dirty="0" smtClean="0"/>
              <a:t>Steve Wakefield</a:t>
            </a:r>
          </a:p>
          <a:p>
            <a:endParaRPr lang="en-US" sz="2400" dirty="0"/>
          </a:p>
          <a:p>
            <a:r>
              <a:rPr lang="en-US" sz="2400" dirty="0" smtClean="0"/>
              <a:t>SNS</a:t>
            </a:r>
          </a:p>
          <a:p>
            <a:r>
              <a:rPr lang="en-US" sz="2400" dirty="0" smtClean="0"/>
              <a:t>Bill </a:t>
            </a:r>
            <a:r>
              <a:rPr lang="en-US" sz="2400" dirty="0" err="1" smtClean="0"/>
              <a:t>McHargue</a:t>
            </a:r>
            <a:endParaRPr lang="en-US" sz="2400" dirty="0" smtClean="0"/>
          </a:p>
          <a:p>
            <a:endParaRPr lang="en-US" sz="2400" dirty="0" smtClean="0"/>
          </a:p>
          <a:p>
            <a:endParaRPr lang="en-US" sz="2400" dirty="0"/>
          </a:p>
        </p:txBody>
      </p:sp>
      <p:sp>
        <p:nvSpPr>
          <p:cNvPr id="3" name="TextBox 2"/>
          <p:cNvSpPr txBox="1"/>
          <p:nvPr/>
        </p:nvSpPr>
        <p:spPr>
          <a:xfrm>
            <a:off x="2713422" y="5609091"/>
            <a:ext cx="4457520" cy="461665"/>
          </a:xfrm>
          <a:prstGeom prst="rect">
            <a:avLst/>
          </a:prstGeom>
          <a:noFill/>
        </p:spPr>
        <p:txBody>
          <a:bodyPr wrap="none" rtlCol="0">
            <a:spAutoFit/>
          </a:bodyPr>
          <a:lstStyle/>
          <a:p>
            <a:r>
              <a:rPr lang="en-US" sz="2400" dirty="0" smtClean="0"/>
              <a:t>And to you for your attention …</a:t>
            </a:r>
            <a:endParaRPr lang="en-US" sz="2400" dirty="0"/>
          </a:p>
        </p:txBody>
      </p:sp>
    </p:spTree>
    <p:extLst>
      <p:ext uri="{BB962C8B-B14F-4D97-AF65-F5344CB8AC3E}">
        <p14:creationId xmlns:p14="http://schemas.microsoft.com/office/powerpoint/2010/main" val="26680179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P1000551.JPG"/>
          <p:cNvPicPr>
            <a:picLocks noGrp="1" noChangeAspect="1"/>
          </p:cNvPicPr>
          <p:nvPr>
            <p:ph type="pic" idx="1"/>
          </p:nvPr>
        </p:nvPicPr>
        <p:blipFill>
          <a:blip r:embed="rId2" cstate="print">
            <a:alphaModFix amt="73000"/>
            <a:extLst>
              <a:ext uri="{28A0092B-C50C-407E-A947-70E740481C1C}">
                <a14:useLocalDpi xmlns:a14="http://schemas.microsoft.com/office/drawing/2010/main"/>
              </a:ext>
            </a:extLst>
          </a:blip>
          <a:srcRect/>
          <a:stretch>
            <a:fillRect/>
          </a:stretch>
        </p:blipFill>
        <p:spPr>
          <a:xfrm>
            <a:off x="29905" y="1577"/>
            <a:ext cx="9726870" cy="7313622"/>
          </a:xfrm>
        </p:spPr>
      </p:pic>
      <p:sp>
        <p:nvSpPr>
          <p:cNvPr id="4" name="Subtitle 1"/>
          <p:cNvSpPr txBox="1">
            <a:spLocks/>
          </p:cNvSpPr>
          <p:nvPr/>
        </p:nvSpPr>
        <p:spPr>
          <a:xfrm>
            <a:off x="3496283" y="3002951"/>
            <a:ext cx="2784056" cy="975360"/>
          </a:xfrm>
          <a:prstGeom prst="rect">
            <a:avLst/>
          </a:prstGeom>
        </p:spPr>
        <p:txBody>
          <a:bodyPr vert="horz" lIns="97548" tIns="48774" rIns="97548" bIns="48774" rtlCol="0">
            <a:normAutofit fontScale="85000" lnSpcReduction="10000"/>
          </a:bodyPr>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r>
              <a:rPr lang="en-US" sz="5100" b="1" dirty="0"/>
              <a:t>THE END</a:t>
            </a:r>
          </a:p>
        </p:txBody>
      </p:sp>
    </p:spTree>
    <p:extLst>
      <p:ext uri="{BB962C8B-B14F-4D97-AF65-F5344CB8AC3E}">
        <p14:creationId xmlns:p14="http://schemas.microsoft.com/office/powerpoint/2010/main" val="372817717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39" y="113139"/>
            <a:ext cx="8781098" cy="821865"/>
          </a:xfrm>
        </p:spPr>
        <p:txBody>
          <a:bodyPr>
            <a:normAutofit/>
          </a:bodyPr>
          <a:lstStyle/>
          <a:p>
            <a:r>
              <a:rPr lang="en-US" sz="3400" dirty="0"/>
              <a:t>Closing words</a:t>
            </a:r>
          </a:p>
        </p:txBody>
      </p:sp>
      <p:sp>
        <p:nvSpPr>
          <p:cNvPr id="3" name="Content Placeholder 2"/>
          <p:cNvSpPr>
            <a:spLocks noGrp="1"/>
          </p:cNvSpPr>
          <p:nvPr>
            <p:ph idx="1"/>
          </p:nvPr>
        </p:nvSpPr>
        <p:spPr>
          <a:xfrm>
            <a:off x="287803" y="1030902"/>
            <a:ext cx="9161684" cy="6101494"/>
          </a:xfrm>
        </p:spPr>
        <p:txBody>
          <a:bodyPr>
            <a:normAutofit/>
          </a:bodyPr>
          <a:lstStyle/>
          <a:p>
            <a:pPr marL="0" indent="0">
              <a:buNone/>
            </a:pPr>
            <a:r>
              <a:rPr lang="en-GB" dirty="0" smtClean="0"/>
              <a:t>From TS2 lessons learned</a:t>
            </a:r>
          </a:p>
          <a:p>
            <a:pPr marL="0" indent="0">
              <a:buNone/>
            </a:pPr>
            <a:r>
              <a:rPr lang="en-GB" dirty="0" smtClean="0"/>
              <a:t>Summing up </a:t>
            </a:r>
          </a:p>
          <a:p>
            <a:pPr marL="0" indent="0">
              <a:buNone/>
            </a:pPr>
            <a:r>
              <a:rPr lang="en-GB" i="1" dirty="0" smtClean="0"/>
              <a:t>‘Projects </a:t>
            </a:r>
            <a:r>
              <a:rPr lang="en-GB" i="1" dirty="0"/>
              <a:t>need to have and keep a very clear idea of their end goal – the project benefits. The end goal of the TS2 project was to produce science, not just to produce brighter neutron </a:t>
            </a:r>
            <a:r>
              <a:rPr lang="en-GB" i="1" dirty="0" smtClean="0"/>
              <a:t>beams … ‘</a:t>
            </a:r>
          </a:p>
          <a:p>
            <a:pPr marL="0" indent="0">
              <a:buNone/>
            </a:pPr>
            <a:endParaRPr lang="en-GB" i="1" dirty="0" smtClean="0"/>
          </a:p>
          <a:p>
            <a:pPr marL="0" indent="0">
              <a:buNone/>
            </a:pPr>
            <a:r>
              <a:rPr lang="en-GB" dirty="0" smtClean="0"/>
              <a:t>On moderator design</a:t>
            </a:r>
          </a:p>
          <a:p>
            <a:pPr marL="0" indent="0">
              <a:buNone/>
            </a:pPr>
            <a:r>
              <a:rPr lang="en-GB" i="1" dirty="0" smtClean="0"/>
              <a:t>‘… optimisation </a:t>
            </a:r>
            <a:r>
              <a:rPr lang="en-GB" i="1" dirty="0"/>
              <a:t>was over-done. Predicted flux increases of a few % were achieved at the expense of significantly more complex and less robust engineering designs. </a:t>
            </a:r>
            <a:r>
              <a:rPr lang="en-GB" i="1" dirty="0" smtClean="0"/>
              <a:t>… </a:t>
            </a:r>
            <a:r>
              <a:rPr lang="en-GB" i="1" dirty="0"/>
              <a:t>engineering staff did not feel empowered to challenge the requirements of the scientists, and the review process was not sufficiently critical. </a:t>
            </a:r>
            <a:r>
              <a:rPr lang="en-GB" i="1" dirty="0" smtClean="0"/>
              <a:t>‘</a:t>
            </a:r>
            <a:endParaRPr lang="en-US" i="1" dirty="0"/>
          </a:p>
          <a:p>
            <a:endParaRPr lang="en-GB" dirty="0" smtClean="0"/>
          </a:p>
          <a:p>
            <a:endParaRPr lang="en-GB" dirty="0"/>
          </a:p>
          <a:p>
            <a:endParaRPr lang="en-US" dirty="0"/>
          </a:p>
        </p:txBody>
      </p:sp>
    </p:spTree>
    <p:extLst>
      <p:ext uri="{BB962C8B-B14F-4D97-AF65-F5344CB8AC3E}">
        <p14:creationId xmlns:p14="http://schemas.microsoft.com/office/powerpoint/2010/main" val="2458257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0" y="1"/>
            <a:ext cx="9905837" cy="385746"/>
          </a:xfrm>
        </p:spPr>
        <p:txBody>
          <a:bodyPr>
            <a:normAutofit fontScale="90000"/>
          </a:bodyPr>
          <a:lstStyle/>
          <a:p>
            <a:pPr eaLnBrk="1" hangingPunct="1"/>
            <a:r>
              <a:rPr lang="en-US" sz="2100" dirty="0" err="1"/>
              <a:t>Beamline</a:t>
            </a:r>
            <a:r>
              <a:rPr lang="en-US" sz="2100" dirty="0"/>
              <a:t> downtime – FY13 thru June 2, 2013</a:t>
            </a:r>
          </a:p>
        </p:txBody>
      </p:sp>
      <p:graphicFrame>
        <p:nvGraphicFramePr>
          <p:cNvPr id="3" name="Object 2"/>
          <p:cNvGraphicFramePr>
            <a:graphicFrameLocks noChangeAspect="1"/>
          </p:cNvGraphicFramePr>
          <p:nvPr>
            <p:extLst>
              <p:ext uri="{D42A27DB-BD31-4B8C-83A1-F6EECF244321}">
                <p14:modId xmlns:p14="http://schemas.microsoft.com/office/powerpoint/2010/main" val="507624357"/>
              </p:ext>
            </p:extLst>
          </p:nvPr>
        </p:nvGraphicFramePr>
        <p:xfrm>
          <a:off x="1675253" y="3845560"/>
          <a:ext cx="3230237" cy="13547"/>
        </p:xfrm>
        <a:graphic>
          <a:graphicData uri="http://schemas.openxmlformats.org/presentationml/2006/ole">
            <mc:AlternateContent xmlns:mc="http://schemas.openxmlformats.org/markup-compatibility/2006">
              <mc:Choice xmlns:v="urn:schemas-microsoft-com:vml" Requires="v">
                <p:oleObj spid="_x0000_s1044" name="Worksheet" r:id="rId4" imgW="2438400" imgH="12700" progId="Excel.Sheet.12">
                  <p:embed/>
                </p:oleObj>
              </mc:Choice>
              <mc:Fallback>
                <p:oleObj name="Worksheet" r:id="rId4" imgW="2438400" imgH="12700" progId="Excel.Sheet.12">
                  <p:embed/>
                  <p:pic>
                    <p:nvPicPr>
                      <p:cNvPr id="0" name=""/>
                      <p:cNvPicPr/>
                      <p:nvPr/>
                    </p:nvPicPr>
                    <p:blipFill>
                      <a:blip r:embed="rId5"/>
                      <a:stretch>
                        <a:fillRect/>
                      </a:stretch>
                    </p:blipFill>
                    <p:spPr>
                      <a:xfrm>
                        <a:off x="1675253" y="3845560"/>
                        <a:ext cx="3230237" cy="13547"/>
                      </a:xfrm>
                      <a:prstGeom prst="rect">
                        <a:avLst/>
                      </a:prstGeom>
                    </p:spPr>
                  </p:pic>
                </p:oleObj>
              </mc:Fallback>
            </mc:AlternateContent>
          </a:graphicData>
        </a:graphic>
      </p:graphicFrame>
      <p:graphicFrame>
        <p:nvGraphicFramePr>
          <p:cNvPr id="7" name="Chart 6"/>
          <p:cNvGraphicFramePr>
            <a:graphicFrameLocks/>
          </p:cNvGraphicFramePr>
          <p:nvPr>
            <p:extLst>
              <p:ext uri="{D42A27DB-BD31-4B8C-83A1-F6EECF244321}">
                <p14:modId xmlns:p14="http://schemas.microsoft.com/office/powerpoint/2010/main" val="2536349829"/>
              </p:ext>
            </p:extLst>
          </p:nvPr>
        </p:nvGraphicFramePr>
        <p:xfrm>
          <a:off x="0" y="381378"/>
          <a:ext cx="9756775" cy="693382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139544659"/>
              </p:ext>
            </p:extLst>
          </p:nvPr>
        </p:nvGraphicFramePr>
        <p:xfrm>
          <a:off x="4722983" y="880350"/>
          <a:ext cx="4792372" cy="3643567"/>
        </p:xfrm>
        <a:graphic>
          <a:graphicData uri="http://schemas.openxmlformats.org/presentationml/2006/ole">
            <mc:AlternateContent xmlns:mc="http://schemas.openxmlformats.org/markup-compatibility/2006">
              <mc:Choice xmlns:v="urn:schemas-microsoft-com:vml" Requires="v">
                <p:oleObj spid="_x0000_s1045" name="Worksheet" r:id="rId7" imgW="5041900" imgH="3530600" progId="Excel.Sheet.12">
                  <p:embed/>
                </p:oleObj>
              </mc:Choice>
              <mc:Fallback>
                <p:oleObj name="Worksheet" r:id="rId7" imgW="5041900" imgH="3530600" progId="Excel.Sheet.12">
                  <p:embed/>
                  <p:pic>
                    <p:nvPicPr>
                      <p:cNvPr id="0" name=""/>
                      <p:cNvPicPr/>
                      <p:nvPr/>
                    </p:nvPicPr>
                    <p:blipFill>
                      <a:blip r:embed="rId8"/>
                      <a:stretch>
                        <a:fillRect/>
                      </a:stretch>
                    </p:blipFill>
                    <p:spPr>
                      <a:xfrm>
                        <a:off x="4722983" y="880350"/>
                        <a:ext cx="4792372" cy="3643567"/>
                      </a:xfrm>
                      <a:prstGeom prst="rect">
                        <a:avLst/>
                      </a:prstGeom>
                    </p:spPr>
                  </p:pic>
                </p:oleObj>
              </mc:Fallback>
            </mc:AlternateContent>
          </a:graphicData>
        </a:graphic>
      </p:graphicFrame>
      <p:pic>
        <p:nvPicPr>
          <p:cNvPr id="4" name="Picture 3"/>
          <p:cNvPicPr>
            <a:picLocks noChangeAspect="1"/>
          </p:cNvPicPr>
          <p:nvPr/>
        </p:nvPicPr>
        <p:blipFill>
          <a:blip r:embed="rId9"/>
          <a:stretch>
            <a:fillRect/>
          </a:stretch>
        </p:blipFill>
        <p:spPr>
          <a:xfrm>
            <a:off x="5668941" y="1124873"/>
            <a:ext cx="511528" cy="3399044"/>
          </a:xfrm>
          <a:prstGeom prst="rect">
            <a:avLst/>
          </a:prstGeom>
        </p:spPr>
      </p:pic>
      <p:sp>
        <p:nvSpPr>
          <p:cNvPr id="8" name="TextBox 7"/>
          <p:cNvSpPr txBox="1"/>
          <p:nvPr/>
        </p:nvSpPr>
        <p:spPr>
          <a:xfrm>
            <a:off x="1207926" y="5230566"/>
            <a:ext cx="4525286" cy="390888"/>
          </a:xfrm>
          <a:prstGeom prst="rect">
            <a:avLst/>
          </a:prstGeom>
          <a:solidFill>
            <a:schemeClr val="bg1"/>
          </a:solidFill>
        </p:spPr>
        <p:txBody>
          <a:bodyPr wrap="none" lIns="97548" tIns="48774" rIns="97548" bIns="48774" rtlCol="0">
            <a:spAutoFit/>
          </a:bodyPr>
          <a:lstStyle/>
          <a:p>
            <a:r>
              <a:rPr lang="en-US" dirty="0" smtClean="0"/>
              <a:t>Total beam time delivered 		3831.1h</a:t>
            </a:r>
          </a:p>
        </p:txBody>
      </p:sp>
    </p:spTree>
    <p:extLst>
      <p:ext uri="{BB962C8B-B14F-4D97-AF65-F5344CB8AC3E}">
        <p14:creationId xmlns:p14="http://schemas.microsoft.com/office/powerpoint/2010/main" val="1541255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839" y="292948"/>
            <a:ext cx="8781098" cy="889818"/>
          </a:xfrm>
        </p:spPr>
        <p:txBody>
          <a:bodyPr>
            <a:normAutofit/>
          </a:bodyPr>
          <a:lstStyle/>
          <a:p>
            <a:r>
              <a:rPr lang="en-US" dirty="0" smtClean="0"/>
              <a:t>Distribution of ‘high risk’ components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42554502"/>
              </p:ext>
            </p:extLst>
          </p:nvPr>
        </p:nvGraphicFramePr>
        <p:xfrm>
          <a:off x="627857" y="1293966"/>
          <a:ext cx="8401763" cy="49420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6892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2936" y="104561"/>
            <a:ext cx="5703249" cy="724434"/>
          </a:xfrm>
        </p:spPr>
        <p:txBody>
          <a:bodyPr>
            <a:normAutofit fontScale="90000"/>
          </a:bodyPr>
          <a:lstStyle/>
          <a:p>
            <a:r>
              <a:rPr lang="en-US" sz="3400" dirty="0"/>
              <a:t>The instrument access conundrum</a:t>
            </a:r>
          </a:p>
        </p:txBody>
      </p:sp>
      <p:pic>
        <p:nvPicPr>
          <p:cNvPr id="4" name="Content Placeholder 3" descr="IMGP2839.JPG"/>
          <p:cNvPicPr>
            <a:picLocks noGrp="1" noChangeAspect="1"/>
          </p:cNvPicPr>
          <p:nvPr>
            <p:ph idx="1"/>
          </p:nvPr>
        </p:nvPicPr>
        <p:blipFill>
          <a:blip r:embed="rId3">
            <a:extLst>
              <a:ext uri="{28A0092B-C50C-407E-A947-70E740481C1C}">
                <a14:useLocalDpi xmlns:a14="http://schemas.microsoft.com/office/drawing/2010/main" val="0"/>
              </a:ext>
            </a:extLst>
          </a:blip>
          <a:srcRect t="8611" b="8611"/>
          <a:stretch>
            <a:fillRect/>
          </a:stretch>
        </p:blipFill>
        <p:spPr>
          <a:xfrm>
            <a:off x="4334847" y="943899"/>
            <a:ext cx="5231338" cy="3120409"/>
          </a:xfrm>
        </p:spPr>
      </p:pic>
      <p:pic>
        <p:nvPicPr>
          <p:cNvPr id="5" name="Content Placeholder 3" descr="IMGP2748.JPG"/>
          <p:cNvPicPr>
            <a:picLocks noChangeAspect="1"/>
          </p:cNvPicPr>
          <p:nvPr/>
        </p:nvPicPr>
        <p:blipFill>
          <a:blip r:embed="rId4">
            <a:extLst>
              <a:ext uri="{28A0092B-C50C-407E-A947-70E740481C1C}">
                <a14:useLocalDpi xmlns:a14="http://schemas.microsoft.com/office/drawing/2010/main" val="0"/>
              </a:ext>
            </a:extLst>
          </a:blip>
          <a:srcRect t="8611" b="8611"/>
          <a:stretch>
            <a:fillRect/>
          </a:stretch>
        </p:blipFill>
        <p:spPr>
          <a:xfrm>
            <a:off x="203268" y="4349630"/>
            <a:ext cx="5156742" cy="283508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382667916"/>
              </p:ext>
            </p:extLst>
          </p:nvPr>
        </p:nvGraphicFramePr>
        <p:xfrm>
          <a:off x="5807689" y="4349630"/>
          <a:ext cx="3758496" cy="2399572"/>
        </p:xfrm>
        <a:graphic>
          <a:graphicData uri="http://schemas.openxmlformats.org/drawingml/2006/table">
            <a:tbl>
              <a:tblPr firstRow="1" bandRow="1">
                <a:tableStyleId>{5C22544A-7EE6-4342-B048-85BDC9FD1C3A}</a:tableStyleId>
              </a:tblPr>
              <a:tblGrid>
                <a:gridCol w="622943"/>
                <a:gridCol w="1629964"/>
                <a:gridCol w="1505589"/>
              </a:tblGrid>
              <a:tr h="703786">
                <a:tc>
                  <a:txBody>
                    <a:bodyPr/>
                    <a:lstStyle/>
                    <a:p>
                      <a:endParaRPr lang="en-US" sz="1600" dirty="0"/>
                    </a:p>
                  </a:txBody>
                  <a:tcPr marL="97568" marR="97568" marT="48768" marB="48768"/>
                </a:tc>
                <a:tc>
                  <a:txBody>
                    <a:bodyPr/>
                    <a:lstStyle/>
                    <a:p>
                      <a:r>
                        <a:rPr lang="en-US" sz="1600" dirty="0" smtClean="0"/>
                        <a:t> Beam Separation</a:t>
                      </a:r>
                      <a:endParaRPr lang="en-US" sz="1600" dirty="0"/>
                    </a:p>
                  </a:txBody>
                  <a:tcPr marL="97568" marR="97568" marT="48768" marB="48768"/>
                </a:tc>
                <a:tc>
                  <a:txBody>
                    <a:bodyPr/>
                    <a:lstStyle/>
                    <a:p>
                      <a:r>
                        <a:rPr lang="en-US" sz="1600" dirty="0" smtClean="0"/>
                        <a:t>Beam lines shutdown</a:t>
                      </a:r>
                    </a:p>
                    <a:p>
                      <a:r>
                        <a:rPr lang="en-US" sz="1600" dirty="0" smtClean="0"/>
                        <a:t> for access</a:t>
                      </a:r>
                      <a:endParaRPr lang="en-US" sz="1600" dirty="0"/>
                    </a:p>
                  </a:txBody>
                  <a:tcPr marL="97568" marR="97568" marT="48768" marB="48768"/>
                </a:tc>
              </a:tr>
              <a:tr h="492650">
                <a:tc>
                  <a:txBody>
                    <a:bodyPr/>
                    <a:lstStyle/>
                    <a:p>
                      <a:r>
                        <a:rPr lang="en-US" sz="1600" b="1" dirty="0" smtClean="0"/>
                        <a:t>ISIS</a:t>
                      </a:r>
                      <a:endParaRPr lang="en-US" sz="1600" b="1" dirty="0"/>
                    </a:p>
                  </a:txBody>
                  <a:tcPr marL="97568" marR="97568" marT="48768" marB="48768"/>
                </a:tc>
                <a:tc>
                  <a:txBody>
                    <a:bodyPr/>
                    <a:lstStyle/>
                    <a:p>
                      <a:r>
                        <a:rPr lang="en-US" sz="1600" dirty="0" smtClean="0"/>
                        <a:t>15 degrees</a:t>
                      </a:r>
                      <a:endParaRPr lang="en-US" sz="1600" dirty="0"/>
                    </a:p>
                  </a:txBody>
                  <a:tcPr marL="97568" marR="97568" marT="48768" marB="48768"/>
                </a:tc>
                <a:tc>
                  <a:txBody>
                    <a:bodyPr/>
                    <a:lstStyle/>
                    <a:p>
                      <a:r>
                        <a:rPr lang="en-US" sz="1600" dirty="0" smtClean="0"/>
                        <a:t>3 </a:t>
                      </a:r>
                      <a:endParaRPr lang="en-US" sz="1600" dirty="0"/>
                    </a:p>
                  </a:txBody>
                  <a:tcPr marL="97568" marR="97568" marT="48768" marB="48768"/>
                </a:tc>
              </a:tr>
              <a:tr h="492650">
                <a:tc>
                  <a:txBody>
                    <a:bodyPr/>
                    <a:lstStyle/>
                    <a:p>
                      <a:r>
                        <a:rPr lang="en-US" sz="1600" b="1" dirty="0" smtClean="0"/>
                        <a:t>ESS</a:t>
                      </a:r>
                      <a:endParaRPr lang="en-US" sz="1600" b="1" dirty="0"/>
                    </a:p>
                  </a:txBody>
                  <a:tcPr marL="97568" marR="97568" marT="48768" marB="48768"/>
                </a:tc>
                <a:tc>
                  <a:txBody>
                    <a:bodyPr/>
                    <a:lstStyle/>
                    <a:p>
                      <a:r>
                        <a:rPr lang="en-US" sz="1600" dirty="0" smtClean="0"/>
                        <a:t>10 degrees</a:t>
                      </a:r>
                      <a:endParaRPr lang="en-US" sz="1600" dirty="0"/>
                    </a:p>
                  </a:txBody>
                  <a:tcPr marL="97568" marR="97568" marT="48768" marB="48768"/>
                </a:tc>
                <a:tc>
                  <a:txBody>
                    <a:bodyPr/>
                    <a:lstStyle/>
                    <a:p>
                      <a:pPr marL="0" indent="0">
                        <a:buNone/>
                      </a:pPr>
                      <a:r>
                        <a:rPr lang="en-US" sz="1600" b="1" dirty="0" smtClean="0"/>
                        <a:t>5</a:t>
                      </a:r>
                      <a:r>
                        <a:rPr lang="en-US" sz="1600" b="1" baseline="0" dirty="0" smtClean="0"/>
                        <a:t> +</a:t>
                      </a:r>
                      <a:endParaRPr lang="en-US" sz="1600" b="1" dirty="0" smtClean="0"/>
                    </a:p>
                  </a:txBody>
                  <a:tcPr marL="97568" marR="97568" marT="48768" marB="48768"/>
                </a:tc>
              </a:tr>
              <a:tr h="488251">
                <a:tc>
                  <a:txBody>
                    <a:bodyPr/>
                    <a:lstStyle/>
                    <a:p>
                      <a:endParaRPr lang="en-US" sz="1600" dirty="0"/>
                    </a:p>
                  </a:txBody>
                  <a:tcPr marL="97568" marR="97568" marT="48768" marB="48768"/>
                </a:tc>
                <a:tc>
                  <a:txBody>
                    <a:bodyPr/>
                    <a:lstStyle/>
                    <a:p>
                      <a:r>
                        <a:rPr lang="en-US" sz="1600" dirty="0" smtClean="0"/>
                        <a:t>7.5</a:t>
                      </a:r>
                      <a:r>
                        <a:rPr lang="en-US" sz="1600" baseline="0" dirty="0" smtClean="0"/>
                        <a:t> or 5 </a:t>
                      </a:r>
                      <a:endParaRPr lang="en-US" sz="1600" dirty="0"/>
                    </a:p>
                  </a:txBody>
                  <a:tcPr marL="97568" marR="97568" marT="48768" marB="48768"/>
                </a:tc>
                <a:tc>
                  <a:txBody>
                    <a:bodyPr/>
                    <a:lstStyle/>
                    <a:p>
                      <a:pPr marL="0" indent="0">
                        <a:buNone/>
                      </a:pPr>
                      <a:r>
                        <a:rPr lang="en-US" sz="1600" b="1" dirty="0" smtClean="0"/>
                        <a:t>8</a:t>
                      </a:r>
                      <a:r>
                        <a:rPr lang="en-US" sz="1600" b="1" baseline="0" dirty="0" smtClean="0"/>
                        <a:t>  (whole sector)</a:t>
                      </a:r>
                      <a:endParaRPr lang="en-US" sz="1600" b="1" dirty="0" smtClean="0"/>
                    </a:p>
                  </a:txBody>
                  <a:tcPr marL="97568" marR="97568" marT="48768" marB="48768"/>
                </a:tc>
              </a:tr>
            </a:tbl>
          </a:graphicData>
        </a:graphic>
      </p:graphicFrame>
      <p:pic>
        <p:nvPicPr>
          <p:cNvPr id="7" name="Picture 6"/>
          <p:cNvPicPr>
            <a:picLocks noChangeAspect="1"/>
          </p:cNvPicPr>
          <p:nvPr/>
        </p:nvPicPr>
        <p:blipFill rotWithShape="1">
          <a:blip r:embed="rId5"/>
          <a:srcRect l="27501" t="41219" r="41751" b="7346"/>
          <a:stretch/>
        </p:blipFill>
        <p:spPr>
          <a:xfrm>
            <a:off x="487839" y="378651"/>
            <a:ext cx="3145881" cy="3752842"/>
          </a:xfrm>
          <a:prstGeom prst="rect">
            <a:avLst/>
          </a:prstGeom>
          <a:solidFill>
            <a:schemeClr val="bg1"/>
          </a:solidFill>
          <a:ln>
            <a:noFill/>
          </a:ln>
        </p:spPr>
      </p:pic>
    </p:spTree>
    <p:extLst>
      <p:ext uri="{BB962C8B-B14F-4D97-AF65-F5344CB8AC3E}">
        <p14:creationId xmlns:p14="http://schemas.microsoft.com/office/powerpoint/2010/main" val="14313234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Balancing act</a:t>
            </a:r>
            <a:endParaRPr lang="en-US" dirty="0"/>
          </a:p>
        </p:txBody>
      </p:sp>
      <p:pic>
        <p:nvPicPr>
          <p:cNvPr id="4" name="Picture 3"/>
          <p:cNvPicPr>
            <a:picLocks noChangeAspect="1"/>
          </p:cNvPicPr>
          <p:nvPr/>
        </p:nvPicPr>
        <p:blipFill>
          <a:blip r:embed="rId3"/>
          <a:stretch>
            <a:fillRect/>
          </a:stretch>
        </p:blipFill>
        <p:spPr>
          <a:xfrm>
            <a:off x="4728067" y="1203074"/>
            <a:ext cx="4752434" cy="1854945"/>
          </a:xfrm>
          <a:prstGeom prst="rect">
            <a:avLst/>
          </a:prstGeom>
        </p:spPr>
      </p:pic>
      <p:sp>
        <p:nvSpPr>
          <p:cNvPr id="6" name="TextBox 5"/>
          <p:cNvSpPr txBox="1"/>
          <p:nvPr/>
        </p:nvSpPr>
        <p:spPr>
          <a:xfrm>
            <a:off x="4463763" y="3205988"/>
            <a:ext cx="5424508" cy="714054"/>
          </a:xfrm>
          <a:prstGeom prst="rect">
            <a:avLst/>
          </a:prstGeom>
          <a:noFill/>
        </p:spPr>
        <p:txBody>
          <a:bodyPr wrap="square" lIns="97548" tIns="48774" rIns="97548" bIns="48774" rtlCol="0">
            <a:spAutoFit/>
          </a:bodyPr>
          <a:lstStyle/>
          <a:p>
            <a:pPr marL="0" lvl="1" indent="0" algn="ctr">
              <a:buNone/>
            </a:pPr>
            <a:r>
              <a:rPr lang="en-US" sz="2000" dirty="0" smtClean="0"/>
              <a:t>Aggressive operating schedule</a:t>
            </a:r>
            <a:endParaRPr lang="en-US" sz="2000" dirty="0"/>
          </a:p>
          <a:p>
            <a:pPr marL="0" lvl="1" indent="0" algn="ctr">
              <a:buNone/>
            </a:pPr>
            <a:r>
              <a:rPr lang="en-US" sz="2000" dirty="0" smtClean="0"/>
              <a:t>(225 beam days)</a:t>
            </a:r>
            <a:endParaRPr lang="en-US" sz="2000" dirty="0"/>
          </a:p>
        </p:txBody>
      </p:sp>
      <p:pic>
        <p:nvPicPr>
          <p:cNvPr id="5" name="Picture 4"/>
          <p:cNvPicPr>
            <a:picLocks noChangeAspect="1"/>
          </p:cNvPicPr>
          <p:nvPr/>
        </p:nvPicPr>
        <p:blipFill>
          <a:blip r:embed="rId4"/>
          <a:stretch>
            <a:fillRect/>
          </a:stretch>
        </p:blipFill>
        <p:spPr>
          <a:xfrm>
            <a:off x="137541" y="1353511"/>
            <a:ext cx="3857651" cy="2841803"/>
          </a:xfrm>
          <a:prstGeom prst="rect">
            <a:avLst/>
          </a:prstGeom>
        </p:spPr>
      </p:pic>
      <p:sp>
        <p:nvSpPr>
          <p:cNvPr id="7" name="TextBox 6"/>
          <p:cNvSpPr txBox="1"/>
          <p:nvPr/>
        </p:nvSpPr>
        <p:spPr>
          <a:xfrm>
            <a:off x="137541" y="4173521"/>
            <a:ext cx="4042613" cy="714054"/>
          </a:xfrm>
          <a:prstGeom prst="rect">
            <a:avLst/>
          </a:prstGeom>
          <a:noFill/>
        </p:spPr>
        <p:txBody>
          <a:bodyPr wrap="square" lIns="97548" tIns="48774" rIns="97548" bIns="48774" rtlCol="0">
            <a:spAutoFit/>
          </a:bodyPr>
          <a:lstStyle/>
          <a:p>
            <a:pPr marL="0" lvl="1" indent="0" algn="ctr">
              <a:buNone/>
            </a:pPr>
            <a:r>
              <a:rPr lang="en-US" sz="2000" dirty="0" smtClean="0"/>
              <a:t>Complex instruments</a:t>
            </a:r>
            <a:endParaRPr lang="en-US" sz="2000" dirty="0"/>
          </a:p>
          <a:p>
            <a:pPr marL="0" lvl="1" indent="0" algn="ctr">
              <a:buNone/>
            </a:pPr>
            <a:r>
              <a:rPr lang="en-US" sz="2000" dirty="0" smtClean="0"/>
              <a:t>(130+ choppers)</a:t>
            </a:r>
            <a:endParaRPr lang="en-US" sz="2000" dirty="0"/>
          </a:p>
        </p:txBody>
      </p:sp>
      <p:sp>
        <p:nvSpPr>
          <p:cNvPr id="8" name="TextBox 7"/>
          <p:cNvSpPr txBox="1"/>
          <p:nvPr/>
        </p:nvSpPr>
        <p:spPr>
          <a:xfrm>
            <a:off x="2792126" y="5777009"/>
            <a:ext cx="4540870" cy="960275"/>
          </a:xfrm>
          <a:prstGeom prst="rect">
            <a:avLst/>
          </a:prstGeom>
          <a:noFill/>
        </p:spPr>
        <p:txBody>
          <a:bodyPr wrap="square" lIns="97548" tIns="48774" rIns="97548" bIns="48774" rtlCol="0">
            <a:spAutoFit/>
          </a:bodyPr>
          <a:lstStyle/>
          <a:p>
            <a:pPr marL="0" lvl="1" indent="0" algn="ctr">
              <a:buNone/>
            </a:pPr>
            <a:r>
              <a:rPr lang="en-US" sz="2800" dirty="0" smtClean="0"/>
              <a:t>Availability &gt;  95% (?)</a:t>
            </a:r>
            <a:endParaRPr lang="en-US" sz="2800" dirty="0"/>
          </a:p>
          <a:p>
            <a:pPr marL="0" lvl="1" indent="0" algn="ctr">
              <a:buNone/>
            </a:pPr>
            <a:endParaRPr lang="en-US" sz="2800" dirty="0"/>
          </a:p>
        </p:txBody>
      </p:sp>
      <p:sp>
        <p:nvSpPr>
          <p:cNvPr id="3" name="Rectangle 2"/>
          <p:cNvSpPr/>
          <p:nvPr/>
        </p:nvSpPr>
        <p:spPr>
          <a:xfrm rot="20778964">
            <a:off x="1430376" y="4757953"/>
            <a:ext cx="6251735" cy="283607"/>
          </a:xfrm>
          <a:prstGeom prst="rect">
            <a:avLst/>
          </a:prstGeom>
          <a:solidFill>
            <a:schemeClr val="tx1">
              <a:lumMod val="65000"/>
              <a:lumOff val="3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p:cNvSpPr/>
          <p:nvPr/>
        </p:nvSpPr>
        <p:spPr>
          <a:xfrm>
            <a:off x="4463763" y="4984915"/>
            <a:ext cx="732875" cy="616536"/>
          </a:xfrm>
          <a:prstGeom prst="triangle">
            <a:avLst/>
          </a:prstGeom>
          <a:solidFill>
            <a:srgbClr val="595959"/>
          </a:solidFill>
          <a:ln>
            <a:solidFill>
              <a:srgbClr val="5959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53531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39" y="292951"/>
            <a:ext cx="8781098" cy="817878"/>
          </a:xfrm>
        </p:spPr>
        <p:txBody>
          <a:bodyPr>
            <a:noAutofit/>
          </a:bodyPr>
          <a:lstStyle/>
          <a:p>
            <a:r>
              <a:rPr lang="en-US" sz="3000" dirty="0" smtClean="0"/>
              <a:t>OBJECTIVES</a:t>
            </a:r>
            <a:br>
              <a:rPr lang="en-US" sz="3000" dirty="0" smtClean="0"/>
            </a:br>
            <a:endParaRPr lang="en-US" sz="3000" dirty="0"/>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10209" y="3912223"/>
            <a:ext cx="4132918" cy="2272206"/>
          </a:xfrm>
          <a:prstGeom prst="rect">
            <a:avLst/>
          </a:prstGeom>
        </p:spPr>
      </p:pic>
      <p:sp>
        <p:nvSpPr>
          <p:cNvPr id="5" name="Bent Arrow 4"/>
          <p:cNvSpPr/>
          <p:nvPr/>
        </p:nvSpPr>
        <p:spPr>
          <a:xfrm>
            <a:off x="6084763" y="3912223"/>
            <a:ext cx="1597035" cy="875584"/>
          </a:xfrm>
          <a:prstGeom prst="bentArrow">
            <a:avLst>
              <a:gd name="adj1" fmla="val 25000"/>
              <a:gd name="adj2" fmla="val 25917"/>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r>
              <a:rPr lang="en-US" sz="1600" dirty="0" smtClean="0">
                <a:solidFill>
                  <a:schemeClr val="tx1"/>
                </a:solidFill>
              </a:rPr>
              <a:t>ACCESS PATH</a:t>
            </a:r>
            <a:endParaRPr lang="en-US" sz="1600" dirty="0">
              <a:solidFill>
                <a:schemeClr val="tx1"/>
              </a:solidFill>
            </a:endParaRPr>
          </a:p>
        </p:txBody>
      </p:sp>
      <p:cxnSp>
        <p:nvCxnSpPr>
          <p:cNvPr id="7" name="Straight Connector 6"/>
          <p:cNvCxnSpPr/>
          <p:nvPr/>
        </p:nvCxnSpPr>
        <p:spPr>
          <a:xfrm>
            <a:off x="7431089" y="3018987"/>
            <a:ext cx="0" cy="1482181"/>
          </a:xfrm>
          <a:prstGeom prst="line">
            <a:avLst/>
          </a:prstGeom>
          <a:ln>
            <a:solidFill>
              <a:srgbClr val="FAC09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670109" y="3323277"/>
            <a:ext cx="0" cy="1177891"/>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9" name="Striped Right Arrow 8"/>
          <p:cNvSpPr/>
          <p:nvPr/>
        </p:nvSpPr>
        <p:spPr>
          <a:xfrm>
            <a:off x="5510209" y="3323277"/>
            <a:ext cx="1767239" cy="196835"/>
          </a:xfrm>
          <a:prstGeom prst="stripedRightArrow">
            <a:avLst>
              <a:gd name="adj1" fmla="val 51405"/>
              <a:gd name="adj2" fmla="val 96669"/>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r>
              <a:rPr lang="en-US" sz="1600" dirty="0" smtClean="0"/>
              <a:t>BUNKER CRANE 20t</a:t>
            </a:r>
          </a:p>
        </p:txBody>
      </p:sp>
      <p:sp>
        <p:nvSpPr>
          <p:cNvPr id="10" name="Left Arrow 9"/>
          <p:cNvSpPr/>
          <p:nvPr/>
        </p:nvSpPr>
        <p:spPr>
          <a:xfrm>
            <a:off x="6681550" y="3659002"/>
            <a:ext cx="2961576" cy="343551"/>
          </a:xfrm>
          <a:prstGeom prst="leftArrow">
            <a:avLst>
              <a:gd name="adj1" fmla="val 50000"/>
              <a:gd name="adj2" fmla="val 118575"/>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lIns="97548" tIns="48774" rIns="97548" bIns="48774" rtlCol="0" anchor="ctr"/>
          <a:lstStyle/>
          <a:p>
            <a:pPr algn="ctr"/>
            <a:r>
              <a:rPr lang="en-US" sz="1600" dirty="0" smtClean="0"/>
              <a:t>HALL CRANE  30t</a:t>
            </a:r>
            <a:endParaRPr lang="en-US" sz="1600" dirty="0"/>
          </a:p>
        </p:txBody>
      </p:sp>
      <p:sp>
        <p:nvSpPr>
          <p:cNvPr id="3" name="TextBox 2"/>
          <p:cNvSpPr txBox="1"/>
          <p:nvPr/>
        </p:nvSpPr>
        <p:spPr>
          <a:xfrm>
            <a:off x="710416" y="918145"/>
            <a:ext cx="8690129" cy="2431435"/>
          </a:xfrm>
          <a:prstGeom prst="rect">
            <a:avLst/>
          </a:prstGeom>
          <a:noFill/>
        </p:spPr>
        <p:txBody>
          <a:bodyPr wrap="square" rtlCol="0">
            <a:spAutoFit/>
          </a:bodyPr>
          <a:lstStyle/>
          <a:p>
            <a:r>
              <a:rPr lang="en-US" dirty="0" smtClean="0"/>
              <a:t>Construct a simple model of the suite of the ESS instrument suite in order to provide information on the influence of both facility and instrument design parameters on operation and maintenance.</a:t>
            </a:r>
          </a:p>
          <a:p>
            <a:endParaRPr lang="en-US" dirty="0"/>
          </a:p>
          <a:p>
            <a:pPr marL="342900" indent="-342900">
              <a:buFont typeface="Arial"/>
              <a:buChar char="•"/>
            </a:pPr>
            <a:r>
              <a:rPr lang="en-US" dirty="0" smtClean="0"/>
              <a:t>Schedule</a:t>
            </a:r>
          </a:p>
          <a:p>
            <a:pPr marL="342900" indent="-342900">
              <a:buFont typeface="Arial"/>
              <a:buChar char="•"/>
            </a:pPr>
            <a:r>
              <a:rPr lang="en-US" dirty="0" smtClean="0"/>
              <a:t>Shutter placement</a:t>
            </a:r>
          </a:p>
          <a:p>
            <a:pPr marL="342900" indent="-342900">
              <a:buFont typeface="Arial"/>
              <a:buChar char="•"/>
            </a:pPr>
            <a:r>
              <a:rPr lang="en-US" dirty="0" smtClean="0"/>
              <a:t>Beam separation</a:t>
            </a:r>
          </a:p>
          <a:p>
            <a:pPr marL="342900" indent="-342900">
              <a:buFont typeface="Arial"/>
              <a:buChar char="•"/>
            </a:pPr>
            <a:r>
              <a:rPr lang="en-US" dirty="0" smtClean="0"/>
              <a:t>Instrument availability </a:t>
            </a:r>
            <a:endParaRPr lang="en-US" dirty="0"/>
          </a:p>
        </p:txBody>
      </p:sp>
      <p:pic>
        <p:nvPicPr>
          <p:cNvPr id="11" name="Picture 10"/>
          <p:cNvPicPr>
            <a:picLocks noChangeAspect="1"/>
          </p:cNvPicPr>
          <p:nvPr/>
        </p:nvPicPr>
        <p:blipFill>
          <a:blip r:embed="rId4"/>
          <a:stretch>
            <a:fillRect/>
          </a:stretch>
        </p:blipFill>
        <p:spPr>
          <a:xfrm>
            <a:off x="321312" y="3960596"/>
            <a:ext cx="4238684" cy="1654421"/>
          </a:xfrm>
          <a:prstGeom prst="rect">
            <a:avLst/>
          </a:prstGeom>
        </p:spPr>
      </p:pic>
    </p:spTree>
    <p:extLst>
      <p:ext uri="{BB962C8B-B14F-4D97-AF65-F5344CB8AC3E}">
        <p14:creationId xmlns:p14="http://schemas.microsoft.com/office/powerpoint/2010/main" val="26218873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 MODEL</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8183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8517" y="246928"/>
            <a:ext cx="9259741" cy="6821343"/>
          </a:xfrm>
          <a:prstGeom prst="rect">
            <a:avLst/>
          </a:prstGeom>
        </p:spPr>
      </p:pic>
      <p:sp>
        <p:nvSpPr>
          <p:cNvPr id="2" name="Title 1"/>
          <p:cNvSpPr>
            <a:spLocks noGrp="1"/>
          </p:cNvSpPr>
          <p:nvPr>
            <p:ph type="title"/>
          </p:nvPr>
        </p:nvSpPr>
        <p:spPr>
          <a:xfrm>
            <a:off x="487839" y="45853"/>
            <a:ext cx="8781098" cy="643482"/>
          </a:xfrm>
        </p:spPr>
        <p:txBody>
          <a:bodyPr/>
          <a:lstStyle/>
          <a:p>
            <a:r>
              <a:rPr lang="en-US" dirty="0" smtClean="0"/>
              <a:t>ESS Instrument suite</a:t>
            </a:r>
            <a:endParaRPr lang="en-US" dirty="0"/>
          </a:p>
        </p:txBody>
      </p:sp>
    </p:spTree>
    <p:extLst>
      <p:ext uri="{BB962C8B-B14F-4D97-AF65-F5344CB8AC3E}">
        <p14:creationId xmlns:p14="http://schemas.microsoft.com/office/powerpoint/2010/main" val="2486851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S PPT template">
  <a:themeElements>
    <a:clrScheme name="Custom 1">
      <a:dk1>
        <a:sysClr val="windowText" lastClr="000000"/>
      </a:dk1>
      <a:lt1>
        <a:sysClr val="window" lastClr="FFFFFF"/>
      </a:lt1>
      <a:dk2>
        <a:srgbClr val="1F497D"/>
      </a:dk2>
      <a:lt2>
        <a:srgbClr val="EEECE1"/>
      </a:lt2>
      <a:accent1>
        <a:srgbClr val="0084C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ESS.thmx</Template>
  <TotalTime>15514</TotalTime>
  <Words>2680</Words>
  <Application>Microsoft Macintosh PowerPoint</Application>
  <PresentationFormat>Custom</PresentationFormat>
  <Paragraphs>538</Paragraphs>
  <Slides>44</Slides>
  <Notes>32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47" baseType="lpstr">
      <vt:lpstr>ESS PPT template</vt:lpstr>
      <vt:lpstr>Photo Editor Photo</vt:lpstr>
      <vt:lpstr>Worksheet</vt:lpstr>
      <vt:lpstr>PowerPoint Presentation</vt:lpstr>
      <vt:lpstr>Game plan</vt:lpstr>
      <vt:lpstr>WHY</vt:lpstr>
      <vt:lpstr>ESS Instrument suite</vt:lpstr>
      <vt:lpstr>The instrument access conundrum</vt:lpstr>
      <vt:lpstr>Balancing act</vt:lpstr>
      <vt:lpstr>OBJECTIVES </vt:lpstr>
      <vt:lpstr>Building a MODEL</vt:lpstr>
      <vt:lpstr>ESS Instrument suite</vt:lpstr>
      <vt:lpstr>Instrument Technologies </vt:lpstr>
      <vt:lpstr>Spallation source instruments</vt:lpstr>
      <vt:lpstr>Instrument suite model</vt:lpstr>
      <vt:lpstr>Serviceability</vt:lpstr>
      <vt:lpstr>PowerPoint Presentation</vt:lpstr>
      <vt:lpstr>A-B : Light Shutters</vt:lpstr>
      <vt:lpstr>Feeding the model - DATA</vt:lpstr>
      <vt:lpstr>SNS Beam line/Group totals &amp; availability – FY13 thru June 2, 2013</vt:lpstr>
      <vt:lpstr>Instrument related causes of  beam loss </vt:lpstr>
      <vt:lpstr>ESS Equipment reliability targets </vt:lpstr>
      <vt:lpstr>ANALYSIS</vt:lpstr>
      <vt:lpstr>Instrument States model  Markov chains</vt:lpstr>
      <vt:lpstr>SOME RESULTS </vt:lpstr>
      <vt:lpstr>Instrument availability  (averaged across suite)</vt:lpstr>
      <vt:lpstr>Instrument availability  (averaged across suite)</vt:lpstr>
      <vt:lpstr>Discussion</vt:lpstr>
      <vt:lpstr>Preliminary conclusions</vt:lpstr>
      <vt:lpstr>SHORT INSTRUMENTS</vt:lpstr>
      <vt:lpstr> Conclusions for ‘short &amp; wide’ instruments</vt:lpstr>
      <vt:lpstr>A better schedule for  short &amp; wide instruments (?)</vt:lpstr>
      <vt:lpstr>LONG INSTRUMENTS</vt:lpstr>
      <vt:lpstr> Conclusions for ‘narrow &amp; long instruments </vt:lpstr>
      <vt:lpstr>A better schedule for  long &amp; narrow instruments (?)</vt:lpstr>
      <vt:lpstr>SHUTTER POSITIONING</vt:lpstr>
      <vt:lpstr>Distribution of ‘high risk’ components</vt:lpstr>
      <vt:lpstr>ESS Instrument suite  </vt:lpstr>
      <vt:lpstr>CONCLUSIONS</vt:lpstr>
      <vt:lpstr>Was it useful ?</vt:lpstr>
      <vt:lpstr>Applications </vt:lpstr>
      <vt:lpstr>A bigger picture</vt:lpstr>
      <vt:lpstr>Thank-you to ..  </vt:lpstr>
      <vt:lpstr>PowerPoint Presentation</vt:lpstr>
      <vt:lpstr>Closing words</vt:lpstr>
      <vt:lpstr>Beamline downtime – FY13 thru June 2, 2013</vt:lpstr>
      <vt:lpstr>Distribution of ‘high risk’ components</vt:lpstr>
    </vt:vector>
  </TitlesOfParts>
  <Company>European Spallation Source ESS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McFaul</dc:creator>
  <cp:lastModifiedBy>Iain Sutton</cp:lastModifiedBy>
  <cp:revision>212</cp:revision>
  <cp:lastPrinted>2013-06-05T06:59:52Z</cp:lastPrinted>
  <dcterms:created xsi:type="dcterms:W3CDTF">2013-05-31T12:46:48Z</dcterms:created>
  <dcterms:modified xsi:type="dcterms:W3CDTF">2013-10-09T13:13:22Z</dcterms:modified>
</cp:coreProperties>
</file>