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26"/>
  </p:notesMasterIdLst>
  <p:sldIdLst>
    <p:sldId id="256" r:id="rId5"/>
    <p:sldId id="283" r:id="rId6"/>
    <p:sldId id="284" r:id="rId7"/>
    <p:sldId id="286" r:id="rId8"/>
    <p:sldId id="297" r:id="rId9"/>
    <p:sldId id="298" r:id="rId10"/>
    <p:sldId id="305" r:id="rId11"/>
    <p:sldId id="257" r:id="rId12"/>
    <p:sldId id="308" r:id="rId13"/>
    <p:sldId id="306" r:id="rId14"/>
    <p:sldId id="310" r:id="rId15"/>
    <p:sldId id="281" r:id="rId16"/>
    <p:sldId id="275" r:id="rId17"/>
    <p:sldId id="309" r:id="rId18"/>
    <p:sldId id="292" r:id="rId19"/>
    <p:sldId id="277" r:id="rId20"/>
    <p:sldId id="270" r:id="rId21"/>
    <p:sldId id="304" r:id="rId22"/>
    <p:sldId id="303" r:id="rId23"/>
    <p:sldId id="274" r:id="rId24"/>
    <p:sldId id="282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C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7" autoAdjust="0"/>
  </p:normalViewPr>
  <p:slideViewPr>
    <p:cSldViewPr snapToGrid="0" showGuides="1">
      <p:cViewPr varScale="1">
        <p:scale>
          <a:sx n="127" d="100"/>
          <a:sy n="127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kb\Desktop\CORELLI\CORELLI%20TESTING\Plots%20and%20Write%20Ups\SING%20II%20REVIEW%20%20AUG%207%202012\2%20Test%20Over%20Easter%20Weekend%20Showing%20Temp%20Stabiliz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Beal%20Folders\MRK%204%20mockup%20testing%20-%20Used%20for%20P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Beal%20Folders\MRK%204%20KF%202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kb\Desktop\SING%20II%20PROJECTS\TECHNICAL%20VISIT%20%20AUG%207\SING%20II%20REVIEW%20%20AUG%207%202012\4%20First%20Test%20with%20Preamp%20Mo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kb\Desktop\SING%20II%20PROJECTS\TECHNICAL%20VISIT%20%20AUG%207\SING%20II%20REVIEW%20%20AUG%207%202012\4%20First%20Test%20with%20Preamp%20Mod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kb\Desktop\SING%20II%20PROJECTS\TECHNICAL%20VISIT%20%20AUG%207\SING%20II%20REVIEW%20%20AUG%207%202012\8%20Tests%20in%20Tank%20for%20SING%20II%20%20%20July%2018-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8842039111308401"/>
          <c:y val="8.6481847199792766E-2"/>
          <c:w val="0.71823925178366788"/>
          <c:h val="0.68325109983168364"/>
        </c:manualLayout>
      </c:layout>
      <c:scatterChart>
        <c:scatterStyle val="smoothMarker"/>
        <c:ser>
          <c:idx val="0"/>
          <c:order val="0"/>
          <c:spPr>
            <a:ln w="12700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'Easter Weekend'!$E$9:$E$25</c:f>
              <c:numCache>
                <c:formatCode>General</c:formatCode>
                <c:ptCount val="17"/>
                <c:pt idx="0">
                  <c:v>0</c:v>
                </c:pt>
                <c:pt idx="1">
                  <c:v>0.5</c:v>
                </c:pt>
                <c:pt idx="2">
                  <c:v>3.0833333333333401</c:v>
                </c:pt>
                <c:pt idx="3">
                  <c:v>3.5</c:v>
                </c:pt>
                <c:pt idx="4">
                  <c:v>4</c:v>
                </c:pt>
                <c:pt idx="5">
                  <c:v>4.666666666666667</c:v>
                </c:pt>
                <c:pt idx="6">
                  <c:v>5.4166666666666714</c:v>
                </c:pt>
                <c:pt idx="7">
                  <c:v>6.4166666666666714</c:v>
                </c:pt>
                <c:pt idx="8">
                  <c:v>6.5</c:v>
                </c:pt>
                <c:pt idx="9">
                  <c:v>6.8333333333333695</c:v>
                </c:pt>
                <c:pt idx="10">
                  <c:v>22</c:v>
                </c:pt>
                <c:pt idx="11">
                  <c:v>23</c:v>
                </c:pt>
                <c:pt idx="12">
                  <c:v>31.25</c:v>
                </c:pt>
                <c:pt idx="13">
                  <c:v>31.5</c:v>
                </c:pt>
                <c:pt idx="14">
                  <c:v>45.25</c:v>
                </c:pt>
                <c:pt idx="15">
                  <c:v>75.75</c:v>
                </c:pt>
                <c:pt idx="16">
                  <c:v>93.25</c:v>
                </c:pt>
              </c:numCache>
            </c:numRef>
          </c:xVal>
          <c:yVal>
            <c:numRef>
              <c:f>'Easter Weekend'!$F$9:$F$25</c:f>
              <c:numCache>
                <c:formatCode>General</c:formatCode>
                <c:ptCount val="17"/>
                <c:pt idx="0">
                  <c:v>30.4</c:v>
                </c:pt>
                <c:pt idx="1">
                  <c:v>35</c:v>
                </c:pt>
                <c:pt idx="2">
                  <c:v>41.3</c:v>
                </c:pt>
                <c:pt idx="3">
                  <c:v>42</c:v>
                </c:pt>
                <c:pt idx="4">
                  <c:v>42.8</c:v>
                </c:pt>
                <c:pt idx="5">
                  <c:v>44</c:v>
                </c:pt>
                <c:pt idx="6">
                  <c:v>45.3</c:v>
                </c:pt>
                <c:pt idx="7">
                  <c:v>46.8</c:v>
                </c:pt>
                <c:pt idx="8">
                  <c:v>46.8</c:v>
                </c:pt>
                <c:pt idx="9">
                  <c:v>46.8</c:v>
                </c:pt>
                <c:pt idx="10">
                  <c:v>54.3</c:v>
                </c:pt>
                <c:pt idx="11">
                  <c:v>54.3</c:v>
                </c:pt>
                <c:pt idx="12">
                  <c:v>56</c:v>
                </c:pt>
                <c:pt idx="13">
                  <c:v>56</c:v>
                </c:pt>
                <c:pt idx="14">
                  <c:v>56.5</c:v>
                </c:pt>
                <c:pt idx="15">
                  <c:v>57</c:v>
                </c:pt>
                <c:pt idx="16">
                  <c:v>57.3</c:v>
                </c:pt>
              </c:numCache>
            </c:numRef>
          </c:yVal>
          <c:smooth val="1"/>
        </c:ser>
        <c:axId val="50025600"/>
        <c:axId val="50124288"/>
      </c:scatterChart>
      <c:valAx>
        <c:axId val="50025600"/>
        <c:scaling>
          <c:orientation val="minMax"/>
          <c:max val="120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Time in hours</a:t>
                </a:r>
              </a:p>
            </c:rich>
          </c:tx>
          <c:layout>
            <c:manualLayout>
              <c:xMode val="edge"/>
              <c:yMode val="edge"/>
              <c:x val="0.43444436190759556"/>
              <c:y val="0.88758975912626559"/>
            </c:manualLayout>
          </c:layout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50124288"/>
        <c:crosses val="autoZero"/>
        <c:crossBetween val="midCat"/>
        <c:majorUnit val="20"/>
      </c:valAx>
      <c:valAx>
        <c:axId val="50124288"/>
        <c:scaling>
          <c:orientation val="minMax"/>
          <c:max val="6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 </a:t>
                </a:r>
                <a:r>
                  <a:rPr lang="en-US" sz="1200" baseline="30000"/>
                  <a:t>o</a:t>
                </a:r>
                <a:r>
                  <a:rPr lang="en-US" sz="1200"/>
                  <a:t>C</a:t>
                </a:r>
              </a:p>
            </c:rich>
          </c:tx>
          <c:layout>
            <c:manualLayout>
              <c:xMode val="edge"/>
              <c:yMode val="edge"/>
              <c:x val="3.2321320411871919E-2"/>
              <c:y val="0.23940128961428281"/>
            </c:manualLayout>
          </c:layout>
        </c:title>
        <c:numFmt formatCode="General" sourceLinked="1"/>
        <c:maj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50025600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996713598849577"/>
          <c:y val="7.4779767738425734E-2"/>
          <c:w val="0.74159803621398057"/>
          <c:h val="0.74465660542432421"/>
        </c:manualLayout>
      </c:layout>
      <c:scatterChart>
        <c:scatterStyle val="smoothMarker"/>
        <c:ser>
          <c:idx val="0"/>
          <c:order val="0"/>
          <c:spPr>
            <a:ln w="12700">
              <a:solidFill>
                <a:srgbClr val="002060"/>
              </a:solidFill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Sheet1!$B$2:$B$8</c:f>
              <c:numCache>
                <c:formatCode>General</c:formatCode>
                <c:ptCount val="7"/>
                <c:pt idx="0">
                  <c:v>2.0833333333333401</c:v>
                </c:pt>
                <c:pt idx="1">
                  <c:v>4.25</c:v>
                </c:pt>
                <c:pt idx="2">
                  <c:v>11</c:v>
                </c:pt>
                <c:pt idx="3">
                  <c:v>27.166666666666668</c:v>
                </c:pt>
                <c:pt idx="4">
                  <c:v>76.916666666666927</c:v>
                </c:pt>
                <c:pt idx="5">
                  <c:v>104</c:v>
                </c:pt>
                <c:pt idx="6">
                  <c:v>120.25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47</c:v>
                </c:pt>
                <c:pt idx="1">
                  <c:v>47.3</c:v>
                </c:pt>
                <c:pt idx="2">
                  <c:v>49.3</c:v>
                </c:pt>
                <c:pt idx="3">
                  <c:v>52.5</c:v>
                </c:pt>
                <c:pt idx="4">
                  <c:v>54.3</c:v>
                </c:pt>
                <c:pt idx="5">
                  <c:v>54.3</c:v>
                </c:pt>
                <c:pt idx="6">
                  <c:v>54.3</c:v>
                </c:pt>
              </c:numCache>
            </c:numRef>
          </c:yVal>
          <c:smooth val="1"/>
        </c:ser>
        <c:axId val="50197248"/>
        <c:axId val="50199552"/>
      </c:scatterChart>
      <c:valAx>
        <c:axId val="50197248"/>
        <c:scaling>
          <c:orientation val="minMax"/>
          <c:max val="120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Time in hours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50199552"/>
        <c:crosses val="autoZero"/>
        <c:crossBetween val="midCat"/>
        <c:majorUnit val="20"/>
      </c:valAx>
      <c:valAx>
        <c:axId val="50199552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aseline="0" dirty="0"/>
                  <a:t>Temperature</a:t>
                </a:r>
                <a:r>
                  <a:rPr lang="en-US" dirty="0"/>
                  <a:t> </a:t>
                </a:r>
                <a:r>
                  <a:rPr lang="en-US" baseline="30000" dirty="0" smtClean="0"/>
                  <a:t>o </a:t>
                </a:r>
                <a:r>
                  <a:rPr lang="en-US" dirty="0" smtClean="0"/>
                  <a:t>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7811057931484052E-2"/>
              <c:y val="0.27889071157772038"/>
            </c:manualLayout>
          </c:layout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50197248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097361170519508"/>
          <c:y val="6.5289442986293383E-2"/>
          <c:w val="0.6945799052044066"/>
          <c:h val="0.6871967735214457"/>
        </c:manualLayout>
      </c:layout>
      <c:scatterChart>
        <c:scatterStyle val="smoothMarker"/>
        <c:ser>
          <c:idx val="0"/>
          <c:order val="0"/>
          <c:spPr>
            <a:ln w="12700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1</c:v>
                </c:pt>
                <c:pt idx="4">
                  <c:v>2.0833333333333401</c:v>
                </c:pt>
                <c:pt idx="5">
                  <c:v>2.8333333333333335</c:v>
                </c:pt>
                <c:pt idx="6">
                  <c:v>4.25</c:v>
                </c:pt>
                <c:pt idx="7">
                  <c:v>8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53.3</c:v>
                </c:pt>
                <c:pt idx="1">
                  <c:v>53</c:v>
                </c:pt>
                <c:pt idx="2">
                  <c:v>52.8</c:v>
                </c:pt>
                <c:pt idx="3">
                  <c:v>50.3</c:v>
                </c:pt>
                <c:pt idx="4">
                  <c:v>47</c:v>
                </c:pt>
                <c:pt idx="5">
                  <c:v>46.3</c:v>
                </c:pt>
                <c:pt idx="6">
                  <c:v>47.3</c:v>
                </c:pt>
                <c:pt idx="7">
                  <c:v>49.3</c:v>
                </c:pt>
              </c:numCache>
            </c:numRef>
          </c:yVal>
          <c:smooth val="1"/>
        </c:ser>
        <c:axId val="50248704"/>
        <c:axId val="50259456"/>
      </c:scatterChart>
      <c:valAx>
        <c:axId val="50248704"/>
        <c:scaling>
          <c:orientation val="minMax"/>
          <c:max val="6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 dirty="0"/>
                  <a:t>Time </a:t>
                </a:r>
                <a:r>
                  <a:rPr lang="en-US" sz="1600" baseline="0" dirty="0" smtClean="0"/>
                  <a:t>in </a:t>
                </a:r>
                <a:r>
                  <a:rPr lang="en-US" sz="1600" baseline="0" dirty="0"/>
                  <a:t>Hours</a:t>
                </a:r>
              </a:p>
            </c:rich>
          </c:tx>
          <c:layout>
            <c:manualLayout>
              <c:xMode val="edge"/>
              <c:yMode val="edge"/>
              <c:x val="0.4282978441535501"/>
              <c:y val="0.87779872745048637"/>
            </c:manualLayout>
          </c:layout>
        </c:title>
        <c:numFmt formatCode="General" sourceLinked="1"/>
        <c:maj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50259456"/>
        <c:crosses val="autoZero"/>
        <c:crossBetween val="midCat"/>
      </c:valAx>
      <c:valAx>
        <c:axId val="50259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Temperature </a:t>
                </a:r>
                <a:r>
                  <a:rPr lang="en-US" sz="1600" dirty="0" smtClean="0"/>
                  <a:t> </a:t>
                </a:r>
                <a:r>
                  <a:rPr lang="en-US" sz="1600" baseline="30000" dirty="0" err="1" smtClean="0"/>
                  <a:t>o</a:t>
                </a:r>
                <a:r>
                  <a:rPr lang="en-US" sz="1600" dirty="0" err="1" smtClean="0"/>
                  <a:t>C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3276084806902036E-2"/>
              <c:y val="0.19387691437651217"/>
            </c:manualLayout>
          </c:layout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50248704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159436438369744"/>
          <c:y val="0.18737455759368818"/>
          <c:w val="0.70950279799930649"/>
          <c:h val="0.62830604244762245"/>
        </c:manualLayout>
      </c:layout>
      <c:scatterChart>
        <c:scatterStyle val="smoothMarker"/>
        <c:ser>
          <c:idx val="0"/>
          <c:order val="0"/>
          <c:tx>
            <c:v>tube center</c:v>
          </c:tx>
          <c:spPr>
            <a:ln w="19050">
              <a:solidFill>
                <a:srgbClr val="00B050"/>
              </a:solidFill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Sheet1!$D$4:$D$16</c:f>
              <c:numCache>
                <c:formatCode>General</c:formatCode>
                <c:ptCount val="13"/>
                <c:pt idx="0">
                  <c:v>46.3</c:v>
                </c:pt>
                <c:pt idx="1">
                  <c:v>47.3</c:v>
                </c:pt>
                <c:pt idx="2">
                  <c:v>47.8</c:v>
                </c:pt>
                <c:pt idx="3">
                  <c:v>48.5</c:v>
                </c:pt>
                <c:pt idx="4">
                  <c:v>49.8</c:v>
                </c:pt>
                <c:pt idx="5">
                  <c:v>56</c:v>
                </c:pt>
                <c:pt idx="6">
                  <c:v>48</c:v>
                </c:pt>
                <c:pt idx="7">
                  <c:v>48.5</c:v>
                </c:pt>
                <c:pt idx="8">
                  <c:v>49.3</c:v>
                </c:pt>
                <c:pt idx="9">
                  <c:v>49.8</c:v>
                </c:pt>
                <c:pt idx="10">
                  <c:v>50.5</c:v>
                </c:pt>
                <c:pt idx="11">
                  <c:v>52</c:v>
                </c:pt>
                <c:pt idx="12">
                  <c:v>58</c:v>
                </c:pt>
              </c:numCache>
            </c:numRef>
          </c:xVal>
          <c:yVal>
            <c:numRef>
              <c:f>Sheet1!$E$4:$E$16</c:f>
              <c:numCache>
                <c:formatCode>General</c:formatCode>
                <c:ptCount val="13"/>
                <c:pt idx="0">
                  <c:v>0</c:v>
                </c:pt>
                <c:pt idx="1">
                  <c:v>0.16999999999995921</c:v>
                </c:pt>
                <c:pt idx="2">
                  <c:v>1.1499999999999739</c:v>
                </c:pt>
                <c:pt idx="3">
                  <c:v>1.3999999999999739</c:v>
                </c:pt>
                <c:pt idx="4">
                  <c:v>2.0299999999999732</c:v>
                </c:pt>
                <c:pt idx="5">
                  <c:v>3.7199999999999704</c:v>
                </c:pt>
              </c:numCache>
            </c:numRef>
          </c:yVal>
          <c:smooth val="1"/>
        </c:ser>
        <c:ser>
          <c:idx val="1"/>
          <c:order val="1"/>
          <c:tx>
            <c:v>tube end</c:v>
          </c:tx>
          <c:spPr>
            <a:ln w="19050">
              <a:solidFill>
                <a:srgbClr val="0070C0"/>
              </a:solidFill>
            </a:ln>
          </c:spPr>
          <c:marker>
            <c:symbol val="square"/>
            <c:size val="4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Sheet1!$D$4:$D$16</c:f>
              <c:numCache>
                <c:formatCode>General</c:formatCode>
                <c:ptCount val="13"/>
                <c:pt idx="0">
                  <c:v>46.3</c:v>
                </c:pt>
                <c:pt idx="1">
                  <c:v>47.3</c:v>
                </c:pt>
                <c:pt idx="2">
                  <c:v>47.8</c:v>
                </c:pt>
                <c:pt idx="3">
                  <c:v>48.5</c:v>
                </c:pt>
                <c:pt idx="4">
                  <c:v>49.8</c:v>
                </c:pt>
                <c:pt idx="5">
                  <c:v>56</c:v>
                </c:pt>
                <c:pt idx="6">
                  <c:v>48</c:v>
                </c:pt>
                <c:pt idx="7">
                  <c:v>48.5</c:v>
                </c:pt>
                <c:pt idx="8">
                  <c:v>49.3</c:v>
                </c:pt>
                <c:pt idx="9">
                  <c:v>49.8</c:v>
                </c:pt>
                <c:pt idx="10">
                  <c:v>50.5</c:v>
                </c:pt>
                <c:pt idx="11">
                  <c:v>52</c:v>
                </c:pt>
                <c:pt idx="12">
                  <c:v>58</c:v>
                </c:pt>
              </c:numCache>
            </c:numRef>
          </c:xVal>
          <c:yVal>
            <c:numRef>
              <c:f>Sheet1!$F$4:$F$16</c:f>
              <c:numCache>
                <c:formatCode>General</c:formatCode>
                <c:ptCount val="13"/>
                <c:pt idx="6">
                  <c:v>0</c:v>
                </c:pt>
                <c:pt idx="7">
                  <c:v>4.7699999999999818</c:v>
                </c:pt>
                <c:pt idx="8">
                  <c:v>9.5</c:v>
                </c:pt>
                <c:pt idx="9">
                  <c:v>14.039999999999974</c:v>
                </c:pt>
                <c:pt idx="10">
                  <c:v>17.409999999999929</c:v>
                </c:pt>
                <c:pt idx="11">
                  <c:v>26.479999999999887</c:v>
                </c:pt>
                <c:pt idx="12">
                  <c:v>61.719999999999963</c:v>
                </c:pt>
              </c:numCache>
            </c:numRef>
          </c:yVal>
          <c:smooth val="1"/>
        </c:ser>
        <c:axId val="50759168"/>
        <c:axId val="50778112"/>
      </c:scatterChart>
      <c:valAx>
        <c:axId val="50759168"/>
        <c:scaling>
          <c:orientation val="minMax"/>
          <c:max val="58"/>
          <c:min val="46"/>
        </c:scaling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Temperature (</a:t>
                </a:r>
                <a:r>
                  <a:rPr lang="en-US" sz="1200" baseline="30000"/>
                  <a:t>o</a:t>
                </a:r>
                <a:r>
                  <a:rPr lang="en-US" sz="1200"/>
                  <a:t>C)</a:t>
                </a:r>
              </a:p>
            </c:rich>
          </c:tx>
          <c:layout>
            <c:manualLayout>
              <c:xMode val="edge"/>
              <c:yMode val="edge"/>
              <c:x val="0.37789291696899813"/>
              <c:y val="0.9171868350215816"/>
            </c:manualLayout>
          </c:layout>
        </c:title>
        <c:numFmt formatCode="General" sourceLinked="1"/>
        <c:maj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50778112"/>
        <c:crosses val="autoZero"/>
        <c:crossBetween val="midCat"/>
        <c:majorUnit val="2"/>
      </c:valAx>
      <c:valAx>
        <c:axId val="50778112"/>
        <c:scaling>
          <c:orientation val="minMax"/>
          <c:max val="7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/>
                  <a:t>Change in Peak Position (mm)</a:t>
                </a:r>
              </a:p>
            </c:rich>
          </c:tx>
          <c:layout>
            <c:manualLayout>
              <c:xMode val="edge"/>
              <c:yMode val="edge"/>
              <c:x val="2.3251621849155638E-2"/>
              <c:y val="0.20684711629307911"/>
            </c:manualLayout>
          </c:layout>
        </c:title>
        <c:numFmt formatCode="General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50759168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24413509632050714"/>
          <c:y val="3.8230530642604801E-2"/>
          <c:w val="0.52001584707571935"/>
          <c:h val="0.10148249112951208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350022284950231"/>
          <c:y val="0.19164137048456203"/>
          <c:w val="0.62607711105077646"/>
          <c:h val="0.61819732054089005"/>
        </c:manualLayout>
      </c:layout>
      <c:scatterChart>
        <c:scatterStyle val="smoothMarker"/>
        <c:ser>
          <c:idx val="0"/>
          <c:order val="0"/>
          <c:tx>
            <c:v>tube center</c:v>
          </c:tx>
          <c:spPr>
            <a:ln w="19050">
              <a:solidFill>
                <a:srgbClr val="00B050"/>
              </a:solidFill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Sheet1!$M$4:$M$16</c:f>
              <c:numCache>
                <c:formatCode>General</c:formatCode>
                <c:ptCount val="13"/>
                <c:pt idx="0">
                  <c:v>46</c:v>
                </c:pt>
                <c:pt idx="1">
                  <c:v>46.5</c:v>
                </c:pt>
                <c:pt idx="2">
                  <c:v>47.5</c:v>
                </c:pt>
                <c:pt idx="3">
                  <c:v>48.5</c:v>
                </c:pt>
                <c:pt idx="4">
                  <c:v>49.3</c:v>
                </c:pt>
                <c:pt idx="5">
                  <c:v>56</c:v>
                </c:pt>
                <c:pt idx="6">
                  <c:v>47.8</c:v>
                </c:pt>
                <c:pt idx="7">
                  <c:v>48.8</c:v>
                </c:pt>
                <c:pt idx="8">
                  <c:v>49.5</c:v>
                </c:pt>
                <c:pt idx="9">
                  <c:v>50</c:v>
                </c:pt>
                <c:pt idx="10">
                  <c:v>50.5</c:v>
                </c:pt>
                <c:pt idx="11">
                  <c:v>51.8</c:v>
                </c:pt>
                <c:pt idx="12">
                  <c:v>57.8</c:v>
                </c:pt>
              </c:numCache>
            </c:numRef>
          </c:xVal>
          <c:yVal>
            <c:numRef>
              <c:f>Sheet1!$N$4:$N$16</c:f>
              <c:numCache>
                <c:formatCode>General</c:formatCode>
                <c:ptCount val="13"/>
                <c:pt idx="0">
                  <c:v>0</c:v>
                </c:pt>
                <c:pt idx="1">
                  <c:v>2.9999999999972715E-2</c:v>
                </c:pt>
                <c:pt idx="2">
                  <c:v>-8.0000000000041024E-2</c:v>
                </c:pt>
                <c:pt idx="3">
                  <c:v>-6.0000000000059117E-2</c:v>
                </c:pt>
                <c:pt idx="4">
                  <c:v>0.18999999999994163</c:v>
                </c:pt>
                <c:pt idx="5">
                  <c:v>0.30999999999994793</c:v>
                </c:pt>
              </c:numCache>
            </c:numRef>
          </c:yVal>
          <c:smooth val="1"/>
        </c:ser>
        <c:ser>
          <c:idx val="1"/>
          <c:order val="1"/>
          <c:tx>
            <c:v>tube end</c:v>
          </c:tx>
          <c:spPr>
            <a:ln w="19050">
              <a:solidFill>
                <a:srgbClr val="0070C0"/>
              </a:solidFill>
            </a:ln>
          </c:spPr>
          <c:marker>
            <c:symbol val="square"/>
            <c:size val="4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Sheet1!$M$4:$M$16</c:f>
              <c:numCache>
                <c:formatCode>General</c:formatCode>
                <c:ptCount val="13"/>
                <c:pt idx="0">
                  <c:v>46</c:v>
                </c:pt>
                <c:pt idx="1">
                  <c:v>46.5</c:v>
                </c:pt>
                <c:pt idx="2">
                  <c:v>47.5</c:v>
                </c:pt>
                <c:pt idx="3">
                  <c:v>48.5</c:v>
                </c:pt>
                <c:pt idx="4">
                  <c:v>49.3</c:v>
                </c:pt>
                <c:pt idx="5">
                  <c:v>56</c:v>
                </c:pt>
                <c:pt idx="6">
                  <c:v>47.8</c:v>
                </c:pt>
                <c:pt idx="7">
                  <c:v>48.8</c:v>
                </c:pt>
                <c:pt idx="8">
                  <c:v>49.5</c:v>
                </c:pt>
                <c:pt idx="9">
                  <c:v>50</c:v>
                </c:pt>
                <c:pt idx="10">
                  <c:v>50.5</c:v>
                </c:pt>
                <c:pt idx="11">
                  <c:v>51.8</c:v>
                </c:pt>
                <c:pt idx="12">
                  <c:v>57.8</c:v>
                </c:pt>
              </c:numCache>
            </c:numRef>
          </c:xVal>
          <c:yVal>
            <c:numRef>
              <c:f>Sheet1!$O$4:$O$16</c:f>
              <c:numCache>
                <c:formatCode>General</c:formatCode>
                <c:ptCount val="13"/>
                <c:pt idx="6">
                  <c:v>0</c:v>
                </c:pt>
                <c:pt idx="7">
                  <c:v>-2.0000000000010242E-2</c:v>
                </c:pt>
                <c:pt idx="8">
                  <c:v>-0.15999999999999751</c:v>
                </c:pt>
                <c:pt idx="9">
                  <c:v>0.14999999999999231</c:v>
                </c:pt>
                <c:pt idx="10">
                  <c:v>3.9999999999992035E-2</c:v>
                </c:pt>
                <c:pt idx="11">
                  <c:v>-9.0000000000003508E-2</c:v>
                </c:pt>
                <c:pt idx="12">
                  <c:v>0.10999999999999943</c:v>
                </c:pt>
              </c:numCache>
            </c:numRef>
          </c:yVal>
          <c:smooth val="1"/>
        </c:ser>
        <c:axId val="50803456"/>
        <c:axId val="50805760"/>
      </c:scatterChart>
      <c:valAx>
        <c:axId val="50803456"/>
        <c:scaling>
          <c:orientation val="minMax"/>
          <c:max val="58"/>
          <c:min val="46"/>
        </c:scaling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Temperature (</a:t>
                </a:r>
                <a:r>
                  <a:rPr lang="en-US" sz="1200" baseline="30000"/>
                  <a:t>o</a:t>
                </a:r>
                <a:r>
                  <a:rPr lang="en-US" sz="1200"/>
                  <a:t>C)</a:t>
                </a:r>
              </a:p>
            </c:rich>
          </c:tx>
          <c:layout>
            <c:manualLayout>
              <c:xMode val="edge"/>
              <c:yMode val="edge"/>
              <c:x val="0.39312930223344744"/>
              <c:y val="0.91681805563898677"/>
            </c:manualLayout>
          </c:layout>
        </c:title>
        <c:numFmt formatCode="General" sourceLinked="1"/>
        <c:majorTickMark val="none"/>
        <c:tickLblPos val="low"/>
        <c:spPr>
          <a:ln w="127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50805760"/>
        <c:crossesAt val="-2"/>
        <c:crossBetween val="midCat"/>
        <c:majorUnit val="2"/>
      </c:valAx>
      <c:valAx>
        <c:axId val="50805760"/>
        <c:scaling>
          <c:orientation val="minMax"/>
          <c:max val="10"/>
          <c:min val="-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/>
                  <a:t>Change in Peak Position (mm)</a:t>
                </a:r>
              </a:p>
            </c:rich>
          </c:tx>
          <c:layout>
            <c:manualLayout>
              <c:xMode val="edge"/>
              <c:yMode val="edge"/>
              <c:x val="2.8622318761879022E-2"/>
              <c:y val="0.22204806005466934"/>
            </c:manualLayout>
          </c:layout>
        </c:title>
        <c:numFmt formatCode="General" sourceLinked="1"/>
        <c:maj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508034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0.24099044223245758"/>
          <c:y val="3.9295858024180091E-2"/>
          <c:w val="0.5137265388996185"/>
          <c:h val="0.12154499050913536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5171366660562188E-2"/>
          <c:y val="5.0168656706357284E-2"/>
          <c:w val="0.92051791491179857"/>
          <c:h val="0.7944990929524266"/>
        </c:manualLayout>
      </c:layout>
      <c:scatterChart>
        <c:scatterStyle val="smoothMarker"/>
        <c:ser>
          <c:idx val="0"/>
          <c:order val="0"/>
          <c:tx>
            <c:v>change in temperature (oC)</c:v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5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'PLOTS FOR PPT'!$K$6:$K$13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2.25</c:v>
                </c:pt>
                <c:pt idx="3">
                  <c:v>3.75</c:v>
                </c:pt>
                <c:pt idx="4">
                  <c:v>4.75</c:v>
                </c:pt>
                <c:pt idx="5">
                  <c:v>5.75</c:v>
                </c:pt>
                <c:pt idx="6">
                  <c:v>6.75</c:v>
                </c:pt>
                <c:pt idx="7">
                  <c:v>7.75</c:v>
                </c:pt>
              </c:numCache>
            </c:numRef>
          </c:xVal>
          <c:yVal>
            <c:numRef>
              <c:f>'PLOTS FOR PPT'!$L$6:$L$13</c:f>
              <c:numCache>
                <c:formatCode>General</c:formatCode>
                <c:ptCount val="8"/>
                <c:pt idx="0">
                  <c:v>0</c:v>
                </c:pt>
                <c:pt idx="1">
                  <c:v>-3.2999999999999972</c:v>
                </c:pt>
                <c:pt idx="2">
                  <c:v>-6.7999999999999972</c:v>
                </c:pt>
                <c:pt idx="3">
                  <c:v>-6</c:v>
                </c:pt>
                <c:pt idx="4">
                  <c:v>-5.5</c:v>
                </c:pt>
                <c:pt idx="5">
                  <c:v>-5</c:v>
                </c:pt>
                <c:pt idx="6">
                  <c:v>-4.5</c:v>
                </c:pt>
                <c:pt idx="7">
                  <c:v>-4</c:v>
                </c:pt>
              </c:numCache>
            </c:numRef>
          </c:yVal>
          <c:smooth val="1"/>
        </c:ser>
        <c:axId val="50848128"/>
        <c:axId val="50850432"/>
      </c:scatterChart>
      <c:scatterChart>
        <c:scatterStyle val="lineMarker"/>
        <c:ser>
          <c:idx val="1"/>
          <c:order val="1"/>
          <c:tx>
            <c:v>change in FWHM (mm)</c:v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'PLOTS FOR PPT'!$K$6:$K$13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2.25</c:v>
                </c:pt>
                <c:pt idx="3">
                  <c:v>3.75</c:v>
                </c:pt>
                <c:pt idx="4">
                  <c:v>4.75</c:v>
                </c:pt>
                <c:pt idx="5">
                  <c:v>5.75</c:v>
                </c:pt>
                <c:pt idx="6">
                  <c:v>6.75</c:v>
                </c:pt>
                <c:pt idx="7">
                  <c:v>7.75</c:v>
                </c:pt>
              </c:numCache>
            </c:numRef>
          </c:xVal>
          <c:yVal>
            <c:numRef>
              <c:f>'PLOTS FOR PPT'!$M$6:$M$13</c:f>
              <c:numCache>
                <c:formatCode>0.0000</c:formatCode>
                <c:ptCount val="8"/>
                <c:pt idx="0" formatCode="General">
                  <c:v>0</c:v>
                </c:pt>
                <c:pt idx="1">
                  <c:v>0.23571428571428751</c:v>
                </c:pt>
                <c:pt idx="2">
                  <c:v>0.11714285714285691</c:v>
                </c:pt>
                <c:pt idx="3">
                  <c:v>0.47428571428571431</c:v>
                </c:pt>
                <c:pt idx="4">
                  <c:v>0.43857142857142833</c:v>
                </c:pt>
                <c:pt idx="5">
                  <c:v>0.19571428571428684</c:v>
                </c:pt>
                <c:pt idx="6">
                  <c:v>0.30857142857142861</c:v>
                </c:pt>
                <c:pt idx="7">
                  <c:v>0.40000000000000008</c:v>
                </c:pt>
              </c:numCache>
            </c:numRef>
          </c:yVal>
        </c:ser>
        <c:ser>
          <c:idx val="2"/>
          <c:order val="2"/>
          <c:tx>
            <c:v>change in peak position (mm)</c:v>
          </c:tx>
          <c:spPr>
            <a:ln w="25400">
              <a:solidFill>
                <a:srgbClr val="00B050"/>
              </a:solidFill>
            </a:ln>
          </c:spPr>
          <c:marker>
            <c:symbol val="triangle"/>
            <c:size val="4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'PLOTS FOR PPT'!$K$6:$K$13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2.25</c:v>
                </c:pt>
                <c:pt idx="3">
                  <c:v>3.75</c:v>
                </c:pt>
                <c:pt idx="4">
                  <c:v>4.75</c:v>
                </c:pt>
                <c:pt idx="5">
                  <c:v>5.75</c:v>
                </c:pt>
                <c:pt idx="6">
                  <c:v>6.75</c:v>
                </c:pt>
                <c:pt idx="7">
                  <c:v>7.75</c:v>
                </c:pt>
              </c:numCache>
            </c:numRef>
          </c:xVal>
          <c:yVal>
            <c:numRef>
              <c:f>'PLOTS FOR PPT'!$N$6:$N$13</c:f>
              <c:numCache>
                <c:formatCode>0.0000</c:formatCode>
                <c:ptCount val="8"/>
                <c:pt idx="0" formatCode="General">
                  <c:v>0</c:v>
                </c:pt>
                <c:pt idx="1">
                  <c:v>2.7142857142858849E-2</c:v>
                </c:pt>
                <c:pt idx="2">
                  <c:v>-0.20999999999999996</c:v>
                </c:pt>
                <c:pt idx="3">
                  <c:v>-0.16142857142857067</c:v>
                </c:pt>
                <c:pt idx="4">
                  <c:v>-0.19000000000000178</c:v>
                </c:pt>
                <c:pt idx="5">
                  <c:v>-0.17857142857143063</c:v>
                </c:pt>
                <c:pt idx="6">
                  <c:v>-3.0000000000001192E-2</c:v>
                </c:pt>
                <c:pt idx="7">
                  <c:v>-0.1042857142857158</c:v>
                </c:pt>
              </c:numCache>
            </c:numRef>
          </c:yVal>
        </c:ser>
        <c:axId val="50848128"/>
        <c:axId val="50850432"/>
      </c:scatterChart>
      <c:valAx>
        <c:axId val="50848128"/>
        <c:scaling>
          <c:orientation val="minMax"/>
          <c:max val="8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 dirty="0"/>
                  <a:t>Time After </a:t>
                </a:r>
                <a:r>
                  <a:rPr lang="en-US" sz="1400" baseline="0" dirty="0" smtClean="0"/>
                  <a:t>2 Hour Vent </a:t>
                </a:r>
                <a:r>
                  <a:rPr lang="en-US" sz="1400" baseline="0" dirty="0"/>
                  <a:t>to Atmosphere (hours)</a:t>
                </a:r>
              </a:p>
            </c:rich>
          </c:tx>
          <c:layout>
            <c:manualLayout>
              <c:xMode val="edge"/>
              <c:yMode val="edge"/>
              <c:x val="0.24435242499002824"/>
              <c:y val="0.93657699595778721"/>
            </c:manualLayout>
          </c:layout>
        </c:title>
        <c:numFmt formatCode="General" sourceLinked="1"/>
        <c:majorTickMark val="none"/>
        <c:tickLblPos val="low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50850432"/>
        <c:crossesAt val="-10"/>
        <c:crossBetween val="midCat"/>
        <c:majorUnit val="1"/>
      </c:valAx>
      <c:valAx>
        <c:axId val="50850432"/>
        <c:scaling>
          <c:orientation val="minMax"/>
          <c:max val="5"/>
          <c:min val="-10"/>
        </c:scaling>
        <c:axPos val="l"/>
        <c:majorGridlines/>
        <c:numFmt formatCode="General" sourceLinked="1"/>
        <c:maj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50848128"/>
        <c:crosses val="autoZero"/>
        <c:crossBetween val="midCat"/>
        <c:majorUnit val="1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0.44522</cdr:x>
      <cdr:y>0.39709</cdr:y>
    </cdr:from>
    <cdr:to>
      <cdr:x>0.94156</cdr:x>
      <cdr:y>0.48346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3013706" y="2009031"/>
          <a:ext cx="3359775" cy="43697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800" dirty="0" smtClean="0">
              <a:solidFill>
                <a:schemeClr val="tx1"/>
              </a:solidFill>
            </a:rPr>
            <a:t>Change in Peak Position  (mm)</a:t>
          </a:r>
          <a:endParaRPr 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0.55159</cdr:x>
      <cdr:y>0.32884</cdr:y>
    </cdr:from>
    <cdr:to>
      <cdr:x>0.60038</cdr:x>
      <cdr:y>0.39912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H="1" flipV="1">
          <a:off x="3733799" y="1663698"/>
          <a:ext cx="330201" cy="35560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0.15201</cdr:x>
      <cdr:y>0.72788</cdr:y>
    </cdr:from>
    <cdr:to>
      <cdr:x>0.87912</cdr:x>
      <cdr:y>0.81705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1054100" y="3682609"/>
          <a:ext cx="5041900" cy="45114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800" dirty="0" smtClean="0">
              <a:solidFill>
                <a:schemeClr val="tx1"/>
              </a:solidFill>
            </a:rPr>
            <a:t>Change in Board Temperature After Vent (</a:t>
          </a:r>
          <a:r>
            <a:rPr lang="en-US" sz="1800" baseline="30000" dirty="0" smtClean="0">
              <a:solidFill>
                <a:schemeClr val="tx1"/>
              </a:solidFill>
            </a:rPr>
            <a:t>o</a:t>
          </a:r>
          <a:r>
            <a:rPr lang="en-US" sz="1800" dirty="0" smtClean="0">
              <a:solidFill>
                <a:schemeClr val="tx1"/>
              </a:solidFill>
            </a:rPr>
            <a:t>C)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96085-D56E-479C-A5D7-48D7D6C9BAA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6E8BD-74E4-4E58-8DBA-A56777416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6E8BD-74E4-4E58-8DBA-A567774160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6E8BD-74E4-4E58-8DBA-A5677741607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1" name="Picture 10" descr="template graphic_090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/>
        </p:nvSpPr>
        <p:spPr>
          <a:xfrm>
            <a:off x="3124200" y="6476464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Presentation_name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853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308" y="749300"/>
            <a:ext cx="5244892" cy="1269578"/>
          </a:xfrm>
        </p:spPr>
        <p:txBody>
          <a:bodyPr/>
          <a:lstStyle/>
          <a:p>
            <a:r>
              <a:rPr lang="en-US" dirty="0" smtClean="0"/>
              <a:t>Evolution of the Detector Module Design for CORELLI at SNS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" y="177114"/>
            <a:ext cx="8665699" cy="877163"/>
          </a:xfrm>
        </p:spPr>
        <p:txBody>
          <a:bodyPr/>
          <a:lstStyle/>
          <a:p>
            <a:r>
              <a:rPr lang="en-US" dirty="0" smtClean="0"/>
              <a:t>Design Challenge #2 (15 Watts of Power) Two Options Considered: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0619" y="1486350"/>
            <a:ext cx="4041042" cy="35404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ctive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latin typeface="+mn-lt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ooling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(forced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 flow through  electronics compartment)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Cooling via heat sinks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black surfaces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Picture 2" descr="C:\Users\ukb\Desktop\CORELLI\CORELLI TESTING\Plots and Write Ups\SING II REVIEW  AUG 7 2012\P3290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490" y="1192062"/>
            <a:ext cx="3476341" cy="2446762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252679" y="3120477"/>
            <a:ext cx="1439054" cy="4578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Cooling Lines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6691733" y="3163078"/>
            <a:ext cx="231581" cy="18634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6691733" y="3293706"/>
            <a:ext cx="1034014" cy="557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7151" y="3767497"/>
            <a:ext cx="3479346" cy="250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5255789" y="5745489"/>
            <a:ext cx="1439054" cy="4578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Painted Black Inside and Out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0" idx="0"/>
          </p:cNvCxnSpPr>
          <p:nvPr/>
        </p:nvCxnSpPr>
        <p:spPr>
          <a:xfrm flipV="1">
            <a:off x="5975316" y="5103845"/>
            <a:ext cx="360170" cy="64164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51442" cy="877163"/>
          </a:xfrm>
        </p:spPr>
        <p:txBody>
          <a:bodyPr/>
          <a:lstStyle/>
          <a:p>
            <a:r>
              <a:rPr lang="en-US" dirty="0" smtClean="0"/>
              <a:t>Thermal Imaging Identified ‘Hot Spots’ for Placement of Heat Sinks</a:t>
            </a:r>
            <a:endParaRPr lang="en-US" dirty="0"/>
          </a:p>
        </p:txBody>
      </p:sp>
      <p:pic>
        <p:nvPicPr>
          <p:cNvPr id="8" name="Content Placeholder 5" descr="IR_0038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65918" y="1287623"/>
            <a:ext cx="4130303" cy="251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7926" y="3868760"/>
            <a:ext cx="4169395" cy="257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6" y="304800"/>
            <a:ext cx="8406729" cy="889518"/>
          </a:xfrm>
        </p:spPr>
        <p:txBody>
          <a:bodyPr>
            <a:noAutofit/>
          </a:bodyPr>
          <a:lstStyle/>
          <a:p>
            <a:r>
              <a:rPr lang="en-US" dirty="0" smtClean="0"/>
              <a:t>Custom Vacuum Chamber Built to Simulate Vent/Vacuum Cycles in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362270"/>
            <a:ext cx="4343400" cy="487343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+mn-lt"/>
              </a:rPr>
              <a:t>Atm</a:t>
            </a:r>
            <a:r>
              <a:rPr lang="en-US" sz="2400" dirty="0" smtClean="0">
                <a:latin typeface="+mn-lt"/>
              </a:rPr>
              <a:t> to &lt;1E-4 </a:t>
            </a:r>
            <a:r>
              <a:rPr lang="en-US" sz="2400" dirty="0" err="1" smtClean="0">
                <a:latin typeface="+mn-lt"/>
              </a:rPr>
              <a:t>Torr</a:t>
            </a:r>
            <a:r>
              <a:rPr lang="en-US" sz="2400" dirty="0" smtClean="0">
                <a:latin typeface="+mn-lt"/>
              </a:rPr>
              <a:t> in 30 min</a:t>
            </a:r>
          </a:p>
          <a:p>
            <a:r>
              <a:rPr lang="en-US" sz="2400" dirty="0" smtClean="0">
                <a:latin typeface="+mn-lt"/>
              </a:rPr>
              <a:t>Cooling lines connected to house air (and flow controllers)</a:t>
            </a:r>
          </a:p>
          <a:p>
            <a:r>
              <a:rPr lang="en-US" sz="2400" dirty="0" smtClean="0">
                <a:latin typeface="+mn-lt"/>
              </a:rPr>
              <a:t>Circuit boards have built in thermal sensors</a:t>
            </a:r>
          </a:p>
          <a:p>
            <a:r>
              <a:rPr lang="en-US" sz="2400" dirty="0" smtClean="0">
                <a:latin typeface="+mn-lt"/>
              </a:rPr>
              <a:t>Also used TC gauges to measure surface temperatures</a:t>
            </a:r>
          </a:p>
          <a:p>
            <a:r>
              <a:rPr lang="en-US" sz="2400" dirty="0" smtClean="0">
                <a:latin typeface="+mn-lt"/>
              </a:rPr>
              <a:t>Power and signal cables to quantify stability of detector electronics</a:t>
            </a:r>
          </a:p>
        </p:txBody>
      </p:sp>
      <p:pic>
        <p:nvPicPr>
          <p:cNvPr id="5" name="Content Placeholder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662" y="1259632"/>
            <a:ext cx="3480318" cy="244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662" y="3760235"/>
            <a:ext cx="3480318" cy="261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415"/>
          </a:xfrm>
        </p:spPr>
        <p:txBody>
          <a:bodyPr>
            <a:normAutofit/>
          </a:bodyPr>
          <a:lstStyle/>
          <a:p>
            <a:r>
              <a:rPr lang="en-US" dirty="0" smtClean="0"/>
              <a:t>Design Challenge #2 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329827"/>
            <a:ext cx="4202794" cy="42972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We targeted &lt; 60 </a:t>
            </a:r>
            <a:r>
              <a:rPr lang="en-US" sz="2400" baseline="30000" dirty="0" err="1" smtClean="0">
                <a:latin typeface="+mn-lt"/>
              </a:rPr>
              <a:t>o</a:t>
            </a:r>
            <a:r>
              <a:rPr lang="en-US" sz="2400" dirty="0" err="1" smtClean="0">
                <a:latin typeface="+mn-lt"/>
              </a:rPr>
              <a:t>C</a:t>
            </a:r>
            <a:r>
              <a:rPr lang="en-US" sz="2400" dirty="0" smtClean="0">
                <a:latin typeface="+mn-lt"/>
              </a:rPr>
              <a:t> to be consistent with ARCS design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Able to adequately cool with reasonable air flow (0.5 CFM)</a:t>
            </a:r>
          </a:p>
          <a:p>
            <a:r>
              <a:rPr lang="en-US" sz="2400" dirty="0" smtClean="0">
                <a:latin typeface="+mn-lt"/>
              </a:rPr>
              <a:t>Also able to passively cool with black surfaces, modest repositioning  of boards, and application of heat sinks</a:t>
            </a:r>
            <a:endParaRPr lang="en-US" sz="5400" dirty="0" smtClean="0">
              <a:latin typeface="+mn-lt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473526" y="970671"/>
          <a:ext cx="4222606" cy="279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87594" y="3671666"/>
          <a:ext cx="4121834" cy="277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804196" cy="877163"/>
          </a:xfrm>
        </p:spPr>
        <p:txBody>
          <a:bodyPr/>
          <a:lstStyle/>
          <a:p>
            <a:r>
              <a:rPr lang="en-US" dirty="0" smtClean="0"/>
              <a:t>Design Challenge #3 </a:t>
            </a:r>
            <a:br>
              <a:rPr lang="en-US" dirty="0" smtClean="0"/>
            </a:br>
            <a:r>
              <a:rPr lang="en-US" dirty="0" smtClean="0"/>
              <a:t>(temperature instability of preamps)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0639" y="1498640"/>
            <a:ext cx="3736839" cy="4269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stability during 2 hour vent cycle was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achieved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 team needs to be able to take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once acceptable vacuum is </a:t>
            </a:r>
            <a:r>
              <a:rPr lang="en-US" sz="2400" dirty="0" smtClean="0">
                <a:latin typeface="+mn-lt"/>
                <a:cs typeface="+mn-cs"/>
              </a:rPr>
              <a:t>reach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(est. 2-3 hours)</a:t>
            </a:r>
          </a:p>
          <a:p>
            <a:pPr marL="230188" indent="-230188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Time constant to return to equilibrium  temperatures &gt; 24 hours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02101" y="1471612"/>
          <a:ext cx="4619624" cy="349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538001" y="2606415"/>
            <a:ext cx="1184223" cy="367258"/>
          </a:xfrm>
          <a:prstGeom prst="roundRect">
            <a:avLst/>
          </a:prstGeom>
          <a:solidFill>
            <a:srgbClr val="F5FC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Repump Begins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23000" y="2971800"/>
            <a:ext cx="355600" cy="508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877601" y="1768215"/>
            <a:ext cx="1184223" cy="367258"/>
          </a:xfrm>
          <a:prstGeom prst="roundRect">
            <a:avLst/>
          </a:prstGeom>
          <a:solidFill>
            <a:srgbClr val="F5FC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Vent Begins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5194300" y="1892300"/>
            <a:ext cx="683301" cy="595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54000"/>
            <a:ext cx="82296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Effect of Temperature Drift on  Calculated Neutron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29" y="1600200"/>
            <a:ext cx="4544007" cy="2266261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Temperature drift of preamps is known to have detrimental effect on calculated event position</a:t>
            </a:r>
          </a:p>
          <a:p>
            <a:r>
              <a:rPr lang="en-US" sz="2400" dirty="0" smtClean="0">
                <a:latin typeface="+mn-lt"/>
              </a:rPr>
              <a:t>Effect much more pronounced near tube ends than center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98171"/>
          <a:ext cx="4038600" cy="359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04800"/>
            <a:ext cx="7620000" cy="863600"/>
          </a:xfrm>
        </p:spPr>
        <p:txBody>
          <a:bodyPr>
            <a:noAutofit/>
          </a:bodyPr>
          <a:lstStyle/>
          <a:p>
            <a:r>
              <a:rPr lang="en-US" dirty="0" smtClean="0"/>
              <a:t>Design Challenge #3 Met with Electronic Solution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3378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dirty="0" smtClean="0">
                <a:latin typeface="+mn-lt"/>
              </a:rPr>
              <a:t>Preamplifier modification provides solution to peak shift problem</a:t>
            </a:r>
            <a:endParaRPr lang="en-US" sz="2000" dirty="0" smtClean="0">
              <a:latin typeface="+mn-lt"/>
            </a:endParaRPr>
          </a:p>
          <a:p>
            <a:pPr>
              <a:buNone/>
            </a:pPr>
            <a:r>
              <a:rPr lang="en-US" sz="2000" i="1" dirty="0" smtClean="0">
                <a:latin typeface="+mn-lt"/>
              </a:rPr>
              <a:t>            capacitive decoupling of </a:t>
            </a:r>
          </a:p>
          <a:p>
            <a:pPr>
              <a:buNone/>
            </a:pPr>
            <a:r>
              <a:rPr lang="en-US" sz="2000" i="1" dirty="0" smtClean="0">
                <a:latin typeface="+mn-lt"/>
              </a:rPr>
              <a:t>            1</a:t>
            </a:r>
            <a:r>
              <a:rPr lang="en-US" sz="2000" i="1" baseline="30000" dirty="0" smtClean="0">
                <a:latin typeface="+mn-lt"/>
              </a:rPr>
              <a:t>st</a:t>
            </a:r>
            <a:r>
              <a:rPr lang="en-US" sz="2000" i="1" dirty="0" smtClean="0">
                <a:latin typeface="+mn-lt"/>
              </a:rPr>
              <a:t> stage op amp leads to     </a:t>
            </a:r>
          </a:p>
          <a:p>
            <a:pPr>
              <a:buNone/>
            </a:pPr>
            <a:r>
              <a:rPr lang="en-US" sz="2000" i="1" dirty="0" smtClean="0">
                <a:latin typeface="+mn-lt"/>
              </a:rPr>
              <a:t>            exceptional peak stability </a:t>
            </a:r>
          </a:p>
          <a:p>
            <a:pPr>
              <a:buNone/>
            </a:pPr>
            <a:r>
              <a:rPr lang="en-US" sz="2000" i="1" dirty="0" smtClean="0">
                <a:latin typeface="+mn-lt"/>
              </a:rPr>
              <a:t>            with temperature change</a:t>
            </a:r>
            <a:endParaRPr lang="en-US" sz="2000" i="1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38869" y="1511559"/>
          <a:ext cx="4038600" cy="377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77114"/>
            <a:ext cx="8966200" cy="827919"/>
          </a:xfrm>
        </p:spPr>
        <p:txBody>
          <a:bodyPr/>
          <a:lstStyle/>
          <a:p>
            <a:r>
              <a:rPr lang="en-US" sz="2800" dirty="0" smtClean="0"/>
              <a:t>Performance Stable Over Temperature Range Expected During Sample Change-Out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22500"/>
            <a:ext cx="1778000" cy="219547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  </a:t>
            </a:r>
            <a:r>
              <a:rPr lang="en-US" sz="2000" b="1" u="sng" dirty="0" smtClean="0"/>
              <a:t>units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   RED  (mm)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B050"/>
                </a:solidFill>
              </a:rPr>
              <a:t>   GREEN  (mm)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   BLUE  (</a:t>
            </a:r>
            <a:r>
              <a:rPr lang="en-US" sz="1600" b="1" baseline="30000" dirty="0" smtClean="0">
                <a:solidFill>
                  <a:srgbClr val="0070C0"/>
                </a:solidFill>
              </a:rPr>
              <a:t>o</a:t>
            </a:r>
            <a:r>
              <a:rPr lang="en-US" sz="1600" b="1" dirty="0" smtClean="0">
                <a:solidFill>
                  <a:srgbClr val="0070C0"/>
                </a:solidFill>
              </a:rPr>
              <a:t>C)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1752600" y="1066800"/>
          <a:ext cx="6375400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725696" y="1803400"/>
            <a:ext cx="3365500" cy="393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 in FWHM  (mm)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98117" y="2211355"/>
            <a:ext cx="265769" cy="3205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486400" y="4203700"/>
            <a:ext cx="368300" cy="546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432537" y="1975947"/>
            <a:ext cx="989351" cy="344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Vent Begins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07501" y="3635115"/>
            <a:ext cx="1184223" cy="3672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Repump Begins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91293" y="2298441"/>
            <a:ext cx="265769" cy="3205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87301" y="4027715"/>
            <a:ext cx="265769" cy="3205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7954"/>
          </a:xfrm>
        </p:spPr>
        <p:txBody>
          <a:bodyPr/>
          <a:lstStyle/>
          <a:p>
            <a:r>
              <a:rPr lang="en-US" dirty="0" smtClean="0"/>
              <a:t>Redesign of Preamplifier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033" y="1344821"/>
            <a:ext cx="7540052" cy="239039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Incorporated decoupling capacitor modification</a:t>
            </a:r>
          </a:p>
          <a:p>
            <a:r>
              <a:rPr lang="en-US" dirty="0" smtClean="0">
                <a:latin typeface="+mn-lt"/>
              </a:rPr>
              <a:t>Improved protection circuitry to buffer against HV breakdown (Corona)</a:t>
            </a:r>
          </a:p>
          <a:p>
            <a:r>
              <a:rPr lang="en-US" dirty="0" smtClean="0">
                <a:latin typeface="+mn-lt"/>
              </a:rPr>
              <a:t>Plug-in connectors to facilitate tray removal for maintenance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177114"/>
            <a:ext cx="8200197" cy="1269578"/>
          </a:xfrm>
        </p:spPr>
        <p:txBody>
          <a:bodyPr/>
          <a:lstStyle/>
          <a:p>
            <a:r>
              <a:rPr lang="en-US" dirty="0" smtClean="0"/>
              <a:t>Upon further testing, vacuum group recommended removing </a:t>
            </a:r>
            <a:r>
              <a:rPr lang="en-US" u="sng" dirty="0" smtClean="0"/>
              <a:t>all</a:t>
            </a:r>
            <a:r>
              <a:rPr lang="en-US" dirty="0" smtClean="0"/>
              <a:t> cabling from vacuum space</a:t>
            </a:r>
            <a:endParaRPr lang="en-US" dirty="0"/>
          </a:p>
        </p:txBody>
      </p:sp>
      <p:pic>
        <p:nvPicPr>
          <p:cNvPr id="1026" name="Picture 2" descr="C:\Users\Owner\Desktop\Corelli - Else\CORELLI\PHOTOS\Photos of Bellows\P723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045" y="1600370"/>
            <a:ext cx="5324914" cy="399368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4660" y="5746057"/>
            <a:ext cx="824366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30188" marR="0" lvl="0" indent="-230188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Rear view of detector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latin typeface="+mn-lt"/>
                <a:cs typeface="+mn-cs"/>
              </a:rPr>
              <a:t>m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odule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showing NW25 bellows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799"/>
            <a:ext cx="7832804" cy="388414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Introduction to Corelli and Corelli Detectors</a:t>
            </a:r>
          </a:p>
          <a:p>
            <a:r>
              <a:rPr lang="en-US" dirty="0" smtClean="0">
                <a:latin typeface="+mn-lt"/>
              </a:rPr>
              <a:t>Why the Need for a Different Detector Design</a:t>
            </a:r>
          </a:p>
          <a:p>
            <a:r>
              <a:rPr lang="en-US" dirty="0" smtClean="0">
                <a:latin typeface="+mn-lt"/>
              </a:rPr>
              <a:t>Design Challenges</a:t>
            </a:r>
          </a:p>
          <a:p>
            <a:r>
              <a:rPr lang="en-US" dirty="0" smtClean="0">
                <a:latin typeface="+mn-lt"/>
              </a:rPr>
              <a:t>Working Solutions</a:t>
            </a:r>
          </a:p>
          <a:p>
            <a:r>
              <a:rPr lang="en-US" dirty="0" smtClean="0">
                <a:latin typeface="+mn-lt"/>
              </a:rPr>
              <a:t>Final Comments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51098"/>
            <a:ext cx="9144000" cy="75713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   The first phase of 38 Corelli detector modules are currently undergoing assembly and testing, on track for an early CD-4 finish date in Feb 2014</a:t>
            </a:r>
            <a:endParaRPr lang="en-US" sz="24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Installation</a:t>
            </a:r>
            <a:endParaRPr lang="en-US" dirty="0"/>
          </a:p>
        </p:txBody>
      </p:sp>
      <p:pic>
        <p:nvPicPr>
          <p:cNvPr id="2050" name="Picture 2" descr="C:\Users\ukb\Desktop\P101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092" y="1744535"/>
            <a:ext cx="5946775" cy="427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967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42900"/>
            <a:ext cx="7162800" cy="880369"/>
          </a:xfrm>
        </p:spPr>
        <p:txBody>
          <a:bodyPr/>
          <a:lstStyle/>
          <a:p>
            <a:r>
              <a:rPr lang="en-US" dirty="0" smtClean="0"/>
              <a:t>Detector Development Team – </a:t>
            </a:r>
            <a:br>
              <a:rPr lang="en-US" dirty="0" smtClean="0"/>
            </a:br>
            <a:r>
              <a:rPr lang="en-US" dirty="0" smtClean="0"/>
              <a:t>Key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380" y="2560321"/>
            <a:ext cx="3048000" cy="3167379"/>
          </a:xfrm>
        </p:spPr>
        <p:txBody>
          <a:bodyPr/>
          <a:lstStyle/>
          <a:p>
            <a:r>
              <a:rPr lang="en-US" dirty="0" smtClean="0">
                <a:latin typeface="+mn-lt"/>
                <a:ea typeface="ＭＳ Ｐゴシック"/>
                <a:cs typeface="ＭＳ Ｐゴシック"/>
              </a:rPr>
              <a:t>George </a:t>
            </a:r>
            <a:r>
              <a:rPr lang="en-US" dirty="0" err="1" smtClean="0">
                <a:latin typeface="+mn-lt"/>
                <a:ea typeface="ＭＳ Ｐゴシック"/>
                <a:cs typeface="ＭＳ Ｐゴシック"/>
              </a:rPr>
              <a:t>Rennich</a:t>
            </a:r>
            <a:endParaRPr lang="en-US" dirty="0" smtClean="0">
              <a:latin typeface="+mn-lt"/>
              <a:ea typeface="ＭＳ Ｐゴシック"/>
              <a:cs typeface="ＭＳ Ｐゴシック"/>
            </a:endParaRPr>
          </a:p>
          <a:p>
            <a:pPr lvl="1">
              <a:buNone/>
            </a:pPr>
            <a:r>
              <a:rPr lang="en-US" i="1" dirty="0" smtClean="0">
                <a:latin typeface="+mn-lt"/>
                <a:ea typeface="ＭＳ Ｐゴシック"/>
                <a:cs typeface="ＭＳ Ｐゴシック"/>
              </a:rPr>
              <a:t>Lead Engineer</a:t>
            </a:r>
          </a:p>
          <a:p>
            <a:r>
              <a:rPr lang="en-US" dirty="0" smtClean="0">
                <a:latin typeface="+mn-lt"/>
                <a:ea typeface="ＭＳ Ｐゴシック"/>
                <a:cs typeface="ＭＳ Ｐゴシック"/>
              </a:rPr>
              <a:t>Bill Turner</a:t>
            </a:r>
          </a:p>
          <a:p>
            <a:pPr lvl="1">
              <a:buNone/>
            </a:pPr>
            <a:r>
              <a:rPr lang="en-US" i="1" dirty="0" smtClean="0">
                <a:latin typeface="+mn-lt"/>
                <a:ea typeface="ＭＳ Ｐゴシック"/>
                <a:cs typeface="ＭＳ Ｐゴシック"/>
              </a:rPr>
              <a:t>Designer</a:t>
            </a:r>
          </a:p>
          <a:p>
            <a:r>
              <a:rPr lang="en-US" dirty="0" smtClean="0">
                <a:latin typeface="+mn-lt"/>
                <a:ea typeface="ＭＳ Ｐゴシック"/>
                <a:cs typeface="ＭＳ Ｐゴシック"/>
              </a:rPr>
              <a:t>Mark </a:t>
            </a:r>
            <a:r>
              <a:rPr lang="en-US" dirty="0" err="1" smtClean="0">
                <a:latin typeface="+mn-lt"/>
                <a:ea typeface="ＭＳ Ｐゴシック"/>
                <a:cs typeface="ＭＳ Ｐゴシック"/>
              </a:rPr>
              <a:t>Wendel</a:t>
            </a:r>
            <a:endParaRPr lang="en-US" dirty="0" smtClean="0">
              <a:latin typeface="+mn-lt"/>
              <a:ea typeface="ＭＳ Ｐゴシック"/>
              <a:cs typeface="ＭＳ Ｐゴシック"/>
            </a:endParaRPr>
          </a:p>
          <a:p>
            <a:pPr lvl="1">
              <a:buNone/>
            </a:pPr>
            <a:r>
              <a:rPr lang="en-US" i="1" dirty="0" smtClean="0">
                <a:latin typeface="+mn-lt"/>
                <a:ea typeface="ＭＳ Ｐゴシック"/>
                <a:cs typeface="ＭＳ Ｐゴシック"/>
              </a:rPr>
              <a:t>Thermal Analysis</a:t>
            </a:r>
          </a:p>
          <a:p>
            <a:pPr lvl="1">
              <a:buNone/>
            </a:pPr>
            <a:endParaRPr lang="en-US" i="1" dirty="0" smtClean="0">
              <a:ea typeface="ＭＳ Ｐゴシック"/>
              <a:cs typeface="ＭＳ Ｐゴシック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7539" y="2573021"/>
            <a:ext cx="3853581" cy="2418080"/>
          </a:xfrm>
        </p:spPr>
        <p:txBody>
          <a:bodyPr/>
          <a:lstStyle/>
          <a:p>
            <a:r>
              <a:rPr lang="en-US" dirty="0" smtClean="0">
                <a:latin typeface="+mn-lt"/>
                <a:ea typeface="ＭＳ Ｐゴシック"/>
                <a:cs typeface="ＭＳ Ｐゴシック"/>
              </a:rPr>
              <a:t>Kevin Berry, Justin Beal</a:t>
            </a:r>
          </a:p>
          <a:p>
            <a:pPr lvl="1">
              <a:buNone/>
            </a:pPr>
            <a:r>
              <a:rPr lang="en-US" i="1" dirty="0" smtClean="0">
                <a:latin typeface="+mn-lt"/>
                <a:ea typeface="ＭＳ Ｐゴシック"/>
                <a:cs typeface="ＭＳ Ｐゴシック"/>
              </a:rPr>
              <a:t>Detector  Development</a:t>
            </a:r>
          </a:p>
          <a:p>
            <a:r>
              <a:rPr lang="en-US" dirty="0" err="1" smtClean="0">
                <a:latin typeface="+mn-lt"/>
                <a:ea typeface="ＭＳ Ｐゴシック"/>
                <a:cs typeface="ＭＳ Ｐゴシック"/>
              </a:rPr>
              <a:t>Vlad</a:t>
            </a:r>
            <a:r>
              <a:rPr lang="en-US" dirty="0" smtClean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latin typeface="+mn-lt"/>
                <a:ea typeface="ＭＳ Ｐゴシック"/>
                <a:cs typeface="ＭＳ Ｐゴシック"/>
              </a:rPr>
              <a:t>Sedov</a:t>
            </a:r>
            <a:endParaRPr lang="en-US" dirty="0" smtClean="0">
              <a:latin typeface="+mn-lt"/>
              <a:ea typeface="ＭＳ Ｐゴシック"/>
              <a:cs typeface="ＭＳ Ｐゴシック"/>
            </a:endParaRPr>
          </a:p>
          <a:p>
            <a:pPr lvl="1">
              <a:buNone/>
            </a:pPr>
            <a:r>
              <a:rPr lang="en-US" i="1" dirty="0" smtClean="0">
                <a:latin typeface="+mn-lt"/>
                <a:ea typeface="ＭＳ Ｐゴシック"/>
                <a:cs typeface="ＭＳ Ｐゴシック"/>
              </a:rPr>
              <a:t>Electronics Development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19400" y="1409700"/>
            <a:ext cx="35052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Feng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 Ye</a:t>
            </a:r>
          </a:p>
          <a:p>
            <a:pPr marL="625475" marR="0" lvl="1" indent="-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C3A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Instrument Scientist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840370" cy="1191095"/>
          </a:xfrm>
        </p:spPr>
        <p:txBody>
          <a:bodyPr/>
          <a:lstStyle/>
          <a:p>
            <a:r>
              <a:rPr lang="en-US" dirty="0" smtClean="0">
                <a:latin typeface="Arial Black" charset="0"/>
                <a:ea typeface="ＭＳ Ｐゴシック" pitchFamily="34" charset="-128"/>
              </a:rPr>
              <a:t>What is CORELLI?</a:t>
            </a:r>
            <a:br>
              <a:rPr lang="en-US" dirty="0" smtClean="0">
                <a:latin typeface="Arial Black" charset="0"/>
                <a:ea typeface="ＭＳ Ｐゴシック" pitchFamily="34" charset="-128"/>
              </a:rPr>
            </a:br>
            <a:r>
              <a:rPr lang="en-US" dirty="0" smtClean="0">
                <a:latin typeface="Arial Black" charset="0"/>
                <a:ea typeface="ＭＳ Ｐゴシック" pitchFamily="34" charset="-128"/>
              </a:rPr>
              <a:t>    </a:t>
            </a:r>
            <a:r>
              <a:rPr lang="en-US" sz="2400" dirty="0" smtClean="0">
                <a:latin typeface="Arial Black" charset="0"/>
                <a:ea typeface="ＭＳ Ｐゴシック" pitchFamily="34" charset="-128"/>
              </a:rPr>
              <a:t>aka  Elastic Diffuse Scattering Spectrometer</a:t>
            </a:r>
            <a:br>
              <a:rPr lang="en-US" sz="2400" dirty="0" smtClean="0">
                <a:latin typeface="Arial Black" charset="0"/>
                <a:ea typeface="ＭＳ Ｐゴシック" pitchFamily="34" charset="-128"/>
              </a:rPr>
            </a:br>
            <a:r>
              <a:rPr lang="en-US" sz="2400" dirty="0" smtClean="0">
                <a:latin typeface="Arial Black" charset="0"/>
                <a:ea typeface="ＭＳ Ｐゴシック" pitchFamily="34" charset="-128"/>
              </a:rPr>
              <a:t>                  </a:t>
            </a:r>
            <a:r>
              <a:rPr lang="en-US" sz="2400" dirty="0" smtClean="0">
                <a:latin typeface="Arial Black" charset="0"/>
                <a:ea typeface="ＭＳ Ｐゴシック" pitchFamily="34" charset="-128"/>
              </a:rPr>
              <a:t>(</a:t>
            </a:r>
            <a:r>
              <a:rPr lang="en-US" sz="1800" dirty="0" smtClean="0">
                <a:latin typeface="Arial Black" charset="0"/>
                <a:ea typeface="ＭＳ Ｐゴシック" pitchFamily="34" charset="-128"/>
              </a:rPr>
              <a:t>managed </a:t>
            </a:r>
            <a:r>
              <a:rPr lang="en-US" sz="1800" dirty="0" smtClean="0">
                <a:latin typeface="Arial Black" charset="0"/>
                <a:ea typeface="ＭＳ Ｐゴシック" pitchFamily="34" charset="-128"/>
              </a:rPr>
              <a:t>as part of the SING II </a:t>
            </a:r>
            <a:r>
              <a:rPr lang="en-US" sz="1800" dirty="0" smtClean="0">
                <a:latin typeface="Arial Black" charset="0"/>
                <a:ea typeface="ＭＳ Ｐゴシック" pitchFamily="34" charset="-128"/>
              </a:rPr>
              <a:t>project)</a:t>
            </a:r>
            <a:endParaRPr lang="en-US" sz="1800" dirty="0" smtClean="0">
              <a:latin typeface="Arial Black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753" y="1622926"/>
            <a:ext cx="79047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Corelli is a statistical chopper spectrometer designed and optimized to probe local disorder through diffuse scattering from single crystals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It combines the high efficiency of white beam Laue diffraction with energy discrimination by modulating the beam with a statistical ‘correlation’ chopper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Corelli will be the first instrument in the world dedicated to the study of diffuse scattering with energy discrimination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401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30886" cy="534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1026"/>
          <p:cNvSpPr>
            <a:spLocks noGrp="1"/>
          </p:cNvSpPr>
          <p:nvPr>
            <p:ph type="title"/>
          </p:nvPr>
        </p:nvSpPr>
        <p:spPr>
          <a:xfrm>
            <a:off x="215899" y="241300"/>
            <a:ext cx="7883525" cy="484748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CORELLI is located on BL9 at SNS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5105400"/>
            <a:ext cx="1905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latin typeface="+mn-lt"/>
              </a:rPr>
              <a:t>Corelli BL9</a:t>
            </a:r>
            <a:endParaRPr lang="en-US" b="1" dirty="0">
              <a:latin typeface="+mn-lt"/>
            </a:endParaRPr>
          </a:p>
        </p:txBody>
      </p:sp>
      <p:cxnSp>
        <p:nvCxnSpPr>
          <p:cNvPr id="13" name="Straight Connector 12"/>
          <p:cNvCxnSpPr>
            <a:cxnSpLocks noChangeShapeType="1"/>
            <a:stCxn id="6" idx="0"/>
          </p:cNvCxnSpPr>
          <p:nvPr/>
        </p:nvCxnSpPr>
        <p:spPr bwMode="auto">
          <a:xfrm flipV="1">
            <a:off x="1866900" y="3429000"/>
            <a:ext cx="17907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Straight Connector 35"/>
          <p:cNvCxnSpPr>
            <a:cxnSpLocks noChangeShapeType="1"/>
            <a:stCxn id="44" idx="2"/>
          </p:cNvCxnSpPr>
          <p:nvPr/>
        </p:nvCxnSpPr>
        <p:spPr bwMode="auto">
          <a:xfrm>
            <a:off x="3962400" y="1447800"/>
            <a:ext cx="228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90800" y="990600"/>
            <a:ext cx="274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latin typeface="+mn-lt"/>
              </a:rPr>
              <a:t>Proton Beam Direction </a:t>
            </a:r>
            <a:endParaRPr lang="en-US" b="1" dirty="0">
              <a:latin typeface="+mn-lt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162800" y="46482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latin typeface="+mn-lt"/>
              </a:rPr>
              <a:t>Bridge to CLO</a:t>
            </a:r>
            <a:endParaRPr lang="en-US" b="1" dirty="0">
              <a:latin typeface="+mn-lt"/>
            </a:endParaRPr>
          </a:p>
        </p:txBody>
      </p: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 flipH="1" flipV="1">
            <a:off x="6477000" y="5105400"/>
            <a:ext cx="381000" cy="10668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none" w="lg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flipH="1" flipV="1">
            <a:off x="6705600" y="5029200"/>
            <a:ext cx="381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H="1" flipV="1">
            <a:off x="6858000" y="4724400"/>
            <a:ext cx="533400" cy="1371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none" w="lg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V="1">
            <a:off x="6553200" y="4724400"/>
            <a:ext cx="292100" cy="508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none" w="lg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H="1">
            <a:off x="7391400" y="51054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14302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Layout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37" y="1279189"/>
            <a:ext cx="8249363" cy="49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685800" y="1879600"/>
            <a:ext cx="0" cy="190500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987" y="2863121"/>
            <a:ext cx="5413" cy="1975579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70700" y="2832100"/>
            <a:ext cx="2290" cy="221209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34518" y="2578308"/>
            <a:ext cx="5348782" cy="99039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64096" y="2882275"/>
            <a:ext cx="9271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 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149975" y="3584575"/>
            <a:ext cx="698500" cy="13017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23124" y="4098925"/>
            <a:ext cx="93027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2.5 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9800" y="968375"/>
            <a:ext cx="158114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Moderator C/L</a:t>
            </a:r>
            <a:endParaRPr lang="en-US" sz="1600" dirty="0"/>
          </a:p>
        </p:txBody>
      </p:sp>
      <p:cxnSp>
        <p:nvCxnSpPr>
          <p:cNvPr id="40" name="Straight Connector 39"/>
          <p:cNvCxnSpPr>
            <a:stCxn id="30" idx="1"/>
          </p:cNvCxnSpPr>
          <p:nvPr/>
        </p:nvCxnSpPr>
        <p:spPr>
          <a:xfrm flipH="1" flipV="1">
            <a:off x="6502400" y="3670300"/>
            <a:ext cx="720724" cy="6132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38216" y="968375"/>
            <a:ext cx="1397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 C/L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940300" y="968375"/>
            <a:ext cx="14986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Detector C/L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1" y="5045075"/>
            <a:ext cx="1193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Choppers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844800" y="5718175"/>
            <a:ext cx="25527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 Scattering Vessel</a:t>
            </a:r>
            <a:endParaRPr lang="en-US" sz="1600" dirty="0"/>
          </a:p>
        </p:txBody>
      </p:sp>
      <p:cxnSp>
        <p:nvCxnSpPr>
          <p:cNvPr id="46" name="Straight Arrow Connector 45"/>
          <p:cNvCxnSpPr>
            <a:stCxn id="42" idx="2"/>
          </p:cNvCxnSpPr>
          <p:nvPr/>
        </p:nvCxnSpPr>
        <p:spPr>
          <a:xfrm>
            <a:off x="5689600" y="1306929"/>
            <a:ext cx="1155700" cy="14997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2"/>
          </p:cNvCxnSpPr>
          <p:nvPr/>
        </p:nvCxnSpPr>
        <p:spPr>
          <a:xfrm>
            <a:off x="3736716" y="1306929"/>
            <a:ext cx="2364281" cy="15412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2"/>
          </p:cNvCxnSpPr>
          <p:nvPr/>
        </p:nvCxnSpPr>
        <p:spPr>
          <a:xfrm flipH="1">
            <a:off x="673100" y="1306929"/>
            <a:ext cx="1057275" cy="5218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0"/>
          </p:cNvCxnSpPr>
          <p:nvPr/>
        </p:nvCxnSpPr>
        <p:spPr>
          <a:xfrm flipV="1">
            <a:off x="1206501" y="3886200"/>
            <a:ext cx="1269999" cy="1158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3" idx="0"/>
          </p:cNvCxnSpPr>
          <p:nvPr/>
        </p:nvCxnSpPr>
        <p:spPr>
          <a:xfrm flipV="1">
            <a:off x="1206501" y="3860800"/>
            <a:ext cx="1638299" cy="11842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0"/>
          </p:cNvCxnSpPr>
          <p:nvPr/>
        </p:nvCxnSpPr>
        <p:spPr>
          <a:xfrm flipV="1">
            <a:off x="1206501" y="4089400"/>
            <a:ext cx="2730499" cy="9556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3" idx="0"/>
          </p:cNvCxnSpPr>
          <p:nvPr/>
        </p:nvCxnSpPr>
        <p:spPr>
          <a:xfrm flipV="1">
            <a:off x="1206501" y="4445000"/>
            <a:ext cx="4305299" cy="6000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4" idx="0"/>
          </p:cNvCxnSpPr>
          <p:nvPr/>
        </p:nvCxnSpPr>
        <p:spPr>
          <a:xfrm flipV="1">
            <a:off x="4121150" y="4838700"/>
            <a:ext cx="1835150" cy="8794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Array</a:t>
            </a:r>
            <a:endParaRPr lang="en-US" dirty="0"/>
          </a:p>
        </p:txBody>
      </p:sp>
      <p:pic>
        <p:nvPicPr>
          <p:cNvPr id="1026" name="Picture 2" descr="C:\Users\ukb\Desktop\Corelli Talk\Corelli S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35" y="585207"/>
            <a:ext cx="3167256" cy="3525391"/>
          </a:xfrm>
          <a:prstGeom prst="rect">
            <a:avLst/>
          </a:prstGeom>
          <a:noFill/>
        </p:spPr>
      </p:pic>
      <p:pic>
        <p:nvPicPr>
          <p:cNvPr id="14" name="Picture 2" descr="C:\Home\rqn\INSTRUMENT SYSTEMS\4.04 CORELLI\4040000 PROJECT MANAGEMENT\DOE Review 2011\vg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64" t="24577" r="26313" b="11682"/>
          <a:stretch/>
        </p:blipFill>
        <p:spPr bwMode="auto">
          <a:xfrm>
            <a:off x="4442373" y="914399"/>
            <a:ext cx="3102195" cy="27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7910" y="4254758"/>
            <a:ext cx="8444204" cy="221599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>
                <a:latin typeface="+mn-lt"/>
                <a:cs typeface="+mn-cs"/>
              </a:rPr>
              <a:t>3 rows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He-3 Filled Linear Position Sensitive Detectors (GE Reuter-Stokes)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1.27 cm diameter x 83.9 cm active length,  Spatial Resolution ≈ 1 cm x 1 cm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16 tubes per module, 30 modules per row for a total of 1440 tubes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28.5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to  + 28.5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lang="en-US" sz="2000" baseline="30000" dirty="0" smtClean="0">
              <a:latin typeface="+mn-lt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Range  - 23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to  + 152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Initial phase to consist of 38 modules, mostly located along middle row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C3A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939" y="3694923"/>
            <a:ext cx="244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Sample Scattering Vessel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67335" y="3670041"/>
            <a:ext cx="244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Detector Array Frame</a:t>
            </a:r>
            <a:endParaRPr lang="en-US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3" y="177115"/>
            <a:ext cx="8777963" cy="484748"/>
          </a:xfrm>
        </p:spPr>
        <p:txBody>
          <a:bodyPr/>
          <a:lstStyle/>
          <a:p>
            <a:r>
              <a:rPr lang="en-US" dirty="0" smtClean="0"/>
              <a:t>No Isolation Valve for Corelli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305" y="1262576"/>
            <a:ext cx="3931922" cy="4149854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No room to fit valve to isolate sample vacuum space from detector vacuum space</a:t>
            </a:r>
          </a:p>
          <a:p>
            <a:r>
              <a:rPr lang="en-US" dirty="0" smtClean="0">
                <a:latin typeface="+mn-lt"/>
              </a:rPr>
              <a:t>Thus, we need to vent and pump </a:t>
            </a:r>
            <a:r>
              <a:rPr lang="en-US" b="1" dirty="0" smtClean="0">
                <a:latin typeface="+mn-lt"/>
              </a:rPr>
              <a:t>entire vacuum vessel </a:t>
            </a:r>
            <a:r>
              <a:rPr lang="en-US" dirty="0" smtClean="0">
                <a:latin typeface="+mn-lt"/>
              </a:rPr>
              <a:t>with each sample change</a:t>
            </a:r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104" y="1437642"/>
            <a:ext cx="4461666" cy="332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4673600" y="3009900"/>
            <a:ext cx="4038600" cy="571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77114"/>
            <a:ext cx="8581293" cy="880369"/>
          </a:xfrm>
        </p:spPr>
        <p:txBody>
          <a:bodyPr/>
          <a:lstStyle/>
          <a:p>
            <a:r>
              <a:rPr lang="en-US" dirty="0" smtClean="0"/>
              <a:t>... Resulting in a Few Design Challenges      </a:t>
            </a:r>
            <a:br>
              <a:rPr lang="en-US" dirty="0" smtClean="0"/>
            </a:br>
            <a:r>
              <a:rPr lang="en-US" dirty="0" smtClean="0"/>
              <a:t>    Compared with the ‘ARCS’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826" y="1244366"/>
            <a:ext cx="4454174" cy="466281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latin typeface="+mn-lt"/>
              </a:rPr>
              <a:t>1.     To reduce pump down time, detector electronics need to be placed inside compartment which is separate from the vacuum space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000" dirty="0" smtClean="0">
              <a:latin typeface="+mn-lt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i="1" dirty="0" smtClean="0">
                <a:latin typeface="+mn-lt"/>
              </a:rPr>
              <a:t>             </a:t>
            </a:r>
            <a:r>
              <a:rPr lang="en-US" sz="2000" i="1" dirty="0" smtClean="0">
                <a:solidFill>
                  <a:srgbClr val="0070C0"/>
                </a:solidFill>
                <a:latin typeface="+mn-lt"/>
              </a:rPr>
              <a:t>ARCS design open to  vacuum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000" dirty="0" smtClean="0">
              <a:latin typeface="+mn-lt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latin typeface="+mn-lt"/>
              </a:rPr>
              <a:t>2.     15 Watts per module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000" dirty="0" smtClean="0">
              <a:latin typeface="+mn-lt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i="1" dirty="0" smtClean="0">
                <a:latin typeface="+mn-lt"/>
              </a:rPr>
              <a:t>             </a:t>
            </a:r>
            <a:r>
              <a:rPr lang="en-US" sz="2000" i="1" dirty="0" smtClean="0">
                <a:solidFill>
                  <a:srgbClr val="0070C0"/>
                </a:solidFill>
                <a:latin typeface="+mn-lt"/>
              </a:rPr>
              <a:t>twice that of ARCS 8-pack design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000" dirty="0" smtClean="0">
              <a:latin typeface="+mn-lt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latin typeface="+mn-lt"/>
              </a:rPr>
              <a:t>3.     Electronic circuit board designs (preamplifiers in particular) require temperatures to be stable to within 1-2 </a:t>
            </a:r>
            <a:r>
              <a:rPr lang="en-US" sz="2000" baseline="30000" dirty="0" err="1" smtClean="0">
                <a:latin typeface="+mn-lt"/>
              </a:rPr>
              <a:t>o</a:t>
            </a:r>
            <a:r>
              <a:rPr lang="en-US" sz="2000" dirty="0" err="1" smtClean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 for reliable performance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000" dirty="0" smtClean="0">
              <a:latin typeface="+mn-lt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latin typeface="+mn-lt"/>
              </a:rPr>
              <a:t>             </a:t>
            </a:r>
            <a:r>
              <a:rPr lang="en-US" sz="2000" i="1" dirty="0" smtClean="0">
                <a:solidFill>
                  <a:srgbClr val="0070C0"/>
                </a:solidFill>
                <a:latin typeface="+mn-lt"/>
              </a:rPr>
              <a:t>same as for ARCS but harder   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0070C0"/>
                </a:solidFill>
                <a:latin typeface="+mn-lt"/>
              </a:rPr>
              <a:t>             to achieve for Corelli due to 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0070C0"/>
                </a:solidFill>
                <a:latin typeface="+mn-lt"/>
              </a:rPr>
              <a:t>             periodic vent/vacuum cycles</a:t>
            </a: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8" t="10860" r="2984" b="2752"/>
          <a:stretch/>
        </p:blipFill>
        <p:spPr>
          <a:xfrm rot="5400000">
            <a:off x="4666178" y="1698236"/>
            <a:ext cx="4276574" cy="318721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4417255" y="2658794"/>
            <a:ext cx="1645920" cy="14067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75052" y="1650684"/>
            <a:ext cx="1748718" cy="100811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75052" y="2644726"/>
            <a:ext cx="1463040" cy="164592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826000" y="5603807"/>
            <a:ext cx="384810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30188" marR="0" lvl="0" indent="-230188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SzTx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   ARCS 8-pack detector module   2.54 cm dia. x 100 cm long tubes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 #1 Met</a:t>
            </a:r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8324" y="3579811"/>
            <a:ext cx="4333876" cy="259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58800" y="3995516"/>
            <a:ext cx="2844799" cy="957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Electronics Tray Fits in Compartment Behind Detector Tubes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3403599" y="4474258"/>
            <a:ext cx="1309078" cy="133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18979" y="1547446"/>
            <a:ext cx="2504049" cy="8401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Detector Electronics Tray Assembly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3123028" y="1967523"/>
            <a:ext cx="1309013" cy="198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C:\Users\ukb\Desktop\P101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571" y="1268455"/>
            <a:ext cx="4038600" cy="1681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AF66F0BBC41B4FA16034DE579662C1" ma:contentTypeVersion="0" ma:contentTypeDescription="Create a new document." ma:contentTypeScope="" ma:versionID="3bff40700c531db616ac86c30ca65e3e">
  <xsd:schema xmlns:xsd="http://www.w3.org/2001/XMLSchema" xmlns:p="http://schemas.microsoft.com/office/2006/metadata/properties" targetNamespace="http://schemas.microsoft.com/office/2006/metadata/properties" ma:root="true" ma:fieldsID="1ec6fd9044c2bddf90a5019f4c78f2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64EBE1-8123-4FD4-8BEE-9ABB02307A8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ED376C-84C3-47AB-808E-698ED36BA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58D0DBB-44F6-41B8-8457-1DCFD09613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1592</TotalTime>
  <Words>847</Words>
  <Application>Microsoft Office PowerPoint</Application>
  <PresentationFormat>On-screen Show (4:3)</PresentationFormat>
  <Paragraphs>138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Theme</vt:lpstr>
      <vt:lpstr>Evolution of the Detector Module Design for CORELLI at SNS</vt:lpstr>
      <vt:lpstr>Outline of Talk</vt:lpstr>
      <vt:lpstr>What is CORELLI?     aka  Elastic Diffuse Scattering Spectrometer                   (managed as part of the SING II project)</vt:lpstr>
      <vt:lpstr>CORELLI is located on BL9 at SNS</vt:lpstr>
      <vt:lpstr>Instrument Layout</vt:lpstr>
      <vt:lpstr>Detector Array</vt:lpstr>
      <vt:lpstr>No Isolation Valve for Corelli …</vt:lpstr>
      <vt:lpstr>... Resulting in a Few Design Challenges           Compared with the ‘ARCS’ detector</vt:lpstr>
      <vt:lpstr>Design Challenge #1 Met</vt:lpstr>
      <vt:lpstr>Design Challenge #2 (15 Watts of Power) Two Options Considered:</vt:lpstr>
      <vt:lpstr>Thermal Imaging Identified ‘Hot Spots’ for Placement of Heat Sinks</vt:lpstr>
      <vt:lpstr>Custom Vacuum Chamber Built to Simulate Vent/Vacuum Cycles in Lab</vt:lpstr>
      <vt:lpstr>Design Challenge #2 Met</vt:lpstr>
      <vt:lpstr>Design Challenge #3  (temperature instability of preamps)</vt:lpstr>
      <vt:lpstr>Effect of Temperature Drift on  Calculated Neutron Position</vt:lpstr>
      <vt:lpstr>Design Challenge #3 Met with Electronic Solution  </vt:lpstr>
      <vt:lpstr>Performance Stable Over Temperature Range Expected During Sample Change-Out</vt:lpstr>
      <vt:lpstr>Redesign of Preamplifier Boards</vt:lpstr>
      <vt:lpstr>Upon further testing, vacuum group recommended removing all cabling from vacuum space</vt:lpstr>
      <vt:lpstr>Preparing for Installation</vt:lpstr>
      <vt:lpstr>Detector Development Team –  Key Players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ukb</cp:lastModifiedBy>
  <cp:revision>254</cp:revision>
  <dcterms:created xsi:type="dcterms:W3CDTF">2011-01-03T18:50:37Z</dcterms:created>
  <dcterms:modified xsi:type="dcterms:W3CDTF">2013-10-08T12:59:04Z</dcterms:modified>
</cp:coreProperties>
</file>