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5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7" r:id="rId11"/>
    <p:sldId id="263" r:id="rId12"/>
    <p:sldId id="262" r:id="rId13"/>
    <p:sldId id="264" r:id="rId14"/>
    <p:sldId id="265" r:id="rId15"/>
    <p:sldId id="266" r:id="rId16"/>
    <p:sldId id="268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83" r:id="rId25"/>
    <p:sldId id="282" r:id="rId26"/>
    <p:sldId id="285" r:id="rId27"/>
    <p:sldId id="286" r:id="rId28"/>
    <p:sldId id="279" r:id="rId29"/>
    <p:sldId id="277" r:id="rId30"/>
    <p:sldId id="278" r:id="rId31"/>
    <p:sldId id="281" r:id="rId32"/>
    <p:sldId id="284" r:id="rId33"/>
    <p:sldId id="269" r:id="rId34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420" autoAdjust="0"/>
  </p:normalViewPr>
  <p:slideViewPr>
    <p:cSldViewPr showGuides="1">
      <p:cViewPr varScale="1">
        <p:scale>
          <a:sx n="118" d="100"/>
          <a:sy n="118" d="100"/>
        </p:scale>
        <p:origin x="-31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4" Type="http://schemas.openxmlformats.org/officeDocument/2006/relationships/image" Target="../media/image3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6085342" y="0"/>
            <a:ext cx="3071004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0800000" algn="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34" y="65"/>
            <a:ext cx="8839114" cy="66293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278" y="179737"/>
            <a:ext cx="4160172" cy="877163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27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202278" y="629379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smtClean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 smtClean="0">
                <a:solidFill>
                  <a:schemeClr val="tx2"/>
                </a:solidFill>
              </a:rPr>
            </a:br>
            <a:r>
              <a:rPr lang="en-US" sz="1000" b="0" dirty="0" smtClean="0">
                <a:solidFill>
                  <a:schemeClr val="tx2"/>
                </a:solidFill>
              </a:rPr>
              <a:t>for the US Department of Energy</a:t>
            </a:r>
            <a:endParaRPr lang="en-US" sz="1000" b="0" dirty="0">
              <a:solidFill>
                <a:schemeClr val="tx2"/>
              </a:solidFill>
            </a:endParaRPr>
          </a:p>
        </p:txBody>
      </p:sp>
      <p:pic>
        <p:nvPicPr>
          <p:cNvPr id="5" name="Picture 4" descr="HFIR_SNS-whit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6324600"/>
            <a:ext cx="2609193" cy="336588"/>
          </a:xfrm>
          <a:prstGeom prst="rect">
            <a:avLst/>
          </a:prstGeom>
        </p:spPr>
      </p:pic>
      <p:pic>
        <p:nvPicPr>
          <p:cNvPr id="6" name="Picture 5" descr="title page graphic-HFIR_SNS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796" y="649494"/>
            <a:ext cx="4648200" cy="468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72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367185"/>
            <a:ext cx="8642640" cy="447193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9572" y="1363056"/>
            <a:ext cx="4198258" cy="4525963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7398" y="1363056"/>
            <a:ext cx="4198258" cy="4525963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660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948" y="1462314"/>
            <a:ext cx="419252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5948" y="2102076"/>
            <a:ext cx="419252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76828"/>
            <a:ext cx="41941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16590"/>
            <a:ext cx="41941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3911890" cy="1117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6085342" y="0"/>
            <a:ext cx="3071004" cy="6858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0800000" algn="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2" r="1904"/>
          <a:stretch/>
        </p:blipFill>
        <p:spPr>
          <a:xfrm>
            <a:off x="6085342" y="65"/>
            <a:ext cx="3071004" cy="662933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 userDrawn="1"/>
        </p:nvCxnSpPr>
        <p:spPr>
          <a:xfrm>
            <a:off x="6085342" y="0"/>
            <a:ext cx="0" cy="6858000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201" y="6338371"/>
            <a:ext cx="1329900" cy="3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336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77800"/>
            <a:ext cx="82296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>
          <a:xfrm>
            <a:off x="3505200" y="6602373"/>
            <a:ext cx="2133600" cy="178813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1E98151F-1DE3-476A-8028-5E7ADDCA83F3}" type="datetime1">
              <a:rPr lang="en-US"/>
              <a:pPr>
                <a:defRPr/>
              </a:pPr>
              <a:t>6/19/2015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107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FIR_SNS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6324600"/>
            <a:ext cx="2685393" cy="3464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" y="65"/>
            <a:ext cx="9143825" cy="6857868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2910" y="177800"/>
            <a:ext cx="8628678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88688" y="1445477"/>
            <a:ext cx="8642640" cy="427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2269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216123" y="647700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 smtClean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Presentation_name</a:t>
            </a:r>
            <a:endParaRPr lang="en-US" sz="10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kern="1200">
          <a:solidFill>
            <a:schemeClr val="tx2"/>
          </a:solidFill>
          <a:latin typeface="Arial Black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0.emf"/><Relationship Id="rId5" Type="http://schemas.openxmlformats.org/officeDocument/2006/relationships/oleObject" Target="../embeddings/Microsoft_Excel_97-2003_Worksheet1.xls"/><Relationship Id="rId4" Type="http://schemas.openxmlformats.org/officeDocument/2006/relationships/image" Target="../media/image29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32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9.bin"/><Relationship Id="rId10" Type="http://schemas.openxmlformats.org/officeDocument/2006/relationships/image" Target="../media/image38.wmf"/><Relationship Id="rId4" Type="http://schemas.openxmlformats.org/officeDocument/2006/relationships/image" Target="../media/image35.wmf"/><Relationship Id="rId9" Type="http://schemas.openxmlformats.org/officeDocument/2006/relationships/oleObject" Target="../embeddings/oleObject1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wmf"/><Relationship Id="rId5" Type="http://schemas.openxmlformats.org/officeDocument/2006/relationships/image" Target="../media/image42.jpeg"/><Relationship Id="rId4" Type="http://schemas.openxmlformats.org/officeDocument/2006/relationships/image" Target="../media/image41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6.png"/><Relationship Id="rId4" Type="http://schemas.openxmlformats.org/officeDocument/2006/relationships/image" Target="../media/image45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3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278" y="179737"/>
            <a:ext cx="3760122" cy="1269578"/>
          </a:xfrm>
        </p:spPr>
        <p:txBody>
          <a:bodyPr/>
          <a:lstStyle/>
          <a:p>
            <a:r>
              <a:rPr lang="en-US" dirty="0" smtClean="0"/>
              <a:t>An Introduction to Small-Angle Scattering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/>
              <a:t>William T. Heller</a:t>
            </a:r>
          </a:p>
          <a:p>
            <a:r>
              <a:rPr lang="en-US" sz="2000" dirty="0" smtClean="0"/>
              <a:t>EQ-SANS Lead instrument Scientist</a:t>
            </a:r>
          </a:p>
          <a:p>
            <a:r>
              <a:rPr lang="en-US" sz="2000" dirty="0" smtClean="0"/>
              <a:t>Biology and Soft Matter Division (BSMD)</a:t>
            </a:r>
            <a:endParaRPr lang="en-US" sz="2000" dirty="0"/>
          </a:p>
        </p:txBody>
      </p:sp>
      <p:pic>
        <p:nvPicPr>
          <p:cNvPr id="4" name="Picture 28" descr="NXS_logo_SM_s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19" y="5154294"/>
            <a:ext cx="1014915" cy="109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9"/>
          <p:cNvSpPr txBox="1">
            <a:spLocks noChangeArrowheads="1"/>
          </p:cNvSpPr>
          <p:nvPr/>
        </p:nvSpPr>
        <p:spPr bwMode="auto">
          <a:xfrm>
            <a:off x="1096428" y="5151120"/>
            <a:ext cx="4618572" cy="1097280"/>
          </a:xfrm>
          <a:prstGeom prst="rect">
            <a:avLst/>
          </a:prstGeom>
          <a:solidFill>
            <a:srgbClr val="0028A8"/>
          </a:solidFill>
          <a:ln>
            <a:noFill/>
          </a:ln>
        </p:spPr>
        <p:txBody>
          <a:bodyPr wrap="none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1600" dirty="0" smtClean="0">
                <a:solidFill>
                  <a:srgbClr val="FFFF00"/>
                </a:solidFill>
              </a:rPr>
              <a:t>National </a:t>
            </a:r>
            <a:r>
              <a:rPr lang="en-US" sz="1600" dirty="0">
                <a:solidFill>
                  <a:srgbClr val="FFFF00"/>
                </a:solidFill>
              </a:rPr>
              <a:t>School on Neutron and X-ray </a:t>
            </a:r>
            <a:r>
              <a:rPr lang="en-US" sz="1600" dirty="0" smtClean="0">
                <a:solidFill>
                  <a:srgbClr val="FFFF00"/>
                </a:solidFill>
              </a:rPr>
              <a:t>Scattering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73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/>
          </p:cNvSpPr>
          <p:nvPr>
            <p:ph type="title" idx="4294967295"/>
          </p:nvPr>
        </p:nvSpPr>
        <p:spPr>
          <a:xfrm>
            <a:off x="111125" y="177800"/>
            <a:ext cx="8229600" cy="481013"/>
          </a:xfrm>
        </p:spPr>
        <p:txBody>
          <a:bodyPr/>
          <a:lstStyle/>
          <a:p>
            <a:r>
              <a:rPr lang="en-US" altLang="en-US" dirty="0" smtClean="0"/>
              <a:t>SAS Instrumentation</a:t>
            </a:r>
          </a:p>
        </p:txBody>
      </p:sp>
      <p:pic>
        <p:nvPicPr>
          <p:cNvPr id="5" name="Picture 4" descr="fig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450" y="838200"/>
            <a:ext cx="5060950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28600" y="1524000"/>
            <a:ext cx="34131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charset="0"/>
              <a:buChar char="•"/>
              <a:defRPr sz="28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1200"/>
              </a:spcBef>
              <a:buClr>
                <a:srgbClr val="006C3A"/>
              </a:buClr>
              <a:buFont typeface="Arial" charset="0"/>
              <a:buChar char="–"/>
              <a:defRPr sz="24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•"/>
              <a:defRPr sz="20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400" b="0" dirty="0">
                <a:solidFill>
                  <a:srgbClr val="FF0F0F"/>
                </a:solidFill>
                <a:latin typeface="Arial" charset="0"/>
              </a:rPr>
              <a:t>SAS instruments are conceptually simple</a:t>
            </a:r>
          </a:p>
        </p:txBody>
      </p:sp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533400" y="3429000"/>
            <a:ext cx="807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charset="0"/>
              <a:buChar char="•"/>
              <a:defRPr sz="28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1200"/>
              </a:spcBef>
              <a:buClr>
                <a:srgbClr val="006C3A"/>
              </a:buClr>
              <a:buFont typeface="Arial" charset="0"/>
              <a:buChar char="–"/>
              <a:defRPr sz="24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•"/>
              <a:defRPr sz="20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Arial" charset="0"/>
              </a:rPr>
              <a:t>Source:</a:t>
            </a:r>
            <a:r>
              <a:rPr lang="en-US" altLang="en-US" sz="2000" b="0" dirty="0">
                <a:latin typeface="Arial" charset="0"/>
              </a:rPr>
              <a:t>  x-ray generator, synchrotron, spallation source or reactor</a:t>
            </a:r>
          </a:p>
        </p:txBody>
      </p:sp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533400" y="3963987"/>
            <a:ext cx="7086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charset="0"/>
              <a:buChar char="•"/>
              <a:defRPr sz="28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1200"/>
              </a:spcBef>
              <a:buClr>
                <a:srgbClr val="006C3A"/>
              </a:buClr>
              <a:buFont typeface="Arial" charset="0"/>
              <a:buChar char="–"/>
              <a:defRPr sz="24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•"/>
              <a:defRPr sz="20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Arial" charset="0"/>
              </a:rPr>
              <a:t>Monochromator/Chopper:</a:t>
            </a:r>
            <a:r>
              <a:rPr lang="en-US" altLang="en-US" sz="2000" b="0" dirty="0">
                <a:latin typeface="Arial" charset="0"/>
              </a:rPr>
              <a:t>  Defines wavelength(s)</a:t>
            </a:r>
          </a:p>
        </p:txBody>
      </p:sp>
      <p:sp>
        <p:nvSpPr>
          <p:cNvPr id="9" name="Text Box 24"/>
          <p:cNvSpPr txBox="1">
            <a:spLocks noChangeArrowheads="1"/>
          </p:cNvSpPr>
          <p:nvPr/>
        </p:nvSpPr>
        <p:spPr bwMode="auto">
          <a:xfrm>
            <a:off x="533400" y="4573587"/>
            <a:ext cx="81534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charset="0"/>
              <a:buChar char="•"/>
              <a:defRPr sz="28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1200"/>
              </a:spcBef>
              <a:buClr>
                <a:srgbClr val="006C3A"/>
              </a:buClr>
              <a:buFont typeface="Arial" charset="0"/>
              <a:buChar char="–"/>
              <a:defRPr sz="24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•"/>
              <a:defRPr sz="20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Arial" charset="0"/>
              </a:rPr>
              <a:t>Collimating Optics:</a:t>
            </a:r>
            <a:r>
              <a:rPr lang="en-US" altLang="en-US" sz="2000" b="0" dirty="0">
                <a:latin typeface="Arial" charset="0"/>
              </a:rPr>
              <a:t>  Defines the angular divergence of the beam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2000" b="0" dirty="0">
                <a:latin typeface="Arial" charset="0"/>
              </a:rPr>
              <a:t>                                   Determines the maximum size probed</a:t>
            </a:r>
          </a:p>
        </p:txBody>
      </p:sp>
      <p:sp>
        <p:nvSpPr>
          <p:cNvPr id="10" name="Text Box 25"/>
          <p:cNvSpPr txBox="1">
            <a:spLocks noChangeArrowheads="1"/>
          </p:cNvSpPr>
          <p:nvPr/>
        </p:nvSpPr>
        <p:spPr bwMode="auto">
          <a:xfrm>
            <a:off x="533400" y="5487987"/>
            <a:ext cx="70866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charset="0"/>
              <a:buChar char="•"/>
              <a:defRPr sz="28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1200"/>
              </a:spcBef>
              <a:buClr>
                <a:srgbClr val="006C3A"/>
              </a:buClr>
              <a:buFont typeface="Arial" charset="0"/>
              <a:buChar char="–"/>
              <a:defRPr sz="24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•"/>
              <a:defRPr sz="20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Arial" charset="0"/>
              </a:rPr>
              <a:t>Detector:</a:t>
            </a:r>
            <a:r>
              <a:rPr lang="en-US" altLang="en-US" sz="2000" b="0" dirty="0">
                <a:latin typeface="Arial" charset="0"/>
              </a:rPr>
              <a:t>  Collects the radiation scattered by the sample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2000" b="0" dirty="0">
                <a:latin typeface="Arial" charset="0"/>
              </a:rPr>
              <a:t>                  Large detectors provide better angular coverage</a:t>
            </a:r>
          </a:p>
        </p:txBody>
      </p:sp>
    </p:spTree>
    <p:extLst>
      <p:ext uri="{BB962C8B-B14F-4D97-AF65-F5344CB8AC3E}">
        <p14:creationId xmlns:p14="http://schemas.microsoft.com/office/powerpoint/2010/main" val="275757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SAS Instrumentation</a:t>
            </a:r>
            <a:endParaRPr lang="en-US" dirty="0"/>
          </a:p>
        </p:txBody>
      </p:sp>
      <p:pic>
        <p:nvPicPr>
          <p:cNvPr id="6" name="Picture 6" descr="4487-200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9" r="14285"/>
          <a:stretch/>
        </p:blipFill>
        <p:spPr bwMode="auto">
          <a:xfrm>
            <a:off x="685800" y="990600"/>
            <a:ext cx="7837811" cy="517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914401" y="1207028"/>
            <a:ext cx="2514600" cy="7201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2"/>
                </a:solidFill>
                <a:latin typeface="Arial Black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2400" b="1" dirty="0" smtClean="0">
                <a:solidFill>
                  <a:schemeClr val="tx1"/>
                </a:solidFill>
                <a:latin typeface="+mn-lt"/>
              </a:rPr>
              <a:t>HFIR guide hall</a:t>
            </a:r>
            <a:br>
              <a:rPr lang="en-US" sz="2400" b="1" dirty="0" smtClean="0">
                <a:solidFill>
                  <a:schemeClr val="tx1"/>
                </a:solidFill>
                <a:latin typeface="+mn-lt"/>
              </a:rPr>
            </a:br>
            <a:r>
              <a:rPr lang="en-US" sz="2400" b="1" dirty="0" smtClean="0">
                <a:solidFill>
                  <a:schemeClr val="tx1"/>
                </a:solidFill>
                <a:latin typeface="+mn-lt"/>
              </a:rPr>
              <a:t>a few years ago</a:t>
            </a:r>
          </a:p>
        </p:txBody>
      </p:sp>
    </p:spTree>
    <p:extLst>
      <p:ext uri="{BB962C8B-B14F-4D97-AF65-F5344CB8AC3E}">
        <p14:creationId xmlns:p14="http://schemas.microsoft.com/office/powerpoint/2010/main" val="226730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SAS Instrumentation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990600"/>
            <a:ext cx="8642640" cy="4471932"/>
          </a:xfrm>
        </p:spPr>
        <p:txBody>
          <a:bodyPr/>
          <a:lstStyle/>
          <a:p>
            <a:r>
              <a:rPr lang="en-US" dirty="0" smtClean="0"/>
              <a:t>The neutron wavelength is related to its momentum</a:t>
            </a:r>
            <a:endParaRPr lang="en-US" dirty="0"/>
          </a:p>
        </p:txBody>
      </p:sp>
      <p:graphicFrame>
        <p:nvGraphicFramePr>
          <p:cNvPr id="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3490522"/>
              </p:ext>
            </p:extLst>
          </p:nvPr>
        </p:nvGraphicFramePr>
        <p:xfrm>
          <a:off x="2425700" y="1938337"/>
          <a:ext cx="1679575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9" name="Equation" r:id="rId3" imgW="761669" imgH="418918" progId="Equation.3">
                  <p:embed/>
                </p:oleObj>
              </mc:Choice>
              <mc:Fallback>
                <p:oleObj name="Equation" r:id="rId3" imgW="761669" imgH="41891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5700" y="1938337"/>
                        <a:ext cx="1679575" cy="923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704562"/>
              </p:ext>
            </p:extLst>
          </p:nvPr>
        </p:nvGraphicFramePr>
        <p:xfrm>
          <a:off x="5324475" y="1651000"/>
          <a:ext cx="3209925" cy="132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" name="Worksheet" r:id="rId5" imgW="1838178" imgH="819302" progId="Excel.Sheet.8">
                  <p:embed/>
                </p:oleObj>
              </mc:Choice>
              <mc:Fallback>
                <p:oleObj name="Worksheet" r:id="rId5" imgW="1838178" imgH="819302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4475" y="1651000"/>
                        <a:ext cx="3209925" cy="132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53"/>
          <p:cNvSpPr txBox="1">
            <a:spLocks noChangeArrowheads="1"/>
          </p:cNvSpPr>
          <p:nvPr/>
        </p:nvSpPr>
        <p:spPr bwMode="auto">
          <a:xfrm>
            <a:off x="512762" y="2128837"/>
            <a:ext cx="1693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/>
              <a:t>De Broglie: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200400"/>
            <a:ext cx="5191125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1000" y="3810000"/>
            <a:ext cx="327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The wavelength-velocity relationship enables time-of-flight neutron scattering techniques</a:t>
            </a:r>
          </a:p>
        </p:txBody>
      </p:sp>
    </p:spTree>
    <p:extLst>
      <p:ext uri="{BB962C8B-B14F-4D97-AF65-F5344CB8AC3E}">
        <p14:creationId xmlns:p14="http://schemas.microsoft.com/office/powerpoint/2010/main" val="247356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SAS measurements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838200"/>
            <a:ext cx="80010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 smtClean="0"/>
              <a:t>A SAS measurement, once properly reduced, provides the scattering cross section per unit volume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267200" y="2314575"/>
            <a:ext cx="304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086600" y="1752600"/>
            <a:ext cx="457200" cy="4572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PerspectiveBottomLeft">
              <a:rot lat="300000" lon="20999996" rev="0"/>
            </a:camera>
            <a:lightRig rig="legacyFlat3" dir="t"/>
          </a:scene3d>
          <a:sp3d extrusionH="121893000" prstMaterial="legacyWirefram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ctr" eaLnBrk="0" hangingPunct="0"/>
            <a:endParaRPr lang="en-US" dirty="0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H="1">
            <a:off x="1371600" y="2628900"/>
            <a:ext cx="3048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536825" y="23542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800" dirty="0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667000" y="2209800"/>
            <a:ext cx="341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800" b="1" i="1" dirty="0"/>
              <a:t>I</a:t>
            </a:r>
            <a:r>
              <a:rPr lang="en-US" sz="1800" b="1" i="1" baseline="-25000" dirty="0"/>
              <a:t>o</a:t>
            </a:r>
            <a:endParaRPr lang="en-US" sz="1800" b="1" i="1" dirty="0"/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7620000" y="1676400"/>
            <a:ext cx="487363" cy="609600"/>
            <a:chOff x="4877" y="1248"/>
            <a:chExt cx="307" cy="384"/>
          </a:xfrm>
        </p:grpSpPr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4896" y="1248"/>
              <a:ext cx="23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800" i="1" dirty="0"/>
                <a:t>dI</a:t>
              </a: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4877" y="1401"/>
              <a:ext cx="30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800" i="1" dirty="0"/>
                <a:t>d</a:t>
              </a:r>
              <a:r>
                <a:rPr lang="en-US" sz="1800" dirty="0">
                  <a:latin typeface="Symbol" pitchFamily="18" charset="2"/>
                </a:rPr>
                <a:t>W</a:t>
              </a:r>
              <a:endParaRPr lang="en-US" sz="1800" dirty="0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4944" y="1440"/>
              <a:ext cx="14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aphicFrame>
        <p:nvGraphicFramePr>
          <p:cNvPr id="1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7534979"/>
              </p:ext>
            </p:extLst>
          </p:nvPr>
        </p:nvGraphicFramePr>
        <p:xfrm>
          <a:off x="687388" y="3084513"/>
          <a:ext cx="1885950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4" name="Equation" r:id="rId3" imgW="965200" imgH="393700" progId="Equation.3">
                  <p:embed/>
                </p:oleObj>
              </mc:Choice>
              <mc:Fallback>
                <p:oleObj name="Equation" r:id="rId3" imgW="9652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388" y="3084513"/>
                        <a:ext cx="1885950" cy="768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4251325" y="1865313"/>
            <a:ext cx="349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800" i="1" dirty="0"/>
              <a:t>D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669925" y="4148138"/>
            <a:ext cx="7594600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800" i="1" dirty="0"/>
              <a:t>dI/d</a:t>
            </a:r>
            <a:r>
              <a:rPr lang="en-US" sz="1800" dirty="0">
                <a:latin typeface="Symbol" pitchFamily="18" charset="2"/>
              </a:rPr>
              <a:t>W	</a:t>
            </a:r>
            <a:r>
              <a:rPr lang="en-US" sz="1800" dirty="0"/>
              <a:t>= Scattered intensity per solid angle</a:t>
            </a:r>
            <a:endParaRPr lang="en-US" sz="1800" i="1" dirty="0"/>
          </a:p>
          <a:p>
            <a:r>
              <a:rPr lang="en-US" sz="1800" i="1" dirty="0"/>
              <a:t>Io</a:t>
            </a:r>
            <a:r>
              <a:rPr lang="en-US" sz="1800" dirty="0"/>
              <a:t>	= Primary beam intensity</a:t>
            </a:r>
          </a:p>
          <a:p>
            <a:r>
              <a:rPr lang="en-US" sz="1800" i="1" dirty="0"/>
              <a:t>T	= </a:t>
            </a:r>
            <a:r>
              <a:rPr lang="en-US" sz="1800" dirty="0"/>
              <a:t>Transmission (x-ray absorption, incoherent neutron scattering)</a:t>
            </a:r>
            <a:endParaRPr lang="en-US" sz="1800" i="1" dirty="0"/>
          </a:p>
          <a:p>
            <a:r>
              <a:rPr lang="en-US" sz="1800" i="1" dirty="0"/>
              <a:t>D	= </a:t>
            </a:r>
            <a:r>
              <a:rPr lang="en-US" sz="1800" dirty="0"/>
              <a:t>Thickness</a:t>
            </a:r>
          </a:p>
          <a:p>
            <a:r>
              <a:rPr lang="en-US" sz="1800" i="1" dirty="0"/>
              <a:t>d</a:t>
            </a:r>
            <a:r>
              <a:rPr lang="en-US" sz="1800" dirty="0">
                <a:latin typeface="Symbol" pitchFamily="18" charset="2"/>
              </a:rPr>
              <a:t>S</a:t>
            </a:r>
            <a:r>
              <a:rPr lang="en-US" sz="1800" i="1" dirty="0"/>
              <a:t>/d</a:t>
            </a:r>
            <a:r>
              <a:rPr lang="en-US" sz="1800" dirty="0">
                <a:latin typeface="Symbol" pitchFamily="18" charset="2"/>
              </a:rPr>
              <a:t>W</a:t>
            </a:r>
            <a:r>
              <a:rPr lang="en-US" sz="1800" dirty="0"/>
              <a:t>	= Scattering </a:t>
            </a:r>
            <a:r>
              <a:rPr lang="en-US" sz="1800" b="1" dirty="0">
                <a:solidFill>
                  <a:schemeClr val="accent1"/>
                </a:solidFill>
              </a:rPr>
              <a:t>cross section per unit volume</a:t>
            </a:r>
            <a:r>
              <a:rPr lang="en-US" sz="1800" dirty="0"/>
              <a:t> [cm</a:t>
            </a:r>
            <a:r>
              <a:rPr lang="en-US" sz="1800" baseline="30000" dirty="0"/>
              <a:t>-1</a:t>
            </a:r>
            <a:r>
              <a:rPr lang="en-US" sz="1800" dirty="0"/>
              <a:t>sterad</a:t>
            </a:r>
            <a:r>
              <a:rPr lang="en-US" sz="1800" baseline="30000" dirty="0"/>
              <a:t>-1</a:t>
            </a:r>
            <a:r>
              <a:rPr lang="en-US" sz="1800" dirty="0"/>
              <a:t>]</a:t>
            </a:r>
          </a:p>
        </p:txBody>
      </p:sp>
      <p:graphicFrame>
        <p:nvGraphicFramePr>
          <p:cNvPr id="17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1852376"/>
              </p:ext>
            </p:extLst>
          </p:nvPr>
        </p:nvGraphicFramePr>
        <p:xfrm>
          <a:off x="4699000" y="3087688"/>
          <a:ext cx="1936750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5" name="Equation" r:id="rId5" imgW="990170" imgH="431613" progId="Equation.3">
                  <p:embed/>
                </p:oleObj>
              </mc:Choice>
              <mc:Fallback>
                <p:oleObj name="Equation" r:id="rId5" imgW="990170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9000" y="3087688"/>
                        <a:ext cx="1936750" cy="842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6724650" y="3276600"/>
            <a:ext cx="1622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800" b="1" dirty="0">
                <a:solidFill>
                  <a:schemeClr val="accent1"/>
                </a:solidFill>
              </a:rPr>
              <a:t>[cm</a:t>
            </a:r>
            <a:r>
              <a:rPr lang="en-US" sz="1800" b="1" baseline="30000" dirty="0">
                <a:solidFill>
                  <a:schemeClr val="accent1"/>
                </a:solidFill>
              </a:rPr>
              <a:t>-1</a:t>
            </a:r>
            <a:r>
              <a:rPr lang="en-US" sz="1800" b="1" dirty="0">
                <a:solidFill>
                  <a:schemeClr val="accent1"/>
                </a:solidFill>
              </a:rPr>
              <a:t>sterad</a:t>
            </a:r>
            <a:r>
              <a:rPr lang="en-US" sz="1800" b="1" baseline="30000" dirty="0">
                <a:solidFill>
                  <a:schemeClr val="accent1"/>
                </a:solidFill>
              </a:rPr>
              <a:t>-1</a:t>
            </a:r>
            <a:r>
              <a:rPr lang="en-US" sz="1800" b="1" dirty="0">
                <a:solidFill>
                  <a:schemeClr val="accent1"/>
                </a:solidFill>
              </a:rPr>
              <a:t>]</a:t>
            </a: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3200400" y="35052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09600" y="571987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 smtClean="0">
                <a:solidFill>
                  <a:srgbClr val="FF0000"/>
                </a:solidFill>
              </a:rPr>
              <a:t>SANS instruments more commonly provide reduced data in absolute units (1/cm) than SAXS instruments</a:t>
            </a:r>
          </a:p>
        </p:txBody>
      </p:sp>
    </p:spTree>
    <p:extLst>
      <p:ext uri="{BB962C8B-B14F-4D97-AF65-F5344CB8AC3E}">
        <p14:creationId xmlns:p14="http://schemas.microsoft.com/office/powerpoint/2010/main" val="54015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SAS measurements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229600" cy="5715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b="1" dirty="0" smtClean="0"/>
              <a:t>Plan your experiment well!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b="1" dirty="0" smtClean="0"/>
              <a:t>What Q-range would I like, and what must I have?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b="1" dirty="0" smtClean="0"/>
              <a:t>How large is each sample?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b="1" dirty="0"/>
              <a:t>H</a:t>
            </a:r>
            <a:r>
              <a:rPr lang="en-US" b="1" dirty="0" smtClean="0"/>
              <a:t>ow much material do I need?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b="1" dirty="0" smtClean="0"/>
              <a:t>For how long should I measure my samples?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 smtClean="0"/>
              <a:t>How can I optimize my sample quality</a:t>
            </a:r>
            <a:r>
              <a:rPr lang="en-US" b="1" dirty="0"/>
              <a:t>? </a:t>
            </a:r>
            <a:endParaRPr lang="en-US" b="1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 smtClean="0"/>
              <a:t>What </a:t>
            </a:r>
            <a:r>
              <a:rPr lang="en-US" b="1" dirty="0"/>
              <a:t>control measurements do I need </a:t>
            </a:r>
            <a:r>
              <a:rPr lang="en-US" b="1" dirty="0" smtClean="0"/>
              <a:t>to perform</a:t>
            </a:r>
            <a:r>
              <a:rPr lang="en-US" b="1" dirty="0"/>
              <a:t>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/>
              <a:t>How will I reduce my data?</a:t>
            </a:r>
          </a:p>
          <a:p>
            <a:pPr lvl="1" eaLnBrk="1" hangingPunct="1"/>
            <a:endParaRPr lang="en-US" b="1" dirty="0" smtClean="0"/>
          </a:p>
          <a:p>
            <a:pPr lvl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 smtClean="0"/>
              <a:t>Less is often more:  Do fewer things but those do right! (especially with neutrons) </a:t>
            </a:r>
          </a:p>
          <a:p>
            <a:pPr marL="346075" lvl="1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Ask your local contact / instrument scientist for advice well ahead of time!</a:t>
            </a:r>
          </a:p>
        </p:txBody>
      </p:sp>
    </p:spTree>
    <p:extLst>
      <p:ext uri="{BB962C8B-B14F-4D97-AF65-F5344CB8AC3E}">
        <p14:creationId xmlns:p14="http://schemas.microsoft.com/office/powerpoint/2010/main" val="269078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SAS Measurements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2971800"/>
          </a:xfrm>
        </p:spPr>
        <p:txBody>
          <a:bodyPr/>
          <a:lstStyle/>
          <a:p>
            <a:pPr eaLnBrk="1" hangingPunct="1"/>
            <a:r>
              <a:rPr lang="en-US" b="1" dirty="0" smtClean="0"/>
              <a:t>Normalization to monitor or time</a:t>
            </a:r>
          </a:p>
          <a:p>
            <a:pPr eaLnBrk="1" hangingPunct="1"/>
            <a:r>
              <a:rPr lang="en-US" b="1" dirty="0" smtClean="0"/>
              <a:t>Background data sets</a:t>
            </a:r>
          </a:p>
          <a:p>
            <a:pPr eaLnBrk="1" hangingPunct="1"/>
            <a:r>
              <a:rPr lang="en-US" b="1" dirty="0" smtClean="0"/>
              <a:t>Sample transmission</a:t>
            </a:r>
          </a:p>
          <a:p>
            <a:pPr eaLnBrk="1" hangingPunct="1"/>
            <a:r>
              <a:rPr lang="en-US" b="1" dirty="0" smtClean="0"/>
              <a:t>Azimuthal averaging</a:t>
            </a:r>
          </a:p>
          <a:p>
            <a:pPr eaLnBrk="1" hangingPunct="1"/>
            <a:r>
              <a:rPr lang="en-US" b="1" dirty="0" smtClean="0"/>
              <a:t>Absolute intensity scale (cm</a:t>
            </a:r>
            <a:r>
              <a:rPr lang="en-US" b="1" baseline="30000" dirty="0" smtClean="0"/>
              <a:t>-1</a:t>
            </a:r>
            <a:r>
              <a:rPr lang="en-US" b="1" dirty="0" smtClean="0"/>
              <a:t>) </a:t>
            </a:r>
          </a:p>
        </p:txBody>
      </p:sp>
      <p:sp>
        <p:nvSpPr>
          <p:cNvPr id="5" name="Text Box 14" descr="Slide1"/>
          <p:cNvSpPr txBox="1">
            <a:spLocks noChangeArrowheads="1"/>
          </p:cNvSpPr>
          <p:nvPr/>
        </p:nvSpPr>
        <p:spPr bwMode="auto">
          <a:xfrm>
            <a:off x="457200" y="4343400"/>
            <a:ext cx="83058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sz="2800" b="1" dirty="0">
                <a:solidFill>
                  <a:srgbClr val="FF0000"/>
                </a:solidFill>
              </a:rPr>
              <a:t> Measure and subtract background very carefully! </a:t>
            </a:r>
          </a:p>
          <a:p>
            <a:pPr>
              <a:buFontTx/>
              <a:buChar char="•"/>
            </a:pPr>
            <a:r>
              <a:rPr lang="en-US" sz="2800" b="1" dirty="0">
                <a:solidFill>
                  <a:srgbClr val="FF0000"/>
                </a:solidFill>
              </a:rPr>
              <a:t> Do the absolute </a:t>
            </a:r>
            <a:r>
              <a:rPr lang="en-US" sz="2800" b="1" dirty="0" smtClean="0">
                <a:solidFill>
                  <a:srgbClr val="FF0000"/>
                </a:solidFill>
              </a:rPr>
              <a:t>intensity calibration </a:t>
            </a:r>
            <a:r>
              <a:rPr lang="en-US" sz="2800" b="1" dirty="0">
                <a:solidFill>
                  <a:srgbClr val="FF0000"/>
                </a:solidFill>
              </a:rPr>
              <a:t>– it’s worth the extra effort!</a:t>
            </a:r>
          </a:p>
        </p:txBody>
      </p:sp>
    </p:spTree>
    <p:extLst>
      <p:ext uri="{BB962C8B-B14F-4D97-AF65-F5344CB8AC3E}">
        <p14:creationId xmlns:p14="http://schemas.microsoft.com/office/powerpoint/2010/main" val="116733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SAS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838200"/>
            <a:ext cx="8642640" cy="2819400"/>
          </a:xfrm>
        </p:spPr>
        <p:txBody>
          <a:bodyPr/>
          <a:lstStyle/>
          <a:p>
            <a:r>
              <a:rPr lang="en-US" b="1" dirty="0" smtClean="0"/>
              <a:t>Analyzing SAS data is far harder than taking SAS data</a:t>
            </a:r>
          </a:p>
          <a:p>
            <a:r>
              <a:rPr lang="en-US" b="1" dirty="0" smtClean="0"/>
              <a:t>Model fitting is complicated by the sheer number of models available for fitting the data</a:t>
            </a:r>
          </a:p>
          <a:p>
            <a:r>
              <a:rPr lang="en-US" b="1" dirty="0" smtClean="0"/>
              <a:t>Be patient and be prepared to explore</a:t>
            </a:r>
          </a:p>
        </p:txBody>
      </p:sp>
      <p:pic>
        <p:nvPicPr>
          <p:cNvPr id="4" name="Content Placeholder 3" descr="AreYouReadyForTheBigStep_nasanas552394712754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4" r="8254" b="30606"/>
          <a:stretch/>
        </p:blipFill>
        <p:spPr bwMode="auto">
          <a:xfrm>
            <a:off x="1288745" y="3352800"/>
            <a:ext cx="305465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1288745" y="6096000"/>
            <a:ext cx="3054655" cy="50783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900" dirty="0">
                <a:solidFill>
                  <a:schemeClr val="bg1"/>
                </a:solidFill>
              </a:rPr>
              <a:t>Bruce McCandless II took the first untethered space walk in February 1984. Here we see him from Challenger, floating above Earth.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19600" y="4099173"/>
            <a:ext cx="42672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200" b="1" dirty="0" smtClean="0"/>
              <a:t>If you feel like you are floating off in the middle of nowhere, you are neither the first, nor will you be the last, SAS practitioner to feel that way</a:t>
            </a:r>
          </a:p>
        </p:txBody>
      </p:sp>
    </p:spTree>
    <p:extLst>
      <p:ext uri="{BB962C8B-B14F-4D97-AF65-F5344CB8AC3E}">
        <p14:creationId xmlns:p14="http://schemas.microsoft.com/office/powerpoint/2010/main" val="40147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Scattering from Particles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838200"/>
            <a:ext cx="8642640" cy="9906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Discreet particles are often the easiest to understand</a:t>
            </a:r>
            <a:endParaRPr lang="en-US" b="1" dirty="0"/>
          </a:p>
        </p:txBody>
      </p:sp>
      <p:graphicFrame>
        <p:nvGraphicFramePr>
          <p:cNvPr id="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213319"/>
              </p:ext>
            </p:extLst>
          </p:nvPr>
        </p:nvGraphicFramePr>
        <p:xfrm>
          <a:off x="1577975" y="2133600"/>
          <a:ext cx="5872163" cy="1182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8" name="Equation" r:id="rId3" imgW="1955520" imgH="393480" progId="Equation.3">
                  <p:embed/>
                </p:oleObj>
              </mc:Choice>
              <mc:Fallback>
                <p:oleObj name="Equation" r:id="rId3" imgW="19555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7975" y="2133600"/>
                        <a:ext cx="5872163" cy="1182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6844448"/>
              </p:ext>
            </p:extLst>
          </p:nvPr>
        </p:nvGraphicFramePr>
        <p:xfrm>
          <a:off x="1752600" y="3484563"/>
          <a:ext cx="3429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9" name="Equation" r:id="rId5" imgW="114102" imgH="126780" progId="Equation.3">
                  <p:embed/>
                </p:oleObj>
              </mc:Choice>
              <mc:Fallback>
                <p:oleObj name="Equation" r:id="rId5" imgW="114102" imgH="1267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3484563"/>
                        <a:ext cx="34290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195513" y="3411538"/>
            <a:ext cx="4641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charset="0"/>
              <a:buChar char="•"/>
              <a:defRPr sz="28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1200"/>
              </a:spcBef>
              <a:buClr>
                <a:srgbClr val="006C3A"/>
              </a:buClr>
              <a:buFont typeface="Arial" charset="0"/>
              <a:buChar char="–"/>
              <a:defRPr sz="24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•"/>
              <a:defRPr sz="20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400" b="0" dirty="0">
                <a:latin typeface="Arial" charset="0"/>
              </a:rPr>
              <a:t>is the number density of particles</a:t>
            </a:r>
          </a:p>
        </p:txBody>
      </p:sp>
      <p:graphicFrame>
        <p:nvGraphicFramePr>
          <p:cNvPr id="7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6892359"/>
              </p:ext>
            </p:extLst>
          </p:nvPr>
        </p:nvGraphicFramePr>
        <p:xfrm>
          <a:off x="1295400" y="4095750"/>
          <a:ext cx="914400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0" name="Equation" r:id="rId7" imgW="304536" imgH="203024" progId="Equation.3">
                  <p:embed/>
                </p:oleObj>
              </mc:Choice>
              <mc:Fallback>
                <p:oleObj name="Equation" r:id="rId7" imgW="304536" imgH="2030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4095750"/>
                        <a:ext cx="914400" cy="611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2209800" y="4173538"/>
            <a:ext cx="4640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charset="0"/>
              <a:buChar char="•"/>
              <a:defRPr sz="28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1200"/>
              </a:spcBef>
              <a:buClr>
                <a:srgbClr val="006C3A"/>
              </a:buClr>
              <a:buFont typeface="Arial" charset="0"/>
              <a:buChar char="–"/>
              <a:defRPr sz="24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•"/>
              <a:defRPr sz="20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400" b="0" dirty="0">
                <a:latin typeface="Arial" charset="0"/>
              </a:rPr>
              <a:t>is the form factor (particle shape)</a:t>
            </a:r>
          </a:p>
        </p:txBody>
      </p:sp>
      <p:graphicFrame>
        <p:nvGraphicFramePr>
          <p:cNvPr id="9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2005868"/>
              </p:ext>
            </p:extLst>
          </p:nvPr>
        </p:nvGraphicFramePr>
        <p:xfrm>
          <a:off x="1338263" y="4857750"/>
          <a:ext cx="876300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1" name="Equation" r:id="rId9" imgW="291973" imgH="203112" progId="Equation.3">
                  <p:embed/>
                </p:oleObj>
              </mc:Choice>
              <mc:Fallback>
                <p:oleObj name="Equation" r:id="rId9" imgW="291973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8263" y="4857750"/>
                        <a:ext cx="876300" cy="611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2233613" y="4935538"/>
            <a:ext cx="59451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charset="0"/>
              <a:buChar char="•"/>
              <a:defRPr sz="28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1200"/>
              </a:spcBef>
              <a:buClr>
                <a:srgbClr val="006C3A"/>
              </a:buClr>
              <a:buFont typeface="Arial" charset="0"/>
              <a:buChar char="–"/>
              <a:defRPr sz="24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•"/>
              <a:defRPr sz="20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400" b="0" dirty="0">
                <a:latin typeface="Arial" charset="0"/>
              </a:rPr>
              <a:t>is the structure factor (particle interactions)</a:t>
            </a:r>
          </a:p>
        </p:txBody>
      </p:sp>
    </p:spTree>
    <p:extLst>
      <p:ext uri="{BB962C8B-B14F-4D97-AF65-F5344CB8AC3E}">
        <p14:creationId xmlns:p14="http://schemas.microsoft.com/office/powerpoint/2010/main" val="251072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43142"/>
            <a:ext cx="3886200" cy="2762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3886200" cy="2762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 Factors</a:t>
            </a:r>
            <a:endParaRPr lang="en-US" dirty="0"/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2895600" y="1342541"/>
            <a:ext cx="457200" cy="457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25400">
            <a:noFill/>
          </a:ln>
          <a:scene3d>
            <a:camera prst="orthographicFront"/>
            <a:lightRig rig="threePt" dir="t"/>
          </a:scene3d>
          <a:sp3d prstMaterial="plastic">
            <a:bevelT w="44450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1219200" y="1797718"/>
            <a:ext cx="914400" cy="914400"/>
          </a:xfrm>
          <a:prstGeom prst="ellipse">
            <a:avLst/>
          </a:prstGeom>
          <a:solidFill>
            <a:srgbClr val="FF0000"/>
          </a:solidFill>
          <a:ln w="25400">
            <a:noFill/>
          </a:ln>
          <a:scene3d>
            <a:camera prst="orthographicFront"/>
            <a:lightRig rig="threePt" dir="t"/>
          </a:scene3d>
          <a:sp3d prstMaterial="plastic">
            <a:bevelT w="889000" h="889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7101" y="572768"/>
            <a:ext cx="96693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 smtClean="0"/>
              <a:t>Sphere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3200400" y="4267200"/>
            <a:ext cx="576072" cy="384048"/>
          </a:xfrm>
          <a:prstGeom prst="ellipse">
            <a:avLst/>
          </a:prstGeom>
          <a:solidFill>
            <a:srgbClr val="FF0000"/>
          </a:solidFill>
          <a:ln w="25400">
            <a:noFill/>
          </a:ln>
          <a:scene3d>
            <a:camera prst="orthographicFront"/>
            <a:lightRig rig="threePt" dir="t"/>
          </a:scene3d>
          <a:sp3d prstMaterial="plastic">
            <a:bevelT w="44450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2590800" y="5410200"/>
            <a:ext cx="457200" cy="457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25400">
            <a:noFill/>
          </a:ln>
          <a:scene3d>
            <a:camera prst="orthographicFront"/>
            <a:lightRig rig="threePt" dir="t"/>
          </a:scene3d>
          <a:sp3d prstMaterial="plastic">
            <a:bevelT w="44450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8849" y="3620768"/>
            <a:ext cx="268535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 smtClean="0"/>
              <a:t>Ellipsoid of Revolution</a:t>
            </a:r>
          </a:p>
        </p:txBody>
      </p:sp>
      <p:sp>
        <p:nvSpPr>
          <p:cNvPr id="12" name="Can 11"/>
          <p:cNvSpPr>
            <a:spLocks noChangeAspect="1"/>
          </p:cNvSpPr>
          <p:nvPr/>
        </p:nvSpPr>
        <p:spPr>
          <a:xfrm>
            <a:off x="8334756" y="1066800"/>
            <a:ext cx="123444" cy="1216152"/>
          </a:xfrm>
          <a:prstGeom prst="can">
            <a:avLst/>
          </a:prstGeom>
          <a:solidFill>
            <a:srgbClr val="FF000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prstMaterial="plastic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0" hangingPunct="0">
              <a:defRPr/>
            </a:pPr>
            <a:endParaRPr lang="en-US" dirty="0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70232"/>
            <a:ext cx="3886200" cy="2762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/>
          <p:cNvSpPr>
            <a:spLocks noChangeAspect="1"/>
          </p:cNvSpPr>
          <p:nvPr/>
        </p:nvSpPr>
        <p:spPr>
          <a:xfrm>
            <a:off x="6781800" y="1789432"/>
            <a:ext cx="457200" cy="457200"/>
          </a:xfrm>
          <a:prstGeom prst="ellipse">
            <a:avLst/>
          </a:prstGeom>
          <a:solidFill>
            <a:schemeClr val="bg1">
              <a:lumMod val="50000"/>
            </a:schemeClr>
          </a:solidFill>
          <a:ln w="25400">
            <a:noFill/>
          </a:ln>
          <a:scene3d>
            <a:camera prst="orthographicFront"/>
            <a:lightRig rig="threePt" dir="t"/>
          </a:scene3d>
          <a:sp3d prstMaterial="plastic">
            <a:bevelT w="44450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257800" y="304800"/>
            <a:ext cx="248016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 smtClean="0"/>
              <a:t>Long &amp; Thin cylinder</a:t>
            </a:r>
          </a:p>
        </p:txBody>
      </p: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5881687" y="4267200"/>
            <a:ext cx="1014413" cy="984250"/>
            <a:chOff x="6892925" y="2116138"/>
            <a:chExt cx="2028825" cy="1968500"/>
          </a:xfrm>
        </p:grpSpPr>
        <p:pic>
          <p:nvPicPr>
            <p:cNvPr id="18" name="Picture 10" descr="PolymerCoil_Atkins200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2925" y="2116138"/>
              <a:ext cx="2028825" cy="196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Oval 14"/>
            <p:cNvSpPr>
              <a:spLocks noChangeAspect="1" noChangeArrowheads="1"/>
            </p:cNvSpPr>
            <p:nvPr/>
          </p:nvSpPr>
          <p:spPr bwMode="auto">
            <a:xfrm>
              <a:off x="7569200" y="2746375"/>
              <a:ext cx="703263" cy="703263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545660"/>
            <a:ext cx="3886200" cy="2770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334000" y="3352800"/>
            <a:ext cx="155683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 smtClean="0"/>
              <a:t>Polymer coil</a:t>
            </a:r>
          </a:p>
        </p:txBody>
      </p:sp>
    </p:spTree>
    <p:extLst>
      <p:ext uri="{BB962C8B-B14F-4D97-AF65-F5344CB8AC3E}">
        <p14:creationId xmlns:p14="http://schemas.microsoft.com/office/powerpoint/2010/main" val="94951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Factor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9600"/>
            <a:ext cx="7365845" cy="479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04800" y="5540752"/>
            <a:ext cx="87217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dirty="0"/>
              <a:t>S(q) examples: hard sphere potential, sticky </a:t>
            </a:r>
            <a:r>
              <a:rPr lang="en-US" sz="2000" dirty="0" smtClean="0"/>
              <a:t>sphere, screened coulomb </a:t>
            </a:r>
            <a:r>
              <a:rPr lang="en-US" sz="2000" dirty="0"/>
              <a:t>etc.</a:t>
            </a:r>
          </a:p>
        </p:txBody>
      </p:sp>
      <p:sp>
        <p:nvSpPr>
          <p:cNvPr id="6" name="Text Box 5" descr="Slide1"/>
          <p:cNvSpPr txBox="1">
            <a:spLocks noChangeArrowheads="1"/>
          </p:cNvSpPr>
          <p:nvPr/>
        </p:nvSpPr>
        <p:spPr bwMode="auto">
          <a:xfrm>
            <a:off x="164259" y="5943600"/>
            <a:ext cx="61798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b="1" dirty="0">
                <a:solidFill>
                  <a:srgbClr val="FF0000"/>
                </a:solidFill>
              </a:rPr>
              <a:t>S(q</a:t>
            </a:r>
            <a:r>
              <a:rPr lang="en-US" b="1" dirty="0" smtClean="0">
                <a:solidFill>
                  <a:srgbClr val="FF0000"/>
                </a:solidFill>
              </a:rPr>
              <a:t>)·P(q</a:t>
            </a:r>
            <a:r>
              <a:rPr lang="en-US" b="1" dirty="0">
                <a:solidFill>
                  <a:srgbClr val="FF0000"/>
                </a:solidFill>
              </a:rPr>
              <a:t>) is not always </a:t>
            </a:r>
            <a:r>
              <a:rPr lang="en-US" b="1" dirty="0" smtClean="0">
                <a:solidFill>
                  <a:srgbClr val="FF0000"/>
                </a:solidFill>
              </a:rPr>
              <a:t>valid and useful!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48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367185"/>
            <a:ext cx="8642640" cy="3052415"/>
          </a:xfrm>
        </p:spPr>
        <p:txBody>
          <a:bodyPr/>
          <a:lstStyle/>
          <a:p>
            <a:r>
              <a:rPr lang="en-US" b="1" dirty="0" smtClean="0"/>
              <a:t>What is SAS and what can it do for </a:t>
            </a:r>
            <a:r>
              <a:rPr lang="en-US" b="1" dirty="0"/>
              <a:t>you? </a:t>
            </a:r>
          </a:p>
          <a:p>
            <a:r>
              <a:rPr lang="en-US" b="1" dirty="0" smtClean="0"/>
              <a:t>Basic </a:t>
            </a:r>
            <a:r>
              <a:rPr lang="en-US" b="1" dirty="0"/>
              <a:t>concepts of the technique</a:t>
            </a:r>
          </a:p>
          <a:p>
            <a:r>
              <a:rPr lang="en-US" b="1" dirty="0"/>
              <a:t>SANS instrumentation</a:t>
            </a:r>
          </a:p>
          <a:p>
            <a:r>
              <a:rPr lang="en-US" b="1" dirty="0"/>
              <a:t>Planning a SAS experiment and data reduction</a:t>
            </a:r>
          </a:p>
          <a:p>
            <a:r>
              <a:rPr lang="en-US" b="1" dirty="0"/>
              <a:t>SAS data analysis and interpretation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79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Guinier Analysis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11124" y="762001"/>
            <a:ext cx="8728075" cy="9906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400" b="1" dirty="0" smtClean="0"/>
              <a:t>At small </a:t>
            </a:r>
            <a:r>
              <a:rPr lang="en-US" sz="2400" b="1" i="1" dirty="0" smtClean="0"/>
              <a:t>q</a:t>
            </a:r>
            <a:r>
              <a:rPr lang="en-US" sz="2400" b="1" dirty="0" smtClean="0"/>
              <a:t>, anything that could reasonably be considered a discrete object follows </a:t>
            </a:r>
            <a:r>
              <a:rPr lang="en-US" sz="2400" b="1" dirty="0" err="1" smtClean="0"/>
              <a:t>Guinier’s</a:t>
            </a:r>
            <a:r>
              <a:rPr lang="en-US" sz="2400" b="1" dirty="0" smtClean="0"/>
              <a:t> approximation.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8639390"/>
              </p:ext>
            </p:extLst>
          </p:nvPr>
        </p:nvGraphicFramePr>
        <p:xfrm>
          <a:off x="685800" y="1828800"/>
          <a:ext cx="7980363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" name="Equation" r:id="rId3" imgW="4775040" imgH="380880" progId="Equation.3">
                  <p:embed/>
                </p:oleObj>
              </mc:Choice>
              <mc:Fallback>
                <p:oleObj name="Equation" r:id="rId3" imgW="4775040" imgH="380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828800"/>
                        <a:ext cx="7980363" cy="74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334000" y="3549869"/>
            <a:ext cx="3429000" cy="208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30188" indent="-230188" algn="l" rtl="0" eaLnBrk="0" fontAlgn="base" hangingPunct="0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rgbClr val="006C3A"/>
              </a:buClr>
              <a:buFont typeface="Arial" pitchFamily="34" charset="0"/>
              <a:buChar char="•"/>
              <a:defRPr sz="28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625475" indent="-279400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6C3A"/>
              </a:buClr>
              <a:buFont typeface="Arial" pitchFamily="34" charset="0"/>
              <a:buChar char="–"/>
              <a:defRPr sz="24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indent="-230188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6C3A"/>
              </a:buClr>
              <a:buFont typeface="Arial" pitchFamily="34" charset="0"/>
              <a:buChar char="•"/>
              <a:defRPr sz="2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144588" indent="-173038" algn="l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rgbClr val="006C3A"/>
              </a:buClr>
              <a:buFont typeface="Arial" pitchFamily="34" charset="0"/>
              <a:buChar char="–"/>
              <a:defRPr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482725" indent="-222250" algn="l" rtl="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pitchFamily="34" charset="0"/>
              <a:buChar char="»"/>
              <a:defRPr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US" sz="2400" dirty="0" smtClean="0">
                <a:latin typeface="+mn-lt"/>
              </a:rPr>
              <a:t>Modified Guinier approximations exist to determine cross sectional radius of rods or thicknesses of sheets</a:t>
            </a:r>
          </a:p>
        </p:txBody>
      </p:sp>
      <p:pic>
        <p:nvPicPr>
          <p:cNvPr id="7" name="Picture 3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81" y="3124200"/>
            <a:ext cx="4184657" cy="297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187700" y="5087269"/>
            <a:ext cx="16891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 dirty="0"/>
              <a:t>100 </a:t>
            </a:r>
            <a:r>
              <a:rPr lang="en-US" sz="1800" dirty="0" smtClean="0"/>
              <a:t>Å radius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2895139" y="3310356"/>
            <a:ext cx="16891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rgbClr val="00B050"/>
                </a:solidFill>
              </a:rPr>
              <a:t>~77.46 Å  </a:t>
            </a:r>
            <a:r>
              <a:rPr lang="en-US" sz="1800" b="1" dirty="0" smtClean="0">
                <a:solidFill>
                  <a:srgbClr val="00B050"/>
                </a:solidFill>
              </a:rPr>
              <a:t>R</a:t>
            </a:r>
            <a:r>
              <a:rPr lang="en-US" sz="1800" b="1" baseline="-25000" dirty="0" smtClean="0">
                <a:solidFill>
                  <a:srgbClr val="00B050"/>
                </a:solidFill>
              </a:rPr>
              <a:t>g</a:t>
            </a:r>
            <a:endParaRPr lang="en-US" sz="1800" b="1" baseline="-25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87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Guinier Analysis</a:t>
            </a:r>
            <a:endParaRPr lang="en-US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968" y="2178268"/>
            <a:ext cx="3471832" cy="293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n 4"/>
          <p:cNvSpPr/>
          <p:nvPr/>
        </p:nvSpPr>
        <p:spPr>
          <a:xfrm>
            <a:off x="8287512" y="2394120"/>
            <a:ext cx="246888" cy="2432304"/>
          </a:xfrm>
          <a:prstGeom prst="can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prstMaterial="plastic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65520"/>
            <a:ext cx="3657600" cy="2933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000375" y="5257800"/>
            <a:ext cx="3143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2BB4"/>
                </a:solidFill>
              </a:rPr>
              <a:t>Precise R</a:t>
            </a:r>
            <a:r>
              <a:rPr lang="en-US" baseline="-25000" dirty="0">
                <a:solidFill>
                  <a:srgbClr val="002BB4"/>
                </a:solidFill>
              </a:rPr>
              <a:t>g</a:t>
            </a:r>
            <a:r>
              <a:rPr lang="en-US" dirty="0">
                <a:solidFill>
                  <a:srgbClr val="002BB4"/>
                </a:solidFill>
              </a:rPr>
              <a:t> is 77.46 Å </a:t>
            </a:r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3414853" y="3254460"/>
            <a:ext cx="914400" cy="914399"/>
          </a:xfrm>
          <a:prstGeom prst="ellipse">
            <a:avLst/>
          </a:prstGeom>
          <a:ln w="25400">
            <a:noFill/>
          </a:ln>
          <a:scene3d>
            <a:camera prst="orthographicFront"/>
            <a:lightRig rig="threePt" dir="t"/>
          </a:scene3d>
          <a:sp3d prstMaterial="plastic">
            <a:bevelT w="444500" h="247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11124" y="1143001"/>
            <a:ext cx="8728075" cy="9906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400" b="1" dirty="0" smtClean="0"/>
              <a:t>Guinier fitting can be applied to scattering data from discreet particles regardless of the shape of the particle</a:t>
            </a:r>
          </a:p>
        </p:txBody>
      </p:sp>
    </p:spTree>
    <p:extLst>
      <p:ext uri="{BB962C8B-B14F-4D97-AF65-F5344CB8AC3E}">
        <p14:creationId xmlns:p14="http://schemas.microsoft.com/office/powerpoint/2010/main" val="221743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Pair Correlation Function Analysis</a:t>
            </a:r>
            <a:endParaRPr lang="en-US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8382000" y="1614487"/>
            <a:ext cx="628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800" b="1" dirty="0" err="1">
                <a:solidFill>
                  <a:schemeClr val="accent1"/>
                </a:solidFill>
                <a:latin typeface="Times" pitchFamily="18" charset="0"/>
              </a:rPr>
              <a:t>D</a:t>
            </a:r>
            <a:r>
              <a:rPr lang="en-US" altLang="en-US" sz="1800" b="1" baseline="-25000" dirty="0" err="1">
                <a:solidFill>
                  <a:schemeClr val="accent1"/>
                </a:solidFill>
                <a:latin typeface="Times" pitchFamily="18" charset="0"/>
              </a:rPr>
              <a:t>max</a:t>
            </a:r>
            <a:endParaRPr lang="en-US" altLang="en-US" dirty="0">
              <a:solidFill>
                <a:schemeClr val="accent1"/>
              </a:solidFill>
              <a:latin typeface="Times" pitchFamily="18" charset="0"/>
            </a:endParaRPr>
          </a:p>
        </p:txBody>
      </p:sp>
      <p:pic>
        <p:nvPicPr>
          <p:cNvPr id="5" name="Picture 3" descr="cacam_atom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36" b="25902"/>
          <a:stretch>
            <a:fillRect/>
          </a:stretch>
        </p:blipFill>
        <p:spPr bwMode="auto">
          <a:xfrm>
            <a:off x="5327650" y="920750"/>
            <a:ext cx="3044825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5384800" y="1706563"/>
            <a:ext cx="2959100" cy="119062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553200" y="2209800"/>
            <a:ext cx="319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b="1">
                <a:latin typeface="Times" pitchFamily="18" charset="0"/>
              </a:rPr>
              <a:t>r</a:t>
            </a:r>
            <a:endParaRPr lang="en-US" altLang="en-US">
              <a:solidFill>
                <a:schemeClr val="accent2"/>
              </a:solidFill>
              <a:latin typeface="Times" pitchFamily="18" charset="0"/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 flipV="1">
            <a:off x="6400800" y="2239963"/>
            <a:ext cx="577850" cy="120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41312" y="1066800"/>
            <a:ext cx="506888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lvl="1" eaLnBrk="0" hangingPunct="0">
              <a:spcBef>
                <a:spcPct val="50000"/>
              </a:spcBef>
              <a:buSzPct val="75000"/>
              <a:buFont typeface="Wingdings" pitchFamily="2" charset="2"/>
              <a:buNone/>
            </a:pPr>
            <a:r>
              <a:rPr lang="en-US" sz="2400" b="1" dirty="0"/>
              <a:t>P(r) : </a:t>
            </a:r>
            <a:r>
              <a:rPr lang="en-US" sz="2400" dirty="0"/>
              <a:t>inverse Fourier transform of scattering function : Probability of finding a vector of length r between scattering centers within the scattering particle.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68"/>
          <a:stretch>
            <a:fillRect/>
          </a:stretch>
        </p:blipFill>
        <p:spPr bwMode="auto">
          <a:xfrm>
            <a:off x="6737350" y="3352800"/>
            <a:ext cx="21780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914400" y="5634335"/>
            <a:ext cx="7467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buSzPct val="75000"/>
              <a:buFont typeface="Wingdings" pitchFamily="2" charset="2"/>
              <a:buNone/>
            </a:pPr>
            <a:r>
              <a:rPr lang="en-US" sz="2400" b="1" dirty="0" smtClean="0"/>
              <a:t>P(r) provides some indication of particle shape</a:t>
            </a:r>
            <a:endParaRPr lang="en-US" sz="2400" dirty="0">
              <a:latin typeface="Times New Roman" pitchFamily="18" charset="0"/>
            </a:endParaRPr>
          </a:p>
        </p:txBody>
      </p:sp>
      <p:pic>
        <p:nvPicPr>
          <p:cNvPr id="12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5" r="50052"/>
          <a:stretch>
            <a:fillRect/>
          </a:stretch>
        </p:blipFill>
        <p:spPr bwMode="auto">
          <a:xfrm>
            <a:off x="2444750" y="3355975"/>
            <a:ext cx="2179638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31" r="24924"/>
          <a:stretch>
            <a:fillRect/>
          </a:stretch>
        </p:blipFill>
        <p:spPr bwMode="auto">
          <a:xfrm>
            <a:off x="4545013" y="3355975"/>
            <a:ext cx="2233612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Line 17"/>
          <p:cNvSpPr>
            <a:spLocks noChangeShapeType="1"/>
          </p:cNvSpPr>
          <p:nvPr/>
        </p:nvSpPr>
        <p:spPr bwMode="auto">
          <a:xfrm>
            <a:off x="1905000" y="4756150"/>
            <a:ext cx="0" cy="3810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1885950" y="5022850"/>
            <a:ext cx="628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800" b="1">
                <a:solidFill>
                  <a:schemeClr val="accent1"/>
                </a:solidFill>
                <a:latin typeface="Times New Roman" pitchFamily="18" charset="0"/>
              </a:rPr>
              <a:t>D</a:t>
            </a:r>
            <a:r>
              <a:rPr lang="en-US" sz="1800" b="1" baseline="-25000">
                <a:solidFill>
                  <a:schemeClr val="accent1"/>
                </a:solidFill>
                <a:latin typeface="Times New Roman" pitchFamily="18" charset="0"/>
              </a:rPr>
              <a:t>max</a:t>
            </a:r>
          </a:p>
        </p:txBody>
      </p:sp>
      <p:sp useBgFill="1">
        <p:nvSpPr>
          <p:cNvPr id="16" name="Rectangle 19"/>
          <p:cNvSpPr>
            <a:spLocks noChangeArrowheads="1"/>
          </p:cNvSpPr>
          <p:nvPr/>
        </p:nvSpPr>
        <p:spPr bwMode="auto">
          <a:xfrm>
            <a:off x="1676400" y="3460750"/>
            <a:ext cx="609600" cy="60960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pic>
        <p:nvPicPr>
          <p:cNvPr id="17" name="Picture 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42"/>
          <a:stretch>
            <a:fillRect/>
          </a:stretch>
        </p:blipFill>
        <p:spPr bwMode="auto">
          <a:xfrm>
            <a:off x="341313" y="3355975"/>
            <a:ext cx="2097087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235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 A Protein Complex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t="17079" r="7604" b="18202"/>
          <a:stretch/>
        </p:blipFill>
        <p:spPr>
          <a:xfrm>
            <a:off x="5638800" y="3129476"/>
            <a:ext cx="3414839" cy="221610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58"/>
          <a:stretch/>
        </p:blipFill>
        <p:spPr bwMode="auto">
          <a:xfrm>
            <a:off x="152400" y="3173475"/>
            <a:ext cx="2743200" cy="20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58"/>
          <a:stretch/>
        </p:blipFill>
        <p:spPr bwMode="auto">
          <a:xfrm>
            <a:off x="2888857" y="3210984"/>
            <a:ext cx="2743200" cy="213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42875" y="1066800"/>
            <a:ext cx="8785225" cy="1696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12" tIns="47406" rIns="94812" bIns="4740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2000" b="1" dirty="0" smtClean="0"/>
              <a:t>Protein Kinase A is an important regulatory protein complex that phosphorylates proteins in response to a cellular signal</a:t>
            </a:r>
            <a:endParaRPr lang="en-US" sz="2000" b="1" dirty="0"/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2000" b="1" dirty="0"/>
              <a:t> </a:t>
            </a:r>
            <a:r>
              <a:rPr lang="en-US" sz="2000" b="1" dirty="0" smtClean="0"/>
              <a:t>SAXS and SANS </a:t>
            </a:r>
            <a:r>
              <a:rPr lang="en-US" sz="2000" b="1" dirty="0"/>
              <a:t>with contrast </a:t>
            </a:r>
            <a:r>
              <a:rPr lang="en-US" sz="2000" b="1" dirty="0" smtClean="0"/>
              <a:t>variation, when combined with structural modeling, made it possible to construct a model that shows how the subunits in the complex assemble into the holoenzyme</a:t>
            </a:r>
            <a:endParaRPr lang="en-US" sz="2000" b="1" dirty="0"/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2438400" y="6248400"/>
            <a:ext cx="3200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 dirty="0" smtClean="0"/>
              <a:t>Blumenthal, et al., </a:t>
            </a:r>
            <a:r>
              <a:rPr lang="en-US" sz="1400" i="1" dirty="0" smtClean="0"/>
              <a:t>J. Biol. </a:t>
            </a:r>
            <a:r>
              <a:rPr lang="en-US" sz="1400" i="1" dirty="0" err="1" smtClean="0"/>
              <a:t>Chem</a:t>
            </a:r>
            <a:r>
              <a:rPr lang="en-US" sz="1400" dirty="0" smtClean="0"/>
              <a:t> </a:t>
            </a:r>
            <a:r>
              <a:rPr lang="en-US" sz="1400" b="1" dirty="0" smtClean="0"/>
              <a:t>289</a:t>
            </a:r>
            <a:r>
              <a:rPr lang="en-US" sz="1400" dirty="0" smtClean="0"/>
              <a:t>:  28505-28512 </a:t>
            </a:r>
            <a:r>
              <a:rPr lang="en-US" sz="1400" dirty="0"/>
              <a:t>(</a:t>
            </a:r>
            <a:r>
              <a:rPr lang="en-US" sz="1400" dirty="0" smtClean="0"/>
              <a:t>2014).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5103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 Proteins in a Porous Material</a:t>
            </a:r>
            <a:endParaRPr lang="en-US" dirty="0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74625" y="1417638"/>
            <a:ext cx="192088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4812" tIns="47406" rIns="94812" bIns="4740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142875" y="762000"/>
            <a:ext cx="8785225" cy="1696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12" tIns="47406" rIns="94812" bIns="4740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2000" b="1" dirty="0"/>
              <a:t> Entrapment of bio-macromolecular </a:t>
            </a:r>
            <a:r>
              <a:rPr lang="en-US" sz="2000" b="1" dirty="0" smtClean="0"/>
              <a:t>assemblies: </a:t>
            </a:r>
            <a:r>
              <a:rPr lang="en-US" sz="2000" b="1" dirty="0"/>
              <a:t>bio-composite, biomimetic, bio-inspired for catalysts, sensors, functional materials – </a:t>
            </a:r>
            <a:r>
              <a:rPr lang="en-US" sz="2000" b="1" dirty="0" smtClean="0"/>
              <a:t>for example light </a:t>
            </a:r>
            <a:r>
              <a:rPr lang="en-US" sz="2000" b="1" dirty="0"/>
              <a:t>harvesting antenna complexes for solar </a:t>
            </a:r>
            <a:r>
              <a:rPr lang="en-US" sz="2000" b="1" dirty="0" smtClean="0"/>
              <a:t>energy </a:t>
            </a:r>
            <a:endParaRPr lang="en-US" sz="2000" b="1" dirty="0"/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2000" b="1" dirty="0"/>
              <a:t> SANS with contrast variation shows structure of proteins in a complex gel matrix</a:t>
            </a:r>
          </a:p>
        </p:txBody>
      </p:sp>
      <p:pic>
        <p:nvPicPr>
          <p:cNvPr id="6" name="Picture 16" descr="figure%204-n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 t="4323" b="2161"/>
          <a:stretch>
            <a:fillRect/>
          </a:stretch>
        </p:blipFill>
        <p:spPr bwMode="auto">
          <a:xfrm>
            <a:off x="4805363" y="2757488"/>
            <a:ext cx="4284662" cy="395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 descr="figure%201-n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679700"/>
            <a:ext cx="4333875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76200" y="5953780"/>
            <a:ext cx="472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 dirty="0"/>
              <a:t>Luo, </a:t>
            </a:r>
            <a:r>
              <a:rPr lang="en-US" sz="1400" dirty="0" smtClean="0"/>
              <a:t>et al., </a:t>
            </a:r>
            <a:r>
              <a:rPr lang="en-US" sz="1400" i="1" dirty="0"/>
              <a:t>ACS Appl. Mater. Interfaces</a:t>
            </a:r>
            <a:r>
              <a:rPr lang="en-US" sz="1400" dirty="0"/>
              <a:t> </a:t>
            </a:r>
            <a:r>
              <a:rPr lang="en-US" sz="1400" b="1" dirty="0"/>
              <a:t>1</a:t>
            </a:r>
            <a:r>
              <a:rPr lang="en-US" sz="1400" dirty="0"/>
              <a:t>:  2262-2268 (2009). </a:t>
            </a:r>
          </a:p>
        </p:txBody>
      </p:sp>
    </p:spTree>
    <p:extLst>
      <p:ext uri="{BB962C8B-B14F-4D97-AF65-F5344CB8AC3E}">
        <p14:creationId xmlns:p14="http://schemas.microsoft.com/office/powerpoint/2010/main" val="160585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Hierarchical Structures</a:t>
            </a:r>
            <a:endParaRPr lang="en-US" dirty="0"/>
          </a:p>
        </p:txBody>
      </p:sp>
      <p:sp>
        <p:nvSpPr>
          <p:cNvPr id="4" name="TextBox 10"/>
          <p:cNvSpPr txBox="1">
            <a:spLocks noChangeArrowheads="1"/>
          </p:cNvSpPr>
          <p:nvPr/>
        </p:nvSpPr>
        <p:spPr bwMode="auto">
          <a:xfrm>
            <a:off x="111125" y="5362575"/>
            <a:ext cx="889635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268538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2268538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2268538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2268538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2268538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226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226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226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226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/>
            <a:r>
              <a:rPr lang="en-US" sz="1600" dirty="0">
                <a:ea typeface="MS PGothic" pitchFamily="34" charset="-128"/>
              </a:rPr>
              <a:t>Structural information viewed on five length scales. Structural features at larger length scales are observed at smaller Q.</a:t>
            </a:r>
          </a:p>
          <a:p>
            <a:pPr algn="just"/>
            <a:r>
              <a:rPr lang="en-US" sz="1600" b="1" dirty="0">
                <a:ea typeface="MS PGothic" pitchFamily="34" charset="-128"/>
              </a:rPr>
              <a:t>Scattering analysis that describes hierarchical structures</a:t>
            </a:r>
            <a:r>
              <a:rPr lang="en-US" sz="1600" dirty="0">
                <a:ea typeface="MS PGothic" pitchFamily="34" charset="-128"/>
              </a:rPr>
              <a:t>: Mass Fractal (Teixeira), Unified Fit (</a:t>
            </a:r>
            <a:r>
              <a:rPr lang="en-US" sz="1600" dirty="0" smtClean="0">
                <a:ea typeface="MS PGothic" pitchFamily="34" charset="-128"/>
              </a:rPr>
              <a:t>Beaucage)  </a:t>
            </a:r>
            <a:r>
              <a:rPr lang="en-US" sz="1600" i="1" dirty="0">
                <a:ea typeface="MS PGothic" pitchFamily="34" charset="-128"/>
              </a:rPr>
              <a:t>combine power law scattering ranges with R</a:t>
            </a:r>
            <a:r>
              <a:rPr lang="en-US" sz="1600" i="1" baseline="-25000" dirty="0">
                <a:ea typeface="MS PGothic" pitchFamily="34" charset="-128"/>
              </a:rPr>
              <a:t>g</a:t>
            </a:r>
            <a:r>
              <a:rPr lang="en-US" sz="1600" i="1" dirty="0">
                <a:ea typeface="MS PGothic" pitchFamily="34" charset="-128"/>
              </a:rPr>
              <a:t> transitions</a:t>
            </a:r>
          </a:p>
        </p:txBody>
      </p:sp>
      <p:pic>
        <p:nvPicPr>
          <p:cNvPr id="5" name="Picture 11" descr="SAS_Hierarchical_L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804863"/>
            <a:ext cx="8915400" cy="429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4494213" y="4964113"/>
            <a:ext cx="4513262" cy="2619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2268538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2268538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2268538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2268538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2268538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226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226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226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226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100" dirty="0">
                <a:latin typeface="Times" pitchFamily="18" charset="0"/>
                <a:ea typeface="MS PGothic" pitchFamily="34" charset="-128"/>
                <a:cs typeface="Times" pitchFamily="18" charset="0"/>
              </a:rPr>
              <a:t>Adapted from DW Schaefer </a:t>
            </a:r>
            <a:r>
              <a:rPr lang="en-US" sz="1100" i="1" dirty="0">
                <a:latin typeface="Times" pitchFamily="18" charset="0"/>
                <a:ea typeface="MS PGothic" pitchFamily="34" charset="-128"/>
                <a:cs typeface="Times" pitchFamily="18" charset="0"/>
              </a:rPr>
              <a:t>MRS Symposium Proceeding 1</a:t>
            </a:r>
            <a:r>
              <a:rPr lang="en-US" sz="1100" dirty="0">
                <a:latin typeface="Times" pitchFamily="18" charset="0"/>
                <a:ea typeface="MS PGothic" pitchFamily="34" charset="-128"/>
                <a:cs typeface="Times" pitchFamily="18" charset="0"/>
              </a:rPr>
              <a:t>987</a:t>
            </a:r>
          </a:p>
        </p:txBody>
      </p:sp>
    </p:spTree>
    <p:extLst>
      <p:ext uri="{BB962C8B-B14F-4D97-AF65-F5344CB8AC3E}">
        <p14:creationId xmlns:p14="http://schemas.microsoft.com/office/powerpoint/2010/main" val="300537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1"/>
          <p:cNvGrpSpPr>
            <a:grpSpLocks/>
          </p:cNvGrpSpPr>
          <p:nvPr/>
        </p:nvGrpSpPr>
        <p:grpSpPr bwMode="auto">
          <a:xfrm>
            <a:off x="3670300" y="1295400"/>
            <a:ext cx="3200400" cy="4495800"/>
            <a:chOff x="3670300" y="1295400"/>
            <a:chExt cx="3200400" cy="4495800"/>
          </a:xfrm>
        </p:grpSpPr>
        <p:grpSp>
          <p:nvGrpSpPr>
            <p:cNvPr id="35" name="Group 27"/>
            <p:cNvGrpSpPr>
              <a:grpSpLocks/>
            </p:cNvGrpSpPr>
            <p:nvPr/>
          </p:nvGrpSpPr>
          <p:grpSpPr bwMode="auto">
            <a:xfrm>
              <a:off x="3670300" y="1295400"/>
              <a:ext cx="3200400" cy="2667000"/>
              <a:chOff x="3670300" y="1295400"/>
              <a:chExt cx="3200400" cy="2667000"/>
            </a:xfrm>
          </p:grpSpPr>
          <p:pic>
            <p:nvPicPr>
              <p:cNvPr id="37" name="Picture 5" descr="hydrolysis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670300" y="1676400"/>
                <a:ext cx="2743200" cy="1843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8" name="AutoShape 12"/>
              <p:cNvSpPr>
                <a:spLocks noChangeArrowheads="1"/>
              </p:cNvSpPr>
              <p:nvPr/>
            </p:nvSpPr>
            <p:spPr bwMode="auto">
              <a:xfrm rot="-2772211">
                <a:off x="6070600" y="3162300"/>
                <a:ext cx="533400" cy="1066800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45995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 sz="1800">
                  <a:solidFill>
                    <a:prstClr val="black"/>
                  </a:solidFill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39" name="Text Box 16"/>
              <p:cNvSpPr txBox="1">
                <a:spLocks noChangeArrowheads="1"/>
              </p:cNvSpPr>
              <p:nvPr/>
            </p:nvSpPr>
            <p:spPr bwMode="auto">
              <a:xfrm>
                <a:off x="4356100" y="1295400"/>
                <a:ext cx="141400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 b="1" i="1">
                    <a:solidFill>
                      <a:srgbClr val="990000"/>
                    </a:solidFill>
                    <a:latin typeface="Helvetica" pitchFamily="34" charset="0"/>
                    <a:cs typeface="Helvetica" pitchFamily="34" charset="0"/>
                  </a:rPr>
                  <a:t>Hydrolysis</a:t>
                </a:r>
              </a:p>
            </p:txBody>
          </p:sp>
          <p:sp>
            <p:nvSpPr>
              <p:cNvPr id="40" name="Text Box 23"/>
              <p:cNvSpPr txBox="1">
                <a:spLocks noChangeArrowheads="1"/>
              </p:cNvSpPr>
              <p:nvPr/>
            </p:nvSpPr>
            <p:spPr bwMode="auto">
              <a:xfrm>
                <a:off x="4114800" y="3429000"/>
                <a:ext cx="1601670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993300"/>
                    </a:solidFill>
                    <a:latin typeface="Helvetica" pitchFamily="34" charset="0"/>
                    <a:cs typeface="Helvetica" pitchFamily="34" charset="0"/>
                  </a:rPr>
                  <a:t>Cellulase enzyme</a:t>
                </a:r>
              </a:p>
              <a:p>
                <a:pPr algn="ctr"/>
                <a:r>
                  <a:rPr lang="en-US" sz="1400">
                    <a:solidFill>
                      <a:srgbClr val="993300"/>
                    </a:solidFill>
                    <a:latin typeface="Helvetica" pitchFamily="34" charset="0"/>
                    <a:cs typeface="Helvetica" pitchFamily="34" charset="0"/>
                  </a:rPr>
                  <a:t>4 X 14 nm</a:t>
                </a:r>
              </a:p>
            </p:txBody>
          </p:sp>
        </p:grpSp>
        <p:pic>
          <p:nvPicPr>
            <p:cNvPr id="36" name="Picture 6" descr="cellulos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21320" y="4419600"/>
              <a:ext cx="2601913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Group 14"/>
          <p:cNvGrpSpPr>
            <a:grpSpLocks/>
          </p:cNvGrpSpPr>
          <p:nvPr/>
        </p:nvGrpSpPr>
        <p:grpSpPr bwMode="auto">
          <a:xfrm>
            <a:off x="554038" y="2557463"/>
            <a:ext cx="3395662" cy="3846512"/>
            <a:chOff x="554050" y="2558014"/>
            <a:chExt cx="3395650" cy="3846718"/>
          </a:xfrm>
        </p:grpSpPr>
        <p:sp>
          <p:nvSpPr>
            <p:cNvPr id="42" name="Text Box 14"/>
            <p:cNvSpPr txBox="1">
              <a:spLocks noChangeArrowheads="1"/>
            </p:cNvSpPr>
            <p:nvPr/>
          </p:nvSpPr>
          <p:spPr bwMode="auto">
            <a:xfrm>
              <a:off x="1282700" y="3297248"/>
              <a:ext cx="16576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 i="1">
                  <a:solidFill>
                    <a:srgbClr val="990000"/>
                  </a:solidFill>
                  <a:latin typeface="Helvetica" pitchFamily="34" charset="0"/>
                  <a:cs typeface="Helvetica" pitchFamily="34" charset="0"/>
                </a:rPr>
                <a:t>Pretreatment</a:t>
              </a:r>
            </a:p>
          </p:txBody>
        </p:sp>
        <p:pic>
          <p:nvPicPr>
            <p:cNvPr id="43" name="Picture 4" descr="pretreatment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75475" y="3618648"/>
              <a:ext cx="2743200" cy="1982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" name="AutoShape 11"/>
            <p:cNvSpPr>
              <a:spLocks noChangeArrowheads="1"/>
            </p:cNvSpPr>
            <p:nvPr/>
          </p:nvSpPr>
          <p:spPr bwMode="auto">
            <a:xfrm rot="-7985873">
              <a:off x="3187700" y="2895600"/>
              <a:ext cx="457200" cy="1066800"/>
            </a:xfrm>
            <a:prstGeom prst="downArrow">
              <a:avLst>
                <a:gd name="adj1" fmla="val 50000"/>
                <a:gd name="adj2" fmla="val 58333"/>
              </a:avLst>
            </a:prstGeom>
            <a:solidFill>
              <a:srgbClr val="45995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 sz="180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45" name="Text Box 21"/>
            <p:cNvSpPr txBox="1">
              <a:spLocks noChangeArrowheads="1"/>
            </p:cNvSpPr>
            <p:nvPr/>
          </p:nvSpPr>
          <p:spPr bwMode="auto">
            <a:xfrm>
              <a:off x="554050" y="5881512"/>
              <a:ext cx="866764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993300"/>
                  </a:solidFill>
                  <a:latin typeface="Helvetica" pitchFamily="34" charset="0"/>
                  <a:cs typeface="Helvetica" pitchFamily="34" charset="0"/>
                </a:rPr>
                <a:t>Cell wall</a:t>
              </a:r>
            </a:p>
            <a:p>
              <a:r>
                <a:rPr lang="en-US" sz="1400">
                  <a:solidFill>
                    <a:srgbClr val="993300"/>
                  </a:solidFill>
                  <a:latin typeface="Helvetica" pitchFamily="34" charset="0"/>
                  <a:cs typeface="Helvetica" pitchFamily="34" charset="0"/>
                </a:rPr>
                <a:t>100 nm</a:t>
              </a:r>
            </a:p>
          </p:txBody>
        </p:sp>
        <p:sp>
          <p:nvSpPr>
            <p:cNvPr id="46" name="AutoShape 22"/>
            <p:cNvSpPr>
              <a:spLocks/>
            </p:cNvSpPr>
            <p:nvPr/>
          </p:nvSpPr>
          <p:spPr bwMode="auto">
            <a:xfrm rot="5400000">
              <a:off x="749300" y="5486400"/>
              <a:ext cx="457200" cy="609600"/>
            </a:xfrm>
            <a:prstGeom prst="rightBrace">
              <a:avLst>
                <a:gd name="adj1" fmla="val 11111"/>
                <a:gd name="adj2" fmla="val 50000"/>
              </a:avLst>
            </a:prstGeom>
            <a:noFill/>
            <a:ln w="9525">
              <a:solidFill>
                <a:srgbClr val="99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47" name="AutoShape 10"/>
            <p:cNvSpPr>
              <a:spLocks noChangeArrowheads="1"/>
            </p:cNvSpPr>
            <p:nvPr/>
          </p:nvSpPr>
          <p:spPr bwMode="auto">
            <a:xfrm rot="-856088">
              <a:off x="1518730" y="2558014"/>
              <a:ext cx="457200" cy="838200"/>
            </a:xfrm>
            <a:prstGeom prst="downArrow">
              <a:avLst>
                <a:gd name="adj1" fmla="val 50000"/>
                <a:gd name="adj2" fmla="val 45833"/>
              </a:avLst>
            </a:prstGeom>
            <a:solidFill>
              <a:srgbClr val="45995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 sz="180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1" y="177800"/>
            <a:ext cx="9144000" cy="877163"/>
          </a:xfrm>
        </p:spPr>
        <p:txBody>
          <a:bodyPr/>
          <a:lstStyle/>
          <a:p>
            <a:pPr algn="ctr"/>
            <a:r>
              <a:rPr lang="en-US" dirty="0" smtClean="0"/>
              <a:t>Example: Biomass to Cellulosic Ethanol</a:t>
            </a:r>
            <a:br>
              <a:rPr lang="en-US" dirty="0" smtClean="0"/>
            </a:br>
            <a:r>
              <a:rPr lang="en-US" i="1" dirty="0" smtClean="0"/>
              <a:t>“grass to gas”</a:t>
            </a:r>
          </a:p>
        </p:txBody>
      </p:sp>
      <p:sp>
        <p:nvSpPr>
          <p:cNvPr id="49" name="Text Box 9"/>
          <p:cNvSpPr txBox="1">
            <a:spLocks noChangeArrowheads="1"/>
          </p:cNvSpPr>
          <p:nvPr/>
        </p:nvSpPr>
        <p:spPr bwMode="auto">
          <a:xfrm>
            <a:off x="1890713" y="6140450"/>
            <a:ext cx="536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prstClr val="black"/>
                </a:solidFill>
                <a:latin typeface="Helvetica" pitchFamily="34" charset="0"/>
                <a:cs typeface="Helvetica" pitchFamily="34" charset="0"/>
              </a:rPr>
              <a:t>Adapted from DOE GTL image gallery (genomics.energy.gov)</a:t>
            </a:r>
          </a:p>
        </p:txBody>
      </p:sp>
      <p:grpSp>
        <p:nvGrpSpPr>
          <p:cNvPr id="50" name="Group 28"/>
          <p:cNvGrpSpPr>
            <a:grpSpLocks/>
          </p:cNvGrpSpPr>
          <p:nvPr/>
        </p:nvGrpSpPr>
        <p:grpSpPr bwMode="auto">
          <a:xfrm>
            <a:off x="6781800" y="1282700"/>
            <a:ext cx="2089150" cy="3908425"/>
            <a:chOff x="6781800" y="1282700"/>
            <a:chExt cx="2089150" cy="3908425"/>
          </a:xfrm>
        </p:grpSpPr>
        <p:pic>
          <p:nvPicPr>
            <p:cNvPr id="51" name="Picture 7" descr="ethanol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781800" y="1663700"/>
              <a:ext cx="2089150" cy="3527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" name="Text Box 17"/>
            <p:cNvSpPr txBox="1">
              <a:spLocks noChangeArrowheads="1"/>
            </p:cNvSpPr>
            <p:nvPr/>
          </p:nvSpPr>
          <p:spPr bwMode="auto">
            <a:xfrm>
              <a:off x="6934200" y="1282700"/>
              <a:ext cx="169578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 i="1">
                  <a:solidFill>
                    <a:srgbClr val="990000"/>
                  </a:solidFill>
                  <a:latin typeface="Helvetica" pitchFamily="34" charset="0"/>
                  <a:cs typeface="Helvetica" pitchFamily="34" charset="0"/>
                </a:rPr>
                <a:t>Fermentation</a:t>
              </a:r>
            </a:p>
          </p:txBody>
        </p:sp>
      </p:grpSp>
      <p:grpSp>
        <p:nvGrpSpPr>
          <p:cNvPr id="53" name="Group 29"/>
          <p:cNvGrpSpPr>
            <a:grpSpLocks/>
          </p:cNvGrpSpPr>
          <p:nvPr/>
        </p:nvGrpSpPr>
        <p:grpSpPr bwMode="auto">
          <a:xfrm>
            <a:off x="104775" y="2971800"/>
            <a:ext cx="3821113" cy="3124200"/>
            <a:chOff x="104744" y="2971800"/>
            <a:chExt cx="3821880" cy="3124200"/>
          </a:xfrm>
        </p:grpSpPr>
        <p:sp>
          <p:nvSpPr>
            <p:cNvPr id="54" name="Oval 19"/>
            <p:cNvSpPr>
              <a:spLocks noChangeArrowheads="1"/>
            </p:cNvSpPr>
            <p:nvPr/>
          </p:nvSpPr>
          <p:spPr bwMode="auto">
            <a:xfrm>
              <a:off x="368300" y="2971800"/>
              <a:ext cx="3200400" cy="3124200"/>
            </a:xfrm>
            <a:prstGeom prst="ellips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solidFill>
                  <a:prstClr val="black"/>
                </a:solidFill>
                <a:latin typeface="Calibri" pitchFamily="34" charset="0"/>
                <a:cs typeface="Arial" charset="0"/>
              </a:endParaRPr>
            </a:p>
          </p:txBody>
        </p:sp>
        <p:sp>
          <p:nvSpPr>
            <p:cNvPr id="55" name="Text Box 20"/>
            <p:cNvSpPr txBox="1">
              <a:spLocks noChangeArrowheads="1"/>
            </p:cNvSpPr>
            <p:nvPr/>
          </p:nvSpPr>
          <p:spPr bwMode="auto">
            <a:xfrm>
              <a:off x="104744" y="4439273"/>
              <a:ext cx="3821880" cy="338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FF0000"/>
                  </a:solidFill>
                  <a:latin typeface="Helvetica" pitchFamily="34" charset="0"/>
                  <a:cs typeface="Helvetica" pitchFamily="34" charset="0"/>
                </a:rPr>
                <a:t>The challenge: structural complexity!</a:t>
              </a:r>
            </a:p>
          </p:txBody>
        </p:sp>
      </p:grpSp>
      <p:grpSp>
        <p:nvGrpSpPr>
          <p:cNvPr id="56" name="Group 24"/>
          <p:cNvGrpSpPr>
            <a:grpSpLocks/>
          </p:cNvGrpSpPr>
          <p:nvPr/>
        </p:nvGrpSpPr>
        <p:grpSpPr bwMode="auto">
          <a:xfrm>
            <a:off x="609600" y="762000"/>
            <a:ext cx="2459941" cy="1831975"/>
            <a:chOff x="772631" y="762000"/>
            <a:chExt cx="2460498" cy="1831777"/>
          </a:xfrm>
        </p:grpSpPr>
        <p:pic>
          <p:nvPicPr>
            <p:cNvPr id="57" name="Picture 2" descr="poplar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63600" y="838200"/>
              <a:ext cx="598488" cy="158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" name="Picture 3" descr="stover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701800" y="1368623"/>
              <a:ext cx="430213" cy="936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" name="Text Box 13"/>
            <p:cNvSpPr txBox="1">
              <a:spLocks noChangeArrowheads="1"/>
            </p:cNvSpPr>
            <p:nvPr/>
          </p:nvSpPr>
          <p:spPr bwMode="auto">
            <a:xfrm>
              <a:off x="1520141" y="762000"/>
              <a:ext cx="137545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 i="1">
                  <a:solidFill>
                    <a:srgbClr val="990000"/>
                  </a:solidFill>
                  <a:latin typeface="Helvetica" pitchFamily="34" charset="0"/>
                  <a:cs typeface="Helvetica" pitchFamily="34" charset="0"/>
                </a:rPr>
                <a:t>Feedstock</a:t>
              </a:r>
            </a:p>
          </p:txBody>
        </p:sp>
        <p:pic>
          <p:nvPicPr>
            <p:cNvPr id="60" name="Picture 18" descr="switchgrass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235200" y="1521023"/>
              <a:ext cx="504825" cy="804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TextBox 24"/>
            <p:cNvSpPr txBox="1">
              <a:spLocks noChangeArrowheads="1"/>
            </p:cNvSpPr>
            <p:nvPr/>
          </p:nvSpPr>
          <p:spPr bwMode="auto">
            <a:xfrm>
              <a:off x="1992107" y="2242370"/>
              <a:ext cx="124102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 dirty="0">
                  <a:solidFill>
                    <a:prstClr val="black"/>
                  </a:solidFill>
                  <a:latin typeface="Helvetica" pitchFamily="34" charset="0"/>
                  <a:cs typeface="Helvetica" pitchFamily="34" charset="0"/>
                </a:rPr>
                <a:t>Switchgrass</a:t>
              </a:r>
            </a:p>
          </p:txBody>
        </p:sp>
        <p:sp>
          <p:nvSpPr>
            <p:cNvPr id="62" name="TextBox 24"/>
            <p:cNvSpPr txBox="1">
              <a:spLocks noChangeArrowheads="1"/>
            </p:cNvSpPr>
            <p:nvPr/>
          </p:nvSpPr>
          <p:spPr bwMode="auto">
            <a:xfrm>
              <a:off x="772631" y="2286000"/>
              <a:ext cx="75136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>
                  <a:solidFill>
                    <a:prstClr val="black"/>
                  </a:solidFill>
                  <a:latin typeface="Helvetica" pitchFamily="34" charset="0"/>
                  <a:cs typeface="Helvetica" pitchFamily="34" charset="0"/>
                </a:rPr>
                <a:t>Poplar</a:t>
              </a:r>
            </a:p>
          </p:txBody>
        </p:sp>
      </p:grpSp>
      <p:sp>
        <p:nvSpPr>
          <p:cNvPr id="63" name="TextBox 24"/>
          <p:cNvSpPr txBox="1">
            <a:spLocks noChangeArrowheads="1"/>
          </p:cNvSpPr>
          <p:nvPr/>
        </p:nvSpPr>
        <p:spPr bwMode="auto">
          <a:xfrm>
            <a:off x="1219200" y="1066800"/>
            <a:ext cx="1240741" cy="30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latin typeface="Helvetica" pitchFamily="34" charset="0"/>
                <a:cs typeface="Helvetica" pitchFamily="34" charset="0"/>
              </a:rPr>
              <a:t>Corn Stover</a:t>
            </a:r>
            <a:endParaRPr lang="en-US" sz="1400" b="1" dirty="0">
              <a:solidFill>
                <a:prstClr val="black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50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380999" y="3810000"/>
            <a:ext cx="3051175" cy="2286000"/>
            <a:chOff x="5122333" y="914400"/>
            <a:chExt cx="3051088" cy="2286000"/>
          </a:xfrm>
        </p:grpSpPr>
        <p:grpSp>
          <p:nvGrpSpPr>
            <p:cNvPr id="31" name="Group 8"/>
            <p:cNvGrpSpPr>
              <a:grpSpLocks/>
            </p:cNvGrpSpPr>
            <p:nvPr/>
          </p:nvGrpSpPr>
          <p:grpSpPr bwMode="auto">
            <a:xfrm>
              <a:off x="5122333" y="914400"/>
              <a:ext cx="3051088" cy="2286000"/>
              <a:chOff x="987512" y="3657600"/>
              <a:chExt cx="3051088" cy="2286000"/>
            </a:xfrm>
          </p:grpSpPr>
          <p:pic>
            <p:nvPicPr>
              <p:cNvPr id="33" name="Picture 9" descr="79707.TIF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987512" y="3657600"/>
                <a:ext cx="3051088" cy="228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" name="TextBox 11"/>
              <p:cNvSpPr txBox="1">
                <a:spLocks noChangeArrowheads="1"/>
              </p:cNvSpPr>
              <p:nvPr/>
            </p:nvSpPr>
            <p:spPr bwMode="auto">
              <a:xfrm>
                <a:off x="2117893" y="3730866"/>
                <a:ext cx="822790" cy="307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 i="1">
                    <a:solidFill>
                      <a:srgbClr val="00CACC"/>
                    </a:solidFill>
                    <a:latin typeface="Helvetica" pitchFamily="34" charset="0"/>
                    <a:cs typeface="Helvetica" pitchFamily="34" charset="0"/>
                  </a:rPr>
                  <a:t>Treated</a:t>
                </a:r>
                <a:endParaRPr lang="en-US" sz="1400">
                  <a:solidFill>
                    <a:srgbClr val="00CACC"/>
                  </a:solidFill>
                  <a:latin typeface="Helvetica" pitchFamily="34" charset="0"/>
                  <a:cs typeface="Helvetica" pitchFamily="34" charset="0"/>
                </a:endParaRPr>
              </a:p>
            </p:txBody>
          </p:sp>
        </p:grpSp>
        <p:sp>
          <p:nvSpPr>
            <p:cNvPr id="32" name="TextBox 11"/>
            <p:cNvSpPr txBox="1">
              <a:spLocks noChangeArrowheads="1"/>
            </p:cNvSpPr>
            <p:nvPr/>
          </p:nvSpPr>
          <p:spPr bwMode="auto">
            <a:xfrm>
              <a:off x="5304890" y="2676525"/>
              <a:ext cx="439725" cy="24606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lIns="45720" rIns="45720">
              <a:normAutofit fontScale="77500" lnSpcReduction="20000"/>
            </a:bodyPr>
            <a:lstStyle/>
            <a:p>
              <a:pPr>
                <a:defRPr/>
              </a:pPr>
              <a:r>
                <a:rPr lang="en-US" sz="1600" dirty="0">
                  <a:solidFill>
                    <a:prstClr val="white"/>
                  </a:solidFill>
                  <a:latin typeface="Helvetica"/>
                  <a:ea typeface="Arial" pitchFamily="-109" charset="0"/>
                  <a:cs typeface="Helvetica"/>
                </a:rPr>
                <a:t>SEM</a:t>
              </a:r>
            </a:p>
          </p:txBody>
        </p:sp>
      </p:grp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158750" y="177800"/>
            <a:ext cx="8732838" cy="877888"/>
          </a:xfrm>
        </p:spPr>
        <p:txBody>
          <a:bodyPr/>
          <a:lstStyle/>
          <a:p>
            <a:pPr algn="ctr"/>
            <a:r>
              <a:rPr lang="en-US" smtClean="0"/>
              <a:t>Dilute Acid Pretreatment of Switchgrass</a:t>
            </a:r>
          </a:p>
        </p:txBody>
      </p: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158750" y="838200"/>
            <a:ext cx="4546600" cy="2852737"/>
            <a:chOff x="359631" y="3424471"/>
            <a:chExt cx="4546600" cy="2852730"/>
          </a:xfrm>
        </p:grpSpPr>
        <p:sp>
          <p:nvSpPr>
            <p:cNvPr id="37" name="TextBox 18"/>
            <p:cNvSpPr txBox="1">
              <a:spLocks noChangeArrowheads="1"/>
            </p:cNvSpPr>
            <p:nvPr/>
          </p:nvSpPr>
          <p:spPr bwMode="auto">
            <a:xfrm>
              <a:off x="1052473" y="3424471"/>
              <a:ext cx="316091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prstClr val="black"/>
                  </a:solidFill>
                  <a:latin typeface="Helvetica" pitchFamily="34" charset="0"/>
                  <a:cs typeface="Helvetica" pitchFamily="34" charset="0"/>
                </a:rPr>
                <a:t>SANS of Switchgrass in D</a:t>
              </a:r>
              <a:r>
                <a:rPr lang="en-US" sz="1800" baseline="-25000">
                  <a:solidFill>
                    <a:prstClr val="black"/>
                  </a:solidFill>
                  <a:latin typeface="Helvetica" pitchFamily="34" charset="0"/>
                  <a:cs typeface="Helvetica" pitchFamily="34" charset="0"/>
                </a:rPr>
                <a:t>2</a:t>
              </a:r>
              <a:r>
                <a:rPr lang="en-US" sz="1800">
                  <a:solidFill>
                    <a:prstClr val="black"/>
                  </a:solidFill>
                  <a:latin typeface="Helvetica" pitchFamily="34" charset="0"/>
                  <a:cs typeface="Helvetica" pitchFamily="34" charset="0"/>
                </a:rPr>
                <a:t>O</a:t>
              </a:r>
            </a:p>
          </p:txBody>
        </p:sp>
        <p:pic>
          <p:nvPicPr>
            <p:cNvPr id="38" name="Picture 30" descr="SANS_DAP_Image_n1.pdf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9631" y="3584801"/>
              <a:ext cx="4546600" cy="269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9" name="Group 38"/>
          <p:cNvGrpSpPr/>
          <p:nvPr/>
        </p:nvGrpSpPr>
        <p:grpSpPr>
          <a:xfrm>
            <a:off x="5029200" y="884237"/>
            <a:ext cx="3657600" cy="2806700"/>
            <a:chOff x="4905375" y="3606800"/>
            <a:chExt cx="3657600" cy="2806700"/>
          </a:xfrm>
        </p:grpSpPr>
        <p:pic>
          <p:nvPicPr>
            <p:cNvPr id="40" name="Picture 39" descr="Reaction_Trend_n2_Col.pdf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05375" y="3606800"/>
              <a:ext cx="3657600" cy="2806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1" name="Group 40"/>
            <p:cNvGrpSpPr>
              <a:grpSpLocks/>
            </p:cNvGrpSpPr>
            <p:nvPr/>
          </p:nvGrpSpPr>
          <p:grpSpPr bwMode="auto">
            <a:xfrm>
              <a:off x="5391150" y="4197350"/>
              <a:ext cx="1808163" cy="635000"/>
              <a:chOff x="5391140" y="4197886"/>
              <a:chExt cx="1808580" cy="635016"/>
            </a:xfrm>
          </p:grpSpPr>
          <p:sp>
            <p:nvSpPr>
              <p:cNvPr id="42" name="TextBox 33"/>
              <p:cNvSpPr txBox="1">
                <a:spLocks noChangeArrowheads="1"/>
              </p:cNvSpPr>
              <p:nvPr/>
            </p:nvSpPr>
            <p:spPr bwMode="auto">
              <a:xfrm>
                <a:off x="5391140" y="4309682"/>
                <a:ext cx="1402948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 dirty="0">
                    <a:solidFill>
                      <a:srgbClr val="FF0000"/>
                    </a:solidFill>
                    <a:latin typeface="Arial" charset="0"/>
                    <a:cs typeface="Arial" charset="0"/>
                  </a:rPr>
                  <a:t>Structural </a:t>
                </a:r>
              </a:p>
              <a:p>
                <a:r>
                  <a:rPr lang="en-US" sz="1400" b="1" dirty="0">
                    <a:solidFill>
                      <a:srgbClr val="FF0000"/>
                    </a:solidFill>
                    <a:latin typeface="Arial" charset="0"/>
                    <a:cs typeface="Arial" charset="0"/>
                  </a:rPr>
                  <a:t>Change Onset</a:t>
                </a:r>
              </a:p>
            </p:txBody>
          </p:sp>
          <p:cxnSp>
            <p:nvCxnSpPr>
              <p:cNvPr id="43" name="Straight Arrow Connector 42"/>
              <p:cNvCxnSpPr>
                <a:endCxn id="44" idx="0"/>
              </p:cNvCxnSpPr>
              <p:nvPr/>
            </p:nvCxnSpPr>
            <p:spPr>
              <a:xfrm flipV="1">
                <a:off x="6375617" y="4366165"/>
                <a:ext cx="649438" cy="23178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44" name="Oval 43"/>
              <p:cNvSpPr/>
              <p:nvPr/>
            </p:nvSpPr>
            <p:spPr>
              <a:xfrm rot="18017161">
                <a:off x="6890131" y="4320107"/>
                <a:ext cx="431811" cy="187368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3981453" y="3924300"/>
            <a:ext cx="5020657" cy="1638300"/>
            <a:chOff x="3981453" y="3924300"/>
            <a:chExt cx="5020657" cy="1638300"/>
          </a:xfrm>
        </p:grpSpPr>
        <p:pic>
          <p:nvPicPr>
            <p:cNvPr id="46" name="Picture 64" descr="ECF_Initial_2_BERTalk.pdf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81453" y="4135743"/>
              <a:ext cx="2374615" cy="1282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65" descr="ECF_AfterPret_2_BERTalk.pdf"/>
            <p:cNvPicPr>
              <a:picLocks noChangeAspect="1"/>
            </p:cNvPicPr>
            <p:nvPr/>
          </p:nvPicPr>
          <p:blipFill rotWithShape="1">
            <a:blip r:embed="rId6" cstate="print"/>
            <a:srcRect r="23448"/>
            <a:stretch/>
          </p:blipFill>
          <p:spPr bwMode="auto">
            <a:xfrm>
              <a:off x="6921831" y="3924300"/>
              <a:ext cx="2080279" cy="163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8" name="Straight Arrow Connector 47"/>
            <p:cNvCxnSpPr/>
            <p:nvPr/>
          </p:nvCxnSpPr>
          <p:spPr bwMode="auto">
            <a:xfrm>
              <a:off x="6226181" y="4667250"/>
              <a:ext cx="527050" cy="6350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52"/>
          <p:cNvSpPr txBox="1">
            <a:spLocks noChangeArrowheads="1"/>
          </p:cNvSpPr>
          <p:nvPr/>
        </p:nvSpPr>
        <p:spPr bwMode="auto">
          <a:xfrm>
            <a:off x="5339237" y="5638800"/>
            <a:ext cx="2319975" cy="52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Helvetica" pitchFamily="34" charset="0"/>
                <a:cs typeface="Helvetica" pitchFamily="34" charset="0"/>
              </a:rPr>
              <a:t>Elementary Cellulose Fibril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  <a:latin typeface="Helvetica" pitchFamily="34" charset="0"/>
                <a:cs typeface="Helvetica" pitchFamily="34" charset="0"/>
              </a:rPr>
              <a:t>Cross-sectional View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079884" y="2209800"/>
            <a:ext cx="431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Q</a:t>
            </a:r>
            <a:r>
              <a:rPr lang="en-US" sz="1400" baseline="30000" dirty="0" smtClean="0"/>
              <a:t>-4</a:t>
            </a:r>
            <a:endParaRPr lang="en-US" sz="1400" dirty="0"/>
          </a:p>
        </p:txBody>
      </p:sp>
      <p:sp>
        <p:nvSpPr>
          <p:cNvPr id="51" name="TextBox 50"/>
          <p:cNvSpPr txBox="1"/>
          <p:nvPr/>
        </p:nvSpPr>
        <p:spPr>
          <a:xfrm>
            <a:off x="3719901" y="3903010"/>
            <a:ext cx="285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D</a:t>
            </a:r>
            <a:endParaRPr lang="en-US" sz="1400" dirty="0"/>
          </a:p>
        </p:txBody>
      </p:sp>
      <p:cxnSp>
        <p:nvCxnSpPr>
          <p:cNvPr id="52" name="Straight Arrow Connector 51"/>
          <p:cNvCxnSpPr/>
          <p:nvPr/>
        </p:nvCxnSpPr>
        <p:spPr>
          <a:xfrm rot="10800000">
            <a:off x="3981453" y="3065418"/>
            <a:ext cx="0" cy="822960"/>
          </a:xfrm>
          <a:prstGeom prst="straightConnector1">
            <a:avLst/>
          </a:prstGeom>
          <a:ln w="19050">
            <a:solidFill>
              <a:schemeClr val="tx1"/>
            </a:solidFill>
            <a:prstDash val="lgDashDot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3779032" y="2690949"/>
            <a:ext cx="1" cy="1195251"/>
          </a:xfrm>
          <a:prstGeom prst="straightConnector1">
            <a:avLst/>
          </a:prstGeom>
          <a:ln w="19050">
            <a:solidFill>
              <a:schemeClr val="tx1"/>
            </a:solidFill>
            <a:prstDash val="lgDashDot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 Box 17"/>
          <p:cNvSpPr txBox="1">
            <a:spLocks noChangeArrowheads="1"/>
          </p:cNvSpPr>
          <p:nvPr/>
        </p:nvSpPr>
        <p:spPr bwMode="auto">
          <a:xfrm>
            <a:off x="1416832" y="6334780"/>
            <a:ext cx="47244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 dirty="0" smtClean="0"/>
              <a:t>Pingali, et al., </a:t>
            </a:r>
            <a:r>
              <a:rPr lang="en-US" sz="1400" dirty="0" err="1" smtClean="0"/>
              <a:t>Biomacromolecules</a:t>
            </a:r>
            <a:r>
              <a:rPr lang="en-US" sz="1400" dirty="0" smtClean="0"/>
              <a:t> </a:t>
            </a:r>
            <a:r>
              <a:rPr lang="en-US" sz="1400" b="1" dirty="0" smtClean="0"/>
              <a:t>11</a:t>
            </a:r>
            <a:r>
              <a:rPr lang="en-US" sz="1400" dirty="0" smtClean="0"/>
              <a:t>:  2329-2335 </a:t>
            </a:r>
            <a:r>
              <a:rPr lang="en-US" sz="1400" dirty="0"/>
              <a:t>(</a:t>
            </a:r>
            <a:r>
              <a:rPr lang="en-US" sz="1400" dirty="0" smtClean="0"/>
              <a:t>2010).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9924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381000"/>
            <a:ext cx="8929688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Non-particulate Scattering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21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66688"/>
            <a:ext cx="8229600" cy="566737"/>
          </a:xfrm>
        </p:spPr>
        <p:txBody>
          <a:bodyPr/>
          <a:lstStyle/>
          <a:p>
            <a:pPr eaLnBrk="1" hangingPunct="1"/>
            <a:r>
              <a:rPr lang="en-US" sz="3600" dirty="0" smtClean="0"/>
              <a:t>SAS Summary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81000" y="990600"/>
            <a:ext cx="8382000" cy="4724400"/>
          </a:xfrm>
        </p:spPr>
        <p:txBody>
          <a:bodyPr>
            <a:no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2400" b="1" dirty="0" smtClean="0">
                <a:cs typeface="Arial" pitchFamily="34" charset="0"/>
              </a:rPr>
              <a:t>SAS probes length scales from 1nm to 100nm</a:t>
            </a:r>
            <a:endParaRPr lang="en-US" sz="2400" b="1" dirty="0" smtClean="0">
              <a:solidFill>
                <a:srgbClr val="FF0000"/>
              </a:solidFill>
              <a:cs typeface="Arial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b="1" dirty="0" smtClean="0">
                <a:cs typeface="Arial" pitchFamily="34" charset="0"/>
              </a:rPr>
              <a:t>SAS </a:t>
            </a:r>
            <a:r>
              <a:rPr lang="en-US" sz="2400" b="1" dirty="0">
                <a:cs typeface="Arial" pitchFamily="34" charset="0"/>
              </a:rPr>
              <a:t>does not see </a:t>
            </a:r>
            <a:r>
              <a:rPr lang="en-US" sz="2400" b="1" dirty="0" smtClean="0">
                <a:cs typeface="Arial" pitchFamily="34" charset="0"/>
              </a:rPr>
              <a:t>atoms, </a:t>
            </a:r>
            <a:r>
              <a:rPr lang="en-US" sz="2400" b="1" dirty="0">
                <a:cs typeface="Arial" pitchFamily="34" charset="0"/>
              </a:rPr>
              <a:t>but larger, interesting features over many length </a:t>
            </a:r>
            <a:r>
              <a:rPr lang="en-US" sz="2400" b="1" dirty="0" smtClean="0">
                <a:cs typeface="Arial" pitchFamily="34" charset="0"/>
              </a:rPr>
              <a:t>scales</a:t>
            </a:r>
          </a:p>
          <a:p>
            <a:pPr>
              <a:lnSpc>
                <a:spcPct val="100000"/>
              </a:lnSpc>
            </a:pPr>
            <a:r>
              <a:rPr lang="en-US" sz="2400" b="1" dirty="0" smtClean="0">
                <a:cs typeface="Arial" pitchFamily="34" charset="0"/>
              </a:rPr>
              <a:t>SAS </a:t>
            </a:r>
            <a:r>
              <a:rPr lang="en-US" sz="2400" b="1" dirty="0">
                <a:cs typeface="Arial" pitchFamily="34" charset="0"/>
              </a:rPr>
              <a:t>is similar to diffraction but </a:t>
            </a:r>
            <a:r>
              <a:rPr lang="en-US" sz="2400" b="1" dirty="0" smtClean="0">
                <a:cs typeface="Arial" pitchFamily="34" charset="0"/>
              </a:rPr>
              <a:t>does </a:t>
            </a:r>
            <a:r>
              <a:rPr lang="en-US" sz="2400" b="1" dirty="0">
                <a:cs typeface="Arial" pitchFamily="34" charset="0"/>
              </a:rPr>
              <a:t>not require </a:t>
            </a:r>
            <a:r>
              <a:rPr lang="en-US" sz="2400" b="1" dirty="0" smtClean="0">
                <a:cs typeface="Arial" pitchFamily="34" charset="0"/>
              </a:rPr>
              <a:t>crystals</a:t>
            </a:r>
          </a:p>
          <a:p>
            <a:pPr>
              <a:lnSpc>
                <a:spcPct val="100000"/>
              </a:lnSpc>
            </a:pPr>
            <a:r>
              <a:rPr lang="en-US" sz="2400" b="1" dirty="0" smtClean="0">
                <a:cs typeface="Arial" pitchFamily="34" charset="0"/>
              </a:rPr>
              <a:t>SAS applications are only limited by imagination</a:t>
            </a:r>
            <a:endParaRPr lang="en-US" sz="2400" b="1" dirty="0">
              <a:cs typeface="Arial" pitchFamily="34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en-US" sz="2400" b="1" dirty="0" smtClean="0">
                <a:cs typeface="Arial" pitchFamily="34" charset="0"/>
              </a:rPr>
              <a:t>SAS can be used alone, but often complementary to other methods, such as microscopy, NMR</a:t>
            </a:r>
          </a:p>
          <a:p>
            <a:pPr eaLnBrk="1" hangingPunct="1">
              <a:lnSpc>
                <a:spcPct val="100000"/>
              </a:lnSpc>
            </a:pPr>
            <a:r>
              <a:rPr lang="en-US" sz="2400" b="1" dirty="0" smtClean="0">
                <a:cs typeface="Arial" pitchFamily="34" charset="0"/>
              </a:rPr>
              <a:t>SAS data analysis is application dependent, using a diverse set of approximations, models and software</a:t>
            </a:r>
          </a:p>
        </p:txBody>
      </p:sp>
    </p:spTree>
    <p:extLst>
      <p:ext uri="{BB962C8B-B14F-4D97-AF65-F5344CB8AC3E}">
        <p14:creationId xmlns:p14="http://schemas.microsoft.com/office/powerpoint/2010/main" val="333845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229600" cy="487954"/>
          </a:xfrm>
        </p:spPr>
        <p:txBody>
          <a:bodyPr/>
          <a:lstStyle/>
          <a:p>
            <a:pPr eaLnBrk="1" hangingPunct="1"/>
            <a:r>
              <a:rPr lang="en-US" dirty="0" smtClean="0"/>
              <a:t>SAS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911225" y="1066800"/>
            <a:ext cx="7340600" cy="520450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b="1" dirty="0" smtClean="0">
                <a:latin typeface="+mn-lt"/>
              </a:rPr>
              <a:t>SAS is a tool for structural characterization of materials</a:t>
            </a:r>
          </a:p>
          <a:p>
            <a:pPr lvl="1">
              <a:lnSpc>
                <a:spcPct val="80000"/>
              </a:lnSpc>
            </a:pPr>
            <a:r>
              <a:rPr lang="en-US" b="1" dirty="0" smtClean="0">
                <a:latin typeface="+mn-lt"/>
              </a:rPr>
              <a:t>X-rays, neutrons and laser light can be used for SAS</a:t>
            </a:r>
          </a:p>
          <a:p>
            <a:pPr lvl="1">
              <a:lnSpc>
                <a:spcPct val="80000"/>
              </a:lnSpc>
            </a:pPr>
            <a:endParaRPr lang="en-US" b="1" dirty="0" smtClean="0">
              <a:latin typeface="+mn-lt"/>
            </a:endParaRPr>
          </a:p>
          <a:p>
            <a:pPr lvl="1">
              <a:lnSpc>
                <a:spcPct val="80000"/>
              </a:lnSpc>
            </a:pPr>
            <a:endParaRPr lang="en-US" b="1" dirty="0">
              <a:latin typeface="+mn-lt"/>
            </a:endParaRPr>
          </a:p>
          <a:p>
            <a:pPr>
              <a:lnSpc>
                <a:spcPct val="80000"/>
              </a:lnSpc>
            </a:pPr>
            <a:r>
              <a:rPr lang="en-US" sz="2400" b="1" dirty="0" smtClean="0"/>
              <a:t>One of the most widely applicable structural characterization techniques</a:t>
            </a:r>
            <a:endParaRPr lang="en-US" sz="2400" b="1" dirty="0"/>
          </a:p>
          <a:p>
            <a:pPr lvl="1">
              <a:lnSpc>
                <a:spcPct val="80000"/>
              </a:lnSpc>
            </a:pPr>
            <a:r>
              <a:rPr lang="en-US" b="1" dirty="0" smtClean="0"/>
              <a:t>Solids, liquids, gasses</a:t>
            </a:r>
          </a:p>
          <a:p>
            <a:pPr lvl="1">
              <a:lnSpc>
                <a:spcPct val="80000"/>
              </a:lnSpc>
            </a:pPr>
            <a:r>
              <a:rPr lang="en-US" b="1" dirty="0" smtClean="0"/>
              <a:t>Amorphous, crystalline or anything in between</a:t>
            </a:r>
          </a:p>
          <a:p>
            <a:pPr lvl="1">
              <a:lnSpc>
                <a:spcPct val="80000"/>
              </a:lnSpc>
            </a:pPr>
            <a:r>
              <a:rPr lang="en-US" b="1" dirty="0" smtClean="0"/>
              <a:t>Pretty much any kind of material</a:t>
            </a:r>
            <a:endParaRPr lang="en-US" b="1" dirty="0"/>
          </a:p>
          <a:p>
            <a:pPr marL="346075" lvl="1" indent="0">
              <a:lnSpc>
                <a:spcPct val="80000"/>
              </a:lnSpc>
              <a:buNone/>
            </a:pP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063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Reading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81000" y="609600"/>
            <a:ext cx="8382000" cy="5334000"/>
          </a:xfrm>
        </p:spPr>
        <p:txBody>
          <a:bodyPr>
            <a:noAutofit/>
          </a:bodyPr>
          <a:lstStyle/>
          <a:p>
            <a:pPr lvl="0"/>
            <a:r>
              <a:rPr lang="en-US" sz="1800" b="1" dirty="0"/>
              <a:t>Guinier, A., Fournet, G.  1955.  Small-Angle Scattering of X-rays.  John Wiley &amp; Sons, New York.</a:t>
            </a:r>
            <a:br>
              <a:rPr lang="en-US" sz="1800" b="1" dirty="0"/>
            </a:br>
            <a:r>
              <a:rPr lang="en-US" sz="1800" b="1" i="1" dirty="0"/>
              <a:t>	</a:t>
            </a:r>
            <a:r>
              <a:rPr lang="en-US" sz="1400" b="1" i="1" dirty="0"/>
              <a:t>The classical work on </a:t>
            </a:r>
            <a:r>
              <a:rPr lang="en-US" sz="1400" b="1" i="1" dirty="0" smtClean="0"/>
              <a:t>SAS. The book focuses </a:t>
            </a:r>
            <a:r>
              <a:rPr lang="en-US" sz="1400" b="1" i="1" dirty="0"/>
              <a:t>on </a:t>
            </a:r>
            <a:r>
              <a:rPr lang="en-US" sz="1400" b="1" i="1" dirty="0" smtClean="0"/>
              <a:t>x-rays, but the theory and data interpretation also applies to SANS.</a:t>
            </a:r>
            <a:endParaRPr lang="en-US" sz="1400" b="1" i="1" dirty="0"/>
          </a:p>
          <a:p>
            <a:pPr lvl="0"/>
            <a:r>
              <a:rPr lang="en-US" sz="1800" b="1" dirty="0" smtClean="0"/>
              <a:t>Roe, R. J.  2000.  Methods of X-Ray and Neutron Scattering in Polymer Science. Oxford University Press, New York and Oxford.</a:t>
            </a:r>
            <a:br>
              <a:rPr lang="en-US" sz="1800" b="1" dirty="0" smtClean="0"/>
            </a:br>
            <a:r>
              <a:rPr lang="en-US" sz="1800" b="1" dirty="0" smtClean="0"/>
              <a:t>	</a:t>
            </a:r>
            <a:r>
              <a:rPr lang="en-US" sz="1400" b="1" i="1" dirty="0" smtClean="0"/>
              <a:t>This book covers the basic scientific principles of SAS thoroughly and is suitable for the non-expert.</a:t>
            </a:r>
            <a:endParaRPr lang="en-US" sz="1800" b="1" dirty="0" smtClean="0"/>
          </a:p>
          <a:p>
            <a:pPr lvl="0"/>
            <a:r>
              <a:rPr lang="en-US" sz="1800" b="1" dirty="0" smtClean="0"/>
              <a:t>Higgins</a:t>
            </a:r>
            <a:r>
              <a:rPr lang="en-US" sz="1800" b="1" dirty="0"/>
              <a:t>, J. S., and Benoît, H. C.  1994.  Neutron Scattering from Polymers.</a:t>
            </a:r>
            <a:r>
              <a:rPr lang="en-US" sz="1800" b="1" i="1" dirty="0"/>
              <a:t> </a:t>
            </a:r>
            <a:r>
              <a:rPr lang="en-US" sz="1800" b="1" dirty="0"/>
              <a:t>Clarendon Press, Oxford.</a:t>
            </a:r>
            <a:br>
              <a:rPr lang="en-US" sz="1800" b="1" dirty="0"/>
            </a:br>
            <a:r>
              <a:rPr lang="en-US" sz="1800" b="1" dirty="0"/>
              <a:t>	</a:t>
            </a:r>
            <a:r>
              <a:rPr lang="en-US" sz="1400" b="1" i="1" dirty="0"/>
              <a:t>A comprehensive description </a:t>
            </a:r>
            <a:r>
              <a:rPr lang="en-US" sz="1400" b="1" i="1" dirty="0" smtClean="0"/>
              <a:t>of </a:t>
            </a:r>
            <a:r>
              <a:rPr lang="en-US" sz="1400" b="1" i="1" dirty="0"/>
              <a:t>neutron </a:t>
            </a:r>
            <a:r>
              <a:rPr lang="en-US" sz="1400" b="1" i="1" dirty="0" smtClean="0"/>
              <a:t>scattering, particularly SANS, that is </a:t>
            </a:r>
            <a:r>
              <a:rPr lang="en-US" sz="1400" b="1" i="1" dirty="0"/>
              <a:t>focused on </a:t>
            </a:r>
            <a:r>
              <a:rPr lang="en-US" sz="1400" b="1" i="1" dirty="0" smtClean="0"/>
              <a:t>polymers.  It is </a:t>
            </a:r>
            <a:r>
              <a:rPr lang="en-US" sz="1400" b="1" i="1" dirty="0"/>
              <a:t>very useful for anyone interested in </a:t>
            </a:r>
            <a:r>
              <a:rPr lang="en-US" sz="1400" b="1" i="1" dirty="0" smtClean="0"/>
              <a:t>SANS.</a:t>
            </a:r>
            <a:endParaRPr lang="en-US" sz="1400" b="1" i="1" dirty="0"/>
          </a:p>
          <a:p>
            <a:pPr lvl="0"/>
            <a:r>
              <a:rPr lang="en-US" sz="1800" b="1" dirty="0" smtClean="0"/>
              <a:t>Pedersen</a:t>
            </a:r>
            <a:r>
              <a:rPr lang="en-US" sz="1800" b="1" dirty="0"/>
              <a:t>, J. S., 1997. Analysis of small-angle scattering data from colloids and polymer solutions: modeling and least-squares fitting.  </a:t>
            </a:r>
            <a:r>
              <a:rPr lang="en-US" sz="1800" b="1" i="1" dirty="0"/>
              <a:t>Adv. Colloid Interface Sci. </a:t>
            </a:r>
            <a:r>
              <a:rPr lang="en-US" sz="1800" b="1" dirty="0"/>
              <a:t>70:171-210.</a:t>
            </a:r>
            <a:br>
              <a:rPr lang="en-US" sz="1800" b="1" dirty="0"/>
            </a:br>
            <a:r>
              <a:rPr lang="en-US" sz="1800" b="1" dirty="0"/>
              <a:t>	</a:t>
            </a:r>
            <a:r>
              <a:rPr lang="en-US" sz="1400" b="1" i="1" dirty="0"/>
              <a:t>Contains a comprehensive list of form factors and structure factors that are used for interpreting </a:t>
            </a:r>
            <a:r>
              <a:rPr lang="en-US" sz="1400" b="1" i="1" dirty="0" smtClean="0"/>
              <a:t>SAS </a:t>
            </a:r>
            <a:r>
              <a:rPr lang="en-US" sz="1400" b="1" i="1" dirty="0"/>
              <a:t>data. </a:t>
            </a:r>
            <a:endParaRPr lang="en-US" sz="1400" b="1" i="1" dirty="0" smtClean="0"/>
          </a:p>
          <a:p>
            <a:r>
              <a:rPr lang="en-US" sz="1800" b="1" dirty="0" smtClean="0">
                <a:solidFill>
                  <a:prstClr val="black"/>
                </a:solidFill>
              </a:rPr>
              <a:t>Urban, V. </a:t>
            </a:r>
            <a:r>
              <a:rPr lang="en-US" sz="1800" b="1" dirty="0">
                <a:solidFill>
                  <a:prstClr val="black"/>
                </a:solidFill>
              </a:rPr>
              <a:t>S., </a:t>
            </a:r>
            <a:r>
              <a:rPr lang="en-US" sz="1800" b="1" dirty="0" smtClean="0">
                <a:solidFill>
                  <a:prstClr val="black"/>
                </a:solidFill>
              </a:rPr>
              <a:t>2012. Small-Angle Neutron Scattering. In: </a:t>
            </a:r>
            <a:r>
              <a:rPr lang="en-US" sz="1800" b="1" i="1" dirty="0" smtClean="0">
                <a:solidFill>
                  <a:prstClr val="black"/>
                </a:solidFill>
              </a:rPr>
              <a:t>Characterization of Materials</a:t>
            </a:r>
            <a:r>
              <a:rPr lang="en-US" sz="1800" b="1" dirty="0" smtClean="0">
                <a:solidFill>
                  <a:prstClr val="black"/>
                </a:solidFill>
              </a:rPr>
              <a:t>, </a:t>
            </a:r>
            <a:r>
              <a:rPr lang="en-US" sz="1800" b="1" dirty="0" smtClean="0"/>
              <a:t>edited </a:t>
            </a:r>
            <a:r>
              <a:rPr lang="en-US" sz="1800" b="1" dirty="0"/>
              <a:t>by Elton N. Kaufmann</a:t>
            </a:r>
            <a:r>
              <a:rPr lang="en-US" sz="1800" b="1" dirty="0" smtClean="0"/>
              <a:t>. Copyright </a:t>
            </a:r>
            <a:r>
              <a:rPr lang="en-US" sz="1800" b="1" i="1" dirty="0" smtClean="0"/>
              <a:t> </a:t>
            </a:r>
            <a:r>
              <a:rPr lang="en-US" sz="1800" b="1" dirty="0"/>
              <a:t>2012 John Wiley &amp; Sons, Inc</a:t>
            </a:r>
            <a:r>
              <a:rPr lang="en-US" sz="1800" b="1" dirty="0" smtClean="0"/>
              <a:t>.</a:t>
            </a:r>
            <a:br>
              <a:rPr lang="en-US" sz="1800" b="1" dirty="0" smtClean="0"/>
            </a:br>
            <a:r>
              <a:rPr lang="en-US" sz="1800" b="1" dirty="0" smtClean="0"/>
              <a:t>	</a:t>
            </a:r>
            <a:r>
              <a:rPr lang="en-US" sz="1400" b="1" i="1" dirty="0" smtClean="0">
                <a:solidFill>
                  <a:prstClr val="black"/>
                </a:solidFill>
              </a:rPr>
              <a:t>A concise introduction to theory and practical considerations </a:t>
            </a:r>
            <a:r>
              <a:rPr lang="en-US" sz="1400" b="1" i="1" dirty="0">
                <a:solidFill>
                  <a:prstClr val="black"/>
                </a:solidFill>
              </a:rPr>
              <a:t>of </a:t>
            </a:r>
            <a:r>
              <a:rPr lang="en-US" sz="1400" b="1" i="1" dirty="0" smtClean="0">
                <a:solidFill>
                  <a:prstClr val="black"/>
                </a:solidFill>
              </a:rPr>
              <a:t>SANS. </a:t>
            </a:r>
            <a:endParaRPr lang="en-US" sz="14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05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SAS applications A to Z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8788" y="619125"/>
            <a:ext cx="4189412" cy="6010275"/>
          </a:xfrm>
        </p:spPr>
        <p:txBody>
          <a:bodyPr/>
          <a:lstStyle/>
          <a:p>
            <a:pPr eaLnBrk="1" hangingPunct="1">
              <a:buFont typeface="Symbol" pitchFamily="18" charset="2"/>
              <a:buNone/>
            </a:pPr>
            <a:r>
              <a:rPr lang="en-US" sz="1800" dirty="0" smtClean="0">
                <a:cs typeface="Times New Roman" pitchFamily="18" charset="0"/>
              </a:rPr>
              <a:t>Alzheimer’s disease, aerogel, alloys</a:t>
            </a:r>
          </a:p>
          <a:p>
            <a:pPr eaLnBrk="1" hangingPunct="1">
              <a:buFont typeface="Symbol" pitchFamily="18" charset="2"/>
              <a:buNone/>
            </a:pPr>
            <a:r>
              <a:rPr lang="en-US" sz="1800" dirty="0" smtClean="0">
                <a:solidFill>
                  <a:srgbClr val="0000FF"/>
                </a:solidFill>
                <a:cs typeface="Times New Roman" pitchFamily="18" charset="0"/>
              </a:rPr>
              <a:t>Bio-macromolecular assemblies</a:t>
            </a:r>
            <a:r>
              <a:rPr lang="en-US" sz="1800" dirty="0" smtClean="0">
                <a:cs typeface="Times New Roman" pitchFamily="18" charset="0"/>
              </a:rPr>
              <a:t>, bone</a:t>
            </a:r>
          </a:p>
          <a:p>
            <a:pPr eaLnBrk="1" hangingPunct="1">
              <a:buFont typeface="Symbol" pitchFamily="18" charset="2"/>
              <a:buNone/>
            </a:pPr>
            <a:r>
              <a:rPr lang="en-US" sz="1800" dirty="0" smtClean="0">
                <a:solidFill>
                  <a:schemeClr val="accent1"/>
                </a:solidFill>
                <a:cs typeface="Times New Roman" pitchFamily="18" charset="0"/>
              </a:rPr>
              <a:t>Colloids, complex fluids</a:t>
            </a:r>
            <a:r>
              <a:rPr lang="en-US" sz="1800" dirty="0" smtClean="0">
                <a:cs typeface="Times New Roman" pitchFamily="18" charset="0"/>
              </a:rPr>
              <a:t>, catalysts</a:t>
            </a:r>
          </a:p>
          <a:p>
            <a:pPr eaLnBrk="1" hangingPunct="1">
              <a:buFont typeface="Symbol" pitchFamily="18" charset="2"/>
              <a:buNone/>
            </a:pPr>
            <a:r>
              <a:rPr lang="en-US" sz="1800" dirty="0" smtClean="0">
                <a:cs typeface="Times New Roman" pitchFamily="18" charset="0"/>
              </a:rPr>
              <a:t>Detergents, dairy (casein micelles) </a:t>
            </a:r>
          </a:p>
          <a:p>
            <a:pPr eaLnBrk="1" hangingPunct="1">
              <a:buFont typeface="Symbol" pitchFamily="18" charset="2"/>
              <a:buNone/>
            </a:pPr>
            <a:r>
              <a:rPr lang="en-US" sz="1800" dirty="0" smtClean="0">
                <a:cs typeface="Times New Roman" pitchFamily="18" charset="0"/>
              </a:rPr>
              <a:t>Earth science, emulsions</a:t>
            </a:r>
          </a:p>
          <a:p>
            <a:pPr eaLnBrk="1" hangingPunct="1">
              <a:buFont typeface="Symbol" pitchFamily="18" charset="2"/>
              <a:buNone/>
            </a:pPr>
            <a:r>
              <a:rPr lang="en-US" sz="1800" dirty="0" smtClean="0">
                <a:cs typeface="Times New Roman" pitchFamily="18" charset="0"/>
              </a:rPr>
              <a:t>Fluid adsorption in nanopores, fuel cells, food science (chocolate)</a:t>
            </a:r>
          </a:p>
          <a:p>
            <a:pPr eaLnBrk="1" hangingPunct="1">
              <a:buFont typeface="Symbol" pitchFamily="18" charset="2"/>
              <a:buNone/>
            </a:pPr>
            <a:r>
              <a:rPr lang="en-US" sz="1800" dirty="0" smtClean="0">
                <a:cs typeface="Times New Roman" pitchFamily="18" charset="0"/>
              </a:rPr>
              <a:t>Gelation, green solvents</a:t>
            </a:r>
          </a:p>
          <a:p>
            <a:pPr eaLnBrk="1" hangingPunct="1">
              <a:buFont typeface="Symbol" pitchFamily="18" charset="2"/>
              <a:buNone/>
            </a:pPr>
            <a:r>
              <a:rPr lang="en-US" sz="1800" dirty="0" smtClean="0">
                <a:cs typeface="Times New Roman" pitchFamily="18" charset="0"/>
              </a:rPr>
              <a:t>High pressure, high temperature…, hydrogen storage, helium bubble growth in fusion reactors</a:t>
            </a:r>
          </a:p>
          <a:p>
            <a:pPr eaLnBrk="1" hangingPunct="1">
              <a:buFont typeface="Symbol" pitchFamily="18" charset="2"/>
              <a:buNone/>
            </a:pPr>
            <a:r>
              <a:rPr lang="en-US" sz="1800" dirty="0" smtClean="0">
                <a:cs typeface="Times New Roman" pitchFamily="18" charset="0"/>
              </a:rPr>
              <a:t>Implants (UHDPE)</a:t>
            </a:r>
          </a:p>
          <a:p>
            <a:pPr eaLnBrk="1" hangingPunct="1">
              <a:buFont typeface="Symbol" pitchFamily="18" charset="2"/>
              <a:buNone/>
            </a:pPr>
            <a:r>
              <a:rPr lang="en-US" sz="1800" dirty="0" smtClean="0">
                <a:cs typeface="Times New Roman" pitchFamily="18" charset="0"/>
              </a:rPr>
              <a:t>Jelly </a:t>
            </a:r>
          </a:p>
          <a:p>
            <a:pPr eaLnBrk="1" hangingPunct="1">
              <a:buFont typeface="Symbol" pitchFamily="18" charset="2"/>
              <a:buNone/>
            </a:pPr>
            <a:r>
              <a:rPr lang="en-US" sz="1800" dirty="0" smtClean="0">
                <a:cs typeface="Times New Roman" pitchFamily="18" charset="0"/>
              </a:rPr>
              <a:t>Kinetics (e.g. of polymerization or protein folding), keratin</a:t>
            </a:r>
          </a:p>
          <a:p>
            <a:pPr eaLnBrk="1" hangingPunct="1">
              <a:buFont typeface="Symbol" pitchFamily="18" charset="2"/>
              <a:buNone/>
            </a:pPr>
            <a:r>
              <a:rPr lang="en-US" sz="1800" dirty="0" smtClean="0">
                <a:cs typeface="Times New Roman" pitchFamily="18" charset="0"/>
              </a:rPr>
              <a:t>Liquid Crystals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4572000" y="609600"/>
            <a:ext cx="4191000" cy="6118225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Symbol" pitchFamily="18" charset="2"/>
              <a:buNone/>
            </a:pPr>
            <a:r>
              <a:rPr lang="en-US" sz="1800" dirty="0" smtClean="0">
                <a:solidFill>
                  <a:schemeClr val="accent1"/>
                </a:solidFill>
                <a:cs typeface="Times New Roman" pitchFamily="18" charset="0"/>
              </a:rPr>
              <a:t>Magnetic</a:t>
            </a:r>
            <a:r>
              <a:rPr lang="en-US" sz="1800" dirty="0" smtClean="0">
                <a:cs typeface="Times New Roman" pitchFamily="18" charset="0"/>
              </a:rPr>
              <a:t> flux lines, 		         materials science</a:t>
            </a:r>
          </a:p>
          <a:p>
            <a:pPr>
              <a:buFont typeface="Symbol" pitchFamily="18" charset="2"/>
              <a:buNone/>
            </a:pPr>
            <a:r>
              <a:rPr lang="en-US" sz="1800" dirty="0" smtClean="0">
                <a:solidFill>
                  <a:schemeClr val="accent1"/>
                </a:solidFill>
                <a:cs typeface="Times New Roman" pitchFamily="18" charset="0"/>
              </a:rPr>
              <a:t>Nano-anything</a:t>
            </a:r>
          </a:p>
          <a:p>
            <a:pPr>
              <a:buFont typeface="Symbol" pitchFamily="18" charset="2"/>
              <a:buNone/>
            </a:pPr>
            <a:r>
              <a:rPr lang="en-US" sz="1800" dirty="0" smtClean="0">
                <a:cs typeface="Times New Roman" pitchFamily="18" charset="0"/>
              </a:rPr>
              <a:t>Orientational order</a:t>
            </a:r>
          </a:p>
          <a:p>
            <a:pPr>
              <a:buFont typeface="Symbol" pitchFamily="18" charset="2"/>
              <a:buNone/>
            </a:pPr>
            <a:r>
              <a:rPr lang="en-US" sz="1800" dirty="0" smtClean="0">
                <a:solidFill>
                  <a:schemeClr val="accent1"/>
                </a:solidFill>
                <a:cs typeface="Times New Roman" pitchFamily="18" charset="0"/>
              </a:rPr>
              <a:t>Polymers</a:t>
            </a:r>
            <a:r>
              <a:rPr lang="en-US" sz="1800" dirty="0" smtClean="0">
                <a:cs typeface="Times New Roman" pitchFamily="18" charset="0"/>
              </a:rPr>
              <a:t>, phase behavior, porosity</a:t>
            </a:r>
          </a:p>
          <a:p>
            <a:pPr>
              <a:buFont typeface="Symbol" pitchFamily="18" charset="2"/>
              <a:buNone/>
            </a:pPr>
            <a:r>
              <a:rPr lang="en-US" sz="1800" dirty="0" smtClean="0">
                <a:cs typeface="Times New Roman" pitchFamily="18" charset="0"/>
              </a:rPr>
              <a:t>Quantum dots (GISAXS)</a:t>
            </a:r>
          </a:p>
          <a:p>
            <a:pPr>
              <a:buFont typeface="Symbol" pitchFamily="18" charset="2"/>
              <a:buNone/>
            </a:pPr>
            <a:r>
              <a:rPr lang="en-US" sz="1800" dirty="0" smtClean="0">
                <a:cs typeface="Times New Roman" pitchFamily="18" charset="0"/>
              </a:rPr>
              <a:t>Rubber, ribosome</a:t>
            </a:r>
          </a:p>
          <a:p>
            <a:pPr>
              <a:buFont typeface="Symbol" pitchFamily="18" charset="2"/>
              <a:buNone/>
            </a:pPr>
            <a:r>
              <a:rPr lang="en-US" sz="1800" dirty="0" smtClean="0">
                <a:solidFill>
                  <a:schemeClr val="accent1"/>
                </a:solidFill>
                <a:cs typeface="Times New Roman" pitchFamily="18" charset="0"/>
              </a:rPr>
              <a:t>Soft matter</a:t>
            </a:r>
            <a:r>
              <a:rPr lang="en-US" sz="1800" dirty="0" smtClean="0">
                <a:cs typeface="Times New Roman" pitchFamily="18" charset="0"/>
              </a:rPr>
              <a:t>, surfactants, switchgrass</a:t>
            </a:r>
          </a:p>
          <a:p>
            <a:pPr>
              <a:buFont typeface="Symbol" pitchFamily="18" charset="2"/>
              <a:buNone/>
            </a:pPr>
            <a:r>
              <a:rPr lang="en-US" sz="1800" dirty="0" smtClean="0">
                <a:solidFill>
                  <a:srgbClr val="0000FF"/>
                </a:solidFill>
                <a:cs typeface="Times New Roman" pitchFamily="18" charset="0"/>
              </a:rPr>
              <a:t>Time-resolved</a:t>
            </a:r>
            <a:r>
              <a:rPr lang="en-US" sz="1800" dirty="0" smtClean="0">
                <a:solidFill>
                  <a:schemeClr val="accent1"/>
                </a:solidFill>
                <a:cs typeface="Times New Roman" pitchFamily="18" charset="0"/>
              </a:rPr>
              <a:t>, thermodynamics</a:t>
            </a:r>
          </a:p>
          <a:p>
            <a:pPr>
              <a:buFont typeface="Symbol" pitchFamily="18" charset="2"/>
              <a:buNone/>
            </a:pPr>
            <a:r>
              <a:rPr lang="en-US" sz="1800" dirty="0" smtClean="0">
                <a:cs typeface="Times New Roman" pitchFamily="18" charset="0"/>
              </a:rPr>
              <a:t>Uranium separation</a:t>
            </a:r>
          </a:p>
          <a:p>
            <a:pPr>
              <a:buFont typeface="Symbol" pitchFamily="18" charset="2"/>
              <a:buNone/>
            </a:pPr>
            <a:r>
              <a:rPr lang="en-US" sz="1800" dirty="0" smtClean="0">
                <a:cs typeface="Times New Roman" pitchFamily="18" charset="0"/>
              </a:rPr>
              <a:t>Vesicles, virus </a:t>
            </a:r>
          </a:p>
          <a:p>
            <a:pPr>
              <a:buFont typeface="Symbol" pitchFamily="18" charset="2"/>
              <a:buNone/>
            </a:pPr>
            <a:r>
              <a:rPr lang="en-US" sz="1800" dirty="0" smtClean="0">
                <a:cs typeface="Times New Roman" pitchFamily="18" charset="0"/>
              </a:rPr>
              <a:t>Wine science </a:t>
            </a:r>
          </a:p>
          <a:p>
            <a:pPr>
              <a:buFont typeface="Symbol" pitchFamily="18" charset="2"/>
              <a:buNone/>
            </a:pPr>
            <a:r>
              <a:rPr lang="en-US" sz="1800" dirty="0" smtClean="0">
                <a:cs typeface="Times New Roman" pitchFamily="18" charset="0"/>
              </a:rPr>
              <a:t>Xylose isomerase</a:t>
            </a:r>
          </a:p>
          <a:p>
            <a:pPr>
              <a:buFont typeface="Symbol" pitchFamily="18" charset="2"/>
              <a:buNone/>
            </a:pPr>
            <a:r>
              <a:rPr lang="en-US" sz="1800" dirty="0" smtClean="0">
                <a:cs typeface="Times New Roman" pitchFamily="18" charset="0"/>
              </a:rPr>
              <a:t>Yttrium-stabilized zirconia (YSZ)</a:t>
            </a:r>
            <a:r>
              <a:rPr lang="en-US" sz="1400" dirty="0" smtClean="0">
                <a:ea typeface="Times New Roman" pitchFamily="18" charset="0"/>
                <a:cs typeface="AdvTimes"/>
              </a:rPr>
              <a:t> </a:t>
            </a:r>
          </a:p>
          <a:p>
            <a:pPr>
              <a:buFont typeface="Symbol" pitchFamily="18" charset="2"/>
              <a:buNone/>
            </a:pPr>
            <a:r>
              <a:rPr lang="en-US" sz="1800" dirty="0" smtClean="0">
                <a:cs typeface="Times New Roman" pitchFamily="18" charset="0"/>
              </a:rPr>
              <a:t>Zeolites</a:t>
            </a:r>
          </a:p>
        </p:txBody>
      </p:sp>
      <p:sp>
        <p:nvSpPr>
          <p:cNvPr id="8" name="Cloud"/>
          <p:cNvSpPr>
            <a:spLocks noChangeAspect="1" noEditPoints="1" noChangeArrowheads="1"/>
          </p:cNvSpPr>
          <p:nvPr/>
        </p:nvSpPr>
        <p:spPr bwMode="auto">
          <a:xfrm>
            <a:off x="6634458" y="76200"/>
            <a:ext cx="2362200" cy="990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 eaLnBrk="0" hangingPunct="0">
              <a:defRPr/>
            </a:pPr>
            <a:r>
              <a:rPr lang="en-US" dirty="0" smtClean="0">
                <a:solidFill>
                  <a:srgbClr val="FFFF00"/>
                </a:solidFill>
                <a:cs typeface="+mn-cs"/>
              </a:rPr>
              <a:t>…</a:t>
            </a:r>
            <a:r>
              <a:rPr lang="en-US" dirty="0">
                <a:solidFill>
                  <a:srgbClr val="FFFF00"/>
                </a:solidFill>
                <a:cs typeface="+mn-cs"/>
              </a:rPr>
              <a:t>a</a:t>
            </a:r>
            <a:r>
              <a:rPr lang="en-US" dirty="0" smtClean="0">
                <a:solidFill>
                  <a:srgbClr val="FFFF00"/>
                </a:solidFill>
                <a:cs typeface="+mn-cs"/>
              </a:rPr>
              <a:t>nything?</a:t>
            </a:r>
          </a:p>
          <a:p>
            <a:pPr algn="ctr" eaLnBrk="0" hangingPunct="0">
              <a:defRPr/>
            </a:pPr>
            <a:r>
              <a:rPr lang="en-US" dirty="0" smtClean="0">
                <a:solidFill>
                  <a:srgbClr val="FFFF00"/>
                </a:solidFill>
                <a:cs typeface="+mn-cs"/>
              </a:rPr>
              <a:t>Pretty close!</a:t>
            </a:r>
            <a:endParaRPr lang="en-US" dirty="0">
              <a:solidFill>
                <a:srgbClr val="FFFF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37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712490" cy="877163"/>
          </a:xfrm>
        </p:spPr>
        <p:txBody>
          <a:bodyPr/>
          <a:lstStyle/>
          <a:p>
            <a:r>
              <a:rPr lang="en-US" dirty="0" smtClean="0"/>
              <a:t>Difference between SAS and Microscopy</a:t>
            </a:r>
            <a:endParaRPr lang="en-US" dirty="0"/>
          </a:p>
        </p:txBody>
      </p:sp>
      <p:grpSp>
        <p:nvGrpSpPr>
          <p:cNvPr id="4" name="Group 72"/>
          <p:cNvGrpSpPr>
            <a:grpSpLocks/>
          </p:cNvGrpSpPr>
          <p:nvPr/>
        </p:nvGrpSpPr>
        <p:grpSpPr bwMode="auto">
          <a:xfrm>
            <a:off x="3473450" y="892175"/>
            <a:ext cx="5365750" cy="2460625"/>
            <a:chOff x="439" y="760"/>
            <a:chExt cx="3380" cy="1550"/>
          </a:xfrm>
        </p:grpSpPr>
        <p:sp>
          <p:nvSpPr>
            <p:cNvPr id="5" name="Rectangle 42"/>
            <p:cNvSpPr>
              <a:spLocks noChangeAspect="1" noChangeArrowheads="1"/>
            </p:cNvSpPr>
            <p:nvPr/>
          </p:nvSpPr>
          <p:spPr bwMode="auto">
            <a:xfrm>
              <a:off x="2720" y="800"/>
              <a:ext cx="1099" cy="1264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dirty="0">
                <a:latin typeface="Arial Narrow" pitchFamily="34" charset="0"/>
                <a:cs typeface="+mn-cs"/>
              </a:endParaRPr>
            </a:p>
          </p:txBody>
        </p:sp>
        <p:sp>
          <p:nvSpPr>
            <p:cNvPr id="6" name="Rectangle 49"/>
            <p:cNvSpPr>
              <a:spLocks noChangeAspect="1" noChangeArrowheads="1"/>
            </p:cNvSpPr>
            <p:nvPr/>
          </p:nvSpPr>
          <p:spPr bwMode="auto">
            <a:xfrm>
              <a:off x="439" y="1448"/>
              <a:ext cx="574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000" dirty="0">
                  <a:solidFill>
                    <a:schemeClr val="accent1"/>
                  </a:solidFill>
                  <a:latin typeface="Arial Narrow" pitchFamily="34" charset="0"/>
                </a:rPr>
                <a:t>incident</a:t>
              </a:r>
            </a:p>
            <a:p>
              <a:pPr eaLnBrk="0" hangingPunct="0"/>
              <a:r>
                <a:rPr lang="en-US" sz="2000" dirty="0">
                  <a:solidFill>
                    <a:schemeClr val="accent1"/>
                  </a:solidFill>
                  <a:latin typeface="Arial Narrow" pitchFamily="34" charset="0"/>
                </a:rPr>
                <a:t>beam</a:t>
              </a:r>
            </a:p>
          </p:txBody>
        </p:sp>
        <p:sp>
          <p:nvSpPr>
            <p:cNvPr id="7" name="Rectangle 51"/>
            <p:cNvSpPr>
              <a:spLocks noChangeAspect="1" noChangeArrowheads="1"/>
            </p:cNvSpPr>
            <p:nvPr/>
          </p:nvSpPr>
          <p:spPr bwMode="auto">
            <a:xfrm>
              <a:off x="1046" y="1959"/>
              <a:ext cx="56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000" dirty="0">
                  <a:latin typeface="Arial Narrow" pitchFamily="34" charset="0"/>
                </a:rPr>
                <a:t>Sample</a:t>
              </a:r>
              <a:endParaRPr lang="en-US" sz="2000" dirty="0">
                <a:solidFill>
                  <a:schemeClr val="accent1"/>
                </a:solidFill>
                <a:latin typeface="Arial Narrow" pitchFamily="34" charset="0"/>
              </a:endParaRPr>
            </a:p>
          </p:txBody>
        </p:sp>
        <p:sp>
          <p:nvSpPr>
            <p:cNvPr id="8" name="Rectangle 53"/>
            <p:cNvSpPr>
              <a:spLocks noChangeAspect="1" noChangeArrowheads="1"/>
            </p:cNvSpPr>
            <p:nvPr/>
          </p:nvSpPr>
          <p:spPr bwMode="auto">
            <a:xfrm>
              <a:off x="1164" y="921"/>
              <a:ext cx="301" cy="1085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Arial Narrow" pitchFamily="34" charset="0"/>
              </a:endParaRPr>
            </a:p>
          </p:txBody>
        </p:sp>
        <p:sp>
          <p:nvSpPr>
            <p:cNvPr id="9" name="Rectangle 54"/>
            <p:cNvSpPr>
              <a:spLocks noChangeAspect="1" noChangeArrowheads="1"/>
            </p:cNvSpPr>
            <p:nvPr/>
          </p:nvSpPr>
          <p:spPr bwMode="auto">
            <a:xfrm>
              <a:off x="2979" y="1816"/>
              <a:ext cx="485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000" dirty="0">
                  <a:solidFill>
                    <a:schemeClr val="bg1"/>
                  </a:solidFill>
                  <a:latin typeface="Arial Narrow" pitchFamily="34" charset="0"/>
                </a:rPr>
                <a:t>Image</a:t>
              </a:r>
            </a:p>
          </p:txBody>
        </p:sp>
        <p:sp>
          <p:nvSpPr>
            <p:cNvPr id="10" name="Line 56"/>
            <p:cNvSpPr>
              <a:spLocks noChangeShapeType="1"/>
            </p:cNvSpPr>
            <p:nvPr/>
          </p:nvSpPr>
          <p:spPr bwMode="auto">
            <a:xfrm rot="21395008" flipV="1">
              <a:off x="760" y="1515"/>
              <a:ext cx="598" cy="533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Arial Narrow" pitchFamily="34" charset="0"/>
              </a:endParaRPr>
            </a:p>
          </p:txBody>
        </p:sp>
        <p:pic>
          <p:nvPicPr>
            <p:cNvPr id="11" name="Picture 67" descr="ribosom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6" y="1108"/>
              <a:ext cx="486" cy="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AutoShape 68"/>
            <p:cNvSpPr>
              <a:spLocks noChangeArrowheads="1"/>
            </p:cNvSpPr>
            <p:nvPr/>
          </p:nvSpPr>
          <p:spPr bwMode="auto">
            <a:xfrm rot="-5400000">
              <a:off x="2412" y="1013"/>
              <a:ext cx="839" cy="768"/>
            </a:xfrm>
            <a:custGeom>
              <a:avLst/>
              <a:gdLst>
                <a:gd name="T0" fmla="*/ 29 w 21600"/>
                <a:gd name="T1" fmla="*/ 14 h 21600"/>
                <a:gd name="T2" fmla="*/ 16 w 21600"/>
                <a:gd name="T3" fmla="*/ 27 h 21600"/>
                <a:gd name="T4" fmla="*/ 3 w 21600"/>
                <a:gd name="T5" fmla="*/ 14 h 21600"/>
                <a:gd name="T6" fmla="*/ 1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093 w 21600"/>
                <a:gd name="T13" fmla="*/ 4078 h 21600"/>
                <a:gd name="T14" fmla="*/ 17507 w 21600"/>
                <a:gd name="T15" fmla="*/ 1752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4579" y="21600"/>
                  </a:lnTo>
                  <a:lnTo>
                    <a:pt x="1702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9CC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>
                <a:latin typeface="Arial Narrow" pitchFamily="34" charset="0"/>
              </a:endParaRPr>
            </a:p>
          </p:txBody>
        </p:sp>
        <p:sp>
          <p:nvSpPr>
            <p:cNvPr id="13" name="AutoShape 44"/>
            <p:cNvSpPr>
              <a:spLocks noChangeAspect="1" noChangeArrowheads="1"/>
            </p:cNvSpPr>
            <p:nvPr/>
          </p:nvSpPr>
          <p:spPr bwMode="auto">
            <a:xfrm rot="-5400000">
              <a:off x="1472" y="841"/>
              <a:ext cx="839" cy="1112"/>
            </a:xfrm>
            <a:prstGeom prst="triangle">
              <a:avLst>
                <a:gd name="adj" fmla="val 39093"/>
              </a:avLst>
            </a:prstGeom>
            <a:solidFill>
              <a:srgbClr val="99CC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Arial Narrow" pitchFamily="34" charset="0"/>
              </a:endParaRPr>
            </a:p>
          </p:txBody>
        </p:sp>
        <p:sp>
          <p:nvSpPr>
            <p:cNvPr id="14" name="Oval 70"/>
            <p:cNvSpPr>
              <a:spLocks noChangeArrowheads="1"/>
            </p:cNvSpPr>
            <p:nvPr/>
          </p:nvSpPr>
          <p:spPr bwMode="auto">
            <a:xfrm>
              <a:off x="2307" y="760"/>
              <a:ext cx="288" cy="1319"/>
            </a:xfrm>
            <a:prstGeom prst="ellipse">
              <a:avLst/>
            </a:prstGeom>
            <a:solidFill>
              <a:srgbClr val="FFFFFF">
                <a:alpha val="47058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latin typeface="Arial Narrow" pitchFamily="34" charset="0"/>
              </a:endParaRPr>
            </a:p>
          </p:txBody>
        </p:sp>
        <p:sp>
          <p:nvSpPr>
            <p:cNvPr id="15" name="Rectangle 71"/>
            <p:cNvSpPr>
              <a:spLocks noChangeAspect="1" noChangeArrowheads="1"/>
            </p:cNvSpPr>
            <p:nvPr/>
          </p:nvSpPr>
          <p:spPr bwMode="auto">
            <a:xfrm>
              <a:off x="1856" y="2058"/>
              <a:ext cx="1095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000" b="1" dirty="0">
                  <a:solidFill>
                    <a:srgbClr val="FF0000"/>
                  </a:solidFill>
                  <a:latin typeface="Arial Narrow" pitchFamily="34" charset="0"/>
                </a:rPr>
                <a:t>focusing optics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309473" y="3783011"/>
            <a:ext cx="5529727" cy="2366963"/>
            <a:chOff x="2713740" y="3858418"/>
            <a:chExt cx="5529727" cy="2366963"/>
          </a:xfrm>
        </p:grpSpPr>
        <p:grpSp>
          <p:nvGrpSpPr>
            <p:cNvPr id="17" name="Group 82"/>
            <p:cNvGrpSpPr>
              <a:grpSpLocks/>
            </p:cNvGrpSpPr>
            <p:nvPr/>
          </p:nvGrpSpPr>
          <p:grpSpPr bwMode="auto">
            <a:xfrm>
              <a:off x="2766592" y="3858418"/>
              <a:ext cx="5476875" cy="2366963"/>
              <a:chOff x="1012" y="2653"/>
              <a:chExt cx="3450" cy="1491"/>
            </a:xfrm>
          </p:grpSpPr>
          <p:sp>
            <p:nvSpPr>
              <p:cNvPr id="20" name="AutoShape 7"/>
              <p:cNvSpPr>
                <a:spLocks noChangeAspect="1" noChangeArrowheads="1"/>
              </p:cNvSpPr>
              <p:nvPr/>
            </p:nvSpPr>
            <p:spPr bwMode="auto">
              <a:xfrm rot="-5400000">
                <a:off x="2681" y="2455"/>
                <a:ext cx="839" cy="1706"/>
              </a:xfrm>
              <a:prstGeom prst="triangle">
                <a:avLst>
                  <a:gd name="adj" fmla="val 38370"/>
                </a:avLst>
              </a:prstGeom>
              <a:solidFill>
                <a:srgbClr val="99CC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dirty="0"/>
              </a:p>
            </p:txBody>
          </p:sp>
          <p:sp>
            <p:nvSpPr>
              <p:cNvPr id="21" name="Rectangle 5" descr="Large grid"/>
              <p:cNvSpPr>
                <a:spLocks noChangeAspect="1" noChangeArrowheads="1"/>
              </p:cNvSpPr>
              <p:nvPr/>
            </p:nvSpPr>
            <p:spPr bwMode="auto">
              <a:xfrm>
                <a:off x="3363" y="2653"/>
                <a:ext cx="1099" cy="1264"/>
              </a:xfrm>
              <a:prstGeom prst="rect">
                <a:avLst/>
              </a:prstGeom>
              <a:pattFill prst="lgGrid">
                <a:fgClr>
                  <a:schemeClr val="folHlink"/>
                </a:fgClr>
                <a:bgClr>
                  <a:srgbClr val="FFFFFF"/>
                </a:bgClr>
              </a:patt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dirty="0"/>
              </a:p>
            </p:txBody>
          </p:sp>
          <p:pic>
            <p:nvPicPr>
              <p:cNvPr id="22" name="Picture 77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10" t="11296" r="2455" b="2260"/>
              <a:stretch>
                <a:fillRect/>
              </a:stretch>
            </p:blipFill>
            <p:spPr bwMode="auto">
              <a:xfrm>
                <a:off x="3363" y="2757"/>
                <a:ext cx="1083" cy="1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Rectangle 17"/>
              <p:cNvSpPr>
                <a:spLocks noChangeAspect="1" noChangeArrowheads="1"/>
              </p:cNvSpPr>
              <p:nvPr/>
            </p:nvSpPr>
            <p:spPr bwMode="auto">
              <a:xfrm>
                <a:off x="3597" y="3887"/>
                <a:ext cx="618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hangingPunct="0"/>
                <a:r>
                  <a:rPr lang="en-US" sz="2000" dirty="0">
                    <a:latin typeface="Arial Narrow" pitchFamily="34" charset="0"/>
                  </a:rPr>
                  <a:t>Detector</a:t>
                </a:r>
                <a:endParaRPr lang="en-US" sz="2000" dirty="0">
                  <a:solidFill>
                    <a:schemeClr val="bg2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31" name="Rectangle 14"/>
              <p:cNvSpPr>
                <a:spLocks noChangeAspect="1" noChangeArrowheads="1"/>
              </p:cNvSpPr>
              <p:nvPr/>
            </p:nvSpPr>
            <p:spPr bwMode="auto">
              <a:xfrm>
                <a:off x="1810" y="3892"/>
                <a:ext cx="566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hangingPunct="0"/>
                <a:r>
                  <a:rPr lang="en-US" sz="2000" dirty="0">
                    <a:latin typeface="Arial Narrow" pitchFamily="34" charset="0"/>
                  </a:rPr>
                  <a:t>Sample</a:t>
                </a:r>
                <a:endParaRPr lang="en-US" sz="2000" dirty="0">
                  <a:solidFill>
                    <a:schemeClr val="accent1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32" name="Line 11"/>
              <p:cNvSpPr>
                <a:spLocks noChangeAspect="1" noChangeShapeType="1"/>
              </p:cNvSpPr>
              <p:nvPr/>
            </p:nvSpPr>
            <p:spPr bwMode="auto">
              <a:xfrm rot="-204992">
                <a:off x="2237" y="3360"/>
                <a:ext cx="1654" cy="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3" name="Rectangle 12"/>
              <p:cNvSpPr>
                <a:spLocks noChangeAspect="1" noChangeArrowheads="1"/>
              </p:cNvSpPr>
              <p:nvPr/>
            </p:nvSpPr>
            <p:spPr bwMode="auto">
              <a:xfrm>
                <a:off x="1147" y="3181"/>
                <a:ext cx="574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hangingPunct="0"/>
                <a:r>
                  <a:rPr lang="en-US" sz="2000" dirty="0">
                    <a:solidFill>
                      <a:schemeClr val="accent1"/>
                    </a:solidFill>
                    <a:latin typeface="Arial Narrow" pitchFamily="34" charset="0"/>
                  </a:rPr>
                  <a:t>incident</a:t>
                </a:r>
              </a:p>
            </p:txBody>
          </p:sp>
          <p:sp>
            <p:nvSpPr>
              <p:cNvPr id="34" name="Rectangle 13"/>
              <p:cNvSpPr>
                <a:spLocks noChangeAspect="1" noChangeArrowheads="1"/>
              </p:cNvSpPr>
              <p:nvPr/>
            </p:nvSpPr>
            <p:spPr bwMode="auto">
              <a:xfrm>
                <a:off x="1191" y="3553"/>
                <a:ext cx="448" cy="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hangingPunct="0"/>
                <a:r>
                  <a:rPr lang="en-US" sz="2000" dirty="0" smtClean="0">
                    <a:solidFill>
                      <a:schemeClr val="accent1"/>
                    </a:solidFill>
                    <a:latin typeface="Arial Narrow" pitchFamily="34" charset="0"/>
                  </a:rPr>
                  <a:t>beam</a:t>
                </a:r>
              </a:p>
              <a:p>
                <a:pPr eaLnBrk="0" hangingPunct="0"/>
                <a:endParaRPr lang="en-US" sz="14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5" name="Freeform 15"/>
              <p:cNvSpPr>
                <a:spLocks noChangeAspect="1"/>
              </p:cNvSpPr>
              <p:nvPr/>
            </p:nvSpPr>
            <p:spPr bwMode="auto">
              <a:xfrm>
                <a:off x="3225" y="3127"/>
                <a:ext cx="95" cy="224"/>
              </a:xfrm>
              <a:custGeom>
                <a:avLst/>
                <a:gdLst>
                  <a:gd name="T0" fmla="*/ 94 w 86"/>
                  <a:gd name="T1" fmla="*/ 223 h 272"/>
                  <a:gd name="T2" fmla="*/ 89 w 86"/>
                  <a:gd name="T3" fmla="*/ 187 h 272"/>
                  <a:gd name="T4" fmla="*/ 80 w 86"/>
                  <a:gd name="T5" fmla="*/ 152 h 272"/>
                  <a:gd name="T6" fmla="*/ 71 w 86"/>
                  <a:gd name="T7" fmla="*/ 119 h 272"/>
                  <a:gd name="T8" fmla="*/ 61 w 86"/>
                  <a:gd name="T9" fmla="*/ 90 h 272"/>
                  <a:gd name="T10" fmla="*/ 46 w 86"/>
                  <a:gd name="T11" fmla="*/ 64 h 272"/>
                  <a:gd name="T12" fmla="*/ 33 w 86"/>
                  <a:gd name="T13" fmla="*/ 40 h 272"/>
                  <a:gd name="T14" fmla="*/ 19 w 86"/>
                  <a:gd name="T15" fmla="*/ 20 h 272"/>
                  <a:gd name="T16" fmla="*/ 0 w 86"/>
                  <a:gd name="T17" fmla="*/ 0 h 27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6"/>
                  <a:gd name="T28" fmla="*/ 0 h 272"/>
                  <a:gd name="T29" fmla="*/ 86 w 86"/>
                  <a:gd name="T30" fmla="*/ 272 h 27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6" h="272">
                    <a:moveTo>
                      <a:pt x="85" y="271"/>
                    </a:moveTo>
                    <a:lnTo>
                      <a:pt x="81" y="227"/>
                    </a:lnTo>
                    <a:lnTo>
                      <a:pt x="72" y="184"/>
                    </a:lnTo>
                    <a:lnTo>
                      <a:pt x="64" y="145"/>
                    </a:lnTo>
                    <a:lnTo>
                      <a:pt x="55" y="109"/>
                    </a:lnTo>
                    <a:lnTo>
                      <a:pt x="42" y="78"/>
                    </a:lnTo>
                    <a:lnTo>
                      <a:pt x="30" y="49"/>
                    </a:lnTo>
                    <a:lnTo>
                      <a:pt x="17" y="24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6" name="Rectangle 16"/>
              <p:cNvSpPr>
                <a:spLocks noChangeAspect="1" noChangeArrowheads="1"/>
              </p:cNvSpPr>
              <p:nvPr/>
            </p:nvSpPr>
            <p:spPr bwMode="auto">
              <a:xfrm>
                <a:off x="1936" y="2854"/>
                <a:ext cx="301" cy="1085"/>
              </a:xfrm>
              <a:prstGeom prst="rect">
                <a:avLst/>
              </a:prstGeom>
              <a:solidFill>
                <a:srgbClr val="FF99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dirty="0"/>
              </a:p>
            </p:txBody>
          </p:sp>
          <p:sp>
            <p:nvSpPr>
              <p:cNvPr id="37" name="Line 19"/>
              <p:cNvSpPr>
                <a:spLocks noChangeAspect="1" noChangeShapeType="1"/>
              </p:cNvSpPr>
              <p:nvPr/>
            </p:nvSpPr>
            <p:spPr bwMode="auto">
              <a:xfrm rot="-204992">
                <a:off x="1012" y="3452"/>
                <a:ext cx="1070" cy="0"/>
              </a:xfrm>
              <a:prstGeom prst="line">
                <a:avLst/>
              </a:prstGeom>
              <a:noFill/>
              <a:ln w="76200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8" name="Rectangle 20"/>
              <p:cNvSpPr>
                <a:spLocks noChangeAspect="1" noChangeArrowheads="1"/>
              </p:cNvSpPr>
              <p:nvPr/>
            </p:nvSpPr>
            <p:spPr bwMode="auto">
              <a:xfrm>
                <a:off x="3054" y="3103"/>
                <a:ext cx="255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hangingPunct="0"/>
                <a:r>
                  <a:rPr lang="el-GR" sz="2000" dirty="0">
                    <a:solidFill>
                      <a:srgbClr val="002BB4"/>
                    </a:solidFill>
                    <a:latin typeface="Arial Narrow" pitchFamily="34" charset="0"/>
                    <a:sym typeface="Symbol"/>
                  </a:rPr>
                  <a:t> </a:t>
                </a:r>
                <a:endParaRPr lang="en-US" b="1" dirty="0">
                  <a:latin typeface="Symbol" pitchFamily="18" charset="2"/>
                </a:endParaRPr>
              </a:p>
            </p:txBody>
          </p:sp>
          <p:sp>
            <p:nvSpPr>
              <p:cNvPr id="39" name="Line 28"/>
              <p:cNvSpPr>
                <a:spLocks noChangeAspect="1" noChangeShapeType="1"/>
              </p:cNvSpPr>
              <p:nvPr/>
            </p:nvSpPr>
            <p:spPr bwMode="auto">
              <a:xfrm rot="-204992">
                <a:off x="2248" y="3358"/>
                <a:ext cx="1653" cy="0"/>
              </a:xfrm>
              <a:prstGeom prst="line">
                <a:avLst/>
              </a:prstGeom>
              <a:noFill/>
              <a:ln w="76200">
                <a:solidFill>
                  <a:srgbClr val="002E8A">
                    <a:alpha val="59999"/>
                  </a:srgbClr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2713740" y="5653153"/>
              <a:ext cx="116410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rgbClr val="002BB4"/>
                  </a:solidFill>
                  <a:latin typeface="Arial Narrow" pitchFamily="34" charset="0"/>
                </a:rPr>
                <a:t>wavelength </a:t>
              </a:r>
              <a:r>
                <a:rPr lang="el-GR" sz="1600" dirty="0">
                  <a:solidFill>
                    <a:srgbClr val="002BB4"/>
                  </a:solidFill>
                  <a:latin typeface="Arial Narrow" pitchFamily="34" charset="0"/>
                </a:rPr>
                <a:t>λ</a:t>
              </a:r>
              <a:endParaRPr lang="en-US" sz="1600" dirty="0">
                <a:solidFill>
                  <a:srgbClr val="002BB4"/>
                </a:solidFill>
                <a:latin typeface="Arial Narrow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955754" y="4261225"/>
              <a:ext cx="139858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solidFill>
                    <a:srgbClr val="002BB4"/>
                  </a:solidFill>
                  <a:latin typeface="Arial Narrow" pitchFamily="34" charset="0"/>
                </a:rPr>
                <a:t>scattering angle </a:t>
              </a:r>
              <a:endParaRPr lang="en-US" sz="1600" dirty="0">
                <a:solidFill>
                  <a:srgbClr val="002BB4"/>
                </a:solidFill>
                <a:latin typeface="Arial Narrow" pitchFamily="34" charset="0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304800" y="1473672"/>
            <a:ext cx="3119438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 smtClean="0"/>
              <a:t>Microscopy </a:t>
            </a:r>
            <a:r>
              <a:rPr lang="en-US" sz="2400" dirty="0" smtClean="0"/>
              <a:t>uses lenses to resolve a real-space image of the sample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04800" y="4191000"/>
            <a:ext cx="31194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 smtClean="0"/>
              <a:t>SAS </a:t>
            </a:r>
            <a:r>
              <a:rPr lang="en-US" sz="2400" dirty="0" smtClean="0"/>
              <a:t>measures the interference of waves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Fourier space!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Averaged over volume!</a:t>
            </a:r>
          </a:p>
        </p:txBody>
      </p:sp>
    </p:spTree>
    <p:extLst>
      <p:ext uri="{BB962C8B-B14F-4D97-AF65-F5344CB8AC3E}">
        <p14:creationId xmlns:p14="http://schemas.microsoft.com/office/powerpoint/2010/main" val="122897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SAS is related to diffraction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63525" y="914400"/>
            <a:ext cx="3706813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Symbol" pitchFamily="18" charset="2"/>
              <a:buNone/>
            </a:pPr>
            <a:r>
              <a:rPr lang="en-US" sz="2400" dirty="0" smtClean="0"/>
              <a:t>Wave vector k:  |k| = k = 2</a:t>
            </a:r>
            <a:r>
              <a:rPr lang="en-US" sz="2400" dirty="0" smtClean="0">
                <a:latin typeface="Symbol" pitchFamily="18" charset="2"/>
              </a:rPr>
              <a:t>p/l</a:t>
            </a:r>
          </a:p>
        </p:txBody>
      </p:sp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5029200" y="5943600"/>
            <a:ext cx="2081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i="1" dirty="0">
                <a:latin typeface="Times New Roman" pitchFamily="18" charset="0"/>
              </a:rPr>
              <a:t>q </a:t>
            </a:r>
            <a:r>
              <a:rPr lang="en-US" dirty="0">
                <a:latin typeface="Times New Roman" pitchFamily="18" charset="0"/>
              </a:rPr>
              <a:t>in nm</a:t>
            </a:r>
            <a:r>
              <a:rPr lang="en-US" baseline="30000" dirty="0">
                <a:latin typeface="Times New Roman" pitchFamily="18" charset="0"/>
              </a:rPr>
              <a:t>-1</a:t>
            </a:r>
            <a:r>
              <a:rPr lang="en-US" dirty="0">
                <a:latin typeface="Times New Roman" pitchFamily="18" charset="0"/>
              </a:rPr>
              <a:t> or Å</a:t>
            </a:r>
            <a:r>
              <a:rPr lang="en-US" baseline="30000" dirty="0">
                <a:latin typeface="Times New Roman" pitchFamily="18" charset="0"/>
              </a:rPr>
              <a:t>-1</a:t>
            </a:r>
            <a:endParaRPr lang="en-US" i="1" dirty="0">
              <a:latin typeface="Times New Roman" pitchFamily="18" charset="0"/>
            </a:endParaRPr>
          </a:p>
        </p:txBody>
      </p:sp>
      <p:graphicFrame>
        <p:nvGraphicFramePr>
          <p:cNvPr id="6" name="Object 25"/>
          <p:cNvGraphicFramePr>
            <a:graphicFrameLocks noChangeAspect="1"/>
          </p:cNvGraphicFramePr>
          <p:nvPr/>
        </p:nvGraphicFramePr>
        <p:xfrm>
          <a:off x="5943600" y="4191000"/>
          <a:ext cx="1736725" cy="84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0" name="Equation" r:id="rId3" imgW="888614" imgH="431613" progId="Equation.3">
                  <p:embed/>
                </p:oleObj>
              </mc:Choice>
              <mc:Fallback>
                <p:oleObj name="Equation" r:id="rId3" imgW="888614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4191000"/>
                        <a:ext cx="1736725" cy="842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7"/>
          <p:cNvGraphicFramePr>
            <a:graphicFrameLocks noChangeAspect="1"/>
          </p:cNvGraphicFramePr>
          <p:nvPr/>
        </p:nvGraphicFramePr>
        <p:xfrm>
          <a:off x="3636963" y="5365750"/>
          <a:ext cx="1136650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" name="Equation" r:id="rId5" imgW="495085" imgH="418918" progId="Equation.3">
                  <p:embed/>
                </p:oleObj>
              </mc:Choice>
              <mc:Fallback>
                <p:oleObj name="Equation" r:id="rId5" imgW="495085" imgH="41891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6963" y="5365750"/>
                        <a:ext cx="1136650" cy="958850"/>
                      </a:xfrm>
                      <a:prstGeom prst="rect">
                        <a:avLst/>
                      </a:prstGeom>
                      <a:noFill/>
                      <a:ln w="222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3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342900" y="4186238"/>
          <a:ext cx="3322638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2" name="Equation" r:id="rId7" imgW="1701800" imgH="431800" progId="Equation.3">
                  <p:embed/>
                </p:oleObj>
              </mc:Choice>
              <mc:Fallback>
                <p:oleObj name="Equation" r:id="rId7" imgW="1701800" imgH="4318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" y="4186238"/>
                        <a:ext cx="3322638" cy="842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190500" y="1587500"/>
            <a:ext cx="2795588" cy="679450"/>
            <a:chOff x="576" y="1877"/>
            <a:chExt cx="1761" cy="428"/>
          </a:xfrm>
        </p:grpSpPr>
        <p:sp>
          <p:nvSpPr>
            <p:cNvPr id="10" name="Line 5"/>
            <p:cNvSpPr>
              <a:spLocks noChangeShapeType="1"/>
            </p:cNvSpPr>
            <p:nvPr/>
          </p:nvSpPr>
          <p:spPr bwMode="auto">
            <a:xfrm>
              <a:off x="576" y="2304"/>
              <a:ext cx="910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Line 6"/>
            <p:cNvSpPr>
              <a:spLocks noChangeShapeType="1"/>
            </p:cNvSpPr>
            <p:nvPr/>
          </p:nvSpPr>
          <p:spPr bwMode="auto">
            <a:xfrm rot="-1371117">
              <a:off x="1427" y="2110"/>
              <a:ext cx="910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836" y="2057"/>
              <a:ext cx="25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800" b="1" dirty="0"/>
                <a:t>k</a:t>
              </a:r>
              <a:r>
                <a:rPr lang="en-US" sz="1800" b="1" baseline="-25000" dirty="0"/>
                <a:t>o</a:t>
              </a:r>
              <a:endParaRPr lang="en-US" sz="1800" b="1" dirty="0"/>
            </a:p>
          </p:txBody>
        </p:sp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1694" y="187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800" b="1" dirty="0"/>
                <a:t>k</a:t>
              </a:r>
            </a:p>
          </p:txBody>
        </p:sp>
      </p:grpSp>
      <p:grpSp>
        <p:nvGrpSpPr>
          <p:cNvPr id="14" name="Group 9"/>
          <p:cNvGrpSpPr>
            <a:grpSpLocks/>
          </p:cNvGrpSpPr>
          <p:nvPr/>
        </p:nvGrpSpPr>
        <p:grpSpPr bwMode="auto">
          <a:xfrm>
            <a:off x="342900" y="2425700"/>
            <a:ext cx="3248025" cy="1527175"/>
            <a:chOff x="846" y="2370"/>
            <a:chExt cx="2046" cy="962"/>
          </a:xfrm>
        </p:grpSpPr>
        <p:sp>
          <p:nvSpPr>
            <p:cNvPr id="15" name="Line 10"/>
            <p:cNvSpPr>
              <a:spLocks noChangeAspect="1" noChangeShapeType="1"/>
            </p:cNvSpPr>
            <p:nvPr/>
          </p:nvSpPr>
          <p:spPr bwMode="auto">
            <a:xfrm>
              <a:off x="930" y="3091"/>
              <a:ext cx="1824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Line 11"/>
            <p:cNvSpPr>
              <a:spLocks noChangeAspect="1" noChangeShapeType="1"/>
            </p:cNvSpPr>
            <p:nvPr/>
          </p:nvSpPr>
          <p:spPr bwMode="auto">
            <a:xfrm rot="-1371117">
              <a:off x="846" y="2720"/>
              <a:ext cx="1824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Line 12"/>
            <p:cNvSpPr>
              <a:spLocks noChangeShapeType="1"/>
            </p:cNvSpPr>
            <p:nvPr/>
          </p:nvSpPr>
          <p:spPr bwMode="auto">
            <a:xfrm flipH="1" flipV="1">
              <a:off x="2592" y="2370"/>
              <a:ext cx="150" cy="72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Text Box 13"/>
            <p:cNvSpPr txBox="1">
              <a:spLocks noChangeArrowheads="1"/>
            </p:cNvSpPr>
            <p:nvPr/>
          </p:nvSpPr>
          <p:spPr bwMode="auto">
            <a:xfrm>
              <a:off x="1748" y="3101"/>
              <a:ext cx="25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800" b="1" dirty="0"/>
                <a:t>k</a:t>
              </a:r>
              <a:r>
                <a:rPr lang="en-US" sz="1800" b="1" baseline="-25000" dirty="0"/>
                <a:t>o</a:t>
              </a:r>
              <a:endParaRPr lang="en-US" sz="1800" b="1" dirty="0"/>
            </a:p>
          </p:txBody>
        </p:sp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1700" y="2417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800" b="1" dirty="0"/>
                <a:t>k</a:t>
              </a:r>
            </a:p>
          </p:txBody>
        </p:sp>
        <p:sp>
          <p:nvSpPr>
            <p:cNvPr id="20" name="Text Box 15"/>
            <p:cNvSpPr txBox="1">
              <a:spLocks noChangeArrowheads="1"/>
            </p:cNvSpPr>
            <p:nvPr/>
          </p:nvSpPr>
          <p:spPr bwMode="auto">
            <a:xfrm>
              <a:off x="2688" y="2592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800" b="1" dirty="0">
                  <a:solidFill>
                    <a:srgbClr val="FF0000"/>
                  </a:solidFill>
                </a:rPr>
                <a:t>q</a:t>
              </a:r>
            </a:p>
          </p:txBody>
        </p:sp>
        <p:sp>
          <p:nvSpPr>
            <p:cNvPr id="21" name="Line 16"/>
            <p:cNvSpPr>
              <a:spLocks noChangeShapeType="1"/>
            </p:cNvSpPr>
            <p:nvPr/>
          </p:nvSpPr>
          <p:spPr bwMode="auto">
            <a:xfrm rot="-660000">
              <a:off x="913" y="2893"/>
              <a:ext cx="17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22" name="Group 17"/>
            <p:cNvGrpSpPr>
              <a:grpSpLocks/>
            </p:cNvGrpSpPr>
            <p:nvPr/>
          </p:nvGrpSpPr>
          <p:grpSpPr bwMode="auto">
            <a:xfrm>
              <a:off x="1488" y="2592"/>
              <a:ext cx="749" cy="421"/>
              <a:chOff x="4235" y="1852"/>
              <a:chExt cx="749" cy="421"/>
            </a:xfrm>
          </p:grpSpPr>
          <p:sp>
            <p:nvSpPr>
              <p:cNvPr id="26" name="Arc 18"/>
              <p:cNvSpPr>
                <a:spLocks/>
              </p:cNvSpPr>
              <p:nvPr/>
            </p:nvSpPr>
            <p:spPr bwMode="auto">
              <a:xfrm rot="1304680">
                <a:off x="4235" y="1852"/>
                <a:ext cx="576" cy="421"/>
              </a:xfrm>
              <a:custGeom>
                <a:avLst/>
                <a:gdLst>
                  <a:gd name="T0" fmla="*/ 11 w 21600"/>
                  <a:gd name="T1" fmla="*/ 0 h 15772"/>
                  <a:gd name="T2" fmla="*/ 15 w 21600"/>
                  <a:gd name="T3" fmla="*/ 11 h 15772"/>
                  <a:gd name="T4" fmla="*/ 0 w 21600"/>
                  <a:gd name="T5" fmla="*/ 11 h 1577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15772"/>
                  <a:gd name="T11" fmla="*/ 21600 w 21600"/>
                  <a:gd name="T12" fmla="*/ 15772 h 1577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15772" fill="none" extrusionOk="0">
                    <a:moveTo>
                      <a:pt x="14758" y="-1"/>
                    </a:moveTo>
                    <a:cubicBezTo>
                      <a:pt x="19122" y="4084"/>
                      <a:pt x="21600" y="9794"/>
                      <a:pt x="21600" y="15772"/>
                    </a:cubicBezTo>
                  </a:path>
                  <a:path w="21600" h="15772" stroke="0" extrusionOk="0">
                    <a:moveTo>
                      <a:pt x="14758" y="-1"/>
                    </a:moveTo>
                    <a:cubicBezTo>
                      <a:pt x="19122" y="4084"/>
                      <a:pt x="21600" y="9794"/>
                      <a:pt x="21600" y="15772"/>
                    </a:cubicBezTo>
                    <a:lnTo>
                      <a:pt x="0" y="15772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 useBgFill="1">
            <p:nvSpPr>
              <p:cNvPr id="27" name="Text Box 19"/>
              <p:cNvSpPr txBox="1">
                <a:spLocks noChangeArrowheads="1"/>
              </p:cNvSpPr>
              <p:nvPr/>
            </p:nvSpPr>
            <p:spPr bwMode="auto">
              <a:xfrm>
                <a:off x="4777" y="2016"/>
                <a:ext cx="207" cy="231"/>
              </a:xfrm>
              <a:prstGeom prst="rect">
                <a:avLst/>
              </a:prstGeom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sz="1800" dirty="0">
                    <a:solidFill>
                      <a:srgbClr val="FF0000"/>
                    </a:solidFill>
                    <a:latin typeface="Symbol" pitchFamily="18" charset="2"/>
                  </a:rPr>
                  <a:t>J</a:t>
                </a:r>
              </a:p>
            </p:txBody>
          </p:sp>
        </p:grpSp>
        <p:grpSp>
          <p:nvGrpSpPr>
            <p:cNvPr id="23" name="Group 20"/>
            <p:cNvGrpSpPr>
              <a:grpSpLocks/>
            </p:cNvGrpSpPr>
            <p:nvPr/>
          </p:nvGrpSpPr>
          <p:grpSpPr bwMode="auto">
            <a:xfrm rot="16200000" flipH="1">
              <a:off x="2592" y="2736"/>
              <a:ext cx="58" cy="58"/>
              <a:chOff x="3636" y="2696"/>
              <a:chExt cx="58" cy="58"/>
            </a:xfrm>
          </p:grpSpPr>
          <p:sp>
            <p:nvSpPr>
              <p:cNvPr id="24" name="Arc 21"/>
              <p:cNvSpPr>
                <a:spLocks noChangeAspect="1"/>
              </p:cNvSpPr>
              <p:nvPr/>
            </p:nvSpPr>
            <p:spPr bwMode="auto">
              <a:xfrm>
                <a:off x="3636" y="2696"/>
                <a:ext cx="58" cy="5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5" name="Oval 22"/>
              <p:cNvSpPr>
                <a:spLocks noChangeAspect="1" noChangeArrowheads="1"/>
              </p:cNvSpPr>
              <p:nvPr/>
            </p:nvSpPr>
            <p:spPr bwMode="auto">
              <a:xfrm>
                <a:off x="3651" y="2728"/>
                <a:ext cx="6" cy="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algn="ctr" eaLnBrk="0" hangingPunct="0"/>
                <a:endParaRPr lang="en-US" dirty="0"/>
              </a:p>
            </p:txBody>
          </p:sp>
        </p:grpSp>
      </p:grpSp>
      <p:sp>
        <p:nvSpPr>
          <p:cNvPr id="28" name="Line 30"/>
          <p:cNvSpPr>
            <a:spLocks noChangeShapeType="1"/>
          </p:cNvSpPr>
          <p:nvPr/>
        </p:nvSpPr>
        <p:spPr bwMode="auto">
          <a:xfrm>
            <a:off x="1638300" y="2270125"/>
            <a:ext cx="1905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29" name="Group 75"/>
          <p:cNvGrpSpPr>
            <a:grpSpLocks/>
          </p:cNvGrpSpPr>
          <p:nvPr/>
        </p:nvGrpSpPr>
        <p:grpSpPr bwMode="auto">
          <a:xfrm>
            <a:off x="4929188" y="1116013"/>
            <a:ext cx="3889375" cy="2381250"/>
            <a:chOff x="2832" y="496"/>
            <a:chExt cx="2450" cy="1500"/>
          </a:xfrm>
        </p:grpSpPr>
        <p:grpSp>
          <p:nvGrpSpPr>
            <p:cNvPr id="30" name="Group 34"/>
            <p:cNvGrpSpPr>
              <a:grpSpLocks/>
            </p:cNvGrpSpPr>
            <p:nvPr/>
          </p:nvGrpSpPr>
          <p:grpSpPr bwMode="auto">
            <a:xfrm>
              <a:off x="2832" y="496"/>
              <a:ext cx="2021" cy="1500"/>
              <a:chOff x="2832" y="1542"/>
              <a:chExt cx="2021" cy="1500"/>
            </a:xfrm>
          </p:grpSpPr>
          <p:grpSp>
            <p:nvGrpSpPr>
              <p:cNvPr id="35" name="Group 15"/>
              <p:cNvGrpSpPr>
                <a:grpSpLocks/>
              </p:cNvGrpSpPr>
              <p:nvPr/>
            </p:nvGrpSpPr>
            <p:grpSpPr bwMode="auto">
              <a:xfrm>
                <a:off x="2832" y="1542"/>
                <a:ext cx="2021" cy="1227"/>
                <a:chOff x="2832" y="1632"/>
                <a:chExt cx="2021" cy="1227"/>
              </a:xfrm>
            </p:grpSpPr>
            <p:grpSp>
              <p:nvGrpSpPr>
                <p:cNvPr id="56" name="Group 16"/>
                <p:cNvGrpSpPr>
                  <a:grpSpLocks noChangeAspect="1"/>
                </p:cNvGrpSpPr>
                <p:nvPr/>
              </p:nvGrpSpPr>
              <p:grpSpPr bwMode="auto">
                <a:xfrm>
                  <a:off x="2832" y="1632"/>
                  <a:ext cx="2021" cy="505"/>
                  <a:chOff x="2832" y="1824"/>
                  <a:chExt cx="1344" cy="336"/>
                </a:xfrm>
              </p:grpSpPr>
              <p:sp>
                <p:nvSpPr>
                  <p:cNvPr id="60" name="Freeform 17"/>
                  <p:cNvSpPr>
                    <a:spLocks noChangeAspect="1"/>
                  </p:cNvSpPr>
                  <p:nvPr/>
                </p:nvSpPr>
                <p:spPr bwMode="auto">
                  <a:xfrm rot="849834">
                    <a:off x="2880" y="1824"/>
                    <a:ext cx="1248" cy="336"/>
                  </a:xfrm>
                  <a:custGeom>
                    <a:avLst/>
                    <a:gdLst>
                      <a:gd name="T0" fmla="*/ 0 w 1248"/>
                      <a:gd name="T1" fmla="*/ 336 h 336"/>
                      <a:gd name="T2" fmla="*/ 624 w 1248"/>
                      <a:gd name="T3" fmla="*/ 336 h 336"/>
                      <a:gd name="T4" fmla="*/ 1248 w 1248"/>
                      <a:gd name="T5" fmla="*/ 0 h 336"/>
                      <a:gd name="T6" fmla="*/ 0 60000 65536"/>
                      <a:gd name="T7" fmla="*/ 0 60000 65536"/>
                      <a:gd name="T8" fmla="*/ 0 60000 65536"/>
                      <a:gd name="T9" fmla="*/ 0 w 1248"/>
                      <a:gd name="T10" fmla="*/ 0 h 336"/>
                      <a:gd name="T11" fmla="*/ 1248 w 1248"/>
                      <a:gd name="T12" fmla="*/ 336 h 3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248" h="336">
                        <a:moveTo>
                          <a:pt x="0" y="336"/>
                        </a:moveTo>
                        <a:lnTo>
                          <a:pt x="624" y="336"/>
                        </a:lnTo>
                        <a:lnTo>
                          <a:pt x="1248" y="0"/>
                        </a:ln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61" name="Line 1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832" y="2160"/>
                    <a:ext cx="134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57" name="Line 19"/>
                <p:cNvSpPr>
                  <a:spLocks noChangeAspect="1" noChangeShapeType="1"/>
                </p:cNvSpPr>
                <p:nvPr/>
              </p:nvSpPr>
              <p:spPr bwMode="auto">
                <a:xfrm>
                  <a:off x="2832" y="2787"/>
                  <a:ext cx="202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8" name="Freeform 20"/>
                <p:cNvSpPr>
                  <a:spLocks noChangeAspect="1"/>
                </p:cNvSpPr>
                <p:nvPr/>
              </p:nvSpPr>
              <p:spPr bwMode="auto">
                <a:xfrm rot="849834">
                  <a:off x="2904" y="2282"/>
                  <a:ext cx="1877" cy="505"/>
                </a:xfrm>
                <a:custGeom>
                  <a:avLst/>
                  <a:gdLst>
                    <a:gd name="T0" fmla="*/ 0 w 1248"/>
                    <a:gd name="T1" fmla="*/ 505 h 336"/>
                    <a:gd name="T2" fmla="*/ 939 w 1248"/>
                    <a:gd name="T3" fmla="*/ 505 h 336"/>
                    <a:gd name="T4" fmla="*/ 1877 w 1248"/>
                    <a:gd name="T5" fmla="*/ 0 h 336"/>
                    <a:gd name="T6" fmla="*/ 0 60000 65536"/>
                    <a:gd name="T7" fmla="*/ 0 60000 65536"/>
                    <a:gd name="T8" fmla="*/ 0 60000 65536"/>
                    <a:gd name="T9" fmla="*/ 0 w 1248"/>
                    <a:gd name="T10" fmla="*/ 0 h 336"/>
                    <a:gd name="T11" fmla="*/ 1248 w 1248"/>
                    <a:gd name="T12" fmla="*/ 336 h 3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248" h="336">
                      <a:moveTo>
                        <a:pt x="0" y="336"/>
                      </a:moveTo>
                      <a:lnTo>
                        <a:pt x="624" y="336"/>
                      </a:lnTo>
                      <a:lnTo>
                        <a:pt x="1248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9" name="Line 21"/>
                <p:cNvSpPr>
                  <a:spLocks noChangeAspect="1" noChangeShapeType="1"/>
                </p:cNvSpPr>
                <p:nvPr/>
              </p:nvSpPr>
              <p:spPr bwMode="auto">
                <a:xfrm>
                  <a:off x="3779" y="2065"/>
                  <a:ext cx="0" cy="7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36" name="Group 26"/>
              <p:cNvGrpSpPr>
                <a:grpSpLocks/>
              </p:cNvGrpSpPr>
              <p:nvPr/>
            </p:nvGrpSpPr>
            <p:grpSpPr bwMode="auto">
              <a:xfrm>
                <a:off x="3024" y="1836"/>
                <a:ext cx="1439" cy="868"/>
                <a:chOff x="3024" y="1926"/>
                <a:chExt cx="1439" cy="868"/>
              </a:xfrm>
            </p:grpSpPr>
            <p:grpSp>
              <p:nvGrpSpPr>
                <p:cNvPr id="51" name="Group 27"/>
                <p:cNvGrpSpPr>
                  <a:grpSpLocks/>
                </p:cNvGrpSpPr>
                <p:nvPr/>
              </p:nvGrpSpPr>
              <p:grpSpPr bwMode="auto">
                <a:xfrm>
                  <a:off x="3120" y="1926"/>
                  <a:ext cx="1343" cy="868"/>
                  <a:chOff x="3120" y="1926"/>
                  <a:chExt cx="1343" cy="868"/>
                </a:xfrm>
              </p:grpSpPr>
              <p:sp>
                <p:nvSpPr>
                  <p:cNvPr id="53" name="Text Box 2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21" y="1932"/>
                    <a:ext cx="191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r>
                      <a:rPr lang="en-US" sz="1800" dirty="0">
                        <a:solidFill>
                          <a:srgbClr val="00CC00"/>
                        </a:solidFill>
                        <a:latin typeface="Symbol" pitchFamily="18" charset="2"/>
                      </a:rPr>
                      <a:t>q</a:t>
                    </a:r>
                  </a:p>
                </p:txBody>
              </p:sp>
              <p:sp>
                <p:nvSpPr>
                  <p:cNvPr id="54" name="Text Box 2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272" y="1926"/>
                    <a:ext cx="191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r>
                      <a:rPr lang="en-US" sz="1800" dirty="0">
                        <a:solidFill>
                          <a:srgbClr val="00CC00"/>
                        </a:solidFill>
                        <a:latin typeface="Symbol" pitchFamily="18" charset="2"/>
                      </a:rPr>
                      <a:t>q</a:t>
                    </a:r>
                  </a:p>
                </p:txBody>
              </p:sp>
              <p:sp>
                <p:nvSpPr>
                  <p:cNvPr id="55" name="Line 3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120" y="2137"/>
                    <a:ext cx="1" cy="657"/>
                  </a:xfrm>
                  <a:prstGeom prst="line">
                    <a:avLst/>
                  </a:prstGeom>
                  <a:noFill/>
                  <a:ln w="9525">
                    <a:solidFill>
                      <a:srgbClr val="00CC00"/>
                    </a:solidFill>
                    <a:round/>
                    <a:headEnd type="arrow" w="med" len="med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</p:grpSp>
            <p:sp useBgFill="1">
              <p:nvSpPr>
                <p:cNvPr id="52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024" y="2327"/>
                  <a:ext cx="196" cy="231"/>
                </a:xfrm>
                <a:prstGeom prst="rect">
                  <a:avLst/>
                </a:prstGeom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r>
                    <a:rPr lang="en-US" sz="1800" dirty="0">
                      <a:solidFill>
                        <a:srgbClr val="00CC00"/>
                      </a:solidFill>
                    </a:rPr>
                    <a:t>d</a:t>
                  </a:r>
                </a:p>
              </p:txBody>
            </p:sp>
          </p:grpSp>
          <p:grpSp>
            <p:nvGrpSpPr>
              <p:cNvPr id="37" name="Group 32"/>
              <p:cNvGrpSpPr>
                <a:grpSpLocks/>
              </p:cNvGrpSpPr>
              <p:nvPr/>
            </p:nvGrpSpPr>
            <p:grpSpPr bwMode="auto">
              <a:xfrm>
                <a:off x="3312" y="2049"/>
                <a:ext cx="936" cy="993"/>
                <a:chOff x="3312" y="2139"/>
                <a:chExt cx="936" cy="993"/>
              </a:xfrm>
            </p:grpSpPr>
            <p:grpSp>
              <p:nvGrpSpPr>
                <p:cNvPr id="38" name="Group 33"/>
                <p:cNvGrpSpPr>
                  <a:grpSpLocks/>
                </p:cNvGrpSpPr>
                <p:nvPr/>
              </p:nvGrpSpPr>
              <p:grpSpPr bwMode="auto">
                <a:xfrm>
                  <a:off x="3606" y="2139"/>
                  <a:ext cx="342" cy="657"/>
                  <a:chOff x="3606" y="2137"/>
                  <a:chExt cx="342" cy="657"/>
                </a:xfrm>
              </p:grpSpPr>
              <p:sp>
                <p:nvSpPr>
                  <p:cNvPr id="40" name="Freeform 34"/>
                  <p:cNvSpPr>
                    <a:spLocks noChangeAspect="1"/>
                  </p:cNvSpPr>
                  <p:nvPr/>
                </p:nvSpPr>
                <p:spPr bwMode="auto">
                  <a:xfrm>
                    <a:off x="3606" y="2139"/>
                    <a:ext cx="164" cy="655"/>
                  </a:xfrm>
                  <a:custGeom>
                    <a:avLst/>
                    <a:gdLst>
                      <a:gd name="T0" fmla="*/ 164 w 151"/>
                      <a:gd name="T1" fmla="*/ 0 h 606"/>
                      <a:gd name="T2" fmla="*/ 0 w 151"/>
                      <a:gd name="T3" fmla="*/ 655 h 606"/>
                      <a:gd name="T4" fmla="*/ 0 60000 65536"/>
                      <a:gd name="T5" fmla="*/ 0 60000 65536"/>
                      <a:gd name="T6" fmla="*/ 0 w 151"/>
                      <a:gd name="T7" fmla="*/ 0 h 606"/>
                      <a:gd name="T8" fmla="*/ 151 w 151"/>
                      <a:gd name="T9" fmla="*/ 606 h 60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151" h="606">
                        <a:moveTo>
                          <a:pt x="151" y="0"/>
                        </a:moveTo>
                        <a:lnTo>
                          <a:pt x="0" y="606"/>
                        </a:ln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41" name="Freeform 35"/>
                  <p:cNvSpPr>
                    <a:spLocks noChangeAspect="1"/>
                  </p:cNvSpPr>
                  <p:nvPr/>
                </p:nvSpPr>
                <p:spPr bwMode="auto">
                  <a:xfrm flipH="1">
                    <a:off x="3784" y="2137"/>
                    <a:ext cx="164" cy="656"/>
                  </a:xfrm>
                  <a:custGeom>
                    <a:avLst/>
                    <a:gdLst>
                      <a:gd name="T0" fmla="*/ 164 w 151"/>
                      <a:gd name="T1" fmla="*/ 0 h 606"/>
                      <a:gd name="T2" fmla="*/ 0 w 151"/>
                      <a:gd name="T3" fmla="*/ 656 h 606"/>
                      <a:gd name="T4" fmla="*/ 0 60000 65536"/>
                      <a:gd name="T5" fmla="*/ 0 60000 65536"/>
                      <a:gd name="T6" fmla="*/ 0 w 151"/>
                      <a:gd name="T7" fmla="*/ 0 h 606"/>
                      <a:gd name="T8" fmla="*/ 151 w 151"/>
                      <a:gd name="T9" fmla="*/ 606 h 606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151" h="606">
                        <a:moveTo>
                          <a:pt x="151" y="0"/>
                        </a:moveTo>
                        <a:lnTo>
                          <a:pt x="0" y="606"/>
                        </a:ln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42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48" y="2335"/>
                    <a:ext cx="260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r>
                      <a:rPr lang="en-US" sz="1400" dirty="0">
                        <a:solidFill>
                          <a:srgbClr val="00CC00"/>
                        </a:solidFill>
                        <a:latin typeface="Symbol" pitchFamily="18" charset="2"/>
                      </a:rPr>
                      <a:t>q q</a:t>
                    </a:r>
                  </a:p>
                </p:txBody>
              </p:sp>
              <p:sp>
                <p:nvSpPr>
                  <p:cNvPr id="43" name="Line 3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618" y="2741"/>
                    <a:ext cx="161" cy="41"/>
                  </a:xfrm>
                  <a:prstGeom prst="line">
                    <a:avLst/>
                  </a:prstGeom>
                  <a:noFill/>
                  <a:ln w="28575">
                    <a:solidFill>
                      <a:srgbClr val="00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sp>
                <p:nvSpPr>
                  <p:cNvPr id="44" name="Line 38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3777" y="2742"/>
                    <a:ext cx="161" cy="41"/>
                  </a:xfrm>
                  <a:prstGeom prst="line">
                    <a:avLst/>
                  </a:prstGeom>
                  <a:noFill/>
                  <a:ln w="28575">
                    <a:solidFill>
                      <a:srgbClr val="00CC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 dirty="0"/>
                  </a:p>
                </p:txBody>
              </p:sp>
              <p:grpSp>
                <p:nvGrpSpPr>
                  <p:cNvPr id="45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3636" y="2696"/>
                    <a:ext cx="58" cy="58"/>
                    <a:chOff x="3636" y="2696"/>
                    <a:chExt cx="58" cy="58"/>
                  </a:xfrm>
                </p:grpSpPr>
                <p:sp>
                  <p:nvSpPr>
                    <p:cNvPr id="49" name="Arc 40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636" y="2696"/>
                      <a:ext cx="58" cy="58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50" name="Oval 4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651" y="2728"/>
                      <a:ext cx="6" cy="6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 eaLnBrk="0" hangingPunct="0"/>
                      <a:endParaRPr lang="en-US" dirty="0"/>
                    </a:p>
                  </p:txBody>
                </p:sp>
              </p:grpSp>
              <p:grpSp>
                <p:nvGrpSpPr>
                  <p:cNvPr id="46" name="Group 42"/>
                  <p:cNvGrpSpPr>
                    <a:grpSpLocks/>
                  </p:cNvGrpSpPr>
                  <p:nvPr/>
                </p:nvGrpSpPr>
                <p:grpSpPr bwMode="auto">
                  <a:xfrm flipH="1">
                    <a:off x="3859" y="2699"/>
                    <a:ext cx="58" cy="58"/>
                    <a:chOff x="3636" y="2696"/>
                    <a:chExt cx="58" cy="58"/>
                  </a:xfrm>
                </p:grpSpPr>
                <p:sp>
                  <p:nvSpPr>
                    <p:cNvPr id="47" name="Arc 43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636" y="2696"/>
                      <a:ext cx="58" cy="58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48" name="Oval 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3651" y="2728"/>
                      <a:ext cx="6" cy="6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 eaLnBrk="0" hangingPunct="0"/>
                      <a:endParaRPr lang="en-US" dirty="0"/>
                    </a:p>
                  </p:txBody>
                </p:sp>
              </p:grpSp>
            </p:grpSp>
            <p:sp>
              <p:nvSpPr>
                <p:cNvPr id="39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3312" y="2901"/>
                  <a:ext cx="936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>
                    <a:buFont typeface="Symbol" pitchFamily="18" charset="2"/>
                    <a:buNone/>
                  </a:pPr>
                  <a:r>
                    <a:rPr lang="en-US" sz="1800" dirty="0">
                      <a:solidFill>
                        <a:srgbClr val="00CC00"/>
                      </a:solidFill>
                      <a:latin typeface="Symbol" pitchFamily="18" charset="2"/>
                    </a:rPr>
                    <a:t>D = </a:t>
                  </a:r>
                  <a:r>
                    <a:rPr lang="en-US" sz="1800" dirty="0">
                      <a:solidFill>
                        <a:srgbClr val="00CC00"/>
                      </a:solidFill>
                    </a:rPr>
                    <a:t>2d sin(</a:t>
                  </a:r>
                  <a:r>
                    <a:rPr lang="en-US" sz="1800" dirty="0">
                      <a:solidFill>
                        <a:srgbClr val="00CC00"/>
                      </a:solidFill>
                      <a:latin typeface="Symbol" pitchFamily="18" charset="2"/>
                    </a:rPr>
                    <a:t>q)</a:t>
                  </a:r>
                </a:p>
              </p:txBody>
            </p:sp>
          </p:grpSp>
        </p:grpSp>
        <p:grpSp>
          <p:nvGrpSpPr>
            <p:cNvPr id="31" name="Group 47"/>
            <p:cNvGrpSpPr>
              <a:grpSpLocks/>
            </p:cNvGrpSpPr>
            <p:nvPr/>
          </p:nvGrpSpPr>
          <p:grpSpPr bwMode="auto">
            <a:xfrm>
              <a:off x="2904" y="716"/>
              <a:ext cx="2378" cy="644"/>
              <a:chOff x="2904" y="1852"/>
              <a:chExt cx="2378" cy="644"/>
            </a:xfrm>
          </p:grpSpPr>
          <p:sp>
            <p:nvSpPr>
              <p:cNvPr id="32" name="Line 48"/>
              <p:cNvSpPr>
                <a:spLocks noChangeShapeType="1"/>
              </p:cNvSpPr>
              <p:nvPr/>
            </p:nvSpPr>
            <p:spPr bwMode="auto">
              <a:xfrm>
                <a:off x="2904" y="1908"/>
                <a:ext cx="2328" cy="58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dash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3" name="Arc 49"/>
              <p:cNvSpPr>
                <a:spLocks/>
              </p:cNvSpPr>
              <p:nvPr/>
            </p:nvSpPr>
            <p:spPr bwMode="auto">
              <a:xfrm rot="1304680">
                <a:off x="4235" y="1852"/>
                <a:ext cx="576" cy="421"/>
              </a:xfrm>
              <a:custGeom>
                <a:avLst/>
                <a:gdLst>
                  <a:gd name="T0" fmla="*/ 11 w 21600"/>
                  <a:gd name="T1" fmla="*/ 0 h 15772"/>
                  <a:gd name="T2" fmla="*/ 15 w 21600"/>
                  <a:gd name="T3" fmla="*/ 11 h 15772"/>
                  <a:gd name="T4" fmla="*/ 0 w 21600"/>
                  <a:gd name="T5" fmla="*/ 11 h 1577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15772"/>
                  <a:gd name="T11" fmla="*/ 21600 w 21600"/>
                  <a:gd name="T12" fmla="*/ 15772 h 1577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15772" fill="none" extrusionOk="0">
                    <a:moveTo>
                      <a:pt x="14758" y="-1"/>
                    </a:moveTo>
                    <a:cubicBezTo>
                      <a:pt x="19122" y="4084"/>
                      <a:pt x="21600" y="9794"/>
                      <a:pt x="21600" y="15772"/>
                    </a:cubicBezTo>
                  </a:path>
                  <a:path w="21600" h="15772" stroke="0" extrusionOk="0">
                    <a:moveTo>
                      <a:pt x="14758" y="-1"/>
                    </a:moveTo>
                    <a:cubicBezTo>
                      <a:pt x="19122" y="4084"/>
                      <a:pt x="21600" y="9794"/>
                      <a:pt x="21600" y="15772"/>
                    </a:cubicBezTo>
                    <a:lnTo>
                      <a:pt x="0" y="15772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 useBgFill="1">
            <p:nvSpPr>
              <p:cNvPr id="34" name="Text Box 50"/>
              <p:cNvSpPr txBox="1">
                <a:spLocks noChangeArrowheads="1"/>
              </p:cNvSpPr>
              <p:nvPr/>
            </p:nvSpPr>
            <p:spPr bwMode="auto">
              <a:xfrm>
                <a:off x="4777" y="2016"/>
                <a:ext cx="505" cy="231"/>
              </a:xfrm>
              <a:prstGeom prst="rect">
                <a:avLst/>
              </a:prstGeom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sz="1800" dirty="0">
                    <a:solidFill>
                      <a:srgbClr val="FF0000"/>
                    </a:solidFill>
                    <a:latin typeface="Symbol" pitchFamily="18" charset="2"/>
                  </a:rPr>
                  <a:t>2q = J</a:t>
                </a:r>
              </a:p>
            </p:txBody>
          </p:sp>
        </p:grpSp>
      </p:grpSp>
      <p:sp>
        <p:nvSpPr>
          <p:cNvPr id="62" name="Text Box 53"/>
          <p:cNvSpPr txBox="1">
            <a:spLocks noChangeArrowheads="1"/>
          </p:cNvSpPr>
          <p:nvPr/>
        </p:nvSpPr>
        <p:spPr bwMode="auto">
          <a:xfrm>
            <a:off x="4857750" y="3568700"/>
            <a:ext cx="4030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  <a:buClr>
                <a:srgbClr val="00673E"/>
              </a:buClr>
              <a:buFont typeface="Symbol" pitchFamily="18" charset="2"/>
              <a:buNone/>
            </a:pPr>
            <a:r>
              <a:rPr lang="en-US" sz="1800" b="1" dirty="0">
                <a:latin typeface="Arial Narrow" pitchFamily="34" charset="0"/>
              </a:rPr>
              <a:t>if</a:t>
            </a:r>
            <a:r>
              <a:rPr lang="en-US" sz="1800" b="1" dirty="0"/>
              <a:t> </a:t>
            </a:r>
            <a:r>
              <a:rPr lang="en-US" sz="1800" b="1" dirty="0">
                <a:latin typeface="Symbol" pitchFamily="18" charset="2"/>
              </a:rPr>
              <a:t>D = </a:t>
            </a:r>
            <a:r>
              <a:rPr lang="en-US" sz="1800" b="1" dirty="0"/>
              <a:t>n </a:t>
            </a:r>
            <a:r>
              <a:rPr lang="en-US" sz="1800" b="1" dirty="0">
                <a:latin typeface="Symbol" pitchFamily="18" charset="2"/>
              </a:rPr>
              <a:t>l </a:t>
            </a:r>
            <a:r>
              <a:rPr lang="en-US" sz="1800" b="1" dirty="0">
                <a:latin typeface="Arial Narrow" pitchFamily="34" charset="0"/>
              </a:rPr>
              <a:t>then reflection, else extinction</a:t>
            </a:r>
          </a:p>
        </p:txBody>
      </p:sp>
      <p:sp>
        <p:nvSpPr>
          <p:cNvPr id="63" name="Rectangle 2"/>
          <p:cNvSpPr>
            <a:spLocks noChangeArrowheads="1"/>
          </p:cNvSpPr>
          <p:nvPr/>
        </p:nvSpPr>
        <p:spPr bwMode="auto">
          <a:xfrm>
            <a:off x="4592638" y="612775"/>
            <a:ext cx="4551362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175" indent="-3175">
              <a:buClr>
                <a:srgbClr val="006C3A"/>
              </a:buClr>
              <a:buFont typeface="Symbol" pitchFamily="18" charset="2"/>
              <a:buNone/>
            </a:pPr>
            <a:r>
              <a:rPr lang="en-US" sz="1800" b="1" dirty="0">
                <a:latin typeface="Arial Narrow" pitchFamily="34" charset="0"/>
              </a:rPr>
              <a:t>Bragg: waves with wavelength </a:t>
            </a:r>
            <a:r>
              <a:rPr lang="en-US" b="1" dirty="0">
                <a:latin typeface="Symbol" pitchFamily="18" charset="2"/>
              </a:rPr>
              <a:t>l</a:t>
            </a:r>
            <a:r>
              <a:rPr lang="en-US" sz="1800" b="1" dirty="0">
                <a:latin typeface="Arial Narrow" pitchFamily="34" charset="0"/>
              </a:rPr>
              <a:t> reflected by sets of lattice planes</a:t>
            </a:r>
          </a:p>
        </p:txBody>
      </p:sp>
      <p:sp>
        <p:nvSpPr>
          <p:cNvPr id="64" name="Line 74"/>
          <p:cNvSpPr>
            <a:spLocks noChangeShapeType="1"/>
          </p:cNvSpPr>
          <p:nvPr/>
        </p:nvSpPr>
        <p:spPr bwMode="auto">
          <a:xfrm>
            <a:off x="4206875" y="787400"/>
            <a:ext cx="0" cy="4229100"/>
          </a:xfrm>
          <a:prstGeom prst="line">
            <a:avLst/>
          </a:prstGeom>
          <a:noFill/>
          <a:ln w="12700">
            <a:solidFill>
              <a:schemeClr val="tx1"/>
            </a:solidFill>
            <a:prstDash val="lg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cxnSp>
        <p:nvCxnSpPr>
          <p:cNvPr id="65" name="AutoShape 77"/>
          <p:cNvCxnSpPr>
            <a:cxnSpLocks noChangeShapeType="1"/>
          </p:cNvCxnSpPr>
          <p:nvPr/>
        </p:nvCxnSpPr>
        <p:spPr bwMode="auto">
          <a:xfrm rot="5400000">
            <a:off x="5522120" y="4555331"/>
            <a:ext cx="811212" cy="1768475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" name="AutoShape 78"/>
          <p:cNvCxnSpPr>
            <a:cxnSpLocks noChangeShapeType="1"/>
          </p:cNvCxnSpPr>
          <p:nvPr/>
        </p:nvCxnSpPr>
        <p:spPr bwMode="auto">
          <a:xfrm rot="16200000" flipH="1">
            <a:off x="2280444" y="4753769"/>
            <a:ext cx="815975" cy="1366837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6149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SAS probes density differences</a:t>
            </a:r>
            <a:endParaRPr lang="en-US" dirty="0"/>
          </a:p>
        </p:txBody>
      </p:sp>
      <p:sp>
        <p:nvSpPr>
          <p:cNvPr id="4" name="Rectangle 61"/>
          <p:cNvSpPr>
            <a:spLocks noGrp="1" noChangeArrowheads="1"/>
          </p:cNvSpPr>
          <p:nvPr>
            <p:ph idx="1"/>
          </p:nvPr>
        </p:nvSpPr>
        <p:spPr>
          <a:xfrm>
            <a:off x="690563" y="1323975"/>
            <a:ext cx="7772400" cy="2943225"/>
          </a:xfrm>
        </p:spPr>
        <p:txBody>
          <a:bodyPr/>
          <a:lstStyle/>
          <a:p>
            <a:pPr eaLnBrk="1" hangingPunct="1"/>
            <a:r>
              <a:rPr lang="en-US" sz="2400" b="1" dirty="0" smtClean="0"/>
              <a:t>Incoming waves scatter off the electron cloud (x-rays) or nuclei (neutrons)</a:t>
            </a:r>
          </a:p>
          <a:p>
            <a:pPr eaLnBrk="1" hangingPunct="1"/>
            <a:r>
              <a:rPr lang="en-US" sz="2400" b="1" dirty="0" smtClean="0"/>
              <a:t>Interference of scattered wavelets from the material adds up to a “net scattering” amplitude </a:t>
            </a:r>
          </a:p>
          <a:p>
            <a:pPr lvl="1"/>
            <a:r>
              <a:rPr lang="en-US" b="1" dirty="0" smtClean="0"/>
              <a:t>Fourier transform of the structure.</a:t>
            </a:r>
          </a:p>
          <a:p>
            <a:pPr eaLnBrk="1" hangingPunct="1"/>
            <a:r>
              <a:rPr lang="en-US" sz="2400" b="1" dirty="0" smtClean="0"/>
              <a:t>Measured intensity is the magnitude square of the amplitude.</a:t>
            </a:r>
          </a:p>
        </p:txBody>
      </p:sp>
      <p:graphicFrame>
        <p:nvGraphicFramePr>
          <p:cNvPr id="5" name="Objec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0004837"/>
              </p:ext>
            </p:extLst>
          </p:nvPr>
        </p:nvGraphicFramePr>
        <p:xfrm>
          <a:off x="1073150" y="4343400"/>
          <a:ext cx="7080250" cy="169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" name="Equation" r:id="rId3" imgW="2920680" imgH="698400" progId="Equation.3">
                  <p:embed/>
                </p:oleObj>
              </mc:Choice>
              <mc:Fallback>
                <p:oleObj name="Equation" r:id="rId3" imgW="2920680" imgH="69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3150" y="4343400"/>
                        <a:ext cx="7080250" cy="1692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140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700" y="5867400"/>
            <a:ext cx="204788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5" y="5813425"/>
            <a:ext cx="312738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3" y="5675313"/>
            <a:ext cx="585787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513" y="5653088"/>
            <a:ext cx="627062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38" y="5603875"/>
            <a:ext cx="727075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5576888"/>
            <a:ext cx="779463" cy="79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5" b="2409"/>
          <a:stretch>
            <a:fillRect/>
          </a:stretch>
        </p:blipFill>
        <p:spPr bwMode="auto">
          <a:xfrm>
            <a:off x="2403475" y="5626100"/>
            <a:ext cx="72707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238" y="4811713"/>
            <a:ext cx="38258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238" y="4705350"/>
            <a:ext cx="64135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0" y="4960938"/>
            <a:ext cx="92075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r="5875"/>
          <a:stretch>
            <a:fillRect/>
          </a:stretch>
        </p:blipFill>
        <p:spPr bwMode="auto">
          <a:xfrm>
            <a:off x="6435725" y="4589463"/>
            <a:ext cx="803275" cy="84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3" y="4884738"/>
            <a:ext cx="244475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63" y="5002213"/>
            <a:ext cx="22225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4946650"/>
            <a:ext cx="122238" cy="13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59"/>
          <p:cNvSpPr>
            <a:spLocks noChangeAspect="1" noChangeArrowheads="1"/>
          </p:cNvSpPr>
          <p:nvPr/>
        </p:nvSpPr>
        <p:spPr bwMode="auto">
          <a:xfrm>
            <a:off x="1755775" y="4181475"/>
            <a:ext cx="5483225" cy="3429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charset="0"/>
              <a:buChar char="•"/>
              <a:defRPr sz="28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1200"/>
              </a:spcBef>
              <a:buClr>
                <a:srgbClr val="006C3A"/>
              </a:buClr>
              <a:buFont typeface="Arial" charset="0"/>
              <a:buChar char="–"/>
              <a:defRPr sz="24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•"/>
              <a:defRPr sz="20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 b="0" dirty="0">
              <a:latin typeface="Arial" charset="0"/>
            </a:endParaRPr>
          </a:p>
        </p:txBody>
      </p:sp>
      <p:sp>
        <p:nvSpPr>
          <p:cNvPr id="19" name="Rectangle 60"/>
          <p:cNvSpPr>
            <a:spLocks noChangeAspect="1" noChangeArrowheads="1"/>
          </p:cNvSpPr>
          <p:nvPr/>
        </p:nvSpPr>
        <p:spPr bwMode="auto">
          <a:xfrm>
            <a:off x="1755775" y="4527550"/>
            <a:ext cx="5483225" cy="96837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charset="0"/>
              <a:buChar char="•"/>
              <a:defRPr sz="28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1200"/>
              </a:spcBef>
              <a:buClr>
                <a:srgbClr val="006C3A"/>
              </a:buClr>
              <a:buFont typeface="Arial" charset="0"/>
              <a:buChar char="–"/>
              <a:defRPr sz="24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•"/>
              <a:defRPr sz="20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 b="0" dirty="0">
              <a:latin typeface="Arial" charset="0"/>
            </a:endParaRPr>
          </a:p>
        </p:txBody>
      </p:sp>
      <p:sp>
        <p:nvSpPr>
          <p:cNvPr id="20" name="Rectangle 61"/>
          <p:cNvSpPr>
            <a:spLocks noChangeAspect="1" noChangeArrowheads="1"/>
          </p:cNvSpPr>
          <p:nvPr/>
        </p:nvSpPr>
        <p:spPr bwMode="auto">
          <a:xfrm>
            <a:off x="1755775" y="5489575"/>
            <a:ext cx="5483225" cy="96837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charset="0"/>
              <a:buChar char="•"/>
              <a:defRPr sz="28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1200"/>
              </a:spcBef>
              <a:buClr>
                <a:srgbClr val="006C3A"/>
              </a:buClr>
              <a:buFont typeface="Arial" charset="0"/>
              <a:buChar char="–"/>
              <a:defRPr sz="24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•"/>
              <a:defRPr sz="20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 b="0" dirty="0">
              <a:latin typeface="Arial" charset="0"/>
            </a:endParaRPr>
          </a:p>
        </p:txBody>
      </p:sp>
      <p:pic>
        <p:nvPicPr>
          <p:cNvPr id="21" name="Picture 6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3" y="5786438"/>
            <a:ext cx="381000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6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838" y="4999038"/>
            <a:ext cx="22225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6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238" y="5786438"/>
            <a:ext cx="382587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"/>
          <p:cNvSpPr>
            <a:spLocks noGrp="1"/>
          </p:cNvSpPr>
          <p:nvPr>
            <p:ph type="title" idx="4294967295"/>
          </p:nvPr>
        </p:nvSpPr>
        <p:spPr>
          <a:xfrm>
            <a:off x="111125" y="177800"/>
            <a:ext cx="8229600" cy="487954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tx2"/>
                </a:solidFill>
              </a:rPr>
              <a:t>SAS – SAXS and SANS</a:t>
            </a:r>
          </a:p>
        </p:txBody>
      </p:sp>
      <p:sp>
        <p:nvSpPr>
          <p:cNvPr id="25" name="Text Box 33"/>
          <p:cNvSpPr txBox="1">
            <a:spLocks noChangeArrowheads="1"/>
          </p:cNvSpPr>
          <p:nvPr/>
        </p:nvSpPr>
        <p:spPr bwMode="auto">
          <a:xfrm>
            <a:off x="609600" y="1524000"/>
            <a:ext cx="3444875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charset="0"/>
              <a:buChar char="•"/>
              <a:defRPr sz="28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1200"/>
              </a:spcBef>
              <a:buClr>
                <a:srgbClr val="006C3A"/>
              </a:buClr>
              <a:buFont typeface="Arial" charset="0"/>
              <a:buChar char="–"/>
              <a:defRPr sz="24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•"/>
              <a:defRPr sz="20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400" u="sng" dirty="0">
                <a:latin typeface="Arial" charset="0"/>
              </a:rPr>
              <a:t>X-rays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Char char="•"/>
            </a:pPr>
            <a:r>
              <a:rPr lang="en-US" altLang="en-US" sz="2400" b="0" dirty="0">
                <a:latin typeface="Arial" charset="0"/>
              </a:rPr>
              <a:t>No charge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Char char="•"/>
            </a:pPr>
            <a:r>
              <a:rPr lang="en-US" altLang="en-US" sz="2400" b="0" dirty="0">
                <a:latin typeface="Arial" charset="0"/>
              </a:rPr>
              <a:t>No mass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Char char="•"/>
            </a:pPr>
            <a:r>
              <a:rPr lang="en-US" altLang="en-US" sz="2400" b="0" dirty="0">
                <a:latin typeface="Arial" charset="0"/>
              </a:rPr>
              <a:t>Interacts with electrons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Char char="•"/>
            </a:pPr>
            <a:endParaRPr lang="en-US" altLang="en-US" sz="2400" b="0" dirty="0">
              <a:latin typeface="Arial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Char char="•"/>
            </a:pPr>
            <a:r>
              <a:rPr lang="en-US" altLang="en-US" sz="2400" b="0" dirty="0">
                <a:latin typeface="Arial" charset="0"/>
              </a:rPr>
              <a:t>Interaction varies with atomic number</a:t>
            </a:r>
          </a:p>
        </p:txBody>
      </p:sp>
      <p:sp>
        <p:nvSpPr>
          <p:cNvPr id="26" name="Text Box 34"/>
          <p:cNvSpPr txBox="1">
            <a:spLocks noChangeArrowheads="1"/>
          </p:cNvSpPr>
          <p:nvPr/>
        </p:nvSpPr>
        <p:spPr bwMode="auto">
          <a:xfrm>
            <a:off x="4283075" y="1547813"/>
            <a:ext cx="441960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charset="0"/>
              <a:buChar char="•"/>
              <a:defRPr sz="28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1200"/>
              </a:spcBef>
              <a:buClr>
                <a:srgbClr val="006C3A"/>
              </a:buClr>
              <a:buFont typeface="Arial" charset="0"/>
              <a:buChar char="–"/>
              <a:defRPr sz="24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•"/>
              <a:defRPr sz="20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400" u="sng" dirty="0">
                <a:latin typeface="Arial" charset="0"/>
              </a:rPr>
              <a:t>Neutrons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Char char="•"/>
            </a:pPr>
            <a:r>
              <a:rPr lang="en-US" altLang="en-US" sz="2400" b="0" dirty="0">
                <a:latin typeface="Arial" charset="0"/>
              </a:rPr>
              <a:t>No charge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Char char="•"/>
            </a:pPr>
            <a:r>
              <a:rPr lang="en-US" altLang="en-US" sz="2400" b="0" dirty="0">
                <a:latin typeface="Arial" charset="0"/>
              </a:rPr>
              <a:t>Has mass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Char char="•"/>
            </a:pPr>
            <a:r>
              <a:rPr lang="en-US" altLang="en-US" sz="2400" b="0" dirty="0">
                <a:latin typeface="Arial" charset="0"/>
              </a:rPr>
              <a:t>Interacts with atomic nucleus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Char char="•"/>
            </a:pPr>
            <a:r>
              <a:rPr lang="en-US" altLang="en-US" sz="2400" b="0" dirty="0">
                <a:latin typeface="Arial" charset="0"/>
              </a:rPr>
              <a:t>Has spin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Char char="•"/>
            </a:pPr>
            <a:r>
              <a:rPr lang="en-US" altLang="en-US" sz="2400" b="0" dirty="0">
                <a:latin typeface="Arial" charset="0"/>
              </a:rPr>
              <a:t>Interaction is a property of the nucleus</a:t>
            </a:r>
          </a:p>
        </p:txBody>
      </p:sp>
      <p:grpSp>
        <p:nvGrpSpPr>
          <p:cNvPr id="27" name="Group 35"/>
          <p:cNvGrpSpPr>
            <a:grpSpLocks noChangeAspect="1"/>
          </p:cNvGrpSpPr>
          <p:nvPr/>
        </p:nvGrpSpPr>
        <p:grpSpPr bwMode="auto">
          <a:xfrm>
            <a:off x="1909763" y="4114800"/>
            <a:ext cx="5189537" cy="457200"/>
            <a:chOff x="929" y="1772"/>
            <a:chExt cx="4705" cy="411"/>
          </a:xfrm>
        </p:grpSpPr>
        <p:sp>
          <p:nvSpPr>
            <p:cNvPr id="28" name="Rectangle 36"/>
            <p:cNvSpPr>
              <a:spLocks noChangeAspect="1" noChangeArrowheads="1"/>
            </p:cNvSpPr>
            <p:nvPr/>
          </p:nvSpPr>
          <p:spPr bwMode="auto">
            <a:xfrm>
              <a:off x="5129" y="1772"/>
              <a:ext cx="505" cy="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400"/>
                </a:spcBef>
                <a:buClr>
                  <a:srgbClr val="006C3A"/>
                </a:buClr>
                <a:buFont typeface="Arial" charset="0"/>
                <a:buChar char="•"/>
                <a:defRPr sz="2800" b="1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1200"/>
                </a:spcBef>
                <a:buClr>
                  <a:srgbClr val="006C3A"/>
                </a:buClr>
                <a:buFont typeface="Arial" charset="0"/>
                <a:buChar char="–"/>
                <a:defRPr sz="2400" b="1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006C3A"/>
                </a:buClr>
                <a:buFont typeface="Arial" charset="0"/>
                <a:buChar char="•"/>
                <a:defRPr sz="2000" b="1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006C3A"/>
                </a:buClr>
                <a:buFont typeface="Arial" charset="0"/>
                <a:buChar char="–"/>
                <a:defRPr b="1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400" b="0" dirty="0">
                  <a:latin typeface="Frutiger" pitchFamily="2" charset="0"/>
                </a:rPr>
                <a:t>Cs</a:t>
              </a:r>
            </a:p>
          </p:txBody>
        </p:sp>
        <p:sp>
          <p:nvSpPr>
            <p:cNvPr id="29" name="Rectangle 37"/>
            <p:cNvSpPr>
              <a:spLocks noChangeAspect="1" noChangeArrowheads="1"/>
            </p:cNvSpPr>
            <p:nvPr/>
          </p:nvSpPr>
          <p:spPr bwMode="auto">
            <a:xfrm>
              <a:off x="4545" y="1772"/>
              <a:ext cx="427" cy="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400"/>
                </a:spcBef>
                <a:buClr>
                  <a:srgbClr val="006C3A"/>
                </a:buClr>
                <a:buFont typeface="Arial" charset="0"/>
                <a:buChar char="•"/>
                <a:defRPr sz="2800" b="1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1200"/>
                </a:spcBef>
                <a:buClr>
                  <a:srgbClr val="006C3A"/>
                </a:buClr>
                <a:buFont typeface="Arial" charset="0"/>
                <a:buChar char="–"/>
                <a:defRPr sz="2400" b="1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006C3A"/>
                </a:buClr>
                <a:buFont typeface="Arial" charset="0"/>
                <a:buChar char="•"/>
                <a:defRPr sz="2000" b="1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006C3A"/>
                </a:buClr>
                <a:buFont typeface="Arial" charset="0"/>
                <a:buChar char="–"/>
                <a:defRPr b="1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400" b="0" dirty="0">
                  <a:latin typeface="Frutiger" pitchFamily="2" charset="0"/>
                </a:rPr>
                <a:t>Zr</a:t>
              </a:r>
            </a:p>
          </p:txBody>
        </p:sp>
        <p:sp>
          <p:nvSpPr>
            <p:cNvPr id="30" name="Rectangle 38"/>
            <p:cNvSpPr>
              <a:spLocks noChangeAspect="1" noChangeArrowheads="1"/>
            </p:cNvSpPr>
            <p:nvPr/>
          </p:nvSpPr>
          <p:spPr bwMode="auto">
            <a:xfrm>
              <a:off x="3926" y="1772"/>
              <a:ext cx="551" cy="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400"/>
                </a:spcBef>
                <a:buClr>
                  <a:srgbClr val="006C3A"/>
                </a:buClr>
                <a:buFont typeface="Arial" charset="0"/>
                <a:buChar char="•"/>
                <a:defRPr sz="2800" b="1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1200"/>
                </a:spcBef>
                <a:buClr>
                  <a:srgbClr val="006C3A"/>
                </a:buClr>
                <a:buFont typeface="Arial" charset="0"/>
                <a:buChar char="–"/>
                <a:defRPr sz="2400" b="1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006C3A"/>
                </a:buClr>
                <a:buFont typeface="Arial" charset="0"/>
                <a:buChar char="•"/>
                <a:defRPr sz="2000" b="1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006C3A"/>
                </a:buClr>
                <a:buFont typeface="Arial" charset="0"/>
                <a:buChar char="–"/>
                <a:defRPr b="1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400" b="0" dirty="0">
                  <a:latin typeface="Frutiger" pitchFamily="2" charset="0"/>
                </a:rPr>
                <a:t>Mn</a:t>
              </a:r>
            </a:p>
          </p:txBody>
        </p:sp>
        <p:sp>
          <p:nvSpPr>
            <p:cNvPr id="31" name="Rectangle 39"/>
            <p:cNvSpPr>
              <a:spLocks noChangeAspect="1" noChangeArrowheads="1"/>
            </p:cNvSpPr>
            <p:nvPr/>
          </p:nvSpPr>
          <p:spPr bwMode="auto">
            <a:xfrm>
              <a:off x="3418" y="1772"/>
              <a:ext cx="351" cy="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400"/>
                </a:spcBef>
                <a:buClr>
                  <a:srgbClr val="006C3A"/>
                </a:buClr>
                <a:buFont typeface="Arial" charset="0"/>
                <a:buChar char="•"/>
                <a:defRPr sz="2800" b="1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1200"/>
                </a:spcBef>
                <a:buClr>
                  <a:srgbClr val="006C3A"/>
                </a:buClr>
                <a:buFont typeface="Arial" charset="0"/>
                <a:buChar char="–"/>
                <a:defRPr sz="2400" b="1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006C3A"/>
                </a:buClr>
                <a:buFont typeface="Arial" charset="0"/>
                <a:buChar char="•"/>
                <a:defRPr sz="2000" b="1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006C3A"/>
                </a:buClr>
                <a:buFont typeface="Arial" charset="0"/>
                <a:buChar char="–"/>
                <a:defRPr b="1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400" b="0" dirty="0">
                  <a:latin typeface="Frutiger" pitchFamily="2" charset="0"/>
                </a:rPr>
                <a:t>S</a:t>
              </a:r>
            </a:p>
          </p:txBody>
        </p:sp>
        <p:sp>
          <p:nvSpPr>
            <p:cNvPr id="32" name="Rectangle 40"/>
            <p:cNvSpPr>
              <a:spLocks noChangeAspect="1" noChangeArrowheads="1"/>
            </p:cNvSpPr>
            <p:nvPr/>
          </p:nvSpPr>
          <p:spPr bwMode="auto">
            <a:xfrm>
              <a:off x="2791" y="1772"/>
              <a:ext cx="381" cy="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400"/>
                </a:spcBef>
                <a:buClr>
                  <a:srgbClr val="006C3A"/>
                </a:buClr>
                <a:buFont typeface="Arial" charset="0"/>
                <a:buChar char="•"/>
                <a:defRPr sz="2800" b="1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1200"/>
                </a:spcBef>
                <a:buClr>
                  <a:srgbClr val="006C3A"/>
                </a:buClr>
                <a:buFont typeface="Arial" charset="0"/>
                <a:buChar char="–"/>
                <a:defRPr sz="2400" b="1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006C3A"/>
                </a:buClr>
                <a:buFont typeface="Arial" charset="0"/>
                <a:buChar char="•"/>
                <a:defRPr sz="2000" b="1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006C3A"/>
                </a:buClr>
                <a:buFont typeface="Arial" charset="0"/>
                <a:buChar char="–"/>
                <a:defRPr b="1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400" b="0" dirty="0">
                  <a:latin typeface="Frutiger" pitchFamily="2" charset="0"/>
                </a:rPr>
                <a:t>O</a:t>
              </a:r>
            </a:p>
          </p:txBody>
        </p:sp>
        <p:sp>
          <p:nvSpPr>
            <p:cNvPr id="33" name="Rectangle 41"/>
            <p:cNvSpPr>
              <a:spLocks noChangeAspect="1" noChangeArrowheads="1"/>
            </p:cNvSpPr>
            <p:nvPr/>
          </p:nvSpPr>
          <p:spPr bwMode="auto">
            <a:xfrm>
              <a:off x="2151" y="1772"/>
              <a:ext cx="367" cy="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400"/>
                </a:spcBef>
                <a:buClr>
                  <a:srgbClr val="006C3A"/>
                </a:buClr>
                <a:buFont typeface="Arial" charset="0"/>
                <a:buChar char="•"/>
                <a:defRPr sz="2800" b="1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1200"/>
                </a:spcBef>
                <a:buClr>
                  <a:srgbClr val="006C3A"/>
                </a:buClr>
                <a:buFont typeface="Arial" charset="0"/>
                <a:buChar char="–"/>
                <a:defRPr sz="2400" b="1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006C3A"/>
                </a:buClr>
                <a:buFont typeface="Arial" charset="0"/>
                <a:buChar char="•"/>
                <a:defRPr sz="2000" b="1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006C3A"/>
                </a:buClr>
                <a:buFont typeface="Arial" charset="0"/>
                <a:buChar char="–"/>
                <a:defRPr b="1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400" b="0" dirty="0">
                  <a:latin typeface="Frutiger" pitchFamily="2" charset="0"/>
                </a:rPr>
                <a:t>C</a:t>
              </a:r>
            </a:p>
          </p:txBody>
        </p:sp>
        <p:sp>
          <p:nvSpPr>
            <p:cNvPr id="34" name="Rectangle 42"/>
            <p:cNvSpPr>
              <a:spLocks noChangeAspect="1" noChangeArrowheads="1"/>
            </p:cNvSpPr>
            <p:nvPr/>
          </p:nvSpPr>
          <p:spPr bwMode="auto">
            <a:xfrm>
              <a:off x="1535" y="1772"/>
              <a:ext cx="367" cy="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400"/>
                </a:spcBef>
                <a:buClr>
                  <a:srgbClr val="006C3A"/>
                </a:buClr>
                <a:buFont typeface="Arial" charset="0"/>
                <a:buChar char="•"/>
                <a:defRPr sz="2800" b="1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1200"/>
                </a:spcBef>
                <a:buClr>
                  <a:srgbClr val="006C3A"/>
                </a:buClr>
                <a:buFont typeface="Arial" charset="0"/>
                <a:buChar char="–"/>
                <a:defRPr sz="2400" b="1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006C3A"/>
                </a:buClr>
                <a:buFont typeface="Arial" charset="0"/>
                <a:buChar char="•"/>
                <a:defRPr sz="2000" b="1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006C3A"/>
                </a:buClr>
                <a:buFont typeface="Arial" charset="0"/>
                <a:buChar char="–"/>
                <a:defRPr b="1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400" b="0" dirty="0">
                  <a:latin typeface="Frutiger" pitchFamily="2" charset="0"/>
                </a:rPr>
                <a:t>D</a:t>
              </a:r>
            </a:p>
          </p:txBody>
        </p:sp>
        <p:sp>
          <p:nvSpPr>
            <p:cNvPr id="35" name="Rectangle 43"/>
            <p:cNvSpPr>
              <a:spLocks noChangeAspect="1" noChangeArrowheads="1"/>
            </p:cNvSpPr>
            <p:nvPr/>
          </p:nvSpPr>
          <p:spPr bwMode="auto">
            <a:xfrm>
              <a:off x="929" y="1772"/>
              <a:ext cx="367" cy="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400"/>
                </a:spcBef>
                <a:buClr>
                  <a:srgbClr val="006C3A"/>
                </a:buClr>
                <a:buFont typeface="Arial" charset="0"/>
                <a:buChar char="•"/>
                <a:defRPr sz="2800" b="1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1200"/>
                </a:spcBef>
                <a:buClr>
                  <a:srgbClr val="006C3A"/>
                </a:buClr>
                <a:buFont typeface="Arial" charset="0"/>
                <a:buChar char="–"/>
                <a:defRPr sz="2400" b="1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006C3A"/>
                </a:buClr>
                <a:buFont typeface="Arial" charset="0"/>
                <a:buChar char="•"/>
                <a:defRPr sz="2000" b="1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800"/>
                </a:spcBef>
                <a:buClr>
                  <a:srgbClr val="006C3A"/>
                </a:buClr>
                <a:buFont typeface="Arial" charset="0"/>
                <a:buChar char="–"/>
                <a:defRPr b="1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600"/>
                </a:spcBef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06C3A"/>
                </a:buClr>
                <a:buFont typeface="Arial" charset="0"/>
                <a:buChar char="»"/>
                <a:defRPr b="1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400" b="0" dirty="0">
                  <a:latin typeface="Frutiger" pitchFamily="2" charset="0"/>
                </a:rPr>
                <a:t>H</a:t>
              </a:r>
            </a:p>
          </p:txBody>
        </p:sp>
      </p:grpSp>
      <p:sp>
        <p:nvSpPr>
          <p:cNvPr id="36" name="Rectangle 67"/>
          <p:cNvSpPr txBox="1">
            <a:spLocks/>
          </p:cNvSpPr>
          <p:nvPr/>
        </p:nvSpPr>
        <p:spPr bwMode="auto">
          <a:xfrm>
            <a:off x="111125" y="685800"/>
            <a:ext cx="872807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 smtClean="0">
                <a:latin typeface="Arial" charset="0"/>
              </a:rPr>
              <a:t>The fundamental physics of x-ray and neutron scattering don’t really differ, but their properties differ a great deal</a:t>
            </a:r>
          </a:p>
        </p:txBody>
      </p:sp>
    </p:spTree>
    <p:extLst>
      <p:ext uri="{BB962C8B-B14F-4D97-AF65-F5344CB8AC3E}">
        <p14:creationId xmlns:p14="http://schemas.microsoft.com/office/powerpoint/2010/main" val="5230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SAS – SAXS and SANS</a:t>
            </a:r>
            <a:endParaRPr lang="en-US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88925" y="2819400"/>
            <a:ext cx="4511675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charset="0"/>
              <a:buChar char="•"/>
              <a:defRPr sz="2800" b="1">
                <a:solidFill>
                  <a:schemeClr val="tx1"/>
                </a:solidFill>
                <a:latin typeface="Arial Narrow" pitchFamily="34" charset="0"/>
              </a:defRPr>
            </a:lvl1pPr>
            <a:lvl2pPr eaLnBrk="0" hangingPunct="0">
              <a:lnSpc>
                <a:spcPct val="90000"/>
              </a:lnSpc>
              <a:spcBef>
                <a:spcPts val="1200"/>
              </a:spcBef>
              <a:buClr>
                <a:srgbClr val="006C3A"/>
              </a:buClr>
              <a:buFont typeface="Arial" charset="0"/>
              <a:buChar char="–"/>
              <a:defRPr sz="24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•"/>
              <a:defRPr sz="20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400" u="sng" dirty="0">
                <a:latin typeface="Arial" charset="0"/>
              </a:rPr>
              <a:t>X-rays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Char char="•"/>
            </a:pPr>
            <a:r>
              <a:rPr lang="en-US" altLang="en-US" sz="2400" b="0" dirty="0">
                <a:latin typeface="Arial" charset="0"/>
              </a:rPr>
              <a:t>Readily available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Char char="•"/>
            </a:pPr>
            <a:r>
              <a:rPr lang="en-US" altLang="en-US" b="0" dirty="0">
                <a:latin typeface="Arial" charset="0"/>
              </a:rPr>
              <a:t>Lab-based sources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Char char="•"/>
            </a:pPr>
            <a:r>
              <a:rPr lang="en-US" altLang="en-US" b="0" dirty="0">
                <a:latin typeface="Arial" charset="0"/>
              </a:rPr>
              <a:t>Synchrotrons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Char char="•"/>
            </a:pPr>
            <a:r>
              <a:rPr lang="en-US" altLang="en-US" sz="2400" b="0" dirty="0">
                <a:latin typeface="Arial" charset="0"/>
              </a:rPr>
              <a:t>Massive fluxes possible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Char char="•"/>
            </a:pPr>
            <a:r>
              <a:rPr lang="en-US" altLang="en-US" b="0" dirty="0">
                <a:latin typeface="Arial" charset="0"/>
              </a:rPr>
              <a:t>Time-resolved studies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Char char="•"/>
            </a:pPr>
            <a:r>
              <a:rPr lang="en-US" altLang="en-US" b="0" dirty="0">
                <a:latin typeface="Arial" charset="0"/>
              </a:rPr>
              <a:t>Extremely precious material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784725" y="2822575"/>
            <a:ext cx="3563938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charset="0"/>
              <a:buChar char="•"/>
              <a:defRPr sz="2800" b="1">
                <a:solidFill>
                  <a:schemeClr val="tx1"/>
                </a:solidFill>
                <a:latin typeface="Arial Narrow" pitchFamily="34" charset="0"/>
              </a:defRPr>
            </a:lvl1pPr>
            <a:lvl2pPr eaLnBrk="0" hangingPunct="0">
              <a:lnSpc>
                <a:spcPct val="90000"/>
              </a:lnSpc>
              <a:spcBef>
                <a:spcPts val="1200"/>
              </a:spcBef>
              <a:buClr>
                <a:srgbClr val="006C3A"/>
              </a:buClr>
              <a:buFont typeface="Arial" charset="0"/>
              <a:buChar char="–"/>
              <a:defRPr sz="24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•"/>
              <a:defRPr sz="20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400" u="sng" dirty="0">
                <a:latin typeface="Arial" charset="0"/>
              </a:rPr>
              <a:t>Neutrons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Char char="•"/>
            </a:pPr>
            <a:r>
              <a:rPr lang="en-US" altLang="en-US" sz="2400" b="0" dirty="0">
                <a:latin typeface="Arial" charset="0"/>
              </a:rPr>
              <a:t>Large user facilities only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Char char="•"/>
            </a:pPr>
            <a:r>
              <a:rPr lang="en-US" altLang="en-US" b="0" dirty="0">
                <a:latin typeface="Arial" charset="0"/>
              </a:rPr>
              <a:t>Spallation sources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Char char="•"/>
            </a:pPr>
            <a:r>
              <a:rPr lang="en-US" altLang="en-US" b="0" dirty="0">
                <a:latin typeface="Arial" charset="0"/>
              </a:rPr>
              <a:t>Reactors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Char char="•"/>
            </a:pPr>
            <a:r>
              <a:rPr lang="en-US" altLang="en-US" sz="2400" b="0" dirty="0">
                <a:latin typeface="Arial" charset="0"/>
              </a:rPr>
              <a:t>No radiation damage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Char char="•"/>
            </a:pPr>
            <a:r>
              <a:rPr lang="en-US" altLang="en-US" sz="2400" b="0" dirty="0">
                <a:latin typeface="Arial" charset="0"/>
              </a:rPr>
              <a:t>Contrast variation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33400" y="5654675"/>
            <a:ext cx="8077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charset="0"/>
              <a:buChar char="•"/>
              <a:defRPr sz="28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1200"/>
              </a:spcBef>
              <a:buClr>
                <a:srgbClr val="006C3A"/>
              </a:buClr>
              <a:buFont typeface="Arial" charset="0"/>
              <a:buChar char="–"/>
              <a:defRPr sz="24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•"/>
              <a:defRPr sz="20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charset="0"/>
              <a:buChar char="–"/>
              <a:defRPr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600"/>
              </a:spcBef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latin typeface="Arial" charset="0"/>
              </a:rPr>
              <a:t>There are many experiments that really don’t require the use of neutrons.  </a:t>
            </a:r>
          </a:p>
        </p:txBody>
      </p:sp>
      <p:sp>
        <p:nvSpPr>
          <p:cNvPr id="7" name="Rectangle 7"/>
          <p:cNvSpPr txBox="1">
            <a:spLocks/>
          </p:cNvSpPr>
          <p:nvPr/>
        </p:nvSpPr>
        <p:spPr bwMode="auto">
          <a:xfrm>
            <a:off x="111125" y="892175"/>
            <a:ext cx="8728075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 smtClean="0">
                <a:latin typeface="Arial" charset="0"/>
              </a:rPr>
              <a:t>SAXS and SANS are very closely related and provide directly complementary information</a:t>
            </a:r>
          </a:p>
          <a:p>
            <a:r>
              <a:rPr lang="en-US" altLang="en-US" dirty="0" smtClean="0">
                <a:latin typeface="Arial" charset="0"/>
              </a:rPr>
              <a:t>The choice between x-rays and neutrons is dictated by the problem</a:t>
            </a:r>
          </a:p>
        </p:txBody>
      </p:sp>
    </p:spTree>
    <p:extLst>
      <p:ext uri="{BB962C8B-B14F-4D97-AF65-F5344CB8AC3E}">
        <p14:creationId xmlns:p14="http://schemas.microsoft.com/office/powerpoint/2010/main" val="46565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Template_HFIR-SNS">
  <a:themeElements>
    <a:clrScheme name="ORNL Corporate Color Palette FINAL">
      <a:dk1>
        <a:sysClr val="windowText" lastClr="000000"/>
      </a:dk1>
      <a:lt1>
        <a:sysClr val="window" lastClr="FFFFFF"/>
      </a:lt1>
      <a:dk2>
        <a:srgbClr val="18783D"/>
      </a:dk2>
      <a:lt2>
        <a:srgbClr val="FFFFFF"/>
      </a:lt2>
      <a:accent1>
        <a:srgbClr val="2A6EBB"/>
      </a:accent1>
      <a:accent2>
        <a:srgbClr val="69BE28"/>
      </a:accent2>
      <a:accent3>
        <a:srgbClr val="E37222"/>
      </a:accent3>
      <a:accent4>
        <a:srgbClr val="3CB6CE"/>
      </a:accent4>
      <a:accent5>
        <a:srgbClr val="983222"/>
      </a:accent5>
      <a:accent6>
        <a:srgbClr val="FECB00"/>
      </a:accent6>
      <a:hlink>
        <a:srgbClr val="2A6EBB"/>
      </a:hlink>
      <a:folHlink>
        <a:srgbClr val="207C47"/>
      </a:folHlink>
    </a:clrScheme>
    <a:fontScheme name="ORNL 201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contourClr>
            <a:schemeClr val="lt1"/>
          </a:contourClr>
        </a:sp3d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98F7A50-2969-4387-8ABB-A3555854BC0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F913069-075D-49F7-AF90-34940D14808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F50F8B6-4A11-4B4C-906E-532188B822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Powerpoint-Template_HFIR-SNS.potx</Template>
  <TotalTime>440</TotalTime>
  <Words>1389</Words>
  <Application>Microsoft Office PowerPoint</Application>
  <PresentationFormat>On-screen Show (4:3)</PresentationFormat>
  <Paragraphs>258</Paragraphs>
  <Slides>30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Powerpoint-Template_HFIR-SNS</vt:lpstr>
      <vt:lpstr>Equation</vt:lpstr>
      <vt:lpstr>Worksheet</vt:lpstr>
      <vt:lpstr>An Introduction to Small-Angle Scattering</vt:lpstr>
      <vt:lpstr>Outline</vt:lpstr>
      <vt:lpstr>SAS</vt:lpstr>
      <vt:lpstr>SAS applications A to Z</vt:lpstr>
      <vt:lpstr>Difference between SAS and Microscopy</vt:lpstr>
      <vt:lpstr>SAS is related to diffraction</vt:lpstr>
      <vt:lpstr>SAS probes density differences</vt:lpstr>
      <vt:lpstr>SAS – SAXS and SANS</vt:lpstr>
      <vt:lpstr>SAS – SAXS and SANS</vt:lpstr>
      <vt:lpstr>SAS Instrumentation</vt:lpstr>
      <vt:lpstr>SAS Instrumentation</vt:lpstr>
      <vt:lpstr>SAS Instrumentation</vt:lpstr>
      <vt:lpstr>SAS measurements</vt:lpstr>
      <vt:lpstr>SAS measurements</vt:lpstr>
      <vt:lpstr>SAS Measurements</vt:lpstr>
      <vt:lpstr>SAS Analysis</vt:lpstr>
      <vt:lpstr>Scattering from Particles</vt:lpstr>
      <vt:lpstr>Form Factors</vt:lpstr>
      <vt:lpstr>Structure Factor</vt:lpstr>
      <vt:lpstr>Guinier Analysis</vt:lpstr>
      <vt:lpstr>Guinier Analysis</vt:lpstr>
      <vt:lpstr>Pair Correlation Function Analysis</vt:lpstr>
      <vt:lpstr>Example:  A Protein Complex</vt:lpstr>
      <vt:lpstr>Example:  Proteins in a Porous Material</vt:lpstr>
      <vt:lpstr>Hierarchical Structures</vt:lpstr>
      <vt:lpstr>Example: Biomass to Cellulosic Ethanol “grass to gas”</vt:lpstr>
      <vt:lpstr>Dilute Acid Pretreatment of Switchgrass</vt:lpstr>
      <vt:lpstr>Non-particulate Scattering</vt:lpstr>
      <vt:lpstr>SAS Summary</vt:lpstr>
      <vt:lpstr>Further Reading</vt:lpstr>
    </vt:vector>
  </TitlesOfParts>
  <Company>ORNL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Roy, Donna Jo</dc:creator>
  <cp:lastModifiedBy>Heller, William T.</cp:lastModifiedBy>
  <cp:revision>60</cp:revision>
  <dcterms:created xsi:type="dcterms:W3CDTF">2014-04-28T13:33:12Z</dcterms:created>
  <dcterms:modified xsi:type="dcterms:W3CDTF">2015-06-19T18:45:09Z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