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7"/>
  </p:notesMasterIdLst>
  <p:sldIdLst>
    <p:sldId id="256" r:id="rId2"/>
    <p:sldId id="257" r:id="rId3"/>
    <p:sldId id="258" r:id="rId4"/>
    <p:sldId id="285" r:id="rId5"/>
    <p:sldId id="289" r:id="rId6"/>
    <p:sldId id="291" r:id="rId7"/>
    <p:sldId id="288" r:id="rId8"/>
    <p:sldId id="297" r:id="rId9"/>
    <p:sldId id="290" r:id="rId10"/>
    <p:sldId id="292" r:id="rId11"/>
    <p:sldId id="281" r:id="rId12"/>
    <p:sldId id="282" r:id="rId13"/>
    <p:sldId id="283" r:id="rId14"/>
    <p:sldId id="296" r:id="rId15"/>
    <p:sldId id="299" r:id="rId16"/>
    <p:sldId id="315" r:id="rId17"/>
    <p:sldId id="298" r:id="rId18"/>
    <p:sldId id="284" r:id="rId19"/>
    <p:sldId id="300" r:id="rId20"/>
    <p:sldId id="293" r:id="rId21"/>
    <p:sldId id="305" r:id="rId22"/>
    <p:sldId id="286" r:id="rId23"/>
    <p:sldId id="314" r:id="rId24"/>
    <p:sldId id="311" r:id="rId25"/>
    <p:sldId id="312" r:id="rId26"/>
    <p:sldId id="313" r:id="rId27"/>
    <p:sldId id="318" r:id="rId28"/>
    <p:sldId id="260" r:id="rId29"/>
    <p:sldId id="279" r:id="rId30"/>
    <p:sldId id="261" r:id="rId31"/>
    <p:sldId id="262" r:id="rId32"/>
    <p:sldId id="263" r:id="rId33"/>
    <p:sldId id="264" r:id="rId34"/>
    <p:sldId id="265" r:id="rId35"/>
    <p:sldId id="310" r:id="rId36"/>
    <p:sldId id="317" r:id="rId37"/>
    <p:sldId id="272" r:id="rId38"/>
    <p:sldId id="273" r:id="rId39"/>
    <p:sldId id="274" r:id="rId40"/>
    <p:sldId id="275" r:id="rId41"/>
    <p:sldId id="302" r:id="rId42"/>
    <p:sldId id="303" r:id="rId43"/>
    <p:sldId id="304" r:id="rId44"/>
    <p:sldId id="306" r:id="rId45"/>
    <p:sldId id="307" r:id="rId46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6C63"/>
    <a:srgbClr val="364A3A"/>
    <a:srgbClr val="027E20"/>
    <a:srgbClr val="FF3300"/>
    <a:srgbClr val="11027E"/>
    <a:srgbClr val="7E0202"/>
    <a:srgbClr val="7E0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07" autoAdjust="0"/>
    <p:restoredTop sz="94727" autoAdjust="0"/>
  </p:normalViewPr>
  <p:slideViewPr>
    <p:cSldViewPr>
      <p:cViewPr varScale="1">
        <p:scale>
          <a:sx n="103" d="100"/>
          <a:sy n="103" d="100"/>
        </p:scale>
        <p:origin x="-43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668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772668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3E2D14E-B7D4-4257-B08D-8CD279522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08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A20C2C-8049-4B24-95B8-2B1FF4B6B8FA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5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E2D14E-B7D4-4257-B08D-8CD27952246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6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08B391-6CEF-944C-8A79-5FDF45283BF6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6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25C0AB-8EA0-684C-9DB3-89154591DD7C}" type="slidenum">
              <a:rPr lang="en-US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93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7C1313-851D-0244-9793-9019A5C022C9}" type="slidenum">
              <a:rPr lang="en-US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10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CDF5E6-2BB7-6349-AB32-C4CEBB7DCF9C}" type="slidenum">
              <a:rPr lang="en-US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05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C9A6B0-1DDE-D043-B42E-B03B245114F6}" type="slidenum">
              <a:rPr lang="en-US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8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title header_green_37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itle footer_green_37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40420-9961-4139-881E-AA96B3C1C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141FB-87DD-4070-8E4B-786CD8B1D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F6874-EDAF-40C9-8AD9-497EC99BF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C2050-33CE-4095-9316-CEB533276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A9FE0-F387-45B4-972A-EF54F6816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5D6EB-C0A2-405E-A0CD-EC2EA0054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EC78C-D02F-468C-84AD-6E26228DC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9F416-DC36-4708-A27D-FBE6FD4FD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D4007-BCCD-44A6-8485-A83F24315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5D8E7-E274-4E60-BBAD-F634E51EA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slide footer_green_378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3B984EF2-B084-4521-816B-806CDDF23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6" name="Picture 4" descr="slide header_green_378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wmf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wmf"/><Relationship Id="rId5" Type="http://schemas.openxmlformats.org/officeDocument/2006/relationships/image" Target="../media/image70.png"/><Relationship Id="rId4" Type="http://schemas.openxmlformats.org/officeDocument/2006/relationships/image" Target="../media/image69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microsoft.com/office/2007/relationships/hdphoto" Target="../media/hdphoto2.wdp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microsoft.com/office/2007/relationships/hdphoto" Target="../media/hdphoto1.wdp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dx.doi.org/10.1107/S090904950802235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671638"/>
            <a:ext cx="8534400" cy="3205162"/>
          </a:xfrm>
        </p:spPr>
        <p:txBody>
          <a:bodyPr/>
          <a:lstStyle/>
          <a:p>
            <a:pPr algn="ctr" eaLnBrk="1" hangingPunct="1"/>
            <a:r>
              <a:rPr lang="en-US" sz="7200" dirty="0" smtClean="0">
                <a:latin typeface="+mn-lt"/>
              </a:rPr>
              <a:t>X-ray Detection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181600"/>
            <a:ext cx="6400800" cy="12192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Antonino Miceli (</a:t>
            </a:r>
            <a:r>
              <a:rPr lang="en-US" dirty="0" err="1" smtClean="0"/>
              <a:t>amiceli@aps.anl.gov</a:t>
            </a:r>
            <a:r>
              <a:rPr lang="en-US" dirty="0" smtClean="0"/>
              <a:t>)</a:t>
            </a:r>
          </a:p>
          <a:p>
            <a:pPr algn="ctr" eaLnBrk="1" hangingPunct="1"/>
            <a:r>
              <a:rPr lang="en-US" smtClean="0"/>
              <a:t>June 14, </a:t>
            </a:r>
            <a:r>
              <a:rPr lang="en-US" dirty="0" smtClean="0"/>
              <a:t>2015</a:t>
            </a:r>
          </a:p>
          <a:p>
            <a:pPr algn="ctr" eaLnBrk="1" hangingPunct="1"/>
            <a:r>
              <a:rPr lang="en-US" dirty="0" smtClean="0"/>
              <a:t>NX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/>
          <a:lstStyle/>
          <a:p>
            <a:r>
              <a:rPr lang="en-US" sz="3200" dirty="0" smtClean="0"/>
              <a:t>What fill pattern pattern will you be using?</a:t>
            </a:r>
            <a:endParaRPr lang="en-US" sz="3200" dirty="0"/>
          </a:p>
        </p:txBody>
      </p:sp>
      <p:pic>
        <p:nvPicPr>
          <p:cNvPr id="24" name="Picture 23" descr="Screen Shot 2013-08-07 at 6.56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0692" r="17720"/>
          <a:stretch/>
        </p:blipFill>
        <p:spPr>
          <a:xfrm>
            <a:off x="3505200" y="1143000"/>
            <a:ext cx="4997758" cy="51039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8600" y="1676400"/>
            <a:ext cx="304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Hybrid singlet and 324 bunch mode each 2 weeks a run.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Hybrid singlet useful for certain timing experiments.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Not great for high count rate experiments (e.g., XANES, XAFS, </a:t>
            </a:r>
            <a:r>
              <a:rPr lang="en-US" dirty="0" err="1" smtClean="0"/>
              <a:t>spectro</a:t>
            </a:r>
            <a:r>
              <a:rPr lang="en-US" dirty="0" smtClean="0"/>
              <a:t>-microscopy)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5791200" y="2057400"/>
            <a:ext cx="533400" cy="1447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172200" y="3048000"/>
            <a:ext cx="533400" cy="1676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35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sz="2400" dirty="0"/>
              <a:t>Indirectly (x-rays </a:t>
            </a:r>
            <a:r>
              <a:rPr lang="en-US" sz="2400" dirty="0">
                <a:sym typeface="Wingdings"/>
              </a:rPr>
              <a:t> optical photons  electrons)</a:t>
            </a:r>
            <a:br>
              <a:rPr lang="en-US" sz="2400" dirty="0">
                <a:sym typeface="Wingdings"/>
              </a:rPr>
            </a:br>
            <a:r>
              <a:rPr lang="en-US" sz="2400" u="sng" dirty="0" smtClean="0">
                <a:sym typeface="Wingdings"/>
              </a:rPr>
              <a:t>Scintillation Counters</a:t>
            </a:r>
            <a:endParaRPr lang="en-US" sz="24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95399"/>
            <a:ext cx="5943600" cy="4130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481683"/>
            <a:ext cx="1949322" cy="2845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537" t="60483" r="34757"/>
          <a:stretch/>
        </p:blipFill>
        <p:spPr>
          <a:xfrm>
            <a:off x="152400" y="3581400"/>
            <a:ext cx="1292438" cy="1028835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0"/>
          </p:cNvCxnSpPr>
          <p:nvPr/>
        </p:nvCxnSpPr>
        <p:spPr bwMode="auto">
          <a:xfrm flipV="1">
            <a:off x="798619" y="2590800"/>
            <a:ext cx="1639781" cy="9906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2209800" y="3200400"/>
            <a:ext cx="4876800" cy="2438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962400" y="2514600"/>
            <a:ext cx="228600" cy="9144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324600" y="1447800"/>
            <a:ext cx="274320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One pixel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“Point detector”</a:t>
            </a:r>
          </a:p>
          <a:p>
            <a:endParaRPr lang="en-US" dirty="0" smtClean="0"/>
          </a:p>
          <a:p>
            <a:r>
              <a:rPr lang="en-US" dirty="0" smtClean="0"/>
              <a:t>Still workhorse for high resolution diffraction experiments (plus a pair of slits)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38200" y="5562600"/>
            <a:ext cx="617220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baseline="30000" dirty="0" err="1"/>
              <a:t>NaI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Tl</a:t>
            </a:r>
            <a:r>
              <a:rPr lang="en-US" sz="2400" baseline="30000" dirty="0"/>
              <a:t>) is the most common scintillator and gives a energy resolution (ΔE/E) of about 35% - 40%. Organic (plastic) scintillators are used for higher speed applications but energy resolution is sacrificed.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044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Indirectly (x-rays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optical photons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electrons)</a:t>
            </a:r>
            <a:br>
              <a:rPr lang="en-US" dirty="0"/>
            </a:br>
            <a:r>
              <a:rPr lang="en-US" u="sng" dirty="0" smtClean="0"/>
              <a:t>Charge Coupled Devices (CCDs)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Optical detectors are everywhere in our lives… camera phones, etc.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1200"/>
            <a:ext cx="3652392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84400"/>
            <a:ext cx="3810000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752600"/>
            <a:ext cx="4610100" cy="4076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55626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CCDs are integrating detectors. No dead-time issues, but read noise and dark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92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Indirectly (x-rays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optical photons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electrons)</a:t>
            </a:r>
            <a:br>
              <a:rPr lang="en-US" dirty="0"/>
            </a:br>
            <a:r>
              <a:rPr lang="en-US" u="sng" dirty="0"/>
              <a:t>Charge Coupled Devices (CCDs</a:t>
            </a:r>
            <a:r>
              <a:rPr lang="en-US" u="sng" dirty="0" smtClean="0"/>
              <a:t>) + x-ray scintillators</a:t>
            </a:r>
            <a:endParaRPr lang="en-US" u="sng" dirty="0"/>
          </a:p>
        </p:txBody>
      </p:sp>
      <p:pic>
        <p:nvPicPr>
          <p:cNvPr id="4" name="Picture 3" descr="F7.lar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7391400" cy="38517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1417638"/>
            <a:ext cx="236220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Thickness of scintillator dictates the usable energy range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4953000" y="2340968"/>
            <a:ext cx="1295400" cy="85943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2178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24325"/>
            <a:ext cx="28956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838200"/>
          </a:xfrm>
        </p:spPr>
        <p:txBody>
          <a:bodyPr/>
          <a:lstStyle/>
          <a:p>
            <a:r>
              <a:rPr lang="en-US" dirty="0" smtClean="0"/>
              <a:t>With demagnification for large area detectors</a:t>
            </a:r>
          </a:p>
          <a:p>
            <a:pPr lvl="1"/>
            <a:r>
              <a:rPr lang="en-US" dirty="0" smtClean="0"/>
              <a:t>Diffraction ( &lt; 30 </a:t>
            </a:r>
            <a:r>
              <a:rPr lang="en-US" dirty="0" err="1" smtClean="0"/>
              <a:t>keV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Indirectly (x-rays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optical photons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electrons)</a:t>
            </a:r>
            <a:br>
              <a:rPr lang="en-US" dirty="0"/>
            </a:br>
            <a:r>
              <a:rPr lang="en-US" u="sng" dirty="0"/>
              <a:t>Charge Coupled Devices (CCDs</a:t>
            </a:r>
            <a:r>
              <a:rPr lang="en-US" u="sng" dirty="0" smtClean="0"/>
              <a:t>) + x-ray scintillators</a:t>
            </a:r>
            <a:endParaRPr lang="en-US" u="sng" dirty="0"/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533400" y="2057400"/>
            <a:ext cx="8153400" cy="2819401"/>
            <a:chOff x="192" y="624"/>
            <a:chExt cx="5136" cy="1776"/>
          </a:xfrm>
        </p:grpSpPr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3120" y="720"/>
              <a:ext cx="2208" cy="960"/>
              <a:chOff x="3504" y="672"/>
              <a:chExt cx="2208" cy="960"/>
            </a:xfrm>
          </p:grpSpPr>
          <p:grpSp>
            <p:nvGrpSpPr>
              <p:cNvPr id="26" name="Group 13"/>
              <p:cNvGrpSpPr>
                <a:grpSpLocks/>
              </p:cNvGrpSpPr>
              <p:nvPr/>
            </p:nvGrpSpPr>
            <p:grpSpPr bwMode="auto">
              <a:xfrm>
                <a:off x="4464" y="672"/>
                <a:ext cx="1248" cy="711"/>
                <a:chOff x="4464" y="672"/>
                <a:chExt cx="1248" cy="711"/>
              </a:xfrm>
            </p:grpSpPr>
            <p:sp>
              <p:nvSpPr>
                <p:cNvPr id="29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5040" y="1152"/>
                  <a:ext cx="62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Rectangle 9"/>
                <p:cNvSpPr>
                  <a:spLocks noChangeArrowheads="1"/>
                </p:cNvSpPr>
                <p:nvPr/>
              </p:nvSpPr>
              <p:spPr bwMode="auto">
                <a:xfrm>
                  <a:off x="4800" y="1104"/>
                  <a:ext cx="96" cy="9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5088" y="1152"/>
                  <a:ext cx="62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800"/>
                    <a:t>x-rays</a:t>
                  </a:r>
                </a:p>
              </p:txBody>
            </p:sp>
            <p:sp>
              <p:nvSpPr>
                <p:cNvPr id="3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64" y="672"/>
                  <a:ext cx="86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800"/>
                    <a:t>sample</a:t>
                  </a:r>
                </a:p>
              </p:txBody>
            </p:sp>
            <p:sp>
              <p:nvSpPr>
                <p:cNvPr id="33" name="Line 12"/>
                <p:cNvSpPr>
                  <a:spLocks noChangeShapeType="1"/>
                </p:cNvSpPr>
                <p:nvPr/>
              </p:nvSpPr>
              <p:spPr bwMode="auto">
                <a:xfrm>
                  <a:off x="4848" y="91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4"/>
              <p:cNvSpPr>
                <a:spLocks noChangeShapeType="1"/>
              </p:cNvSpPr>
              <p:nvPr/>
            </p:nvSpPr>
            <p:spPr bwMode="auto">
              <a:xfrm flipH="1" flipV="1">
                <a:off x="3504" y="768"/>
                <a:ext cx="120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5"/>
              <p:cNvSpPr>
                <a:spLocks noChangeShapeType="1"/>
              </p:cNvSpPr>
              <p:nvPr/>
            </p:nvSpPr>
            <p:spPr bwMode="auto">
              <a:xfrm flipH="1">
                <a:off x="3552" y="1152"/>
                <a:ext cx="1152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 Box 34"/>
            <p:cNvSpPr txBox="1">
              <a:spLocks noChangeArrowheads="1"/>
            </p:cNvSpPr>
            <p:nvPr/>
          </p:nvSpPr>
          <p:spPr bwMode="auto">
            <a:xfrm>
              <a:off x="192" y="1828"/>
              <a:ext cx="1632" cy="572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Fiber Optic </a:t>
              </a:r>
              <a:r>
                <a:rPr lang="en-US" sz="1600" dirty="0" smtClean="0"/>
                <a:t>Taper (Optical photons)</a:t>
              </a:r>
              <a:endParaRPr lang="en-US" sz="1600" dirty="0"/>
            </a:p>
            <a:p>
              <a:pPr algn="ctr">
                <a:spcBef>
                  <a:spcPct val="50000"/>
                </a:spcBef>
              </a:pPr>
              <a:r>
                <a:rPr lang="en-US" sz="1400" b="0" dirty="0"/>
                <a:t>(1 – 3 De-Magnification)</a:t>
              </a:r>
            </a:p>
          </p:txBody>
        </p:sp>
        <p:sp>
          <p:nvSpPr>
            <p:cNvPr id="9" name="Text Box 35"/>
            <p:cNvSpPr txBox="1">
              <a:spLocks noChangeArrowheads="1"/>
            </p:cNvSpPr>
            <p:nvPr/>
          </p:nvSpPr>
          <p:spPr bwMode="auto">
            <a:xfrm>
              <a:off x="480" y="688"/>
              <a:ext cx="480" cy="224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/>
                <a:t>CCD</a:t>
              </a:r>
              <a:endParaRPr lang="en-US" sz="1400" b="0"/>
            </a:p>
          </p:txBody>
        </p:sp>
        <p:grpSp>
          <p:nvGrpSpPr>
            <p:cNvPr id="10" name="Group 37"/>
            <p:cNvGrpSpPr>
              <a:grpSpLocks/>
            </p:cNvGrpSpPr>
            <p:nvPr/>
          </p:nvGrpSpPr>
          <p:grpSpPr bwMode="auto">
            <a:xfrm>
              <a:off x="1200" y="624"/>
              <a:ext cx="1776" cy="1152"/>
              <a:chOff x="1200" y="816"/>
              <a:chExt cx="1776" cy="1152"/>
            </a:xfrm>
          </p:grpSpPr>
          <p:grpSp>
            <p:nvGrpSpPr>
              <p:cNvPr id="16" name="Group 33"/>
              <p:cNvGrpSpPr>
                <a:grpSpLocks/>
              </p:cNvGrpSpPr>
              <p:nvPr/>
            </p:nvGrpSpPr>
            <p:grpSpPr bwMode="auto">
              <a:xfrm>
                <a:off x="1296" y="912"/>
                <a:ext cx="1632" cy="960"/>
                <a:chOff x="1296" y="912"/>
                <a:chExt cx="1632" cy="960"/>
              </a:xfrm>
            </p:grpSpPr>
            <p:grpSp>
              <p:nvGrpSpPr>
                <p:cNvPr id="18" name="Group 31"/>
                <p:cNvGrpSpPr>
                  <a:grpSpLocks/>
                </p:cNvGrpSpPr>
                <p:nvPr/>
              </p:nvGrpSpPr>
              <p:grpSpPr bwMode="auto">
                <a:xfrm>
                  <a:off x="1440" y="912"/>
                  <a:ext cx="1488" cy="960"/>
                  <a:chOff x="1968" y="720"/>
                  <a:chExt cx="1488" cy="960"/>
                </a:xfrm>
              </p:grpSpPr>
              <p:sp>
                <p:nvSpPr>
                  <p:cNvPr id="20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720"/>
                    <a:ext cx="240" cy="960"/>
                  </a:xfrm>
                  <a:prstGeom prst="rect">
                    <a:avLst/>
                  </a:prstGeom>
                  <a:solidFill>
                    <a:srgbClr val="008000"/>
                  </a:solidFill>
                  <a:ln w="9525">
                    <a:solidFill>
                      <a:srgbClr val="008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1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968" y="720"/>
                    <a:ext cx="1248" cy="960"/>
                    <a:chOff x="1968" y="720"/>
                    <a:chExt cx="1248" cy="960"/>
                  </a:xfrm>
                </p:grpSpPr>
                <p:sp>
                  <p:nvSpPr>
                    <p:cNvPr id="2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968" y="720"/>
                      <a:ext cx="1248" cy="432"/>
                    </a:xfrm>
                    <a:custGeom>
                      <a:avLst/>
                      <a:gdLst>
                        <a:gd name="T0" fmla="*/ 1248 w 1200"/>
                        <a:gd name="T1" fmla="*/ 0 h 336"/>
                        <a:gd name="T2" fmla="*/ 699 w 1200"/>
                        <a:gd name="T3" fmla="*/ 309 h 336"/>
                        <a:gd name="T4" fmla="*/ 0 w 1200"/>
                        <a:gd name="T5" fmla="*/ 432 h 336"/>
                        <a:gd name="T6" fmla="*/ 0 60000 65536"/>
                        <a:gd name="T7" fmla="*/ 0 60000 65536"/>
                        <a:gd name="T8" fmla="*/ 0 60000 65536"/>
                        <a:gd name="T9" fmla="*/ 0 w 1200"/>
                        <a:gd name="T10" fmla="*/ 0 h 336"/>
                        <a:gd name="T11" fmla="*/ 1200 w 1200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200" h="336">
                          <a:moveTo>
                            <a:pt x="1200" y="0"/>
                          </a:moveTo>
                          <a:cubicBezTo>
                            <a:pt x="1036" y="92"/>
                            <a:pt x="872" y="184"/>
                            <a:pt x="672" y="240"/>
                          </a:cubicBezTo>
                          <a:cubicBezTo>
                            <a:pt x="472" y="296"/>
                            <a:pt x="236" y="316"/>
                            <a:pt x="0" y="336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1968" y="1344"/>
                      <a:ext cx="1248" cy="336"/>
                    </a:xfrm>
                    <a:custGeom>
                      <a:avLst/>
                      <a:gdLst>
                        <a:gd name="T0" fmla="*/ 1248 w 1248"/>
                        <a:gd name="T1" fmla="*/ 336 h 336"/>
                        <a:gd name="T2" fmla="*/ 720 w 1248"/>
                        <a:gd name="T3" fmla="*/ 96 h 336"/>
                        <a:gd name="T4" fmla="*/ 0 w 1248"/>
                        <a:gd name="T5" fmla="*/ 0 h 336"/>
                        <a:gd name="T6" fmla="*/ 0 60000 65536"/>
                        <a:gd name="T7" fmla="*/ 0 60000 65536"/>
                        <a:gd name="T8" fmla="*/ 0 60000 65536"/>
                        <a:gd name="T9" fmla="*/ 0 w 1248"/>
                        <a:gd name="T10" fmla="*/ 0 h 336"/>
                        <a:gd name="T11" fmla="*/ 1248 w 124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248" h="336">
                          <a:moveTo>
                            <a:pt x="1248" y="336"/>
                          </a:moveTo>
                          <a:cubicBezTo>
                            <a:pt x="1088" y="244"/>
                            <a:pt x="928" y="152"/>
                            <a:pt x="720" y="96"/>
                          </a:cubicBezTo>
                          <a:cubicBezTo>
                            <a:pt x="512" y="40"/>
                            <a:pt x="256" y="20"/>
                            <a:pt x="0" y="0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720"/>
                      <a:ext cx="0" cy="96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68" y="1152"/>
                      <a:ext cx="0" cy="19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9" name="Rectangle 32"/>
                <p:cNvSpPr>
                  <a:spLocks noChangeArrowheads="1"/>
                </p:cNvSpPr>
                <p:nvPr/>
              </p:nvSpPr>
              <p:spPr bwMode="auto">
                <a:xfrm>
                  <a:off x="1296" y="1344"/>
                  <a:ext cx="144" cy="192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" name="Rectangle 36"/>
              <p:cNvSpPr>
                <a:spLocks noChangeArrowheads="1"/>
              </p:cNvSpPr>
              <p:nvPr/>
            </p:nvSpPr>
            <p:spPr bwMode="auto">
              <a:xfrm>
                <a:off x="1200" y="816"/>
                <a:ext cx="1776" cy="1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Line 38"/>
            <p:cNvSpPr>
              <a:spLocks noChangeShapeType="1"/>
            </p:cNvSpPr>
            <p:nvPr/>
          </p:nvSpPr>
          <p:spPr bwMode="auto">
            <a:xfrm flipV="1">
              <a:off x="1440" y="1440"/>
              <a:ext cx="384" cy="388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40"/>
            <p:cNvGrpSpPr>
              <a:grpSpLocks/>
            </p:cNvGrpSpPr>
            <p:nvPr/>
          </p:nvGrpSpPr>
          <p:grpSpPr bwMode="auto">
            <a:xfrm>
              <a:off x="1968" y="1728"/>
              <a:ext cx="1632" cy="501"/>
              <a:chOff x="1872" y="1632"/>
              <a:chExt cx="1632" cy="501"/>
            </a:xfrm>
          </p:grpSpPr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1872" y="1920"/>
                <a:ext cx="1632" cy="213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dirty="0" smtClean="0"/>
                  <a:t>Scintillator </a:t>
                </a:r>
                <a:r>
                  <a:rPr lang="en-US" sz="1400" b="0" dirty="0" smtClean="0"/>
                  <a:t>(</a:t>
                </a:r>
                <a:r>
                  <a:rPr lang="en-US" sz="1400" b="0" dirty="0"/>
                  <a:t>e.g., Gd</a:t>
                </a:r>
                <a:r>
                  <a:rPr lang="en-US" sz="1400" b="0" baseline="-25000" dirty="0"/>
                  <a:t>2</a:t>
                </a:r>
                <a:r>
                  <a:rPr lang="en-US" sz="1400" b="0" dirty="0"/>
                  <a:t>O</a:t>
                </a:r>
                <a:r>
                  <a:rPr lang="en-US" sz="1400" b="0" baseline="-25000" dirty="0"/>
                  <a:t>2</a:t>
                </a:r>
                <a:r>
                  <a:rPr lang="en-US" sz="1400" b="0" dirty="0"/>
                  <a:t>S)</a:t>
                </a:r>
              </a:p>
            </p:txBody>
          </p:sp>
          <p:sp>
            <p:nvSpPr>
              <p:cNvPr id="15" name="Line 39"/>
              <p:cNvSpPr>
                <a:spLocks noChangeShapeType="1"/>
              </p:cNvSpPr>
              <p:nvPr/>
            </p:nvSpPr>
            <p:spPr bwMode="auto">
              <a:xfrm flipV="1">
                <a:off x="2592" y="1632"/>
                <a:ext cx="96" cy="288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Line 41"/>
            <p:cNvSpPr>
              <a:spLocks noChangeShapeType="1"/>
            </p:cNvSpPr>
            <p:nvPr/>
          </p:nvSpPr>
          <p:spPr bwMode="auto">
            <a:xfrm>
              <a:off x="864" y="912"/>
              <a:ext cx="384" cy="2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4" descr="Mar1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2133600" cy="160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6200" y="5029200"/>
            <a:ext cx="3124200" cy="175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Spatial resolution ~ 100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</a:t>
            </a:r>
            <a:r>
              <a:rPr lang="en-US" dirty="0" err="1" smtClean="0"/>
              <a:t>deadtime</a:t>
            </a:r>
            <a:r>
              <a:rPr lang="en-US" dirty="0" smtClean="0"/>
              <a:t> correction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Calibrations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Dark Subtraction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Spatial Distortion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Spatial gain variations</a:t>
            </a:r>
            <a:endParaRPr lang="en-US" dirty="0"/>
          </a:p>
        </p:txBody>
      </p:sp>
      <p:cxnSp>
        <p:nvCxnSpPr>
          <p:cNvPr id="45" name="Curved Connector 44"/>
          <p:cNvCxnSpPr/>
          <p:nvPr/>
        </p:nvCxnSpPr>
        <p:spPr bwMode="auto">
          <a:xfrm rot="10800000" flipV="1">
            <a:off x="2971800" y="2819400"/>
            <a:ext cx="1371600" cy="228600"/>
          </a:xfrm>
          <a:prstGeom prst="curvedConnector3">
            <a:avLst>
              <a:gd name="adj1" fmla="val 44264"/>
            </a:avLst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312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_angi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18360"/>
            <a:ext cx="6553200" cy="4587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Indirectly (x-rays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optical photons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electrons)</a:t>
            </a:r>
            <a:br>
              <a:rPr lang="en-US" dirty="0"/>
            </a:br>
            <a:r>
              <a:rPr lang="en-US" u="sng" dirty="0"/>
              <a:t>A</a:t>
            </a:r>
            <a:r>
              <a:rPr lang="en-US" u="sng" dirty="0" smtClean="0"/>
              <a:t>morphous Silicon Flat Panel + </a:t>
            </a:r>
            <a:r>
              <a:rPr lang="en-US" u="sng" dirty="0"/>
              <a:t>x-ray scintillators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90600"/>
          </a:xfrm>
        </p:spPr>
        <p:txBody>
          <a:bodyPr/>
          <a:lstStyle/>
          <a:p>
            <a:r>
              <a:rPr lang="en-US" sz="1400" dirty="0" smtClean="0"/>
              <a:t>Used at higher energies ( &gt; 50 </a:t>
            </a:r>
            <a:r>
              <a:rPr lang="en-US" sz="1400" dirty="0" err="1" smtClean="0"/>
              <a:t>keV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Thin film transistor (TFT) technology (a-Si photo-sensors) allows large area detectors</a:t>
            </a:r>
          </a:p>
          <a:p>
            <a:pPr lvl="1"/>
            <a:r>
              <a:rPr lang="en-US" sz="1200" dirty="0" smtClean="0"/>
              <a:t>Cheaper than CCDs, but higher noise and less dynamic range!</a:t>
            </a:r>
          </a:p>
          <a:p>
            <a:pPr lvl="1"/>
            <a:r>
              <a:rPr lang="en-US" sz="1200" dirty="0" smtClean="0"/>
              <a:t>Typically faster than CCDs.</a:t>
            </a:r>
          </a:p>
          <a:p>
            <a:endParaRPr lang="en-US" sz="1400" dirty="0"/>
          </a:p>
        </p:txBody>
      </p:sp>
      <p:sp>
        <p:nvSpPr>
          <p:cNvPr id="8" name="Oval 7"/>
          <p:cNvSpPr/>
          <p:nvPr/>
        </p:nvSpPr>
        <p:spPr bwMode="auto">
          <a:xfrm>
            <a:off x="3200400" y="3886200"/>
            <a:ext cx="1371600" cy="762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24710"/>
            <a:ext cx="3526166" cy="473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800600" y="2514600"/>
            <a:ext cx="4038600" cy="3596640"/>
            <a:chOff x="4800600" y="2514600"/>
            <a:chExt cx="4038600" cy="3596640"/>
          </a:xfrm>
        </p:grpSpPr>
        <p:grpSp>
          <p:nvGrpSpPr>
            <p:cNvPr id="14" name="Group 13"/>
            <p:cNvGrpSpPr/>
            <p:nvPr/>
          </p:nvGrpSpPr>
          <p:grpSpPr>
            <a:xfrm>
              <a:off x="4800600" y="2514600"/>
              <a:ext cx="4023360" cy="3596640"/>
              <a:chOff x="4800600" y="2514600"/>
              <a:chExt cx="4023360" cy="3596640"/>
            </a:xfrm>
          </p:grpSpPr>
          <p:pic>
            <p:nvPicPr>
              <p:cNvPr id="10" name="Picture 9" descr="hydra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0600" y="2514600"/>
                <a:ext cx="4023360" cy="3596640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V="1">
                <a:off x="5181600" y="4267200"/>
                <a:ext cx="3124200" cy="15240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6248400" y="3886200"/>
                <a:ext cx="121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~ 120 cm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696200" y="29718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/>
                <a:t>Sector 1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684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Scintillator Thickness and Optimal Energy Range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23228" y="1002268"/>
            <a:ext cx="7382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/>
              <a:t>Simple Energy-Dependence Model for Indirect Detection Area </a:t>
            </a:r>
            <a:r>
              <a:rPr lang="en-US" altLang="en-US" b="1" dirty="0" smtClean="0"/>
              <a:t>Detectors</a:t>
            </a:r>
            <a:endParaRPr lang="en-US" b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704402" y="1353552"/>
            <a:ext cx="7735196" cy="1461194"/>
            <a:chOff x="780602" y="1353552"/>
            <a:chExt cx="7735196" cy="1461194"/>
          </a:xfrm>
        </p:grpSpPr>
        <p:grpSp>
          <p:nvGrpSpPr>
            <p:cNvPr id="37" name="Group 36"/>
            <p:cNvGrpSpPr/>
            <p:nvPr/>
          </p:nvGrpSpPr>
          <p:grpSpPr>
            <a:xfrm>
              <a:off x="1143000" y="1837675"/>
              <a:ext cx="1371599" cy="658877"/>
              <a:chOff x="960700" y="1958050"/>
              <a:chExt cx="1447799" cy="658877"/>
            </a:xfrm>
          </p:grpSpPr>
          <p:sp>
            <p:nvSpPr>
              <p:cNvPr id="26" name="AutoShape 5"/>
              <p:cNvSpPr>
                <a:spLocks/>
              </p:cNvSpPr>
              <p:nvPr/>
            </p:nvSpPr>
            <p:spPr bwMode="auto">
              <a:xfrm rot="5400000">
                <a:off x="1543768" y="1374982"/>
                <a:ext cx="281664" cy="1447799"/>
              </a:xfrm>
              <a:prstGeom prst="rightBrace">
                <a:avLst>
                  <a:gd name="adj1" fmla="val 72917"/>
                  <a:gd name="adj2" fmla="val 5000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" name="Rectangle 6"/>
              <p:cNvSpPr>
                <a:spLocks noChangeArrowheads="1"/>
              </p:cNvSpPr>
              <p:nvPr/>
            </p:nvSpPr>
            <p:spPr bwMode="auto">
              <a:xfrm>
                <a:off x="1094775" y="2309150"/>
                <a:ext cx="1210588" cy="3077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400" b="1" dirty="0" smtClean="0">
                    <a:latin typeface="Century Schoolbook" panose="02040604050505020304" pitchFamily="18" charset="0"/>
                  </a:rPr>
                  <a:t>Signal Size</a:t>
                </a:r>
                <a:endParaRPr lang="en-US" altLang="en-US" sz="1400" b="1" dirty="0">
                  <a:latin typeface="Century Schoolbook" panose="02040604050505020304" pitchFamily="18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602" y="1353552"/>
              <a:ext cx="7735196" cy="1461194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5702799" y="2831068"/>
            <a:ext cx="282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marCCD</a:t>
            </a:r>
            <a:r>
              <a:rPr lang="en-US" b="1" dirty="0" smtClean="0"/>
              <a:t>/165</a:t>
            </a:r>
            <a:endParaRPr lang="en-US" b="1" dirty="0"/>
          </a:p>
        </p:txBody>
      </p:sp>
      <p:grpSp>
        <p:nvGrpSpPr>
          <p:cNvPr id="63" name="Group 62"/>
          <p:cNvGrpSpPr/>
          <p:nvPr/>
        </p:nvGrpSpPr>
        <p:grpSpPr>
          <a:xfrm>
            <a:off x="-47204" y="2571300"/>
            <a:ext cx="4980167" cy="4058099"/>
            <a:chOff x="-145813" y="2799899"/>
            <a:chExt cx="4980167" cy="4058099"/>
          </a:xfrm>
        </p:grpSpPr>
        <p:grpSp>
          <p:nvGrpSpPr>
            <p:cNvPr id="61" name="Group 60"/>
            <p:cNvGrpSpPr/>
            <p:nvPr/>
          </p:nvGrpSpPr>
          <p:grpSpPr>
            <a:xfrm>
              <a:off x="-145813" y="2799899"/>
              <a:ext cx="4980167" cy="4058099"/>
              <a:chOff x="-103367" y="2799899"/>
              <a:chExt cx="4980167" cy="4058099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-103367" y="2799899"/>
                <a:ext cx="4980167" cy="4058099"/>
                <a:chOff x="-103367" y="2704199"/>
                <a:chExt cx="4980167" cy="4058099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-76200" y="3028500"/>
                  <a:ext cx="4953000" cy="3727750"/>
                  <a:chOff x="0" y="1543631"/>
                  <a:chExt cx="4953000" cy="3727750"/>
                </a:xfrm>
              </p:grpSpPr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0" y="1543631"/>
                    <a:ext cx="4953000" cy="3727750"/>
                    <a:chOff x="0" y="1543631"/>
                    <a:chExt cx="4953000" cy="3727750"/>
                  </a:xfrm>
                </p:grpSpPr>
                <p:pic>
                  <p:nvPicPr>
                    <p:cNvPr id="5" name="Picture 8" descr="GE_response_data+model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6158"/>
                    <a:stretch/>
                  </p:blipFill>
                  <p:spPr bwMode="auto">
                    <a:xfrm>
                      <a:off x="0" y="1543631"/>
                      <a:ext cx="4876800" cy="34323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>
                          <a:solidFill>
                            <a:srgbClr val="808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2895600" y="1809690"/>
                      <a:ext cx="205740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b="1" dirty="0" smtClean="0"/>
                        <a:t>500 </a:t>
                      </a:r>
                      <a:r>
                        <a:rPr lang="en-US" sz="2000" b="1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000" b="1" dirty="0" smtClean="0"/>
                        <a:t>m </a:t>
                      </a:r>
                      <a:r>
                        <a:rPr lang="en-US" sz="2000" b="1" dirty="0" err="1" smtClean="0"/>
                        <a:t>CsI</a:t>
                      </a:r>
                      <a:endParaRPr lang="en-US" sz="2000" b="1" dirty="0"/>
                    </a:p>
                  </p:txBody>
                </p: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699304" y="4625050"/>
                      <a:ext cx="4025096" cy="6463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marL="342900" indent="-342900">
                        <a:buAutoNum type="arabicPlain" startAt="20"/>
                      </a:pPr>
                      <a:r>
                        <a:rPr lang="en-US" b="1" dirty="0" smtClean="0"/>
                        <a:t>    40      60       80     100     120     140</a:t>
                      </a:r>
                    </a:p>
                    <a:p>
                      <a:r>
                        <a:rPr lang="en-US" b="1" dirty="0"/>
                        <a:t> </a:t>
                      </a:r>
                      <a:r>
                        <a:rPr lang="en-US" b="1" dirty="0" smtClean="0"/>
                        <a:t>                     Energy (</a:t>
                      </a:r>
                      <a:r>
                        <a:rPr lang="en-US" b="1" dirty="0" err="1"/>
                        <a:t>k</a:t>
                      </a:r>
                      <a:r>
                        <a:rPr lang="en-US" b="1" dirty="0" err="1" smtClean="0"/>
                        <a:t>eV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p:txBody>
                </p:sp>
              </p:grpSp>
              <p:pic>
                <p:nvPicPr>
                  <p:cNvPr id="14" name="Picture 4" descr="GE_Detector1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278" r="12775" b="49780"/>
                  <a:stretch/>
                </p:blipFill>
                <p:spPr bwMode="auto">
                  <a:xfrm>
                    <a:off x="1653251" y="2209800"/>
                    <a:ext cx="1236562" cy="1174734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8" name="Rectangle 27"/>
                <p:cNvSpPr/>
                <p:nvPr/>
              </p:nvSpPr>
              <p:spPr>
                <a:xfrm rot="16200000">
                  <a:off x="-1963140" y="4563972"/>
                  <a:ext cx="4058099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Number of X-ray Photons for S/N ratio = 1        </a:t>
                  </a:r>
                  <a:endPara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0" name="Rectangle 59"/>
              <p:cNvSpPr/>
              <p:nvPr/>
            </p:nvSpPr>
            <p:spPr bwMode="auto">
              <a:xfrm>
                <a:off x="170330" y="3058515"/>
                <a:ext cx="313177" cy="334228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31707" y="3048000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1707" y="3560413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8600" y="4070041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1707" y="4546087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7303" y="5030810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4190" y="5512935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37303" y="6020953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13853" y="2862942"/>
              <a:ext cx="28277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GE a-Si Flat Panel</a:t>
              </a:r>
              <a:endParaRPr lang="en-US" b="1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343400" y="3276600"/>
            <a:ext cx="4953000" cy="3168613"/>
            <a:chOff x="4381500" y="3505200"/>
            <a:chExt cx="4953000" cy="3168613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3" t="11564" r="1781" b="11965"/>
            <a:stretch/>
          </p:blipFill>
          <p:spPr bwMode="auto">
            <a:xfrm flipV="1">
              <a:off x="4650445" y="3505200"/>
              <a:ext cx="4485667" cy="252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277100" y="3536422"/>
              <a:ext cx="2057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40 </a:t>
              </a:r>
              <a:r>
                <a:rPr lang="en-US" sz="2000" b="1" dirty="0" smtClean="0">
                  <a:latin typeface="Symbol" panose="05050102010706020507" pitchFamily="18" charset="2"/>
                </a:rPr>
                <a:t>m</a:t>
              </a:r>
              <a:r>
                <a:rPr lang="en-US" sz="2000" b="1" dirty="0" smtClean="0"/>
                <a:t>m Gd</a:t>
              </a:r>
              <a:r>
                <a:rPr lang="en-US" sz="2000" b="1" baseline="-25000" dirty="0" smtClean="0"/>
                <a:t>2</a:t>
              </a:r>
              <a:r>
                <a:rPr lang="en-US" sz="2000" b="1" dirty="0" smtClean="0"/>
                <a:t>O</a:t>
              </a:r>
              <a:r>
                <a:rPr lang="en-US" sz="2000" b="1" baseline="-25000" dirty="0" smtClean="0"/>
                <a:t>2</a:t>
              </a:r>
              <a:r>
                <a:rPr lang="en-US" sz="2000" b="1" dirty="0" smtClean="0"/>
                <a:t>S</a:t>
              </a:r>
              <a:endParaRPr lang="en-US" sz="2000" b="1" dirty="0"/>
            </a:p>
          </p:txBody>
        </p:sp>
        <p:pic>
          <p:nvPicPr>
            <p:cNvPr id="42" name="Picture 4" descr="Mar16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6" t="9515"/>
            <a:stretch/>
          </p:blipFill>
          <p:spPr bwMode="auto">
            <a:xfrm>
              <a:off x="5311632" y="3590314"/>
              <a:ext cx="964597" cy="764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5" name="Group 54"/>
            <p:cNvGrpSpPr/>
            <p:nvPr/>
          </p:nvGrpSpPr>
          <p:grpSpPr>
            <a:xfrm>
              <a:off x="4381500" y="3523130"/>
              <a:ext cx="461290" cy="2506390"/>
              <a:chOff x="4381500" y="3523130"/>
              <a:chExt cx="461290" cy="2506390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4381500" y="3523130"/>
                <a:ext cx="461290" cy="18158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  <a:p>
                <a:pPr algn="ctr"/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92581" y="5413967"/>
                <a:ext cx="228274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912068" y="6027482"/>
              <a:ext cx="442243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    10             30              50            70              90</a:t>
              </a:r>
            </a:p>
            <a:p>
              <a:r>
                <a:rPr lang="en-US" b="1" dirty="0"/>
                <a:t> </a:t>
              </a:r>
              <a:r>
                <a:rPr lang="en-US" b="1" dirty="0" smtClean="0"/>
                <a:t>                            Energy (</a:t>
              </a:r>
              <a:r>
                <a:rPr lang="en-US" b="1" dirty="0" err="1"/>
                <a:t>k</a:t>
              </a:r>
              <a:r>
                <a:rPr lang="en-US" b="1" dirty="0" err="1" smtClean="0"/>
                <a:t>eV</a:t>
              </a:r>
              <a:r>
                <a:rPr lang="en-US" b="1" dirty="0" smtClean="0"/>
                <a:t>)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150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Indirectly (x-rays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optical photons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electrons)</a:t>
            </a:r>
            <a:br>
              <a:rPr lang="en-US" dirty="0"/>
            </a:br>
            <a:r>
              <a:rPr lang="en-US" u="sng" dirty="0"/>
              <a:t>Charge Coupled Devices (CCDs) + x-ray scintillators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14399"/>
          </a:xfrm>
        </p:spPr>
        <p:txBody>
          <a:bodyPr/>
          <a:lstStyle/>
          <a:p>
            <a:r>
              <a:rPr lang="en-US" sz="2400" b="1" dirty="0" smtClean="0"/>
              <a:t>Magnification </a:t>
            </a:r>
            <a:r>
              <a:rPr lang="en-US" sz="2400" b="1" dirty="0" smtClean="0">
                <a:sym typeface="Wingdings"/>
              </a:rPr>
              <a:t> </a:t>
            </a:r>
            <a:r>
              <a:rPr lang="en-US" sz="2400" b="1" dirty="0" smtClean="0"/>
              <a:t>Microscopy</a:t>
            </a:r>
          </a:p>
          <a:p>
            <a:pPr lvl="1"/>
            <a:r>
              <a:rPr lang="en-US" sz="2200" b="1" dirty="0">
                <a:latin typeface="Symbol" charset="2"/>
                <a:cs typeface="Symbol" charset="2"/>
              </a:rPr>
              <a:t>m</a:t>
            </a:r>
            <a:r>
              <a:rPr lang="en-US" sz="2200" b="1" dirty="0" smtClean="0"/>
              <a:t>m-scale spatial resolution with x-rays</a:t>
            </a:r>
            <a:endParaRPr lang="en-US" sz="2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895600"/>
            <a:ext cx="3810000" cy="2933700"/>
          </a:xfrm>
          <a:prstGeom prst="rect">
            <a:avLst/>
          </a:prstGeom>
        </p:spPr>
      </p:pic>
      <p:pic>
        <p:nvPicPr>
          <p:cNvPr id="4" name="Picture 23" descr="APS046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0"/>
            <a:ext cx="29543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2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dirty="0"/>
              <a:t>Directly (x-rays </a:t>
            </a:r>
            <a:r>
              <a:rPr lang="en-US" dirty="0">
                <a:sym typeface="Wingdings"/>
              </a:rPr>
              <a:t> electrons)  </a:t>
            </a:r>
            <a:br>
              <a:rPr lang="en-US" dirty="0">
                <a:sym typeface="Wingdings"/>
              </a:rPr>
            </a:br>
            <a:r>
              <a:rPr lang="en-US" u="sng" dirty="0" smtClean="0">
                <a:sym typeface="Wingdings"/>
              </a:rPr>
              <a:t>Ion Chambers</a:t>
            </a:r>
            <a:endParaRPr lang="en-US" u="sng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371600"/>
          </a:xfrm>
        </p:spPr>
        <p:txBody>
          <a:bodyPr/>
          <a:lstStyle/>
          <a:p>
            <a:r>
              <a:rPr lang="en-US" dirty="0" smtClean="0"/>
              <a:t>Integrating detectors… ion current ~ x-ray flux</a:t>
            </a:r>
          </a:p>
          <a:p>
            <a:r>
              <a:rPr lang="en-US" dirty="0" smtClean="0"/>
              <a:t>Used to monitor beam intensity</a:t>
            </a:r>
          </a:p>
          <a:p>
            <a:r>
              <a:rPr lang="en-US" dirty="0" smtClean="0"/>
              <a:t>Used to normalize data to the beam intensity (“I0”)</a:t>
            </a:r>
          </a:p>
          <a:p>
            <a:r>
              <a:rPr lang="en-US" dirty="0" smtClean="0"/>
              <a:t>Also used for transmission XAS measurements.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1104"/>
          <a:stretch/>
        </p:blipFill>
        <p:spPr>
          <a:xfrm>
            <a:off x="1447800" y="1378381"/>
            <a:ext cx="5771666" cy="3574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752600"/>
            <a:ext cx="18288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3200400"/>
            <a:ext cx="2209800" cy="14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Directly (x-rays </a:t>
            </a:r>
            <a:r>
              <a:rPr lang="en-US" sz="2800" dirty="0">
                <a:sym typeface="Wingdings"/>
              </a:rPr>
              <a:t> electrons)  </a:t>
            </a:r>
            <a:br>
              <a:rPr lang="en-US" sz="2800" dirty="0">
                <a:sym typeface="Wingdings"/>
              </a:rPr>
            </a:br>
            <a:r>
              <a:rPr lang="en-US" sz="2800" u="sng" dirty="0">
                <a:sym typeface="Wingdings"/>
              </a:rPr>
              <a:t>Pixel Array Detectors (e.g., Pilatus)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43" t="3197" r="5247" b="-89"/>
          <a:stretch/>
        </p:blipFill>
        <p:spPr>
          <a:xfrm>
            <a:off x="1257" y="1371600"/>
            <a:ext cx="9141486" cy="5327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6367046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err="1" smtClean="0"/>
              <a:t>Dectris</a:t>
            </a:r>
            <a:r>
              <a:rPr lang="en-US" sz="1600" i="1" dirty="0" smtClean="0"/>
              <a:t> Ltd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0160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Counting vs. integrating</a:t>
            </a:r>
          </a:p>
          <a:p>
            <a:r>
              <a:rPr lang="en-US" sz="2400" b="1" dirty="0" smtClean="0"/>
              <a:t>Indirect versus direct detection</a:t>
            </a:r>
          </a:p>
          <a:p>
            <a:pPr lvl="1"/>
            <a:r>
              <a:rPr lang="en-US" sz="2000" dirty="0" smtClean="0"/>
              <a:t>Scintillation Counters</a:t>
            </a:r>
          </a:p>
          <a:p>
            <a:pPr lvl="1"/>
            <a:r>
              <a:rPr lang="en-US" sz="2000" dirty="0" smtClean="0"/>
              <a:t>Area detectors using scintillators</a:t>
            </a:r>
          </a:p>
          <a:p>
            <a:pPr lvl="2"/>
            <a:r>
              <a:rPr lang="en-US" sz="1800" dirty="0" smtClean="0"/>
              <a:t>Large area for diffraction (low spatial resolution, ~ 100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m)</a:t>
            </a:r>
          </a:p>
          <a:p>
            <a:pPr lvl="2"/>
            <a:r>
              <a:rPr lang="en-US" sz="1800" dirty="0" smtClean="0"/>
              <a:t>Small area for imaging (high spatial resolution,  </a:t>
            </a:r>
            <a:r>
              <a:rPr lang="en-US" sz="1800" dirty="0"/>
              <a:t>~ </a:t>
            </a:r>
            <a:r>
              <a:rPr lang="en-US" sz="1800" dirty="0" smtClean="0"/>
              <a:t>1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m)</a:t>
            </a:r>
          </a:p>
          <a:p>
            <a:pPr lvl="1"/>
            <a:r>
              <a:rPr lang="en-US" sz="2000" dirty="0" smtClean="0"/>
              <a:t>Ion Chambers</a:t>
            </a:r>
          </a:p>
          <a:p>
            <a:pPr lvl="1"/>
            <a:r>
              <a:rPr lang="en-US" sz="2000" dirty="0" smtClean="0"/>
              <a:t>Pixel array detectors (e.g., Pilatus)</a:t>
            </a:r>
          </a:p>
          <a:p>
            <a:pPr lvl="1"/>
            <a:r>
              <a:rPr lang="en-US" sz="2000" dirty="0" smtClean="0"/>
              <a:t>Energy resolving detectors (i.e., spectroscopic detectors)</a:t>
            </a:r>
          </a:p>
          <a:p>
            <a:pPr lvl="2"/>
            <a:r>
              <a:rPr lang="en-US" sz="1800" dirty="0" smtClean="0"/>
              <a:t>Measuring the energy of photons</a:t>
            </a:r>
          </a:p>
          <a:p>
            <a:pPr lvl="2"/>
            <a:r>
              <a:rPr lang="en-US" sz="1800" dirty="0" smtClean="0"/>
              <a:t>Silicon diodes</a:t>
            </a:r>
          </a:p>
          <a:p>
            <a:pPr lvl="2"/>
            <a:r>
              <a:rPr lang="en-US" sz="1800" dirty="0" smtClean="0"/>
              <a:t>Superconducting detectors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083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Directly (x-rays </a:t>
            </a:r>
            <a:r>
              <a:rPr lang="en-US" sz="2800" dirty="0">
                <a:sym typeface="Wingdings"/>
              </a:rPr>
              <a:t> electrons)  </a:t>
            </a:r>
            <a:br>
              <a:rPr lang="en-US" sz="2800" dirty="0">
                <a:sym typeface="Wingdings"/>
              </a:rPr>
            </a:br>
            <a:r>
              <a:rPr lang="en-US" sz="2800" u="sng" dirty="0">
                <a:sym typeface="Wingdings"/>
              </a:rPr>
              <a:t>Pixel Array Detectors (e.g., Pilatus)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459" y="1295400"/>
            <a:ext cx="4885741" cy="518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3600"/>
            <a:ext cx="416068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3124200" y="3886200"/>
            <a:ext cx="2209800" cy="4572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6200" y="54864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Pilatus is a </a:t>
            </a:r>
            <a:r>
              <a:rPr lang="en-US" sz="2000" i="1" dirty="0" smtClean="0"/>
              <a:t>digital</a:t>
            </a:r>
            <a:r>
              <a:rPr lang="en-US" sz="2000" dirty="0" smtClean="0"/>
              <a:t> PAD (photon counting)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1295400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Helvetica"/>
                <a:cs typeface="Helvetica"/>
              </a:rPr>
              <a:t>CMOS readout chip </a:t>
            </a:r>
            <a:r>
              <a:rPr lang="en-US" sz="1400" b="1" dirty="0" smtClean="0">
                <a:solidFill>
                  <a:srgbClr val="FF0000"/>
                </a:solidFill>
                <a:latin typeface="Helvetica"/>
                <a:cs typeface="Helvetica"/>
              </a:rPr>
              <a:t>(i.e., Application Specific Integrated circuit, ASIC)</a:t>
            </a:r>
            <a:endParaRPr lang="en-US" sz="14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6160025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PSI/SLS Detector Group</a:t>
            </a:r>
            <a:endParaRPr lang="en-US" sz="1600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665256" y="4072744"/>
            <a:ext cx="2537888" cy="2370112"/>
            <a:chOff x="5665256" y="4072744"/>
            <a:chExt cx="2537888" cy="23701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5256" y="4072744"/>
              <a:ext cx="2537888" cy="237011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19800" y="60198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AGIPD pixel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96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Directly (x-rays </a:t>
            </a:r>
            <a:r>
              <a:rPr lang="en-US" sz="2400" dirty="0">
                <a:sym typeface="Wingdings"/>
              </a:rPr>
              <a:t> electrons)  </a:t>
            </a:r>
            <a:br>
              <a:rPr lang="en-US" sz="2400" dirty="0">
                <a:sym typeface="Wingdings"/>
              </a:rPr>
            </a:br>
            <a:r>
              <a:rPr lang="en-US" sz="2400" u="sng" dirty="0" smtClean="0">
                <a:sym typeface="Wingdings"/>
              </a:rPr>
              <a:t>Integrating Pixel </a:t>
            </a:r>
            <a:r>
              <a:rPr lang="en-US" sz="2400" u="sng" dirty="0">
                <a:sym typeface="Wingdings"/>
              </a:rPr>
              <a:t>Array </a:t>
            </a:r>
            <a:r>
              <a:rPr lang="en-US" sz="2400" u="sng" dirty="0" smtClean="0">
                <a:sym typeface="Wingdings"/>
              </a:rPr>
              <a:t>Detectors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838200"/>
          </a:xfrm>
        </p:spPr>
        <p:txBody>
          <a:bodyPr/>
          <a:lstStyle/>
          <a:p>
            <a:r>
              <a:rPr lang="en-US" dirty="0" smtClean="0"/>
              <a:t>You can design the CMOS readout in anyway you like. </a:t>
            </a:r>
          </a:p>
          <a:p>
            <a:pPr lvl="1"/>
            <a:r>
              <a:rPr lang="en-US" dirty="0" smtClean="0"/>
              <a:t>e.g., with an integrating front end.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51816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CSPAD at LCLS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09800"/>
            <a:ext cx="3759200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05125"/>
            <a:ext cx="3831082" cy="237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133601"/>
            <a:ext cx="4265135" cy="19050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7" idx="1"/>
          </p:cNvCxnSpPr>
          <p:nvPr/>
        </p:nvCxnSpPr>
        <p:spPr bwMode="auto">
          <a:xfrm>
            <a:off x="4267200" y="2819400"/>
            <a:ext cx="914400" cy="800100"/>
          </a:xfrm>
          <a:prstGeom prst="straightConnector1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19600" y="62484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Gruner</a:t>
            </a:r>
            <a:r>
              <a:rPr lang="en-US" sz="1600" dirty="0" smtClean="0"/>
              <a:t> </a:t>
            </a:r>
            <a:r>
              <a:rPr lang="en-US" sz="1600" i="1" dirty="0" smtClean="0"/>
              <a:t>et al.,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33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sz="2400" dirty="0"/>
              <a:t>Directly (x-rays </a:t>
            </a:r>
            <a:r>
              <a:rPr lang="en-US" sz="2400" dirty="0">
                <a:sym typeface="Wingdings"/>
              </a:rPr>
              <a:t> electrons)  </a:t>
            </a:r>
            <a:br>
              <a:rPr lang="en-US" sz="2400" dirty="0">
                <a:sym typeface="Wingdings"/>
              </a:rPr>
            </a:br>
            <a:r>
              <a:rPr lang="en-US" sz="2400" u="sng" dirty="0" smtClean="0">
                <a:sym typeface="Wingdings"/>
              </a:rPr>
              <a:t>Pixel Array Detectors (e.g., Pilatus)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143000"/>
          </a:xfrm>
        </p:spPr>
        <p:txBody>
          <a:bodyPr/>
          <a:lstStyle/>
          <a:p>
            <a:r>
              <a:rPr lang="en-US" dirty="0" smtClean="0"/>
              <a:t>Each pixel is a single photon counting detectors!</a:t>
            </a:r>
          </a:p>
          <a:p>
            <a:r>
              <a:rPr lang="en-US" dirty="0" smtClean="0"/>
              <a:t>Thus has count rate limitations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4038600"/>
            <a:ext cx="54864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487 x 195 pixels (</a:t>
            </a:r>
            <a:r>
              <a:rPr lang="en-US" b="1" dirty="0" smtClean="0">
                <a:latin typeface="Century Schoolbook" pitchFamily="18" charset="0"/>
                <a:ea typeface="+mn-ea"/>
              </a:rPr>
              <a:t>172 </a:t>
            </a:r>
            <a:r>
              <a:rPr lang="en-US" b="1" dirty="0" smtClean="0">
                <a:latin typeface="Symbol" charset="2"/>
                <a:ea typeface="+mn-ea"/>
                <a:cs typeface="Symbol" charset="2"/>
              </a:rPr>
              <a:t>m</a:t>
            </a:r>
            <a:r>
              <a:rPr lang="en-US" b="1" dirty="0" smtClean="0">
                <a:latin typeface="Century Schoolbook" pitchFamily="18" charset="0"/>
                <a:ea typeface="+mn-ea"/>
              </a:rPr>
              <a:t>m)</a:t>
            </a:r>
            <a:endParaRPr lang="en-US" b="1" dirty="0">
              <a:latin typeface="Century Schoolbook" pitchFamily="18" charset="0"/>
              <a:ea typeface="+mn-ea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8.3 cm x 3.3 cm Area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Count Rate ~ 1 MHz/pixel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20-bit counter/pixel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5ms readout (Frame Rate = 200 </a:t>
            </a:r>
            <a:r>
              <a:rPr lang="en-US" b="1" dirty="0" smtClean="0">
                <a:latin typeface="Century Schoolbook" pitchFamily="18" charset="0"/>
                <a:ea typeface="+mn-ea"/>
              </a:rPr>
              <a:t>Hz) </a:t>
            </a:r>
            <a:endParaRPr lang="en-US" b="1" dirty="0">
              <a:latin typeface="Century Schoolbook" pitchFamily="18" charset="0"/>
              <a:ea typeface="+mn-ea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320 micron thick Silicon sensor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ea typeface="+mn-ea"/>
              </a:rPr>
              <a:t>Gateable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ea typeface="+mn-ea"/>
              </a:rPr>
              <a:t> &amp; electronic shutter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Lower Level Discriminator only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946"/>
            <a:ext cx="2514600" cy="188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4038600" cy="22590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76800" y="6443246"/>
            <a:ext cx="4182154" cy="3385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l" eaLnBrk="1" hangingPunct="1"/>
            <a:r>
              <a:rPr lang="en-US" sz="1600" dirty="0" err="1"/>
              <a:t>Brönnimann</a:t>
            </a:r>
            <a:r>
              <a:rPr lang="en-US" sz="1600" dirty="0"/>
              <a:t> </a:t>
            </a:r>
            <a:r>
              <a:rPr lang="en-US" sz="1600" i="1" dirty="0"/>
              <a:t>et al. </a:t>
            </a:r>
            <a:r>
              <a:rPr lang="en-US" sz="1600" dirty="0"/>
              <a:t>@ PSI in </a:t>
            </a:r>
            <a:r>
              <a:rPr lang="en-US" sz="1600" dirty="0" smtClean="0"/>
              <a:t>Switzerland (</a:t>
            </a:r>
            <a:r>
              <a:rPr lang="en-US" sz="1600" dirty="0" err="1" smtClean="0"/>
              <a:t>Dectris</a:t>
            </a:r>
            <a:r>
              <a:rPr lang="en-US" sz="1600" dirty="0" smtClean="0"/>
              <a:t>) 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04800" y="6324600"/>
            <a:ext cx="4267200" cy="457200"/>
          </a:xfrm>
          <a:prstGeom prst="rect">
            <a:avLst/>
          </a:prstGeom>
          <a:noFill/>
          <a:ln w="762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447800"/>
            <a:ext cx="2849496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 variety of Pixel Array detectors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1394"/>
            <a:ext cx="4191000" cy="4525963"/>
          </a:xfrm>
        </p:spPr>
        <p:txBody>
          <a:bodyPr/>
          <a:lstStyle/>
          <a:p>
            <a:r>
              <a:rPr lang="en-US" sz="2000" dirty="0" smtClean="0"/>
              <a:t>Quantum efficiency of pixel detectors is x-ray absorption efficiency (i.e., photoelectric)</a:t>
            </a:r>
          </a:p>
          <a:p>
            <a:pPr lvl="1"/>
            <a:r>
              <a:rPr lang="en-US" sz="1800" dirty="0" smtClean="0"/>
              <a:t>Desire thick and high-Z sensor materials</a:t>
            </a:r>
          </a:p>
          <a:p>
            <a:endParaRPr lang="en-US" sz="2000" dirty="0" smtClean="0"/>
          </a:p>
          <a:p>
            <a:r>
              <a:rPr lang="en-US" sz="2000" dirty="0" smtClean="0"/>
              <a:t>Silicon (Z = 14)  sensors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Pilatus</a:t>
            </a:r>
          </a:p>
          <a:p>
            <a:pPr lvl="1"/>
            <a:r>
              <a:rPr lang="en-US" sz="1800" dirty="0" smtClean="0"/>
              <a:t>Currently maximum thickness ~ 1 mm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CdTe</a:t>
            </a:r>
            <a:r>
              <a:rPr lang="en-US" sz="2000" dirty="0" smtClean="0"/>
              <a:t> (</a:t>
            </a:r>
            <a:r>
              <a:rPr lang="en-US" sz="2000" dirty="0" err="1" smtClean="0"/>
              <a:t>Z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 = 50)sensors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err="1" smtClean="0"/>
              <a:t>Pixirad</a:t>
            </a:r>
            <a:endParaRPr lang="en-US" sz="2000" dirty="0" smtClean="0"/>
          </a:p>
          <a:p>
            <a:pPr lvl="1"/>
            <a:r>
              <a:rPr lang="en-US" sz="1800" dirty="0" err="1" smtClean="0"/>
              <a:t>CdTe</a:t>
            </a:r>
            <a:r>
              <a:rPr lang="en-US" sz="1800" dirty="0" smtClean="0"/>
              <a:t> thickness 0.5 to 1 mm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43329" y="3623795"/>
            <a:ext cx="3556707" cy="2623939"/>
            <a:chOff x="5233187" y="4038600"/>
            <a:chExt cx="3556707" cy="2623939"/>
          </a:xfrm>
        </p:grpSpPr>
        <p:grpSp>
          <p:nvGrpSpPr>
            <p:cNvPr id="4" name="Group 3"/>
            <p:cNvGrpSpPr/>
            <p:nvPr/>
          </p:nvGrpSpPr>
          <p:grpSpPr>
            <a:xfrm>
              <a:off x="5233187" y="4038600"/>
              <a:ext cx="3529813" cy="2623939"/>
              <a:chOff x="6260311" y="2631757"/>
              <a:chExt cx="3529813" cy="2623939"/>
            </a:xfrm>
          </p:grpSpPr>
          <p:pic>
            <p:nvPicPr>
              <p:cNvPr id="5" name="Picture 6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0311" y="3317556"/>
                <a:ext cx="2759268" cy="1938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665924" y="2631757"/>
                <a:ext cx="3124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srgbClr val="000000"/>
                    </a:solidFill>
                  </a:rPr>
                  <a:t>Pixirad</a:t>
                </a:r>
                <a:r>
                  <a:rPr lang="en-US" b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b="1" dirty="0" err="1" smtClean="0">
                    <a:solidFill>
                      <a:srgbClr val="000000"/>
                    </a:solidFill>
                  </a:rPr>
                  <a:t>CdTe</a:t>
                </a:r>
                <a:r>
                  <a:rPr lang="en-US" b="1" dirty="0" smtClean="0">
                    <a:solidFill>
                      <a:srgbClr val="000000"/>
                    </a:solidFill>
                  </a:rPr>
                  <a:t> Pixel Detector</a:t>
                </a: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0585" y="4626213"/>
              <a:ext cx="1659309" cy="102290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923" y="775294"/>
            <a:ext cx="322285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5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Directly (x-rays </a:t>
            </a:r>
            <a:r>
              <a:rPr lang="en-US" sz="2800" dirty="0">
                <a:sym typeface="Wingdings"/>
              </a:rPr>
              <a:t> electrons)  </a:t>
            </a:r>
            <a:br>
              <a:rPr lang="en-US" sz="2800" dirty="0">
                <a:sym typeface="Wingdings"/>
              </a:rPr>
            </a:br>
            <a:r>
              <a:rPr lang="en-US" sz="2800" u="sng" dirty="0">
                <a:sym typeface="Wingdings"/>
              </a:rPr>
              <a:t>Pixel Array </a:t>
            </a:r>
            <a:r>
              <a:rPr lang="en-US" sz="2800" u="sng" dirty="0" smtClean="0">
                <a:sym typeface="Wingdings"/>
              </a:rPr>
              <a:t>Detectors – Pilatus Threshold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066800"/>
          </a:xfrm>
        </p:spPr>
        <p:txBody>
          <a:bodyPr/>
          <a:lstStyle/>
          <a:p>
            <a:r>
              <a:rPr lang="en-US" sz="2800" b="1" dirty="0" smtClean="0"/>
              <a:t>Where to set the threshold?	</a:t>
            </a:r>
          </a:p>
          <a:p>
            <a:r>
              <a:rPr lang="en-US" sz="2800" b="1" dirty="0" smtClean="0"/>
              <a:t>Is there an “optimal” threshold?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149" b="51430"/>
          <a:stretch/>
        </p:blipFill>
        <p:spPr>
          <a:xfrm>
            <a:off x="1981200" y="1752600"/>
            <a:ext cx="5486400" cy="1271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76553" b="-1"/>
          <a:stretch/>
        </p:blipFill>
        <p:spPr>
          <a:xfrm>
            <a:off x="1981200" y="3581400"/>
            <a:ext cx="5486400" cy="12209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53200" y="220980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Threshold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>
            <a:endCxn id="13" idx="1"/>
          </p:cNvCxnSpPr>
          <p:nvPr/>
        </p:nvCxnSpPr>
        <p:spPr bwMode="auto">
          <a:xfrm>
            <a:off x="2286000" y="2438400"/>
            <a:ext cx="4267200" cy="2233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627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Pilatus Threshold – pixel charge sharing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2220" y="1066800"/>
            <a:ext cx="9055100" cy="5537200"/>
            <a:chOff x="62220" y="1066800"/>
            <a:chExt cx="9055100" cy="5537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20" y="1066800"/>
              <a:ext cx="9055100" cy="55372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95400" y="3657600"/>
              <a:ext cx="1524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Pixels</a:t>
              </a:r>
              <a:endParaRPr lang="en-US" sz="3200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2057400" y="4343400"/>
              <a:ext cx="762000" cy="6096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2057400" y="4343400"/>
              <a:ext cx="76200" cy="6858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1447800" y="4343400"/>
              <a:ext cx="609600" cy="6858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9" name="Oval 18"/>
          <p:cNvSpPr/>
          <p:nvPr/>
        </p:nvSpPr>
        <p:spPr bwMode="auto">
          <a:xfrm>
            <a:off x="3200400" y="2057400"/>
            <a:ext cx="838200" cy="3657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89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Pilatus Threshold – pixel charge sharing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1447800"/>
            <a:ext cx="4506537" cy="3886200"/>
            <a:chOff x="0" y="1447800"/>
            <a:chExt cx="4506537" cy="3886200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2"/>
            <a:srcRect l="2811" r="8121"/>
            <a:stretch/>
          </p:blipFill>
          <p:spPr bwMode="auto">
            <a:xfrm>
              <a:off x="0" y="1447800"/>
              <a:ext cx="4506537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loud 8"/>
            <p:cNvSpPr/>
            <p:nvPr/>
          </p:nvSpPr>
          <p:spPr bwMode="auto">
            <a:xfrm>
              <a:off x="1828800" y="1828800"/>
              <a:ext cx="381000" cy="3810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33546" y="1447800"/>
            <a:ext cx="4410454" cy="3836630"/>
            <a:chOff x="4733546" y="1447800"/>
            <a:chExt cx="4410454" cy="38366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2539" r="1359"/>
            <a:stretch/>
          </p:blipFill>
          <p:spPr>
            <a:xfrm>
              <a:off x="4733546" y="1447800"/>
              <a:ext cx="4410454" cy="3836630"/>
            </a:xfrm>
            <a:prstGeom prst="rect">
              <a:avLst/>
            </a:prstGeom>
          </p:spPr>
        </p:pic>
        <p:sp>
          <p:nvSpPr>
            <p:cNvPr id="10" name="Cloud 9"/>
            <p:cNvSpPr/>
            <p:nvPr/>
          </p:nvSpPr>
          <p:spPr bwMode="auto">
            <a:xfrm>
              <a:off x="6705600" y="1828800"/>
              <a:ext cx="381000" cy="3810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24000" y="2209394"/>
            <a:ext cx="1219200" cy="610006"/>
            <a:chOff x="1524000" y="2209394"/>
            <a:chExt cx="1219200" cy="610006"/>
          </a:xfrm>
        </p:grpSpPr>
        <p:sp>
          <p:nvSpPr>
            <p:cNvPr id="11" name="Cloud 10"/>
            <p:cNvSpPr/>
            <p:nvPr/>
          </p:nvSpPr>
          <p:spPr bwMode="auto">
            <a:xfrm>
              <a:off x="1524000" y="2514600"/>
              <a:ext cx="304800" cy="3048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2" name="Cloud 11"/>
            <p:cNvSpPr/>
            <p:nvPr/>
          </p:nvSpPr>
          <p:spPr bwMode="auto">
            <a:xfrm>
              <a:off x="2514600" y="2590800"/>
              <a:ext cx="228600" cy="1524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9" idx="1"/>
            </p:cNvCxnSpPr>
            <p:nvPr/>
          </p:nvCxnSpPr>
          <p:spPr bwMode="auto">
            <a:xfrm flipH="1">
              <a:off x="1828800" y="2209394"/>
              <a:ext cx="190500" cy="305206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9" idx="1"/>
            </p:cNvCxnSpPr>
            <p:nvPr/>
          </p:nvCxnSpPr>
          <p:spPr bwMode="auto">
            <a:xfrm>
              <a:off x="2019300" y="2209394"/>
              <a:ext cx="419100" cy="381406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6248400" y="2209800"/>
            <a:ext cx="1371600" cy="685800"/>
            <a:chOff x="6248400" y="2209800"/>
            <a:chExt cx="1371600" cy="685800"/>
          </a:xfrm>
        </p:grpSpPr>
        <p:sp>
          <p:nvSpPr>
            <p:cNvPr id="13" name="Cloud 12"/>
            <p:cNvSpPr/>
            <p:nvPr/>
          </p:nvSpPr>
          <p:spPr bwMode="auto">
            <a:xfrm>
              <a:off x="6248400" y="2667000"/>
              <a:ext cx="228600" cy="2286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 bwMode="auto">
            <a:xfrm>
              <a:off x="7391400" y="2667000"/>
              <a:ext cx="228600" cy="2286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>
              <a:off x="6934200" y="2209800"/>
              <a:ext cx="381000" cy="4572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6553200" y="2209800"/>
              <a:ext cx="381000" cy="4572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2" name="Rectangle 31"/>
          <p:cNvSpPr/>
          <p:nvPr/>
        </p:nvSpPr>
        <p:spPr bwMode="auto">
          <a:xfrm>
            <a:off x="0" y="3352800"/>
            <a:ext cx="4572000" cy="2057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81000" y="4876800"/>
            <a:ext cx="8839200" cy="0"/>
            <a:chOff x="304800" y="4876800"/>
            <a:chExt cx="8839200" cy="0"/>
          </a:xfrm>
        </p:grpSpPr>
        <p:cxnSp>
          <p:nvCxnSpPr>
            <p:cNvPr id="36" name="Straight Connector 35"/>
            <p:cNvCxnSpPr/>
            <p:nvPr/>
          </p:nvCxnSpPr>
          <p:spPr bwMode="auto">
            <a:xfrm>
              <a:off x="304800" y="48768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5029200" y="48768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533400" y="54102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If threshold is too high, then you under count events (effectively a small pixel)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If threshold is too low, then you double count events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“Optimal” threshold is 50% of beam energy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Unless you need to reject fluorescent background. 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381000" y="3657600"/>
            <a:ext cx="8839200" cy="0"/>
            <a:chOff x="-381000" y="3581400"/>
            <a:chExt cx="8839200" cy="0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-381000" y="35814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4343400" y="35814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4" name="Group 43"/>
          <p:cNvGrpSpPr/>
          <p:nvPr/>
        </p:nvGrpSpPr>
        <p:grpSpPr>
          <a:xfrm>
            <a:off x="304800" y="4114800"/>
            <a:ext cx="8839200" cy="76200"/>
            <a:chOff x="304800" y="4876800"/>
            <a:chExt cx="8839200" cy="76200"/>
          </a:xfrm>
        </p:grpSpPr>
        <p:cxnSp>
          <p:nvCxnSpPr>
            <p:cNvPr id="45" name="Straight Connector 44"/>
            <p:cNvCxnSpPr/>
            <p:nvPr/>
          </p:nvCxnSpPr>
          <p:spPr bwMode="auto">
            <a:xfrm>
              <a:off x="304800" y="49530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5029200" y="48768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TextBox 29"/>
          <p:cNvSpPr txBox="1"/>
          <p:nvPr/>
        </p:nvSpPr>
        <p:spPr>
          <a:xfrm>
            <a:off x="7315200" y="14448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B. Schmitt et al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91969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Spatial Resolution: Indirect vs. Direct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6794" y="1295400"/>
            <a:ext cx="8229600" cy="4525963"/>
          </a:xfrm>
        </p:spPr>
        <p:txBody>
          <a:bodyPr/>
          <a:lstStyle/>
          <a:p>
            <a:r>
              <a:rPr lang="en-US" dirty="0" smtClean="0"/>
              <a:t>Indirect detection area detectors resolution is limited by the thickness of the scintillator because of optical blurring</a:t>
            </a:r>
          </a:p>
          <a:p>
            <a:r>
              <a:rPr lang="en-US" dirty="0" smtClean="0"/>
              <a:t>Direct detection detectors have single-pixel resolution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8600" y="2610998"/>
            <a:ext cx="4107521" cy="3637402"/>
            <a:chOff x="798194" y="2736849"/>
            <a:chExt cx="3562351" cy="2982914"/>
          </a:xfrm>
        </p:grpSpPr>
        <p:grpSp>
          <p:nvGrpSpPr>
            <p:cNvPr id="13" name="Group 12"/>
            <p:cNvGrpSpPr/>
            <p:nvPr/>
          </p:nvGrpSpPr>
          <p:grpSpPr>
            <a:xfrm>
              <a:off x="798194" y="3048000"/>
              <a:ext cx="3562351" cy="2671763"/>
              <a:chOff x="76200" y="3252927"/>
              <a:chExt cx="3562351" cy="2671763"/>
            </a:xfrm>
          </p:grpSpPr>
          <p:pic>
            <p:nvPicPr>
              <p:cNvPr id="8" name="Picture 5" descr="LSFData2_median_half_wide_slit_croppe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252927"/>
                <a:ext cx="3562351" cy="2671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LSFData2_media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3685054"/>
                <a:ext cx="1333500" cy="133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11"/>
              <p:cNvSpPr>
                <a:spLocks noChangeArrowheads="1"/>
              </p:cNvSpPr>
              <p:nvPr/>
            </p:nvSpPr>
            <p:spPr bwMode="auto">
              <a:xfrm>
                <a:off x="3048000" y="3962400"/>
                <a:ext cx="438694" cy="304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" name="Text Box 12"/>
              <p:cNvSpPr txBox="1">
                <a:spLocks noChangeArrowheads="1"/>
              </p:cNvSpPr>
              <p:nvPr/>
            </p:nvSpPr>
            <p:spPr bwMode="auto">
              <a:xfrm>
                <a:off x="2468880" y="4261182"/>
                <a:ext cx="960120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050" b="1" dirty="0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Tungsten Knife Edge</a:t>
                </a:r>
              </a:p>
            </p:txBody>
          </p:sp>
          <p:sp>
            <p:nvSpPr>
              <p:cNvPr id="12" name="Line 13"/>
              <p:cNvSpPr>
                <a:spLocks noChangeShapeType="1"/>
              </p:cNvSpPr>
              <p:nvPr/>
            </p:nvSpPr>
            <p:spPr bwMode="auto">
              <a:xfrm flipH="1">
                <a:off x="1752600" y="4114800"/>
                <a:ext cx="1295400" cy="1604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201236" y="2736849"/>
              <a:ext cx="2809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GE a-Si Flat Panel (</a:t>
              </a:r>
              <a:r>
                <a:rPr lang="en-US" b="1" dirty="0" err="1" smtClean="0"/>
                <a:t>CsI</a:t>
              </a:r>
              <a:r>
                <a:rPr lang="en-US" b="1" dirty="0" smtClean="0"/>
                <a:t>)</a:t>
              </a:r>
              <a:endParaRPr lang="en-US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34728" y="2667000"/>
            <a:ext cx="4204472" cy="3581400"/>
            <a:chOff x="4741545" y="2877940"/>
            <a:chExt cx="3448049" cy="2857063"/>
          </a:xfrm>
        </p:grpSpPr>
        <p:pic>
          <p:nvPicPr>
            <p:cNvPr id="4" name="Picture 2" descr="mtf_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1545" y="3148966"/>
              <a:ext cx="3448049" cy="258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 descr="mtf_00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537" y="3789995"/>
              <a:ext cx="1182848" cy="474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102405" y="2877940"/>
              <a:ext cx="2809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Pilatus Silicon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6327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Energy Resolving Detectors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400" dirty="0" smtClean="0"/>
              <a:t>(aka Energy Dispersive Detectors)</a:t>
            </a:r>
            <a:br>
              <a:rPr lang="en-US" sz="1400" dirty="0" smtClean="0"/>
            </a:br>
            <a:r>
              <a:rPr lang="en-US" sz="1400" dirty="0" smtClean="0"/>
              <a:t>(aka Spectroscopic </a:t>
            </a:r>
            <a:r>
              <a:rPr lang="en-US" sz="1400" dirty="0"/>
              <a:t>Detectors</a:t>
            </a:r>
            <a:r>
              <a:rPr lang="en-US" sz="1400" dirty="0" smtClean="0"/>
              <a:t>)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 (</a:t>
            </a:r>
            <a:r>
              <a:rPr lang="en-US" sz="1400" dirty="0" smtClean="0"/>
              <a:t>aka XRF detector)</a:t>
            </a:r>
            <a:endParaRPr lang="en-US" sz="1400" dirty="0"/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76200" y="1828800"/>
            <a:ext cx="3505200" cy="1600200"/>
            <a:chOff x="0" y="960"/>
            <a:chExt cx="2208" cy="1008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1440"/>
              <a:ext cx="1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4" y="1440"/>
              <a:ext cx="11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x-ray beam</a:t>
              </a:r>
            </a:p>
          </p:txBody>
        </p: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1200" y="960"/>
              <a:ext cx="1008" cy="1008"/>
              <a:chOff x="1200" y="960"/>
              <a:chExt cx="1008" cy="1008"/>
            </a:xfrm>
          </p:grpSpPr>
          <p:grpSp>
            <p:nvGrpSpPr>
              <p:cNvPr id="8" name="Group 9"/>
              <p:cNvGrpSpPr>
                <a:grpSpLocks/>
              </p:cNvGrpSpPr>
              <p:nvPr/>
            </p:nvGrpSpPr>
            <p:grpSpPr bwMode="auto">
              <a:xfrm>
                <a:off x="1200" y="960"/>
                <a:ext cx="960" cy="672"/>
                <a:chOff x="2736" y="1392"/>
                <a:chExt cx="960" cy="672"/>
              </a:xfrm>
            </p:grpSpPr>
            <p:sp>
              <p:nvSpPr>
                <p:cNvPr id="17" name="Oval 6"/>
                <p:cNvSpPr>
                  <a:spLocks noChangeArrowheads="1"/>
                </p:cNvSpPr>
                <p:nvPr/>
              </p:nvSpPr>
              <p:spPr bwMode="auto">
                <a:xfrm>
                  <a:off x="2976" y="1680"/>
                  <a:ext cx="384" cy="384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736" y="1392"/>
                  <a:ext cx="96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/>
                    <a:t>Copper</a:t>
                  </a:r>
                </a:p>
              </p:txBody>
            </p:sp>
          </p:grpSp>
          <p:sp>
            <p:nvSpPr>
              <p:cNvPr id="9" name="Line 16"/>
              <p:cNvSpPr>
                <a:spLocks noChangeShapeType="1"/>
              </p:cNvSpPr>
              <p:nvPr/>
            </p:nvSpPr>
            <p:spPr bwMode="auto">
              <a:xfrm flipV="1">
                <a:off x="1872" y="1200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7"/>
              <p:cNvSpPr>
                <a:spLocks noChangeShapeType="1"/>
              </p:cNvSpPr>
              <p:nvPr/>
            </p:nvSpPr>
            <p:spPr bwMode="auto">
              <a:xfrm>
                <a:off x="1920" y="144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8"/>
              <p:cNvSpPr>
                <a:spLocks noChangeShapeType="1"/>
              </p:cNvSpPr>
              <p:nvPr/>
            </p:nvSpPr>
            <p:spPr bwMode="auto">
              <a:xfrm>
                <a:off x="1824" y="1584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9"/>
              <p:cNvSpPr>
                <a:spLocks noChangeShapeType="1"/>
              </p:cNvSpPr>
              <p:nvPr/>
            </p:nvSpPr>
            <p:spPr bwMode="auto">
              <a:xfrm>
                <a:off x="1632" y="168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20"/>
              <p:cNvSpPr>
                <a:spLocks noChangeShapeType="1"/>
              </p:cNvSpPr>
              <p:nvPr/>
            </p:nvSpPr>
            <p:spPr bwMode="auto">
              <a:xfrm>
                <a:off x="1776" y="1680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1"/>
              <p:cNvSpPr>
                <a:spLocks noChangeShapeType="1"/>
              </p:cNvSpPr>
              <p:nvPr/>
            </p:nvSpPr>
            <p:spPr bwMode="auto">
              <a:xfrm flipH="1">
                <a:off x="1200" y="1584"/>
                <a:ext cx="19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 flipH="1">
                <a:off x="1392" y="1680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23"/>
              <p:cNvSpPr>
                <a:spLocks noChangeShapeType="1"/>
              </p:cNvSpPr>
              <p:nvPr/>
            </p:nvSpPr>
            <p:spPr bwMode="auto">
              <a:xfrm>
                <a:off x="1200" y="1200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9" name="Group 34"/>
          <p:cNvGrpSpPr>
            <a:grpSpLocks/>
          </p:cNvGrpSpPr>
          <p:nvPr/>
        </p:nvGrpSpPr>
        <p:grpSpPr bwMode="auto">
          <a:xfrm>
            <a:off x="1295400" y="3657600"/>
            <a:ext cx="2667000" cy="1539875"/>
            <a:chOff x="960" y="2304"/>
            <a:chExt cx="1680" cy="970"/>
          </a:xfrm>
        </p:grpSpPr>
        <p:sp>
          <p:nvSpPr>
            <p:cNvPr id="20" name="AutoShape 27"/>
            <p:cNvSpPr>
              <a:spLocks noChangeArrowheads="1"/>
            </p:cNvSpPr>
            <p:nvPr/>
          </p:nvSpPr>
          <p:spPr bwMode="auto">
            <a:xfrm rot="10800000">
              <a:off x="1584" y="2304"/>
              <a:ext cx="480" cy="672"/>
            </a:xfrm>
            <a:custGeom>
              <a:avLst/>
              <a:gdLst>
                <a:gd name="T0" fmla="*/ 420 w 21600"/>
                <a:gd name="T1" fmla="*/ 336 h 21600"/>
                <a:gd name="T2" fmla="*/ 240 w 21600"/>
                <a:gd name="T3" fmla="*/ 672 h 21600"/>
                <a:gd name="T4" fmla="*/ 60 w 21600"/>
                <a:gd name="T5" fmla="*/ 336 h 21600"/>
                <a:gd name="T6" fmla="*/ 24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9966"/>
            </a:solidFill>
            <a:ln w="38100">
              <a:solidFill>
                <a:srgbClr val="00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960" y="3024"/>
              <a:ext cx="16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/>
                <a:t>XRF detector</a:t>
              </a:r>
            </a:p>
          </p:txBody>
        </p:sp>
      </p:grpSp>
      <p:grpSp>
        <p:nvGrpSpPr>
          <p:cNvPr id="28" name="Group 39"/>
          <p:cNvGrpSpPr>
            <a:grpSpLocks/>
          </p:cNvGrpSpPr>
          <p:nvPr/>
        </p:nvGrpSpPr>
        <p:grpSpPr bwMode="auto">
          <a:xfrm>
            <a:off x="2590800" y="5181600"/>
            <a:ext cx="1752600" cy="228600"/>
            <a:chOff x="1632" y="3408"/>
            <a:chExt cx="1104" cy="144"/>
          </a:xfrm>
        </p:grpSpPr>
        <p:sp>
          <p:nvSpPr>
            <p:cNvPr id="29" name="Line 37"/>
            <p:cNvSpPr>
              <a:spLocks noChangeShapeType="1"/>
            </p:cNvSpPr>
            <p:nvPr/>
          </p:nvSpPr>
          <p:spPr bwMode="auto">
            <a:xfrm>
              <a:off x="1632" y="340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8"/>
            <p:cNvSpPr>
              <a:spLocks noChangeShapeType="1"/>
            </p:cNvSpPr>
            <p:nvPr/>
          </p:nvSpPr>
          <p:spPr bwMode="auto">
            <a:xfrm>
              <a:off x="1632" y="3552"/>
              <a:ext cx="110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95600" y="2895600"/>
            <a:ext cx="6248400" cy="3733800"/>
            <a:chOff x="2895600" y="2895600"/>
            <a:chExt cx="6248400" cy="3733800"/>
          </a:xfrm>
        </p:grpSpPr>
        <p:grpSp>
          <p:nvGrpSpPr>
            <p:cNvPr id="22" name="Group 33"/>
            <p:cNvGrpSpPr>
              <a:grpSpLocks/>
            </p:cNvGrpSpPr>
            <p:nvPr/>
          </p:nvGrpSpPr>
          <p:grpSpPr bwMode="auto">
            <a:xfrm>
              <a:off x="2895600" y="3186113"/>
              <a:ext cx="6248400" cy="3443287"/>
              <a:chOff x="1584" y="1920"/>
              <a:chExt cx="3936" cy="2169"/>
            </a:xfrm>
          </p:grpSpPr>
          <p:pic>
            <p:nvPicPr>
              <p:cNvPr id="23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920"/>
                <a:ext cx="3072" cy="1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Line 29"/>
              <p:cNvSpPr>
                <a:spLocks noChangeShapeType="1"/>
              </p:cNvSpPr>
              <p:nvPr/>
            </p:nvSpPr>
            <p:spPr bwMode="auto">
              <a:xfrm flipH="1">
                <a:off x="2448" y="3072"/>
                <a:ext cx="1104" cy="76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 Box 30"/>
              <p:cNvSpPr txBox="1">
                <a:spLocks noChangeArrowheads="1"/>
              </p:cNvSpPr>
              <p:nvPr/>
            </p:nvSpPr>
            <p:spPr bwMode="auto">
              <a:xfrm>
                <a:off x="1584" y="3840"/>
                <a:ext cx="864" cy="24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>
                    <a:solidFill>
                      <a:srgbClr val="FF0000"/>
                    </a:solidFill>
                  </a:rPr>
                  <a:t>Cu K</a:t>
                </a:r>
                <a:r>
                  <a:rPr lang="en-US" sz="1800">
                    <a:solidFill>
                      <a:srgbClr val="FF0000"/>
                    </a:solidFill>
                    <a:latin typeface="Symbol" pitchFamily="18" charset="2"/>
                  </a:rPr>
                  <a:t>a</a:t>
                </a:r>
              </a:p>
            </p:txBody>
          </p:sp>
          <p:sp>
            <p:nvSpPr>
              <p:cNvPr id="26" name="Text Box 31"/>
              <p:cNvSpPr txBox="1">
                <a:spLocks noChangeArrowheads="1"/>
              </p:cNvSpPr>
              <p:nvPr/>
            </p:nvSpPr>
            <p:spPr bwMode="auto">
              <a:xfrm>
                <a:off x="4224" y="3072"/>
                <a:ext cx="864" cy="249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>
                    <a:solidFill>
                      <a:srgbClr val="0000FF"/>
                    </a:solidFill>
                  </a:rPr>
                  <a:t>Cu K</a:t>
                </a:r>
                <a:r>
                  <a:rPr lang="en-US" sz="1800">
                    <a:solidFill>
                      <a:srgbClr val="0000FF"/>
                    </a:solidFill>
                    <a:latin typeface="Symbol" pitchFamily="18" charset="2"/>
                  </a:rPr>
                  <a:t>b</a:t>
                </a:r>
              </a:p>
            </p:txBody>
          </p:sp>
          <p:sp>
            <p:nvSpPr>
              <p:cNvPr id="27" name="Line 32"/>
              <p:cNvSpPr>
                <a:spLocks noChangeShapeType="1"/>
              </p:cNvSpPr>
              <p:nvPr/>
            </p:nvSpPr>
            <p:spPr bwMode="auto">
              <a:xfrm flipV="1">
                <a:off x="3744" y="3216"/>
                <a:ext cx="480" cy="14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 Box 40"/>
            <p:cNvSpPr txBox="1">
              <a:spLocks noChangeArrowheads="1"/>
            </p:cNvSpPr>
            <p:nvPr/>
          </p:nvSpPr>
          <p:spPr bwMode="auto">
            <a:xfrm>
              <a:off x="6172200" y="2895600"/>
              <a:ext cx="2438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/>
                <a:t>Spectrum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4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8"/>
          <p:cNvSpPr>
            <a:spLocks noChangeArrowheads="1"/>
          </p:cNvSpPr>
          <p:nvPr/>
        </p:nvSpPr>
        <p:spPr bwMode="auto">
          <a:xfrm>
            <a:off x="457200" y="1189037"/>
            <a:ext cx="8610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+mn-lt"/>
              </a:rPr>
              <a:t>Abundance </a:t>
            </a:r>
            <a:r>
              <a:rPr lang="en-US" dirty="0">
                <a:latin typeface="+mn-lt"/>
              </a:rPr>
              <a:t>(ppm level)</a:t>
            </a:r>
            <a:r>
              <a:rPr lang="en-US" sz="2400" dirty="0">
                <a:latin typeface="+mn-lt"/>
              </a:rPr>
              <a:t> and spatial correlations of heavy </a:t>
            </a:r>
            <a:r>
              <a:rPr lang="en-US" sz="2400" dirty="0" smtClean="0">
                <a:latin typeface="+mn-lt"/>
              </a:rPr>
              <a:t>elements</a:t>
            </a:r>
            <a:endParaRPr lang="en-US" sz="2400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6525" y="1981200"/>
            <a:ext cx="4435475" cy="4267200"/>
            <a:chOff x="136525" y="1981200"/>
            <a:chExt cx="4435475" cy="4267200"/>
          </a:xfrm>
        </p:grpSpPr>
        <p:sp>
          <p:nvSpPr>
            <p:cNvPr id="27653" name="Rectangle 10"/>
            <p:cNvSpPr>
              <a:spLocks noChangeArrowheads="1"/>
            </p:cNvSpPr>
            <p:nvPr/>
          </p:nvSpPr>
          <p:spPr bwMode="auto">
            <a:xfrm>
              <a:off x="152400" y="5384800"/>
              <a:ext cx="4376738" cy="86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l" eaLnBrk="1" hangingPunct="1"/>
              <a:r>
                <a:rPr lang="en-US" sz="1000" b="1" i="1"/>
                <a:t>Elemental Compositions of Comet 81P/Wild 2 Samples Collected by</a:t>
              </a:r>
              <a:br>
                <a:rPr lang="en-US" sz="1000" b="1" i="1"/>
              </a:br>
              <a:r>
                <a:rPr lang="en-US" sz="1000" b="1" i="1"/>
                <a:t>Stardust</a:t>
              </a:r>
              <a:r>
                <a:rPr lang="en-US" sz="1000"/>
                <a:t> (Flynn et al 2006)</a:t>
              </a:r>
              <a:br>
                <a:rPr lang="en-US" sz="1000"/>
              </a:br>
              <a:r>
                <a:rPr lang="en-US" sz="1000"/>
                <a:t/>
              </a:r>
              <a:br>
                <a:rPr lang="en-US" sz="1000"/>
              </a:br>
              <a:r>
                <a:rPr lang="en-US" sz="1000" b="1" i="1"/>
                <a:t>Solid-phases and desorption processes of arsenic within Bangladesh</a:t>
              </a:r>
              <a:br>
                <a:rPr lang="en-US" sz="1000" b="1" i="1"/>
              </a:br>
              <a:r>
                <a:rPr lang="en-US" sz="1000" b="1" i="1"/>
                <a:t>sediments</a:t>
              </a:r>
              <a:r>
                <a:rPr lang="en-US" sz="1000"/>
                <a:t> (Polizzotto et al 2006) </a:t>
              </a:r>
            </a:p>
          </p:txBody>
        </p:sp>
        <p:grpSp>
          <p:nvGrpSpPr>
            <p:cNvPr id="27654" name="Group 11"/>
            <p:cNvGrpSpPr>
              <a:grpSpLocks/>
            </p:cNvGrpSpPr>
            <p:nvPr/>
          </p:nvGrpSpPr>
          <p:grpSpPr bwMode="auto">
            <a:xfrm>
              <a:off x="136525" y="1981200"/>
              <a:ext cx="4435475" cy="3076575"/>
              <a:chOff x="86" y="1632"/>
              <a:chExt cx="2794" cy="1938"/>
            </a:xfrm>
          </p:grpSpPr>
          <p:pic>
            <p:nvPicPr>
              <p:cNvPr id="27660" name="Picture 12" descr="coral_xr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" y="1632"/>
                <a:ext cx="2794" cy="19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661" name="Text Box 13"/>
              <p:cNvSpPr txBox="1">
                <a:spLocks noChangeArrowheads="1"/>
              </p:cNvSpPr>
              <p:nvPr/>
            </p:nvSpPr>
            <p:spPr bwMode="auto">
              <a:xfrm>
                <a:off x="624" y="1872"/>
                <a:ext cx="9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b="1"/>
                  <a:t>Sea Coral</a:t>
                </a:r>
              </a:p>
            </p:txBody>
          </p:sp>
        </p:grpSp>
        <p:sp>
          <p:nvSpPr>
            <p:cNvPr id="27656" name="Text Box 17"/>
            <p:cNvSpPr txBox="1">
              <a:spLocks noChangeArrowheads="1"/>
            </p:cNvSpPr>
            <p:nvPr/>
          </p:nvSpPr>
          <p:spPr bwMode="auto">
            <a:xfrm>
              <a:off x="3276600" y="5080000"/>
              <a:ext cx="1295400" cy="25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dirty="0"/>
                <a:t>Matt </a:t>
              </a:r>
              <a:r>
                <a:rPr lang="en-US" sz="1000" dirty="0" smtClean="0"/>
                <a:t>Newville, 13-id</a:t>
              </a:r>
              <a:endParaRPr lang="en-US" sz="1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48200" y="1976437"/>
            <a:ext cx="4495800" cy="4348163"/>
            <a:chOff x="4648200" y="1976437"/>
            <a:chExt cx="4495800" cy="4348163"/>
          </a:xfrm>
        </p:grpSpPr>
        <p:sp>
          <p:nvSpPr>
            <p:cNvPr id="27652" name="Rectangle 9"/>
            <p:cNvSpPr>
              <a:spLocks noChangeArrowheads="1"/>
            </p:cNvSpPr>
            <p:nvPr/>
          </p:nvSpPr>
          <p:spPr bwMode="auto">
            <a:xfrm>
              <a:off x="4746625" y="5461000"/>
              <a:ext cx="4321175" cy="86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l" eaLnBrk="1" hangingPunct="1"/>
              <a:r>
                <a:rPr lang="en-US" sz="1000" b="1" i="1" dirty="0"/>
                <a:t>A link between copper and dental caries in human teeth identified by</a:t>
              </a:r>
              <a:br>
                <a:rPr lang="en-US" sz="1000" b="1" i="1" dirty="0"/>
              </a:br>
              <a:r>
                <a:rPr lang="en-US" sz="1000" b="1" i="1" dirty="0"/>
                <a:t>X-ray fluorescence elemental mapping</a:t>
              </a:r>
              <a:r>
                <a:rPr lang="en-US" sz="1000" dirty="0"/>
                <a:t> (Harris et al 2008)</a:t>
              </a:r>
              <a:br>
                <a:rPr lang="en-US" sz="1000" dirty="0"/>
              </a:br>
              <a:r>
                <a:rPr lang="en-US" sz="1000" dirty="0"/>
                <a:t/>
              </a:r>
              <a:br>
                <a:rPr lang="en-US" sz="1000" dirty="0"/>
              </a:br>
              <a:r>
                <a:rPr lang="en-US" sz="1000" b="1" i="1" dirty="0"/>
                <a:t>Levels of Zinc, Selenium, Calcium, and Iron in Benign Breast Tissue</a:t>
              </a:r>
              <a:br>
                <a:rPr lang="en-US" sz="1000" b="1" i="1" dirty="0"/>
              </a:br>
              <a:r>
                <a:rPr lang="en-US" sz="1000" b="1" i="1" dirty="0"/>
                <a:t>and Risk of Subsequent Breast Cancer</a:t>
              </a:r>
              <a:r>
                <a:rPr lang="en-US" sz="1000" dirty="0"/>
                <a:t> (Cui et al 2007) </a:t>
              </a:r>
            </a:p>
          </p:txBody>
        </p:sp>
        <p:grpSp>
          <p:nvGrpSpPr>
            <p:cNvPr id="27655" name="Group 14"/>
            <p:cNvGrpSpPr>
              <a:grpSpLocks/>
            </p:cNvGrpSpPr>
            <p:nvPr/>
          </p:nvGrpSpPr>
          <p:grpSpPr bwMode="auto">
            <a:xfrm>
              <a:off x="4648200" y="1976437"/>
              <a:ext cx="4495800" cy="3132138"/>
              <a:chOff x="2928" y="1632"/>
              <a:chExt cx="2832" cy="1973"/>
            </a:xfrm>
          </p:grpSpPr>
          <p:pic>
            <p:nvPicPr>
              <p:cNvPr id="27658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632"/>
                <a:ext cx="2832" cy="197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659" name="Text Box 16"/>
              <p:cNvSpPr txBox="1">
                <a:spLocks noChangeArrowheads="1"/>
              </p:cNvSpPr>
              <p:nvPr/>
            </p:nvSpPr>
            <p:spPr bwMode="auto">
              <a:xfrm>
                <a:off x="3552" y="1680"/>
                <a:ext cx="1440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b="1"/>
                  <a:t>XRF Image of a cell</a:t>
                </a:r>
              </a:p>
            </p:txBody>
          </p:sp>
        </p:grpSp>
        <p:sp>
          <p:nvSpPr>
            <p:cNvPr id="27657" name="Text Box 18"/>
            <p:cNvSpPr txBox="1">
              <a:spLocks noChangeArrowheads="1"/>
            </p:cNvSpPr>
            <p:nvPr/>
          </p:nvSpPr>
          <p:spPr bwMode="auto">
            <a:xfrm>
              <a:off x="8153400" y="5156200"/>
              <a:ext cx="990600" cy="25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dirty="0"/>
                <a:t>Barry </a:t>
              </a:r>
              <a:r>
                <a:rPr lang="en-US" sz="1000" dirty="0" smtClean="0"/>
                <a:t>Lai, 2-id</a:t>
              </a:r>
              <a:endParaRPr lang="en-US" sz="1000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Fluorescence </a:t>
            </a:r>
            <a:r>
              <a:rPr lang="en-US" sz="2800" dirty="0"/>
              <a:t>(XRF) Measures…</a:t>
            </a:r>
          </a:p>
        </p:txBody>
      </p:sp>
    </p:spTree>
    <p:extLst>
      <p:ext uri="{BB962C8B-B14F-4D97-AF65-F5344CB8AC3E}">
        <p14:creationId xmlns:p14="http://schemas.microsoft.com/office/powerpoint/2010/main" val="12034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How do you detect x-rays?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/>
          <a:lstStyle/>
          <a:p>
            <a:r>
              <a:rPr lang="en-US" sz="3200" dirty="0" smtClean="0"/>
              <a:t>Need to convert to something that you can measure </a:t>
            </a:r>
          </a:p>
          <a:p>
            <a:pPr lvl="1"/>
            <a:r>
              <a:rPr lang="en-US" sz="2800" b="1" dirty="0" smtClean="0"/>
              <a:t>Electrons</a:t>
            </a:r>
            <a:r>
              <a:rPr lang="en-US" sz="2800" dirty="0" smtClean="0"/>
              <a:t>… Q = CV</a:t>
            </a:r>
          </a:p>
          <a:p>
            <a:pPr lvl="2"/>
            <a:r>
              <a:rPr lang="en-US" sz="2400" b="1" dirty="0"/>
              <a:t>Indirectly (x-rays </a:t>
            </a:r>
            <a:r>
              <a:rPr lang="en-US" sz="2400" b="1" dirty="0">
                <a:sym typeface="Wingdings"/>
              </a:rPr>
              <a:t> optical photons  electrons)</a:t>
            </a:r>
          </a:p>
          <a:p>
            <a:pPr lvl="3"/>
            <a:r>
              <a:rPr lang="en-US" sz="2400" dirty="0">
                <a:sym typeface="Wingdings"/>
              </a:rPr>
              <a:t>Scintillators + Optics + photomultiplier/</a:t>
            </a:r>
            <a:r>
              <a:rPr lang="en-US" sz="2400" dirty="0" smtClean="0">
                <a:sym typeface="Wingdings"/>
              </a:rPr>
              <a:t>CCDs</a:t>
            </a:r>
            <a:endParaRPr lang="en-US" sz="2400" b="1" dirty="0" smtClean="0"/>
          </a:p>
          <a:p>
            <a:pPr lvl="2"/>
            <a:r>
              <a:rPr lang="en-US" sz="2400" b="1" dirty="0" smtClean="0"/>
              <a:t>Directly (x-rays </a:t>
            </a:r>
            <a:r>
              <a:rPr lang="en-US" sz="2400" b="1" dirty="0" smtClean="0">
                <a:sym typeface="Wingdings"/>
              </a:rPr>
              <a:t> electrons)  </a:t>
            </a:r>
          </a:p>
          <a:p>
            <a:pPr lvl="3"/>
            <a:r>
              <a:rPr lang="en-US" sz="2400" dirty="0" smtClean="0">
                <a:sym typeface="Wingdings"/>
              </a:rPr>
              <a:t>Ion Chambers, Pixel Array detectors (e.g., Pilatus)</a:t>
            </a:r>
            <a:endParaRPr lang="en-US" sz="2400" dirty="0" smtClean="0"/>
          </a:p>
          <a:p>
            <a:pPr lvl="1"/>
            <a:r>
              <a:rPr lang="en-US" sz="2800" b="1" dirty="0" smtClean="0"/>
              <a:t>Temperature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Symbol" charset="2"/>
                <a:cs typeface="Symbol" charset="2"/>
              </a:rPr>
              <a:t> D</a:t>
            </a:r>
            <a:r>
              <a:rPr lang="en-US" sz="2400" dirty="0" smtClean="0"/>
              <a:t>T = </a:t>
            </a:r>
            <a:r>
              <a:rPr lang="en-US" sz="2400" dirty="0" err="1" smtClean="0"/>
              <a:t>E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/>
              <a:t>/ (Heat Capacity)</a:t>
            </a:r>
          </a:p>
          <a:p>
            <a:pPr lvl="3"/>
            <a:r>
              <a:rPr lang="en-US" sz="2400" dirty="0" smtClean="0"/>
              <a:t>Superconducting calorimeters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5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Spectroscopic Detectors</a:t>
            </a:r>
            <a:endParaRPr lang="en-US" sz="3600" dirty="0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09851" y="1141412"/>
            <a:ext cx="8000122" cy="5394900"/>
            <a:chOff x="-234" y="576"/>
            <a:chExt cx="5803" cy="3692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-234" y="576"/>
              <a:ext cx="5803" cy="3692"/>
              <a:chOff x="-234" y="470"/>
              <a:chExt cx="5803" cy="3692"/>
            </a:xfrm>
          </p:grpSpPr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470"/>
                <a:ext cx="5088" cy="3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-96" y="1488"/>
                <a:ext cx="1392" cy="1104"/>
                <a:chOff x="-96" y="1200"/>
                <a:chExt cx="1392" cy="1104"/>
              </a:xfrm>
            </p:grpSpPr>
            <p:sp>
              <p:nvSpPr>
                <p:cNvPr id="11" name="Line 6"/>
                <p:cNvSpPr>
                  <a:spLocks noChangeShapeType="1"/>
                </p:cNvSpPr>
                <p:nvPr/>
              </p:nvSpPr>
              <p:spPr bwMode="auto">
                <a:xfrm>
                  <a:off x="432" y="1488"/>
                  <a:ext cx="864" cy="816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-96" y="1200"/>
                  <a:ext cx="96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>
                      <a:solidFill>
                        <a:schemeClr val="accent2"/>
                      </a:solidFill>
                    </a:rPr>
                    <a:t>x-ray</a:t>
                  </a:r>
                </a:p>
              </p:txBody>
            </p:sp>
          </p:grpSp>
          <p:sp>
            <p:nvSpPr>
              <p:cNvPr id="9" name="Text Box 11"/>
              <p:cNvSpPr txBox="1">
                <a:spLocks noChangeArrowheads="1"/>
              </p:cNvSpPr>
              <p:nvPr/>
            </p:nvSpPr>
            <p:spPr bwMode="auto">
              <a:xfrm>
                <a:off x="672" y="3542"/>
                <a:ext cx="4368" cy="3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/>
                  <a:t>X-Ray Energy  ~ # of e-h pair </a:t>
                </a:r>
              </a:p>
            </p:txBody>
          </p:sp>
          <p:sp>
            <p:nvSpPr>
              <p:cNvPr id="10" name="Text Box 12"/>
              <p:cNvSpPr txBox="1">
                <a:spLocks noChangeArrowheads="1"/>
              </p:cNvSpPr>
              <p:nvPr/>
            </p:nvSpPr>
            <p:spPr bwMode="auto">
              <a:xfrm>
                <a:off x="-234" y="3888"/>
                <a:ext cx="5803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000"/>
                  <a:t>( 3.67 eV are need to produce 1 e-h pair for Silicon!!)</a:t>
                </a:r>
              </a:p>
            </p:txBody>
          </p:sp>
        </p:grp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344" y="758"/>
              <a:ext cx="30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latin typeface="Courier New" pitchFamily="49" charset="0"/>
                </a:rPr>
                <a:t>( Silicon or Germanium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11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266700" y="1150938"/>
            <a:ext cx="8610600" cy="4965700"/>
            <a:chOff x="144" y="576"/>
            <a:chExt cx="5424" cy="3128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44" y="576"/>
              <a:ext cx="5424" cy="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2" t="3823" r="2524" b="19546"/>
            <a:stretch/>
          </p:blipFill>
          <p:spPr bwMode="auto">
            <a:xfrm>
              <a:off x="599" y="619"/>
              <a:ext cx="4263" cy="2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 reality, we use </a:t>
            </a:r>
            <a:r>
              <a:rPr lang="en-US" sz="3200" i="1" dirty="0"/>
              <a:t>Silicon Drift </a:t>
            </a:r>
            <a:r>
              <a:rPr lang="en-US" sz="3200" dirty="0"/>
              <a:t>Diodes …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219200" y="5407847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Noise scale like the area of the anode!</a:t>
            </a:r>
          </a:p>
          <a:p>
            <a:pPr marL="742950" lvl="1" indent="-285750" algn="ctr">
              <a:buFont typeface="Wingdings" panose="05000000000000000000" pitchFamily="2" charset="2"/>
              <a:buChar char="Ø"/>
            </a:pPr>
            <a:r>
              <a:rPr lang="en-US" sz="2800" b="1" dirty="0" smtClean="0"/>
              <a:t>Thus make the anode small</a:t>
            </a:r>
          </a:p>
        </p:txBody>
      </p:sp>
    </p:spTree>
    <p:extLst>
      <p:ext uri="{BB962C8B-B14F-4D97-AF65-F5344CB8AC3E}">
        <p14:creationId xmlns:p14="http://schemas.microsoft.com/office/powerpoint/2010/main" val="13525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90600"/>
            <a:ext cx="2870200" cy="2275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Spectroscopic </a:t>
            </a:r>
            <a:r>
              <a:rPr lang="en-US" sz="3200" dirty="0" smtClean="0"/>
              <a:t>Detectors – Signal Chain</a:t>
            </a:r>
            <a:endParaRPr lang="en-US" sz="2800" dirty="0"/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228600" y="2819400"/>
            <a:ext cx="5486400" cy="3886200"/>
            <a:chOff x="144" y="1776"/>
            <a:chExt cx="3456" cy="2448"/>
          </a:xfrm>
        </p:grpSpPr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144" y="1920"/>
              <a:ext cx="2400" cy="2304"/>
              <a:chOff x="144" y="1632"/>
              <a:chExt cx="2400" cy="2304"/>
            </a:xfrm>
          </p:grpSpPr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336" y="1920"/>
                <a:ext cx="2160" cy="1872"/>
                <a:chOff x="384" y="1776"/>
                <a:chExt cx="2160" cy="1872"/>
              </a:xfrm>
            </p:grpSpPr>
            <p:pic>
              <p:nvPicPr>
                <p:cNvPr id="10" name="Picture 1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" y="1968"/>
                  <a:ext cx="1440" cy="13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1" name="Group 23"/>
                <p:cNvGrpSpPr>
                  <a:grpSpLocks/>
                </p:cNvGrpSpPr>
                <p:nvPr/>
              </p:nvGrpSpPr>
              <p:grpSpPr bwMode="auto">
                <a:xfrm>
                  <a:off x="912" y="3456"/>
                  <a:ext cx="1152" cy="192"/>
                  <a:chOff x="624" y="3600"/>
                  <a:chExt cx="1152" cy="192"/>
                </a:xfrm>
              </p:grpSpPr>
              <p:sp>
                <p:nvSpPr>
                  <p:cNvPr id="15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3600"/>
                    <a:ext cx="38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" y="3600"/>
                    <a:ext cx="115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1pPr>
                    <a:lvl2pPr marL="742950" indent="-28575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2pPr>
                    <a:lvl3pPr marL="11430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3pPr>
                    <a:lvl4pPr marL="16002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4pPr>
                    <a:lvl5pPr marL="20574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400"/>
                      <a:t>3 </a:t>
                    </a:r>
                    <a:r>
                      <a:rPr lang="en-US" sz="1400">
                        <a:latin typeface="Symbol" pitchFamily="18" charset="2"/>
                      </a:rPr>
                      <a:t>m</a:t>
                    </a:r>
                    <a:r>
                      <a:rPr lang="en-US" sz="1400"/>
                      <a:t>s</a:t>
                    </a:r>
                  </a:p>
                </p:txBody>
              </p:sp>
            </p:grpSp>
            <p:sp>
              <p:nvSpPr>
                <p:cNvPr id="12" name="Line 24"/>
                <p:cNvSpPr>
                  <a:spLocks noChangeShapeType="1"/>
                </p:cNvSpPr>
                <p:nvPr/>
              </p:nvSpPr>
              <p:spPr bwMode="auto">
                <a:xfrm>
                  <a:off x="2208" y="2400"/>
                  <a:ext cx="0" cy="28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208" y="2448"/>
                  <a:ext cx="33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400"/>
                    <a:t>1 V</a:t>
                  </a:r>
                </a:p>
              </p:txBody>
            </p:sp>
            <p:sp>
              <p:nvSpPr>
                <p:cNvPr id="14" name="Text Box 2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307" y="2467"/>
                  <a:ext cx="1632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Pulse Height</a:t>
                  </a:r>
                </a:p>
              </p:txBody>
            </p:sp>
          </p:grpSp>
          <p:sp>
            <p:nvSpPr>
              <p:cNvPr id="9" name="Oval 39"/>
              <p:cNvSpPr>
                <a:spLocks noChangeArrowheads="1"/>
              </p:cNvSpPr>
              <p:nvPr/>
            </p:nvSpPr>
            <p:spPr bwMode="auto">
              <a:xfrm>
                <a:off x="144" y="1632"/>
                <a:ext cx="2400" cy="2304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Line 42"/>
            <p:cNvSpPr>
              <a:spLocks noChangeShapeType="1"/>
            </p:cNvSpPr>
            <p:nvPr/>
          </p:nvSpPr>
          <p:spPr bwMode="auto">
            <a:xfrm flipV="1">
              <a:off x="2208" y="1776"/>
              <a:ext cx="1392" cy="52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 Box 46"/>
          <p:cNvSpPr txBox="1">
            <a:spLocks noChangeArrowheads="1"/>
          </p:cNvSpPr>
          <p:nvPr/>
        </p:nvSpPr>
        <p:spPr bwMode="auto">
          <a:xfrm>
            <a:off x="7620000" y="1657290"/>
            <a:ext cx="1371600" cy="40011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 smtClean="0"/>
              <a:t>Digitizer</a:t>
            </a:r>
            <a:endParaRPr lang="en-US" sz="2000" dirty="0"/>
          </a:p>
        </p:txBody>
      </p:sp>
      <p:sp>
        <p:nvSpPr>
          <p:cNvPr id="18" name="Line 48"/>
          <p:cNvSpPr>
            <a:spLocks noChangeShapeType="1"/>
          </p:cNvSpPr>
          <p:nvPr/>
        </p:nvSpPr>
        <p:spPr bwMode="auto">
          <a:xfrm>
            <a:off x="7239000" y="1981200"/>
            <a:ext cx="381000" cy="0"/>
          </a:xfrm>
          <a:prstGeom prst="line">
            <a:avLst/>
          </a:pr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4724400" y="4191000"/>
            <a:ext cx="4267200" cy="16097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Pulse Height Analyzer</a:t>
            </a:r>
          </a:p>
          <a:p>
            <a:pPr algn="ctr">
              <a:spcBef>
                <a:spcPct val="50000"/>
              </a:spcBef>
            </a:pPr>
            <a:r>
              <a:rPr lang="en-US"/>
              <a:t>Multi-Channel Analyzer</a:t>
            </a:r>
          </a:p>
          <a:p>
            <a:pPr algn="ctr">
              <a:spcBef>
                <a:spcPct val="50000"/>
              </a:spcBef>
            </a:pPr>
            <a:r>
              <a:rPr lang="en-US"/>
              <a:t>Histogram</a:t>
            </a:r>
          </a:p>
        </p:txBody>
      </p:sp>
      <p:sp>
        <p:nvSpPr>
          <p:cNvPr id="20" name="Line 50"/>
          <p:cNvSpPr>
            <a:spLocks noChangeShapeType="1"/>
          </p:cNvSpPr>
          <p:nvPr/>
        </p:nvSpPr>
        <p:spPr bwMode="auto">
          <a:xfrm>
            <a:off x="8534400" y="2057400"/>
            <a:ext cx="0" cy="213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" name="Group 31"/>
          <p:cNvGrpSpPr>
            <a:grpSpLocks/>
          </p:cNvGrpSpPr>
          <p:nvPr/>
        </p:nvGrpSpPr>
        <p:grpSpPr bwMode="auto">
          <a:xfrm>
            <a:off x="228600" y="1143001"/>
            <a:ext cx="7010400" cy="2125663"/>
            <a:chOff x="576" y="1680"/>
            <a:chExt cx="4416" cy="1339"/>
          </a:xfrm>
        </p:grpSpPr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3408" y="2160"/>
              <a:ext cx="960" cy="0"/>
            </a:xfrm>
            <a:prstGeom prst="line">
              <a:avLst/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576" y="2064"/>
              <a:ext cx="1392" cy="231"/>
              <a:chOff x="0" y="951"/>
              <a:chExt cx="1392" cy="231"/>
            </a:xfrm>
          </p:grpSpPr>
          <p:sp>
            <p:nvSpPr>
              <p:cNvPr id="36" name="Line 8"/>
              <p:cNvSpPr>
                <a:spLocks noChangeShapeType="1"/>
              </p:cNvSpPr>
              <p:nvPr/>
            </p:nvSpPr>
            <p:spPr bwMode="auto">
              <a:xfrm>
                <a:off x="720" y="1095"/>
                <a:ext cx="67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0" y="951"/>
                <a:ext cx="91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0000FF"/>
                    </a:solidFill>
                  </a:rPr>
                  <a:t>x-ray</a:t>
                </a:r>
              </a:p>
            </p:txBody>
          </p:sp>
        </p:grpSp>
        <p:grpSp>
          <p:nvGrpSpPr>
            <p:cNvPr id="26" name="Group 16"/>
            <p:cNvGrpSpPr>
              <a:grpSpLocks/>
            </p:cNvGrpSpPr>
            <p:nvPr/>
          </p:nvGrpSpPr>
          <p:grpSpPr bwMode="auto">
            <a:xfrm>
              <a:off x="1248" y="1680"/>
              <a:ext cx="3552" cy="876"/>
              <a:chOff x="912" y="1056"/>
              <a:chExt cx="3552" cy="876"/>
            </a:xfrm>
          </p:grpSpPr>
          <p:sp>
            <p:nvSpPr>
              <p:cNvPr id="35" name="Text Box 9"/>
              <p:cNvSpPr txBox="1">
                <a:spLocks noChangeArrowheads="1"/>
              </p:cNvSpPr>
              <p:nvPr/>
            </p:nvSpPr>
            <p:spPr bwMode="auto">
              <a:xfrm>
                <a:off x="912" y="1680"/>
                <a:ext cx="91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0000FF"/>
                    </a:solidFill>
                  </a:rPr>
                  <a:t>diode</a:t>
                </a:r>
              </a:p>
            </p:txBody>
          </p:sp>
          <p:sp>
            <p:nvSpPr>
              <p:cNvPr id="33" name="Text Box 14"/>
              <p:cNvSpPr txBox="1">
                <a:spLocks noChangeArrowheads="1"/>
              </p:cNvSpPr>
              <p:nvPr/>
            </p:nvSpPr>
            <p:spPr bwMode="auto">
              <a:xfrm>
                <a:off x="2976" y="1056"/>
                <a:ext cx="14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0000FF"/>
                    </a:solidFill>
                  </a:rPr>
                  <a:t>Preamp</a:t>
                </a:r>
              </a:p>
            </p:txBody>
          </p:sp>
        </p:grpSp>
        <p:sp>
          <p:nvSpPr>
            <p:cNvPr id="27" name="AutoShape 19"/>
            <p:cNvSpPr>
              <a:spLocks noChangeArrowheads="1"/>
            </p:cNvSpPr>
            <p:nvPr/>
          </p:nvSpPr>
          <p:spPr bwMode="auto">
            <a:xfrm rot="16200000">
              <a:off x="4368" y="1872"/>
              <a:ext cx="624" cy="624"/>
            </a:xfrm>
            <a:prstGeom prst="flowChartMerg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3936" y="2496"/>
              <a:ext cx="100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</a:rPr>
                <a:t>Shaping Amp</a:t>
              </a:r>
            </a:p>
          </p:txBody>
        </p:sp>
      </p:grp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3886200" y="6096000"/>
            <a:ext cx="5105400" cy="554038"/>
          </a:xfrm>
          <a:prstGeom prst="rect">
            <a:avLst/>
          </a:prstGeom>
          <a:noFill/>
          <a:ln w="34925">
            <a:solidFill>
              <a:schemeClr val="accent2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Energy ~ P.H. ~ channel # 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133600" y="914400"/>
            <a:ext cx="3505200" cy="21336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5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sz="3200" dirty="0"/>
              <a:t>Spectroscopic Detectors – </a:t>
            </a:r>
            <a:r>
              <a:rPr lang="en-US" sz="3200" dirty="0" smtClean="0"/>
              <a:t>Pulses to Histograms</a:t>
            </a:r>
            <a:endParaRPr lang="en-US" sz="3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14300" y="1905000"/>
            <a:ext cx="3810000" cy="3657600"/>
            <a:chOff x="114300" y="1905000"/>
            <a:chExt cx="3810000" cy="3657600"/>
          </a:xfrm>
        </p:grpSpPr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114300" y="1905000"/>
              <a:ext cx="3810000" cy="3657600"/>
              <a:chOff x="144" y="1632"/>
              <a:chExt cx="2400" cy="2304"/>
            </a:xfrm>
          </p:grpSpPr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>
                <a:off x="336" y="1920"/>
                <a:ext cx="2160" cy="1872"/>
                <a:chOff x="384" y="1776"/>
                <a:chExt cx="2160" cy="1872"/>
              </a:xfrm>
            </p:grpSpPr>
            <p:pic>
              <p:nvPicPr>
                <p:cNvPr id="13" name="Picture 1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" y="1968"/>
                  <a:ext cx="1440" cy="13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4" name="Group 23"/>
                <p:cNvGrpSpPr>
                  <a:grpSpLocks/>
                </p:cNvGrpSpPr>
                <p:nvPr/>
              </p:nvGrpSpPr>
              <p:grpSpPr bwMode="auto">
                <a:xfrm>
                  <a:off x="912" y="3456"/>
                  <a:ext cx="1152" cy="192"/>
                  <a:chOff x="624" y="3600"/>
                  <a:chExt cx="1152" cy="192"/>
                </a:xfrm>
              </p:grpSpPr>
              <p:sp>
                <p:nvSpPr>
                  <p:cNvPr id="18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3600"/>
                    <a:ext cx="38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" y="3600"/>
                    <a:ext cx="115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1pPr>
                    <a:lvl2pPr marL="742950" indent="-28575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2pPr>
                    <a:lvl3pPr marL="11430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3pPr>
                    <a:lvl4pPr marL="16002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4pPr>
                    <a:lvl5pPr marL="20574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400"/>
                      <a:t>3 </a:t>
                    </a:r>
                    <a:r>
                      <a:rPr lang="en-US" sz="1400">
                        <a:latin typeface="Symbol" pitchFamily="18" charset="2"/>
                      </a:rPr>
                      <a:t>m</a:t>
                    </a:r>
                    <a:r>
                      <a:rPr lang="en-US" sz="1400"/>
                      <a:t>s</a:t>
                    </a:r>
                  </a:p>
                </p:txBody>
              </p:sp>
            </p:grpSp>
            <p:sp>
              <p:nvSpPr>
                <p:cNvPr id="15" name="Line 24"/>
                <p:cNvSpPr>
                  <a:spLocks noChangeShapeType="1"/>
                </p:cNvSpPr>
                <p:nvPr/>
              </p:nvSpPr>
              <p:spPr bwMode="auto">
                <a:xfrm>
                  <a:off x="2208" y="2400"/>
                  <a:ext cx="0" cy="28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208" y="2448"/>
                  <a:ext cx="33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400"/>
                    <a:t>1 V</a:t>
                  </a:r>
                </a:p>
              </p:txBody>
            </p:sp>
            <p:sp>
              <p:nvSpPr>
                <p:cNvPr id="17" name="Text Box 2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307" y="2467"/>
                  <a:ext cx="1632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Pulse Height</a:t>
                  </a:r>
                </a:p>
              </p:txBody>
            </p:sp>
          </p:grpSp>
          <p:sp>
            <p:nvSpPr>
              <p:cNvPr id="12" name="Oval 39"/>
              <p:cNvSpPr>
                <a:spLocks noChangeArrowheads="1"/>
              </p:cNvSpPr>
              <p:nvPr/>
            </p:nvSpPr>
            <p:spPr bwMode="auto">
              <a:xfrm>
                <a:off x="144" y="1632"/>
                <a:ext cx="2400" cy="2304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219200" y="2057400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Fe-55 Source on a scope.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24300" y="2199861"/>
            <a:ext cx="5085010" cy="4435492"/>
            <a:chOff x="3924300" y="2199861"/>
            <a:chExt cx="5085010" cy="4435492"/>
          </a:xfrm>
        </p:grpSpPr>
        <p:grpSp>
          <p:nvGrpSpPr>
            <p:cNvPr id="30" name="Group 29"/>
            <p:cNvGrpSpPr/>
            <p:nvPr/>
          </p:nvGrpSpPr>
          <p:grpSpPr>
            <a:xfrm>
              <a:off x="4648200" y="2199861"/>
              <a:ext cx="4361110" cy="4435492"/>
              <a:chOff x="4648200" y="2199861"/>
              <a:chExt cx="4361110" cy="443549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648200" y="2199861"/>
                <a:ext cx="4361110" cy="4435492"/>
                <a:chOff x="4724400" y="1285461"/>
                <a:chExt cx="4361110" cy="4435492"/>
              </a:xfrm>
            </p:grpSpPr>
            <p:pic>
              <p:nvPicPr>
                <p:cNvPr id="8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4400" y="1285461"/>
                  <a:ext cx="4361110" cy="304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866605" y="4397514"/>
                  <a:ext cx="4076700" cy="1323439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600" dirty="0"/>
                    <a:t>MCA = histogram (e.g., 2048 channels</a:t>
                  </a:r>
                  <a:r>
                    <a:rPr lang="en-US" sz="1600" dirty="0" smtClean="0"/>
                    <a:t>)</a:t>
                  </a:r>
                </a:p>
                <a:p>
                  <a:pPr algn="ctr">
                    <a:spcBef>
                      <a:spcPct val="50000"/>
                    </a:spcBef>
                  </a:pPr>
                  <a:endParaRPr lang="en-US" sz="1600" dirty="0"/>
                </a:p>
                <a:p>
                  <a:pPr algn="ctr">
                    <a:spcBef>
                      <a:spcPct val="50000"/>
                    </a:spcBef>
                  </a:pPr>
                  <a:r>
                    <a:rPr lang="en-US" sz="1600" dirty="0"/>
                    <a:t>SCA = Single Channels (i.e., ROIs)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7395087" y="2917411"/>
                <a:ext cx="838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/>
                  <a:t>Mn</a:t>
                </a:r>
                <a:r>
                  <a:rPr lang="en-US" sz="1600" b="1" dirty="0" smtClean="0"/>
                  <a:t> K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endParaRPr lang="en-US" sz="1600" b="1" dirty="0">
                  <a:latin typeface="Symbol" pitchFamily="18" charset="2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15000" y="2897105"/>
                <a:ext cx="838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/>
                  <a:t>Mn</a:t>
                </a:r>
                <a:r>
                  <a:rPr lang="en-US" sz="1600" b="1" dirty="0" smtClean="0"/>
                  <a:t> </a:t>
                </a:r>
                <a:r>
                  <a:rPr lang="en-US" sz="1600" b="1" dirty="0" err="1" smtClean="0"/>
                  <a:t>K</a:t>
                </a:r>
                <a:r>
                  <a:rPr lang="en-US" sz="1600" b="1" dirty="0" err="1" smtClean="0">
                    <a:latin typeface="Symbol" pitchFamily="18" charset="2"/>
                  </a:rPr>
                  <a:t>a</a:t>
                </a:r>
                <a:endParaRPr lang="en-US" sz="1600" b="1" dirty="0">
                  <a:latin typeface="Symbol" pitchFamily="18" charset="2"/>
                </a:endParaRPr>
              </a:p>
            </p:txBody>
          </p:sp>
          <p:cxnSp>
            <p:nvCxnSpPr>
              <p:cNvPr id="25" name="Straight Arrow Connector 24"/>
              <p:cNvCxnSpPr>
                <a:stCxn id="22" idx="1"/>
              </p:cNvCxnSpPr>
              <p:nvPr/>
            </p:nvCxnSpPr>
            <p:spPr bwMode="auto">
              <a:xfrm flipH="1">
                <a:off x="6828755" y="3086688"/>
                <a:ext cx="566332" cy="266112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7" name="Straight Arrow Connector 26"/>
              <p:cNvCxnSpPr/>
              <p:nvPr/>
            </p:nvCxnSpPr>
            <p:spPr bwMode="auto">
              <a:xfrm>
                <a:off x="6134100" y="3235659"/>
                <a:ext cx="419100" cy="20306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32" name="Straight Arrow Connector 31"/>
            <p:cNvCxnSpPr>
              <a:stCxn id="12" idx="6"/>
              <a:endCxn id="8" idx="1"/>
            </p:cNvCxnSpPr>
            <p:nvPr/>
          </p:nvCxnSpPr>
          <p:spPr bwMode="auto">
            <a:xfrm flipV="1">
              <a:off x="3924300" y="3723861"/>
              <a:ext cx="723900" cy="9939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0590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4-element Silicon Drift Diode 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9" name="Picture 38" descr="zn_test_dxp_parameters_count_rate_versus_PK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4648200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DSCN04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3" t="3543" b="44283"/>
          <a:stretch>
            <a:fillRect/>
          </a:stretch>
        </p:blipFill>
        <p:spPr bwMode="auto">
          <a:xfrm>
            <a:off x="228600" y="1371600"/>
            <a:ext cx="32829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228600" y="3733800"/>
            <a:ext cx="29718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4-element SDD </a:t>
            </a:r>
            <a:r>
              <a:rPr lang="en-US" sz="1000"/>
              <a:t>(SII Nano Inc)</a:t>
            </a:r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>
            <a:off x="6934200" y="3810000"/>
            <a:ext cx="12192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7391400" y="4953000"/>
            <a:ext cx="1600200" cy="132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/>
              <a:t>Best Energy Resolution ~ </a:t>
            </a:r>
            <a:r>
              <a:rPr lang="en-US" sz="2000" b="1" dirty="0" smtClean="0"/>
              <a:t>150eV</a:t>
            </a:r>
            <a:endParaRPr lang="en-US" sz="2000" b="1" dirty="0"/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 flipH="1">
            <a:off x="3048000" y="3810000"/>
            <a:ext cx="13716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228600" y="5029200"/>
            <a:ext cx="7010400" cy="132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i="1">
                <a:latin typeface="Century Schoolbook" charset="0"/>
              </a:rPr>
              <a:t>Peak-to-Background Important!!!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000">
                <a:latin typeface="Century Schoolbook" charset="0"/>
              </a:rPr>
              <a:t> Usually signal is buried here!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000">
                <a:latin typeface="Century Schoolbook" charset="0"/>
              </a:rPr>
              <a:t> Recombination, incomplete charge capture, etc.</a:t>
            </a:r>
          </a:p>
        </p:txBody>
      </p:sp>
    </p:spTree>
    <p:extLst>
      <p:ext uri="{BB962C8B-B14F-4D97-AF65-F5344CB8AC3E}">
        <p14:creationId xmlns:p14="http://schemas.microsoft.com/office/powerpoint/2010/main" val="9574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 between count rate and energy resolution!!!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Shorter shaping time (length of pulse) means more count rate, but less energy resolution.</a:t>
            </a:r>
          </a:p>
          <a:p>
            <a:pPr lvl="1"/>
            <a:r>
              <a:rPr lang="en-US" dirty="0" smtClean="0"/>
              <a:t>Depends on your experiment.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35" y="2209800"/>
            <a:ext cx="6089330" cy="46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0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81" y="953027"/>
            <a:ext cx="3673019" cy="5219173"/>
          </a:xfrm>
        </p:spPr>
        <p:txBody>
          <a:bodyPr/>
          <a:lstStyle/>
          <a:p>
            <a:r>
              <a:rPr lang="en-US" dirty="0" smtClean="0"/>
              <a:t>We typically have weak signals next to strong signals in the same image.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For </a:t>
            </a:r>
            <a:r>
              <a:rPr lang="en-US" b="1" dirty="0" smtClean="0"/>
              <a:t>counting detectors</a:t>
            </a:r>
            <a:r>
              <a:rPr lang="en-US" dirty="0" smtClean="0"/>
              <a:t>, dynamic range is set by how big your counter is (e.g., Pilatus has a 20-bit counter in each pixel)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For </a:t>
            </a:r>
            <a:r>
              <a:rPr lang="en-US" b="1" dirty="0" smtClean="0"/>
              <a:t>integrating detectors </a:t>
            </a:r>
            <a:r>
              <a:rPr lang="en-US" dirty="0" smtClean="0"/>
              <a:t>(e.g., CCD, a-Si flat panels), the dynamic range is set by how much charge each pixel can storage and the noise level. </a:t>
            </a:r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4495800" y="4701673"/>
            <a:ext cx="4800600" cy="1927727"/>
            <a:chOff x="4495800" y="4701673"/>
            <a:chExt cx="4800600" cy="1927727"/>
          </a:xfrm>
        </p:grpSpPr>
        <p:sp>
          <p:nvSpPr>
            <p:cNvPr id="47" name="Rectangle 46"/>
            <p:cNvSpPr/>
            <p:nvPr/>
          </p:nvSpPr>
          <p:spPr>
            <a:xfrm>
              <a:off x="7249335" y="562774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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4495800" y="4701673"/>
              <a:ext cx="4800600" cy="1927727"/>
              <a:chOff x="4495800" y="4701673"/>
              <a:chExt cx="4800600" cy="1927727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4495800" y="4701673"/>
                <a:ext cx="4800600" cy="1927727"/>
                <a:chOff x="4495800" y="4701673"/>
                <a:chExt cx="4800600" cy="1927727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4495800" y="4701673"/>
                  <a:ext cx="2466766" cy="1927727"/>
                  <a:chOff x="1038434" y="2842095"/>
                  <a:chExt cx="2466766" cy="1927727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1600200" y="2842095"/>
                    <a:ext cx="1905000" cy="1577505"/>
                    <a:chOff x="2057400" y="2971800"/>
                    <a:chExt cx="1905000" cy="1577505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 bwMode="auto">
                    <a:xfrm>
                      <a:off x="2057400" y="2971800"/>
                      <a:ext cx="15240" cy="1577505"/>
                    </a:xfrm>
                    <a:prstGeom prst="straightConnector1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" name="Straight Arrow Connector 9"/>
                    <p:cNvCxnSpPr/>
                    <p:nvPr/>
                  </p:nvCxnSpPr>
                  <p:spPr bwMode="auto">
                    <a:xfrm flipH="1">
                      <a:off x="2072640" y="4549305"/>
                      <a:ext cx="1889760" cy="0"/>
                    </a:xfrm>
                    <a:prstGeom prst="straightConnector1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none" w="med" len="med"/>
                    </a:ln>
                    <a:effectLst/>
                  </p:spPr>
                </p:cxnSp>
              </p:grpSp>
              <p:cxnSp>
                <p:nvCxnSpPr>
                  <p:cNvPr id="21" name="Straight Connector 20"/>
                  <p:cNvCxnSpPr/>
                  <p:nvPr/>
                </p:nvCxnSpPr>
                <p:spPr bwMode="auto">
                  <a:xfrm flipV="1">
                    <a:off x="1615440" y="2928933"/>
                    <a:ext cx="1051560" cy="1109668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" name="Straight Connector 24"/>
                  <p:cNvCxnSpPr/>
                  <p:nvPr/>
                </p:nvCxnSpPr>
                <p:spPr bwMode="auto">
                  <a:xfrm>
                    <a:off x="2662237" y="2933695"/>
                    <a:ext cx="76200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1950720" y="4431268"/>
                    <a:ext cx="121920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 smtClean="0"/>
                      <a:t>Input Flux</a:t>
                    </a:r>
                    <a:endParaRPr lang="en-US" sz="1600" dirty="0"/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 rot="16200000">
                    <a:off x="505458" y="3375072"/>
                    <a:ext cx="158917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Detector Signal </a:t>
                    </a:r>
                  </a:p>
                  <a:p>
                    <a:pPr algn="ctr"/>
                    <a:r>
                      <a:rPr lang="en-US" sz="1400" dirty="0" smtClean="0"/>
                      <a:t>Level</a:t>
                    </a:r>
                    <a:endParaRPr lang="en-US" sz="1400" dirty="0"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 bwMode="auto">
                  <a:xfrm>
                    <a:off x="1615440" y="4038600"/>
                    <a:ext cx="173736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6" name="Freeform 35"/>
                  <p:cNvSpPr/>
                  <p:nvPr/>
                </p:nvSpPr>
                <p:spPr bwMode="auto">
                  <a:xfrm>
                    <a:off x="1641559" y="3725549"/>
                    <a:ext cx="1804988" cy="521488"/>
                  </a:xfrm>
                  <a:custGeom>
                    <a:avLst/>
                    <a:gdLst>
                      <a:gd name="connsiteX0" fmla="*/ 0 w 1804988"/>
                      <a:gd name="connsiteY0" fmla="*/ 200025 h 228600"/>
                      <a:gd name="connsiteX1" fmla="*/ 57150 w 1804988"/>
                      <a:gd name="connsiteY1" fmla="*/ 161925 h 228600"/>
                      <a:gd name="connsiteX2" fmla="*/ 76200 w 1804988"/>
                      <a:gd name="connsiteY2" fmla="*/ 147637 h 228600"/>
                      <a:gd name="connsiteX3" fmla="*/ 109538 w 1804988"/>
                      <a:gd name="connsiteY3" fmla="*/ 119062 h 228600"/>
                      <a:gd name="connsiteX4" fmla="*/ 138113 w 1804988"/>
                      <a:gd name="connsiteY4" fmla="*/ 100012 h 228600"/>
                      <a:gd name="connsiteX5" fmla="*/ 171450 w 1804988"/>
                      <a:gd name="connsiteY5" fmla="*/ 66675 h 228600"/>
                      <a:gd name="connsiteX6" fmla="*/ 176213 w 1804988"/>
                      <a:gd name="connsiteY6" fmla="*/ 80962 h 228600"/>
                      <a:gd name="connsiteX7" fmla="*/ 171450 w 1804988"/>
                      <a:gd name="connsiteY7" fmla="*/ 95250 h 228600"/>
                      <a:gd name="connsiteX8" fmla="*/ 166688 w 1804988"/>
                      <a:gd name="connsiteY8" fmla="*/ 119062 h 228600"/>
                      <a:gd name="connsiteX9" fmla="*/ 152400 w 1804988"/>
                      <a:gd name="connsiteY9" fmla="*/ 157162 h 228600"/>
                      <a:gd name="connsiteX10" fmla="*/ 157163 w 1804988"/>
                      <a:gd name="connsiteY10" fmla="*/ 176212 h 228600"/>
                      <a:gd name="connsiteX11" fmla="*/ 171450 w 1804988"/>
                      <a:gd name="connsiteY11" fmla="*/ 152400 h 228600"/>
                      <a:gd name="connsiteX12" fmla="*/ 185738 w 1804988"/>
                      <a:gd name="connsiteY12" fmla="*/ 133350 h 228600"/>
                      <a:gd name="connsiteX13" fmla="*/ 200025 w 1804988"/>
                      <a:gd name="connsiteY13" fmla="*/ 104775 h 228600"/>
                      <a:gd name="connsiteX14" fmla="*/ 214313 w 1804988"/>
                      <a:gd name="connsiteY14" fmla="*/ 90487 h 228600"/>
                      <a:gd name="connsiteX15" fmla="*/ 228600 w 1804988"/>
                      <a:gd name="connsiteY15" fmla="*/ 71437 h 228600"/>
                      <a:gd name="connsiteX16" fmla="*/ 247650 w 1804988"/>
                      <a:gd name="connsiteY16" fmla="*/ 52387 h 228600"/>
                      <a:gd name="connsiteX17" fmla="*/ 257175 w 1804988"/>
                      <a:gd name="connsiteY17" fmla="*/ 38100 h 228600"/>
                      <a:gd name="connsiteX18" fmla="*/ 271463 w 1804988"/>
                      <a:gd name="connsiteY18" fmla="*/ 23812 h 228600"/>
                      <a:gd name="connsiteX19" fmla="*/ 280988 w 1804988"/>
                      <a:gd name="connsiteY19" fmla="*/ 9525 h 228600"/>
                      <a:gd name="connsiteX20" fmla="*/ 295275 w 1804988"/>
                      <a:gd name="connsiteY20" fmla="*/ 0 h 228600"/>
                      <a:gd name="connsiteX21" fmla="*/ 300038 w 1804988"/>
                      <a:gd name="connsiteY21" fmla="*/ 19050 h 228600"/>
                      <a:gd name="connsiteX22" fmla="*/ 309563 w 1804988"/>
                      <a:gd name="connsiteY22" fmla="*/ 100012 h 228600"/>
                      <a:gd name="connsiteX23" fmla="*/ 319088 w 1804988"/>
                      <a:gd name="connsiteY23" fmla="*/ 133350 h 228600"/>
                      <a:gd name="connsiteX24" fmla="*/ 323850 w 1804988"/>
                      <a:gd name="connsiteY24" fmla="*/ 166687 h 228600"/>
                      <a:gd name="connsiteX25" fmla="*/ 342900 w 1804988"/>
                      <a:gd name="connsiteY25" fmla="*/ 176212 h 228600"/>
                      <a:gd name="connsiteX26" fmla="*/ 381000 w 1804988"/>
                      <a:gd name="connsiteY26" fmla="*/ 166687 h 228600"/>
                      <a:gd name="connsiteX27" fmla="*/ 395288 w 1804988"/>
                      <a:gd name="connsiteY27" fmla="*/ 152400 h 228600"/>
                      <a:gd name="connsiteX28" fmla="*/ 419100 w 1804988"/>
                      <a:gd name="connsiteY28" fmla="*/ 142875 h 228600"/>
                      <a:gd name="connsiteX29" fmla="*/ 438150 w 1804988"/>
                      <a:gd name="connsiteY29" fmla="*/ 133350 h 228600"/>
                      <a:gd name="connsiteX30" fmla="*/ 457200 w 1804988"/>
                      <a:gd name="connsiteY30" fmla="*/ 119062 h 228600"/>
                      <a:gd name="connsiteX31" fmla="*/ 495300 w 1804988"/>
                      <a:gd name="connsiteY31" fmla="*/ 100012 h 228600"/>
                      <a:gd name="connsiteX32" fmla="*/ 500063 w 1804988"/>
                      <a:gd name="connsiteY32" fmla="*/ 119062 h 228600"/>
                      <a:gd name="connsiteX33" fmla="*/ 509588 w 1804988"/>
                      <a:gd name="connsiteY33" fmla="*/ 228600 h 228600"/>
                      <a:gd name="connsiteX34" fmla="*/ 547688 w 1804988"/>
                      <a:gd name="connsiteY34" fmla="*/ 195262 h 228600"/>
                      <a:gd name="connsiteX35" fmla="*/ 600075 w 1804988"/>
                      <a:gd name="connsiteY35" fmla="*/ 138112 h 228600"/>
                      <a:gd name="connsiteX36" fmla="*/ 638175 w 1804988"/>
                      <a:gd name="connsiteY36" fmla="*/ 109537 h 228600"/>
                      <a:gd name="connsiteX37" fmla="*/ 642938 w 1804988"/>
                      <a:gd name="connsiteY37" fmla="*/ 214312 h 228600"/>
                      <a:gd name="connsiteX38" fmla="*/ 652463 w 1804988"/>
                      <a:gd name="connsiteY38" fmla="*/ 200025 h 228600"/>
                      <a:gd name="connsiteX39" fmla="*/ 666750 w 1804988"/>
                      <a:gd name="connsiteY39" fmla="*/ 190500 h 228600"/>
                      <a:gd name="connsiteX40" fmla="*/ 714375 w 1804988"/>
                      <a:gd name="connsiteY40" fmla="*/ 152400 h 228600"/>
                      <a:gd name="connsiteX41" fmla="*/ 738188 w 1804988"/>
                      <a:gd name="connsiteY41" fmla="*/ 138112 h 228600"/>
                      <a:gd name="connsiteX42" fmla="*/ 757238 w 1804988"/>
                      <a:gd name="connsiteY42" fmla="*/ 128587 h 228600"/>
                      <a:gd name="connsiteX43" fmla="*/ 776288 w 1804988"/>
                      <a:gd name="connsiteY43" fmla="*/ 114300 h 228600"/>
                      <a:gd name="connsiteX44" fmla="*/ 804863 w 1804988"/>
                      <a:gd name="connsiteY44" fmla="*/ 95250 h 228600"/>
                      <a:gd name="connsiteX45" fmla="*/ 823913 w 1804988"/>
                      <a:gd name="connsiteY45" fmla="*/ 100012 h 228600"/>
                      <a:gd name="connsiteX46" fmla="*/ 828675 w 1804988"/>
                      <a:gd name="connsiteY46" fmla="*/ 114300 h 228600"/>
                      <a:gd name="connsiteX47" fmla="*/ 842963 w 1804988"/>
                      <a:gd name="connsiteY47" fmla="*/ 152400 h 228600"/>
                      <a:gd name="connsiteX48" fmla="*/ 847725 w 1804988"/>
                      <a:gd name="connsiteY48" fmla="*/ 185737 h 228600"/>
                      <a:gd name="connsiteX49" fmla="*/ 852488 w 1804988"/>
                      <a:gd name="connsiteY49" fmla="*/ 209550 h 228600"/>
                      <a:gd name="connsiteX50" fmla="*/ 881063 w 1804988"/>
                      <a:gd name="connsiteY50" fmla="*/ 200025 h 228600"/>
                      <a:gd name="connsiteX51" fmla="*/ 909638 w 1804988"/>
                      <a:gd name="connsiteY51" fmla="*/ 176212 h 228600"/>
                      <a:gd name="connsiteX52" fmla="*/ 923925 w 1804988"/>
                      <a:gd name="connsiteY52" fmla="*/ 161925 h 228600"/>
                      <a:gd name="connsiteX53" fmla="*/ 947738 w 1804988"/>
                      <a:gd name="connsiteY53" fmla="*/ 147637 h 228600"/>
                      <a:gd name="connsiteX54" fmla="*/ 966788 w 1804988"/>
                      <a:gd name="connsiteY54" fmla="*/ 128587 h 228600"/>
                      <a:gd name="connsiteX55" fmla="*/ 990600 w 1804988"/>
                      <a:gd name="connsiteY55" fmla="*/ 119062 h 228600"/>
                      <a:gd name="connsiteX56" fmla="*/ 1004888 w 1804988"/>
                      <a:gd name="connsiteY56" fmla="*/ 109537 h 228600"/>
                      <a:gd name="connsiteX57" fmla="*/ 1023938 w 1804988"/>
                      <a:gd name="connsiteY57" fmla="*/ 95250 h 228600"/>
                      <a:gd name="connsiteX58" fmla="*/ 1042988 w 1804988"/>
                      <a:gd name="connsiteY58" fmla="*/ 90487 h 228600"/>
                      <a:gd name="connsiteX59" fmla="*/ 1047750 w 1804988"/>
                      <a:gd name="connsiteY59" fmla="*/ 114300 h 228600"/>
                      <a:gd name="connsiteX60" fmla="*/ 1052513 w 1804988"/>
                      <a:gd name="connsiteY60" fmla="*/ 190500 h 228600"/>
                      <a:gd name="connsiteX61" fmla="*/ 1076325 w 1804988"/>
                      <a:gd name="connsiteY61" fmla="*/ 180975 h 228600"/>
                      <a:gd name="connsiteX62" fmla="*/ 1133475 w 1804988"/>
                      <a:gd name="connsiteY62" fmla="*/ 128587 h 228600"/>
                      <a:gd name="connsiteX63" fmla="*/ 1152525 w 1804988"/>
                      <a:gd name="connsiteY63" fmla="*/ 109537 h 228600"/>
                      <a:gd name="connsiteX64" fmla="*/ 1166813 w 1804988"/>
                      <a:gd name="connsiteY64" fmla="*/ 95250 h 228600"/>
                      <a:gd name="connsiteX65" fmla="*/ 1181100 w 1804988"/>
                      <a:gd name="connsiteY65" fmla="*/ 85725 h 228600"/>
                      <a:gd name="connsiteX66" fmla="*/ 1200150 w 1804988"/>
                      <a:gd name="connsiteY66" fmla="*/ 71437 h 228600"/>
                      <a:gd name="connsiteX67" fmla="*/ 1214438 w 1804988"/>
                      <a:gd name="connsiteY67" fmla="*/ 66675 h 228600"/>
                      <a:gd name="connsiteX68" fmla="*/ 1219200 w 1804988"/>
                      <a:gd name="connsiteY68" fmla="*/ 180975 h 228600"/>
                      <a:gd name="connsiteX69" fmla="*/ 1233488 w 1804988"/>
                      <a:gd name="connsiteY69" fmla="*/ 176212 h 228600"/>
                      <a:gd name="connsiteX70" fmla="*/ 1257300 w 1804988"/>
                      <a:gd name="connsiteY70" fmla="*/ 152400 h 228600"/>
                      <a:gd name="connsiteX71" fmla="*/ 1328738 w 1804988"/>
                      <a:gd name="connsiteY71" fmla="*/ 109537 h 228600"/>
                      <a:gd name="connsiteX72" fmla="*/ 1343025 w 1804988"/>
                      <a:gd name="connsiteY72" fmla="*/ 95250 h 228600"/>
                      <a:gd name="connsiteX73" fmla="*/ 1366838 w 1804988"/>
                      <a:gd name="connsiteY73" fmla="*/ 176212 h 228600"/>
                      <a:gd name="connsiteX74" fmla="*/ 1395413 w 1804988"/>
                      <a:gd name="connsiteY74" fmla="*/ 166687 h 228600"/>
                      <a:gd name="connsiteX75" fmla="*/ 1404938 w 1804988"/>
                      <a:gd name="connsiteY75" fmla="*/ 152400 h 228600"/>
                      <a:gd name="connsiteX76" fmla="*/ 1457325 w 1804988"/>
                      <a:gd name="connsiteY76" fmla="*/ 119062 h 228600"/>
                      <a:gd name="connsiteX77" fmla="*/ 1462088 w 1804988"/>
                      <a:gd name="connsiteY77" fmla="*/ 133350 h 228600"/>
                      <a:gd name="connsiteX78" fmla="*/ 1466850 w 1804988"/>
                      <a:gd name="connsiteY78" fmla="*/ 200025 h 228600"/>
                      <a:gd name="connsiteX79" fmla="*/ 1490663 w 1804988"/>
                      <a:gd name="connsiteY79" fmla="*/ 185737 h 228600"/>
                      <a:gd name="connsiteX80" fmla="*/ 1528763 w 1804988"/>
                      <a:gd name="connsiteY80" fmla="*/ 157162 h 228600"/>
                      <a:gd name="connsiteX81" fmla="*/ 1562100 w 1804988"/>
                      <a:gd name="connsiteY81" fmla="*/ 128587 h 228600"/>
                      <a:gd name="connsiteX82" fmla="*/ 1566863 w 1804988"/>
                      <a:gd name="connsiteY82" fmla="*/ 147637 h 228600"/>
                      <a:gd name="connsiteX83" fmla="*/ 1571625 w 1804988"/>
                      <a:gd name="connsiteY83" fmla="*/ 204787 h 228600"/>
                      <a:gd name="connsiteX84" fmla="*/ 1585913 w 1804988"/>
                      <a:gd name="connsiteY84" fmla="*/ 176212 h 228600"/>
                      <a:gd name="connsiteX85" fmla="*/ 1600200 w 1804988"/>
                      <a:gd name="connsiteY85" fmla="*/ 138112 h 228600"/>
                      <a:gd name="connsiteX86" fmla="*/ 1624013 w 1804988"/>
                      <a:gd name="connsiteY86" fmla="*/ 100012 h 228600"/>
                      <a:gd name="connsiteX87" fmla="*/ 1633538 w 1804988"/>
                      <a:gd name="connsiteY87" fmla="*/ 76200 h 228600"/>
                      <a:gd name="connsiteX88" fmla="*/ 1652588 w 1804988"/>
                      <a:gd name="connsiteY88" fmla="*/ 57150 h 228600"/>
                      <a:gd name="connsiteX89" fmla="*/ 1666875 w 1804988"/>
                      <a:gd name="connsiteY89" fmla="*/ 57150 h 228600"/>
                      <a:gd name="connsiteX90" fmla="*/ 1671638 w 1804988"/>
                      <a:gd name="connsiteY90" fmla="*/ 161925 h 228600"/>
                      <a:gd name="connsiteX91" fmla="*/ 1709738 w 1804988"/>
                      <a:gd name="connsiteY91" fmla="*/ 109537 h 228600"/>
                      <a:gd name="connsiteX92" fmla="*/ 1747838 w 1804988"/>
                      <a:gd name="connsiteY92" fmla="*/ 80962 h 228600"/>
                      <a:gd name="connsiteX93" fmla="*/ 1766888 w 1804988"/>
                      <a:gd name="connsiteY93" fmla="*/ 61912 h 228600"/>
                      <a:gd name="connsiteX94" fmla="*/ 1790700 w 1804988"/>
                      <a:gd name="connsiteY94" fmla="*/ 47625 h 228600"/>
                      <a:gd name="connsiteX95" fmla="*/ 1804988 w 1804988"/>
                      <a:gd name="connsiteY95" fmla="*/ 38100 h 228600"/>
                      <a:gd name="connsiteX96" fmla="*/ 1800225 w 1804988"/>
                      <a:gd name="connsiteY96" fmla="*/ 142875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1804988" h="228600">
                        <a:moveTo>
                          <a:pt x="0" y="200025"/>
                        </a:moveTo>
                        <a:cubicBezTo>
                          <a:pt x="39569" y="184198"/>
                          <a:pt x="13612" y="197548"/>
                          <a:pt x="57150" y="161925"/>
                        </a:cubicBezTo>
                        <a:cubicBezTo>
                          <a:pt x="63293" y="156899"/>
                          <a:pt x="70587" y="153250"/>
                          <a:pt x="76200" y="147637"/>
                        </a:cubicBezTo>
                        <a:cubicBezTo>
                          <a:pt x="107111" y="116726"/>
                          <a:pt x="72330" y="137666"/>
                          <a:pt x="109538" y="119062"/>
                        </a:cubicBezTo>
                        <a:cubicBezTo>
                          <a:pt x="135982" y="79397"/>
                          <a:pt x="98314" y="128957"/>
                          <a:pt x="138113" y="100012"/>
                        </a:cubicBezTo>
                        <a:cubicBezTo>
                          <a:pt x="150822" y="90769"/>
                          <a:pt x="171450" y="66675"/>
                          <a:pt x="171450" y="66675"/>
                        </a:cubicBezTo>
                        <a:cubicBezTo>
                          <a:pt x="173038" y="71437"/>
                          <a:pt x="176213" y="75942"/>
                          <a:pt x="176213" y="80962"/>
                        </a:cubicBezTo>
                        <a:cubicBezTo>
                          <a:pt x="176213" y="85982"/>
                          <a:pt x="172668" y="90380"/>
                          <a:pt x="171450" y="95250"/>
                        </a:cubicBezTo>
                        <a:cubicBezTo>
                          <a:pt x="169487" y="103103"/>
                          <a:pt x="168651" y="111209"/>
                          <a:pt x="166688" y="119062"/>
                        </a:cubicBezTo>
                        <a:cubicBezTo>
                          <a:pt x="164200" y="129014"/>
                          <a:pt x="155312" y="149883"/>
                          <a:pt x="152400" y="157162"/>
                        </a:cubicBezTo>
                        <a:cubicBezTo>
                          <a:pt x="153988" y="163512"/>
                          <a:pt x="150813" y="177799"/>
                          <a:pt x="157163" y="176212"/>
                        </a:cubicBezTo>
                        <a:cubicBezTo>
                          <a:pt x="166143" y="173967"/>
                          <a:pt x="166315" y="160102"/>
                          <a:pt x="171450" y="152400"/>
                        </a:cubicBezTo>
                        <a:cubicBezTo>
                          <a:pt x="175853" y="145796"/>
                          <a:pt x="181654" y="140156"/>
                          <a:pt x="185738" y="133350"/>
                        </a:cubicBezTo>
                        <a:cubicBezTo>
                          <a:pt x="191217" y="124218"/>
                          <a:pt x="194118" y="113636"/>
                          <a:pt x="200025" y="104775"/>
                        </a:cubicBezTo>
                        <a:cubicBezTo>
                          <a:pt x="203761" y="99171"/>
                          <a:pt x="209930" y="95601"/>
                          <a:pt x="214313" y="90487"/>
                        </a:cubicBezTo>
                        <a:cubicBezTo>
                          <a:pt x="219479" y="84460"/>
                          <a:pt x="223373" y="77411"/>
                          <a:pt x="228600" y="71437"/>
                        </a:cubicBezTo>
                        <a:cubicBezTo>
                          <a:pt x="234513" y="64679"/>
                          <a:pt x="241806" y="59205"/>
                          <a:pt x="247650" y="52387"/>
                        </a:cubicBezTo>
                        <a:cubicBezTo>
                          <a:pt x="251375" y="48041"/>
                          <a:pt x="253511" y="42497"/>
                          <a:pt x="257175" y="38100"/>
                        </a:cubicBezTo>
                        <a:cubicBezTo>
                          <a:pt x="261487" y="32926"/>
                          <a:pt x="267151" y="28986"/>
                          <a:pt x="271463" y="23812"/>
                        </a:cubicBezTo>
                        <a:cubicBezTo>
                          <a:pt x="275127" y="19415"/>
                          <a:pt x="276941" y="13572"/>
                          <a:pt x="280988" y="9525"/>
                        </a:cubicBezTo>
                        <a:cubicBezTo>
                          <a:pt x="285035" y="5478"/>
                          <a:pt x="290513" y="3175"/>
                          <a:pt x="295275" y="0"/>
                        </a:cubicBezTo>
                        <a:cubicBezTo>
                          <a:pt x="296863" y="6350"/>
                          <a:pt x="299043" y="12581"/>
                          <a:pt x="300038" y="19050"/>
                        </a:cubicBezTo>
                        <a:cubicBezTo>
                          <a:pt x="307703" y="68873"/>
                          <a:pt x="301690" y="52775"/>
                          <a:pt x="309563" y="100012"/>
                        </a:cubicBezTo>
                        <a:cubicBezTo>
                          <a:pt x="311557" y="111978"/>
                          <a:pt x="315312" y="122022"/>
                          <a:pt x="319088" y="133350"/>
                        </a:cubicBezTo>
                        <a:cubicBezTo>
                          <a:pt x="320675" y="144462"/>
                          <a:pt x="318399" y="156874"/>
                          <a:pt x="323850" y="166687"/>
                        </a:cubicBezTo>
                        <a:cubicBezTo>
                          <a:pt x="327298" y="172893"/>
                          <a:pt x="335844" y="175428"/>
                          <a:pt x="342900" y="176212"/>
                        </a:cubicBezTo>
                        <a:cubicBezTo>
                          <a:pt x="351524" y="177170"/>
                          <a:pt x="371506" y="169852"/>
                          <a:pt x="381000" y="166687"/>
                        </a:cubicBezTo>
                        <a:cubicBezTo>
                          <a:pt x="385763" y="161925"/>
                          <a:pt x="389577" y="155970"/>
                          <a:pt x="395288" y="152400"/>
                        </a:cubicBezTo>
                        <a:cubicBezTo>
                          <a:pt x="402537" y="147869"/>
                          <a:pt x="411288" y="146347"/>
                          <a:pt x="419100" y="142875"/>
                        </a:cubicBezTo>
                        <a:cubicBezTo>
                          <a:pt x="425588" y="139992"/>
                          <a:pt x="432130" y="137113"/>
                          <a:pt x="438150" y="133350"/>
                        </a:cubicBezTo>
                        <a:cubicBezTo>
                          <a:pt x="444881" y="129143"/>
                          <a:pt x="450261" y="122917"/>
                          <a:pt x="457200" y="119062"/>
                        </a:cubicBezTo>
                        <a:cubicBezTo>
                          <a:pt x="527102" y="80227"/>
                          <a:pt x="446601" y="132479"/>
                          <a:pt x="495300" y="100012"/>
                        </a:cubicBezTo>
                        <a:cubicBezTo>
                          <a:pt x="496888" y="106362"/>
                          <a:pt x="499340" y="112557"/>
                          <a:pt x="500063" y="119062"/>
                        </a:cubicBezTo>
                        <a:cubicBezTo>
                          <a:pt x="504110" y="155488"/>
                          <a:pt x="509588" y="228600"/>
                          <a:pt x="509588" y="228600"/>
                        </a:cubicBezTo>
                        <a:cubicBezTo>
                          <a:pt x="528954" y="215689"/>
                          <a:pt x="528186" y="217550"/>
                          <a:pt x="547688" y="195262"/>
                        </a:cubicBezTo>
                        <a:cubicBezTo>
                          <a:pt x="572268" y="167171"/>
                          <a:pt x="539588" y="174402"/>
                          <a:pt x="600075" y="138112"/>
                        </a:cubicBezTo>
                        <a:cubicBezTo>
                          <a:pt x="629663" y="120360"/>
                          <a:pt x="617343" y="130371"/>
                          <a:pt x="638175" y="109537"/>
                        </a:cubicBezTo>
                        <a:cubicBezTo>
                          <a:pt x="639763" y="144462"/>
                          <a:pt x="637485" y="179779"/>
                          <a:pt x="642938" y="214312"/>
                        </a:cubicBezTo>
                        <a:cubicBezTo>
                          <a:pt x="643831" y="219966"/>
                          <a:pt x="648416" y="204072"/>
                          <a:pt x="652463" y="200025"/>
                        </a:cubicBezTo>
                        <a:cubicBezTo>
                          <a:pt x="656510" y="195978"/>
                          <a:pt x="662213" y="193990"/>
                          <a:pt x="666750" y="190500"/>
                        </a:cubicBezTo>
                        <a:cubicBezTo>
                          <a:pt x="682864" y="178105"/>
                          <a:pt x="696942" y="162860"/>
                          <a:pt x="714375" y="152400"/>
                        </a:cubicBezTo>
                        <a:cubicBezTo>
                          <a:pt x="722313" y="147637"/>
                          <a:pt x="730096" y="142608"/>
                          <a:pt x="738188" y="138112"/>
                        </a:cubicBezTo>
                        <a:cubicBezTo>
                          <a:pt x="744394" y="134664"/>
                          <a:pt x="751218" y="132350"/>
                          <a:pt x="757238" y="128587"/>
                        </a:cubicBezTo>
                        <a:cubicBezTo>
                          <a:pt x="763969" y="124380"/>
                          <a:pt x="769785" y="118852"/>
                          <a:pt x="776288" y="114300"/>
                        </a:cubicBezTo>
                        <a:cubicBezTo>
                          <a:pt x="785666" y="107735"/>
                          <a:pt x="804863" y="95250"/>
                          <a:pt x="804863" y="95250"/>
                        </a:cubicBezTo>
                        <a:cubicBezTo>
                          <a:pt x="811213" y="96837"/>
                          <a:pt x="818802" y="95923"/>
                          <a:pt x="823913" y="100012"/>
                        </a:cubicBezTo>
                        <a:cubicBezTo>
                          <a:pt x="827833" y="103148"/>
                          <a:pt x="827296" y="109473"/>
                          <a:pt x="828675" y="114300"/>
                        </a:cubicBezTo>
                        <a:cubicBezTo>
                          <a:pt x="837320" y="144557"/>
                          <a:pt x="828168" y="122811"/>
                          <a:pt x="842963" y="152400"/>
                        </a:cubicBezTo>
                        <a:cubicBezTo>
                          <a:pt x="844550" y="163512"/>
                          <a:pt x="845880" y="174665"/>
                          <a:pt x="847725" y="185737"/>
                        </a:cubicBezTo>
                        <a:cubicBezTo>
                          <a:pt x="849056" y="193722"/>
                          <a:pt x="845048" y="206361"/>
                          <a:pt x="852488" y="209550"/>
                        </a:cubicBezTo>
                        <a:cubicBezTo>
                          <a:pt x="861716" y="213505"/>
                          <a:pt x="871538" y="203200"/>
                          <a:pt x="881063" y="200025"/>
                        </a:cubicBezTo>
                        <a:cubicBezTo>
                          <a:pt x="890588" y="192087"/>
                          <a:pt x="900371" y="184449"/>
                          <a:pt x="909638" y="176212"/>
                        </a:cubicBezTo>
                        <a:cubicBezTo>
                          <a:pt x="914672" y="171738"/>
                          <a:pt x="918537" y="165966"/>
                          <a:pt x="923925" y="161925"/>
                        </a:cubicBezTo>
                        <a:cubicBezTo>
                          <a:pt x="931330" y="156371"/>
                          <a:pt x="940431" y="153320"/>
                          <a:pt x="947738" y="147637"/>
                        </a:cubicBezTo>
                        <a:cubicBezTo>
                          <a:pt x="954827" y="142124"/>
                          <a:pt x="959316" y="133568"/>
                          <a:pt x="966788" y="128587"/>
                        </a:cubicBezTo>
                        <a:cubicBezTo>
                          <a:pt x="973901" y="123845"/>
                          <a:pt x="982954" y="122885"/>
                          <a:pt x="990600" y="119062"/>
                        </a:cubicBezTo>
                        <a:cubicBezTo>
                          <a:pt x="995720" y="116502"/>
                          <a:pt x="1000230" y="112864"/>
                          <a:pt x="1004888" y="109537"/>
                        </a:cubicBezTo>
                        <a:cubicBezTo>
                          <a:pt x="1011347" y="104924"/>
                          <a:pt x="1016839" y="98800"/>
                          <a:pt x="1023938" y="95250"/>
                        </a:cubicBezTo>
                        <a:cubicBezTo>
                          <a:pt x="1029792" y="92323"/>
                          <a:pt x="1036638" y="92075"/>
                          <a:pt x="1042988" y="90487"/>
                        </a:cubicBezTo>
                        <a:cubicBezTo>
                          <a:pt x="1044575" y="98425"/>
                          <a:pt x="1046983" y="106242"/>
                          <a:pt x="1047750" y="114300"/>
                        </a:cubicBezTo>
                        <a:cubicBezTo>
                          <a:pt x="1050163" y="139635"/>
                          <a:pt x="1042488" y="167108"/>
                          <a:pt x="1052513" y="190500"/>
                        </a:cubicBezTo>
                        <a:cubicBezTo>
                          <a:pt x="1055881" y="198358"/>
                          <a:pt x="1068388" y="184150"/>
                          <a:pt x="1076325" y="180975"/>
                        </a:cubicBezTo>
                        <a:cubicBezTo>
                          <a:pt x="1115248" y="148538"/>
                          <a:pt x="1096133" y="165929"/>
                          <a:pt x="1133475" y="128587"/>
                        </a:cubicBezTo>
                        <a:lnTo>
                          <a:pt x="1152525" y="109537"/>
                        </a:lnTo>
                        <a:cubicBezTo>
                          <a:pt x="1157288" y="104775"/>
                          <a:pt x="1161209" y="98986"/>
                          <a:pt x="1166813" y="95250"/>
                        </a:cubicBezTo>
                        <a:cubicBezTo>
                          <a:pt x="1171575" y="92075"/>
                          <a:pt x="1176443" y="89052"/>
                          <a:pt x="1181100" y="85725"/>
                        </a:cubicBezTo>
                        <a:cubicBezTo>
                          <a:pt x="1187559" y="81111"/>
                          <a:pt x="1193258" y="75375"/>
                          <a:pt x="1200150" y="71437"/>
                        </a:cubicBezTo>
                        <a:cubicBezTo>
                          <a:pt x="1204509" y="68946"/>
                          <a:pt x="1209675" y="68262"/>
                          <a:pt x="1214438" y="66675"/>
                        </a:cubicBezTo>
                        <a:cubicBezTo>
                          <a:pt x="1216025" y="104775"/>
                          <a:pt x="1212666" y="143406"/>
                          <a:pt x="1219200" y="180975"/>
                        </a:cubicBezTo>
                        <a:cubicBezTo>
                          <a:pt x="1220060" y="185921"/>
                          <a:pt x="1229472" y="179224"/>
                          <a:pt x="1233488" y="176212"/>
                        </a:cubicBezTo>
                        <a:cubicBezTo>
                          <a:pt x="1242468" y="169477"/>
                          <a:pt x="1248473" y="159335"/>
                          <a:pt x="1257300" y="152400"/>
                        </a:cubicBezTo>
                        <a:cubicBezTo>
                          <a:pt x="1356477" y="74476"/>
                          <a:pt x="1255375" y="158446"/>
                          <a:pt x="1328738" y="109537"/>
                        </a:cubicBezTo>
                        <a:cubicBezTo>
                          <a:pt x="1334342" y="105801"/>
                          <a:pt x="1338263" y="100012"/>
                          <a:pt x="1343025" y="95250"/>
                        </a:cubicBezTo>
                        <a:cubicBezTo>
                          <a:pt x="1398502" y="122988"/>
                          <a:pt x="1310908" y="72344"/>
                          <a:pt x="1366838" y="176212"/>
                        </a:cubicBezTo>
                        <a:cubicBezTo>
                          <a:pt x="1371598" y="185052"/>
                          <a:pt x="1395413" y="166687"/>
                          <a:pt x="1395413" y="166687"/>
                        </a:cubicBezTo>
                        <a:cubicBezTo>
                          <a:pt x="1398588" y="161925"/>
                          <a:pt x="1400684" y="156229"/>
                          <a:pt x="1404938" y="152400"/>
                        </a:cubicBezTo>
                        <a:cubicBezTo>
                          <a:pt x="1435905" y="124530"/>
                          <a:pt x="1431503" y="127670"/>
                          <a:pt x="1457325" y="119062"/>
                        </a:cubicBezTo>
                        <a:cubicBezTo>
                          <a:pt x="1458913" y="123825"/>
                          <a:pt x="1461501" y="128364"/>
                          <a:pt x="1462088" y="133350"/>
                        </a:cubicBezTo>
                        <a:cubicBezTo>
                          <a:pt x="1464691" y="155479"/>
                          <a:pt x="1456180" y="180464"/>
                          <a:pt x="1466850" y="200025"/>
                        </a:cubicBezTo>
                        <a:cubicBezTo>
                          <a:pt x="1471283" y="208152"/>
                          <a:pt x="1483052" y="191006"/>
                          <a:pt x="1490663" y="185737"/>
                        </a:cubicBezTo>
                        <a:cubicBezTo>
                          <a:pt x="1503715" y="176701"/>
                          <a:pt x="1517538" y="168387"/>
                          <a:pt x="1528763" y="157162"/>
                        </a:cubicBezTo>
                        <a:cubicBezTo>
                          <a:pt x="1551860" y="134065"/>
                          <a:pt x="1540341" y="143093"/>
                          <a:pt x="1562100" y="128587"/>
                        </a:cubicBezTo>
                        <a:cubicBezTo>
                          <a:pt x="1563688" y="134937"/>
                          <a:pt x="1566051" y="141142"/>
                          <a:pt x="1566863" y="147637"/>
                        </a:cubicBezTo>
                        <a:cubicBezTo>
                          <a:pt x="1569234" y="166605"/>
                          <a:pt x="1561021" y="188882"/>
                          <a:pt x="1571625" y="204787"/>
                        </a:cubicBezTo>
                        <a:cubicBezTo>
                          <a:pt x="1577532" y="213648"/>
                          <a:pt x="1581718" y="186000"/>
                          <a:pt x="1585913" y="176212"/>
                        </a:cubicBezTo>
                        <a:cubicBezTo>
                          <a:pt x="1591256" y="163745"/>
                          <a:pt x="1594134" y="150244"/>
                          <a:pt x="1600200" y="138112"/>
                        </a:cubicBezTo>
                        <a:cubicBezTo>
                          <a:pt x="1606898" y="124717"/>
                          <a:pt x="1618451" y="113917"/>
                          <a:pt x="1624013" y="100012"/>
                        </a:cubicBezTo>
                        <a:cubicBezTo>
                          <a:pt x="1627188" y="92075"/>
                          <a:pt x="1628796" y="83313"/>
                          <a:pt x="1633538" y="76200"/>
                        </a:cubicBezTo>
                        <a:cubicBezTo>
                          <a:pt x="1638519" y="68728"/>
                          <a:pt x="1646238" y="63500"/>
                          <a:pt x="1652588" y="57150"/>
                        </a:cubicBezTo>
                        <a:cubicBezTo>
                          <a:pt x="1652651" y="56962"/>
                          <a:pt x="1661987" y="16417"/>
                          <a:pt x="1666875" y="57150"/>
                        </a:cubicBezTo>
                        <a:cubicBezTo>
                          <a:pt x="1671041" y="91862"/>
                          <a:pt x="1670050" y="127000"/>
                          <a:pt x="1671638" y="161925"/>
                        </a:cubicBezTo>
                        <a:cubicBezTo>
                          <a:pt x="1684338" y="144462"/>
                          <a:pt x="1692464" y="122492"/>
                          <a:pt x="1709738" y="109537"/>
                        </a:cubicBezTo>
                        <a:lnTo>
                          <a:pt x="1747838" y="80962"/>
                        </a:lnTo>
                        <a:cubicBezTo>
                          <a:pt x="1755022" y="75574"/>
                          <a:pt x="1759799" y="67425"/>
                          <a:pt x="1766888" y="61912"/>
                        </a:cubicBezTo>
                        <a:cubicBezTo>
                          <a:pt x="1774195" y="56229"/>
                          <a:pt x="1782851" y="52531"/>
                          <a:pt x="1790700" y="47625"/>
                        </a:cubicBezTo>
                        <a:cubicBezTo>
                          <a:pt x="1795554" y="44591"/>
                          <a:pt x="1800225" y="41275"/>
                          <a:pt x="1804988" y="38100"/>
                        </a:cubicBezTo>
                        <a:cubicBezTo>
                          <a:pt x="1799759" y="126986"/>
                          <a:pt x="1800225" y="92028"/>
                          <a:pt x="1800225" y="142875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40" name="TextBox 39"/>
                <p:cNvSpPr txBox="1"/>
                <p:nvPr/>
              </p:nvSpPr>
              <p:spPr>
                <a:xfrm>
                  <a:off x="7543800" y="5303493"/>
                  <a:ext cx="17526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/>
                    <a:t>DR = S/</a:t>
                  </a:r>
                  <a:r>
                    <a:rPr lang="en-US" sz="2400" dirty="0" smtClean="0">
                      <a:sym typeface="Symbol" panose="05050102010706020507" pitchFamily="18" charset="2"/>
                    </a:rPr>
                    <a:t></a:t>
                  </a:r>
                  <a:endParaRPr lang="en-US" sz="2400" dirty="0"/>
                </a:p>
              </p:txBody>
            </p:sp>
          </p:grpSp>
          <p:cxnSp>
            <p:nvCxnSpPr>
              <p:cNvPr id="42" name="Straight Arrow Connector 41"/>
              <p:cNvCxnSpPr/>
              <p:nvPr/>
            </p:nvCxnSpPr>
            <p:spPr bwMode="auto">
              <a:xfrm>
                <a:off x="6486315" y="4804941"/>
                <a:ext cx="0" cy="1093237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sp>
            <p:nvSpPr>
              <p:cNvPr id="45" name="TextBox 44"/>
              <p:cNvSpPr txBox="1"/>
              <p:nvPr/>
            </p:nvSpPr>
            <p:spPr>
              <a:xfrm>
                <a:off x="6505366" y="5157377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</a:rPr>
                  <a:t>S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7003786" y="5677356"/>
                <a:ext cx="229897" cy="319717"/>
                <a:chOff x="7131841" y="4785683"/>
                <a:chExt cx="229897" cy="319717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>
                  <a:off x="7137900" y="4791076"/>
                  <a:ext cx="22383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" name="Straight Connector 52"/>
                <p:cNvCxnSpPr/>
                <p:nvPr/>
              </p:nvCxnSpPr>
              <p:spPr bwMode="auto">
                <a:xfrm>
                  <a:off x="7131841" y="5105400"/>
                  <a:ext cx="22383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" name="Straight Arrow Connector 54"/>
                <p:cNvCxnSpPr/>
                <p:nvPr/>
              </p:nvCxnSpPr>
              <p:spPr bwMode="auto">
                <a:xfrm>
                  <a:off x="7239000" y="4785683"/>
                  <a:ext cx="0" cy="319717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</p:spPr>
            </p:cxnSp>
          </p:grpSp>
        </p:grpSp>
      </p:grpSp>
      <p:grpSp>
        <p:nvGrpSpPr>
          <p:cNvPr id="90" name="Group 89"/>
          <p:cNvGrpSpPr/>
          <p:nvPr/>
        </p:nvGrpSpPr>
        <p:grpSpPr>
          <a:xfrm>
            <a:off x="4419600" y="2651424"/>
            <a:ext cx="4800600" cy="1927727"/>
            <a:chOff x="4337026" y="2651424"/>
            <a:chExt cx="4800600" cy="1927727"/>
          </a:xfrm>
        </p:grpSpPr>
        <p:grpSp>
          <p:nvGrpSpPr>
            <p:cNvPr id="84" name="Group 83"/>
            <p:cNvGrpSpPr/>
            <p:nvPr/>
          </p:nvGrpSpPr>
          <p:grpSpPr>
            <a:xfrm>
              <a:off x="4337026" y="2651424"/>
              <a:ext cx="4800600" cy="1927727"/>
              <a:chOff x="4360817" y="2651424"/>
              <a:chExt cx="4800600" cy="1927727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4360817" y="2651424"/>
                <a:ext cx="2466766" cy="1927727"/>
                <a:chOff x="1038434" y="2842095"/>
                <a:chExt cx="2466766" cy="1927727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600200" y="2842095"/>
                  <a:ext cx="1905000" cy="1577505"/>
                  <a:chOff x="2057400" y="2971800"/>
                  <a:chExt cx="1905000" cy="1577505"/>
                </a:xfrm>
              </p:grpSpPr>
              <p:cxnSp>
                <p:nvCxnSpPr>
                  <p:cNvPr id="71" name="Straight Arrow Connector 70"/>
                  <p:cNvCxnSpPr/>
                  <p:nvPr/>
                </p:nvCxnSpPr>
                <p:spPr bwMode="auto">
                  <a:xfrm>
                    <a:off x="2057400" y="2971800"/>
                    <a:ext cx="15240" cy="1577505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arrow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2" name="Straight Arrow Connector 71"/>
                  <p:cNvCxnSpPr/>
                  <p:nvPr/>
                </p:nvCxnSpPr>
                <p:spPr bwMode="auto">
                  <a:xfrm flipH="1">
                    <a:off x="2072640" y="4549305"/>
                    <a:ext cx="1889760" cy="0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arrow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65" name="Straight Connector 64"/>
                <p:cNvCxnSpPr/>
                <p:nvPr/>
              </p:nvCxnSpPr>
              <p:spPr bwMode="auto">
                <a:xfrm flipV="1">
                  <a:off x="1615440" y="2928933"/>
                  <a:ext cx="1051560" cy="148958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6" name="Straight Connector 65"/>
                <p:cNvCxnSpPr/>
                <p:nvPr/>
              </p:nvCxnSpPr>
              <p:spPr bwMode="auto">
                <a:xfrm>
                  <a:off x="2662237" y="2933695"/>
                  <a:ext cx="762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7" name="TextBox 66"/>
                <p:cNvSpPr txBox="1"/>
                <p:nvPr/>
              </p:nvSpPr>
              <p:spPr>
                <a:xfrm>
                  <a:off x="1950720" y="4431268"/>
                  <a:ext cx="12192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Input Flux</a:t>
                  </a:r>
                  <a:endParaRPr lang="en-US" sz="1600" dirty="0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 rot="16200000">
                  <a:off x="505458" y="3375072"/>
                  <a:ext cx="158917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Detector Signal </a:t>
                  </a:r>
                </a:p>
                <a:p>
                  <a:pPr algn="ctr"/>
                  <a:r>
                    <a:rPr lang="en-US" sz="1400" dirty="0" smtClean="0"/>
                    <a:t>Level</a:t>
                  </a:r>
                  <a:endParaRPr lang="en-US" sz="1400" dirty="0"/>
                </a:p>
              </p:txBody>
            </p:sp>
          </p:grpSp>
          <p:sp>
            <p:nvSpPr>
              <p:cNvPr id="73" name="TextBox 72"/>
              <p:cNvSpPr txBox="1"/>
              <p:nvPr/>
            </p:nvSpPr>
            <p:spPr>
              <a:xfrm>
                <a:off x="7408817" y="3253244"/>
                <a:ext cx="1752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DR = S</a:t>
                </a:r>
                <a:endParaRPr lang="en-US" sz="2400" dirty="0"/>
              </a:p>
            </p:txBody>
          </p:sp>
        </p:grpSp>
        <p:cxnSp>
          <p:nvCxnSpPr>
            <p:cNvPr id="74" name="Straight Arrow Connector 73"/>
            <p:cNvCxnSpPr/>
            <p:nvPr/>
          </p:nvCxnSpPr>
          <p:spPr bwMode="auto">
            <a:xfrm flipH="1">
              <a:off x="6300809" y="2754692"/>
              <a:ext cx="26732" cy="147315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75" name="TextBox 74"/>
            <p:cNvSpPr txBox="1"/>
            <p:nvPr/>
          </p:nvSpPr>
          <p:spPr>
            <a:xfrm>
              <a:off x="6346592" y="310712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4664963" y="3830989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711" y="951032"/>
            <a:ext cx="4493708" cy="933212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450" y="256779"/>
            <a:ext cx="3087865" cy="2083877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889869" y="1796431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Gruner</a:t>
            </a:r>
            <a:r>
              <a:rPr lang="en-US" sz="1200" dirty="0" smtClean="0"/>
              <a:t> </a:t>
            </a:r>
            <a:r>
              <a:rPr lang="en-US" sz="1200" i="1" dirty="0" smtClean="0"/>
              <a:t>et al.,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059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04800" y="152400"/>
            <a:ext cx="8534400" cy="10906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tIns="0">
            <a:spAutoFit/>
          </a:bodyPr>
          <a:lstStyle/>
          <a:p>
            <a:pPr eaLnBrk="1" hangingPunct="1"/>
            <a:r>
              <a:rPr lang="en-US" sz="3300">
                <a:solidFill>
                  <a:schemeClr val="tx2"/>
                </a:solidFill>
                <a:latin typeface="Century Schoolbook" charset="0"/>
              </a:rPr>
              <a:t>Beyond Silicon … Superconducting sensors</a:t>
            </a:r>
          </a:p>
        </p:txBody>
      </p:sp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56642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3962400"/>
            <a:ext cx="318611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0"/>
            <a:ext cx="23225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957888"/>
            <a:ext cx="4913313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6324600" y="2133600"/>
            <a:ext cx="2438400" cy="669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l"/>
            <a:r>
              <a:rPr lang="en-US"/>
              <a:t>1/e response time = 100 μs - 1 ms</a:t>
            </a:r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533400" y="6096000"/>
            <a:ext cx="23622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Kent Irvin et al, NIST-Boulder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441325" y="5370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228600" y="250825"/>
            <a:ext cx="8534400" cy="5873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tIns="0">
            <a:spAutoFit/>
          </a:bodyPr>
          <a:lstStyle/>
          <a:p>
            <a:pPr eaLnBrk="1" hangingPunct="1"/>
            <a:r>
              <a:rPr lang="en-US" sz="3300">
                <a:solidFill>
                  <a:schemeClr val="tx2"/>
                </a:solidFill>
                <a:latin typeface="Century Schoolbook" charset="0"/>
              </a:rPr>
              <a:t>Transition Edge Sensors</a:t>
            </a:r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228600" y="6110288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/>
              <a:t>High resolution, low count rates </a:t>
            </a:r>
            <a:r>
              <a:rPr lang="en-US" sz="2400" b="1">
                <a:sym typeface="Wingdings" charset="0"/>
              </a:rPr>
              <a:t> Need to make arrays</a:t>
            </a:r>
            <a:endParaRPr lang="en-US" sz="24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371600"/>
            <a:ext cx="5715000" cy="4232739"/>
          </a:xfrm>
          <a:prstGeom prst="rect">
            <a:avLst/>
          </a:prstGeom>
        </p:spPr>
      </p:pic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6207"/>
            <a:ext cx="3844699" cy="288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54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ictur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3600450" cy="335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304800" y="250825"/>
            <a:ext cx="8534400" cy="5873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tIns="0">
            <a:spAutoFit/>
          </a:bodyPr>
          <a:lstStyle/>
          <a:p>
            <a:pPr eaLnBrk="1" hangingPunct="1"/>
            <a:r>
              <a:rPr lang="en-US" sz="3300">
                <a:solidFill>
                  <a:schemeClr val="tx2"/>
                </a:solidFill>
                <a:latin typeface="Century Schoolbook" charset="0"/>
              </a:rPr>
              <a:t>Microwave Kinetic Inductance Detectors</a:t>
            </a:r>
          </a:p>
        </p:txBody>
      </p:sp>
      <p:pic>
        <p:nvPicPr>
          <p:cNvPr id="35844" name="Picture 5" descr="Picture 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33800"/>
            <a:ext cx="2317750" cy="2036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6" descr="Picture 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2359025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TextBox 11"/>
          <p:cNvSpPr txBox="1">
            <a:spLocks noChangeArrowheads="1"/>
          </p:cNvSpPr>
          <p:nvPr/>
        </p:nvSpPr>
        <p:spPr bwMode="auto">
          <a:xfrm>
            <a:off x="4648200" y="6324600"/>
            <a:ext cx="419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ja-JP" altLang="en-US" sz="1400">
                <a:latin typeface="Verdana" charset="0"/>
                <a:cs typeface="Arial" charset="0"/>
              </a:rPr>
              <a:t>‘</a:t>
            </a:r>
            <a:r>
              <a:rPr lang="en-US" sz="1400">
                <a:latin typeface="Verdana" charset="0"/>
                <a:cs typeface="Arial" charset="0"/>
              </a:rPr>
              <a:t>Microwave</a:t>
            </a:r>
            <a:r>
              <a:rPr lang="ja-JP" altLang="en-US" sz="1400">
                <a:latin typeface="Verdana" charset="0"/>
                <a:cs typeface="Arial" charset="0"/>
              </a:rPr>
              <a:t>’</a:t>
            </a:r>
            <a:r>
              <a:rPr lang="en-US" sz="1400">
                <a:latin typeface="Verdana" charset="0"/>
                <a:cs typeface="Arial" charset="0"/>
              </a:rPr>
              <a:t> refers to the readout frequency!</a:t>
            </a:r>
          </a:p>
        </p:txBody>
      </p:sp>
    </p:spTree>
    <p:extLst>
      <p:ext uri="{BB962C8B-B14F-4D97-AF65-F5344CB8AC3E}">
        <p14:creationId xmlns:p14="http://schemas.microsoft.com/office/powerpoint/2010/main" val="12939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Counting versus Integrating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4882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  <a:cs typeface="Times New Roman" panose="02020603050405020304" pitchFamily="18" charset="0"/>
              </a:rPr>
              <a:t>Analog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n-lt"/>
                <a:cs typeface="Times New Roman" panose="02020603050405020304" pitchFamily="18" charset="0"/>
              </a:rPr>
              <a:t>Pulse </a:t>
            </a:r>
            <a:r>
              <a:rPr lang="en-US" sz="1600" b="1" dirty="0">
                <a:latin typeface="+mn-lt"/>
                <a:cs typeface="Times New Roman" panose="02020603050405020304" pitchFamily="18" charset="0"/>
              </a:rPr>
              <a:t>H</a:t>
            </a:r>
            <a:r>
              <a:rPr lang="en-US" sz="1600" b="1" dirty="0" smtClean="0">
                <a:latin typeface="+mn-lt"/>
                <a:cs typeface="Times New Roman" panose="02020603050405020304" pitchFamily="18" charset="0"/>
              </a:rPr>
              <a:t>eight ~ Energy</a:t>
            </a:r>
            <a:endParaRPr lang="en-US" sz="16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81000" y="4876800"/>
            <a:ext cx="8686800" cy="1371600"/>
            <a:chOff x="381000" y="4876800"/>
            <a:chExt cx="8686800" cy="1371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388" t="52041" r="3968" b="26008"/>
            <a:stretch/>
          </p:blipFill>
          <p:spPr>
            <a:xfrm>
              <a:off x="2227315" y="4876800"/>
              <a:ext cx="6230885" cy="13716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81000" y="5257800"/>
              <a:ext cx="15811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90"/>
                  </a:solidFill>
                </a:rPr>
                <a:t>Integrating</a:t>
              </a:r>
              <a:endParaRPr lang="en-US" sz="2400" b="1" dirty="0">
                <a:solidFill>
                  <a:srgbClr val="00009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72400" y="5029200"/>
              <a:ext cx="12954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Digitizer</a:t>
              </a:r>
              <a:endParaRPr lang="en-US" sz="2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67600" y="5543490"/>
              <a:ext cx="16002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70C0"/>
                  </a:solidFill>
                </a:rPr>
                <a:t>Dark Current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flipV="1">
              <a:off x="2514600" y="5719465"/>
              <a:ext cx="4953000" cy="22413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2209799" y="1062254"/>
            <a:ext cx="6477001" cy="1528546"/>
            <a:chOff x="2209799" y="1062254"/>
            <a:chExt cx="6477001" cy="15285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388" t="24149" r="1555" b="51430"/>
            <a:stretch/>
          </p:blipFill>
          <p:spPr>
            <a:xfrm>
              <a:off x="2209799" y="1062254"/>
              <a:ext cx="6400801" cy="152854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 bwMode="auto">
            <a:xfrm>
              <a:off x="7543800" y="1644134"/>
              <a:ext cx="1143000" cy="44019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81000" y="3048000"/>
            <a:ext cx="8153400" cy="1371600"/>
            <a:chOff x="381000" y="3048000"/>
            <a:chExt cx="8153400" cy="1371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1389" t="76553" r="1398" b="1233"/>
            <a:stretch/>
          </p:blipFill>
          <p:spPr>
            <a:xfrm>
              <a:off x="2209799" y="3048000"/>
              <a:ext cx="6324601" cy="13716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81000" y="327660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Counting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38400" y="1676400"/>
            <a:ext cx="6248400" cy="369332"/>
            <a:chOff x="2514600" y="1690172"/>
            <a:chExt cx="6248400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543800" y="1690172"/>
              <a:ext cx="1219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threshold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Connector 16"/>
            <p:cNvCxnSpPr>
              <a:endCxn id="14" idx="1"/>
            </p:cNvCxnSpPr>
            <p:nvPr/>
          </p:nvCxnSpPr>
          <p:spPr bwMode="auto">
            <a:xfrm>
              <a:off x="2514600" y="1874838"/>
              <a:ext cx="5029200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3962400" y="910996"/>
            <a:ext cx="1752600" cy="676348"/>
            <a:chOff x="3962400" y="910996"/>
            <a:chExt cx="1752600" cy="676348"/>
          </a:xfrm>
        </p:grpSpPr>
        <p:sp>
          <p:nvSpPr>
            <p:cNvPr id="35" name="TextBox 34"/>
            <p:cNvSpPr txBox="1"/>
            <p:nvPr/>
          </p:nvSpPr>
          <p:spPr>
            <a:xfrm>
              <a:off x="3962400" y="910996"/>
              <a:ext cx="381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?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34000" y="1125679"/>
              <a:ext cx="381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?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8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Pictur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62088"/>
            <a:ext cx="4351338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1000" y="5272088"/>
            <a:ext cx="2743200" cy="595312"/>
            <a:chOff x="914400" y="5715000"/>
            <a:chExt cx="2743200" cy="595313"/>
          </a:xfrm>
        </p:grpSpPr>
        <p:sp>
          <p:nvSpPr>
            <p:cNvPr id="36873" name="TextBox 5"/>
            <p:cNvSpPr txBox="1">
              <a:spLocks noChangeArrowheads="1"/>
            </p:cNvSpPr>
            <p:nvPr/>
          </p:nvSpPr>
          <p:spPr bwMode="auto">
            <a:xfrm>
              <a:off x="914400" y="5943600"/>
              <a:ext cx="151288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>
                  <a:latin typeface="Verdana" charset="0"/>
                  <a:cs typeface="Arial" charset="0"/>
                </a:rPr>
                <a:t>Cooper Pair</a:t>
              </a:r>
            </a:p>
          </p:txBody>
        </p:sp>
        <p:cxnSp>
          <p:nvCxnSpPr>
            <p:cNvPr id="36874" name="Straight Arrow Connector 5"/>
            <p:cNvCxnSpPr>
              <a:cxnSpLocks noChangeShapeType="1"/>
              <a:stCxn id="36873" idx="3"/>
            </p:cNvCxnSpPr>
            <p:nvPr/>
          </p:nvCxnSpPr>
          <p:spPr bwMode="auto">
            <a:xfrm flipV="1">
              <a:off x="2446338" y="5715000"/>
              <a:ext cx="1211262" cy="41275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715000" y="4129088"/>
            <a:ext cx="2657475" cy="1096962"/>
            <a:chOff x="6248400" y="4571998"/>
            <a:chExt cx="2657614" cy="1097591"/>
          </a:xfrm>
        </p:grpSpPr>
        <p:sp>
          <p:nvSpPr>
            <p:cNvPr id="36871" name="TextBox 6"/>
            <p:cNvSpPr txBox="1">
              <a:spLocks noChangeArrowheads="1"/>
            </p:cNvSpPr>
            <p:nvPr/>
          </p:nvSpPr>
          <p:spPr bwMode="auto">
            <a:xfrm>
              <a:off x="6858032" y="4571998"/>
              <a:ext cx="2047982" cy="1097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>
                  <a:latin typeface="Verdana" charset="0"/>
                  <a:cs typeface="Arial" charset="0"/>
                </a:rPr>
                <a:t>Energy Gap</a:t>
              </a:r>
            </a:p>
            <a:p>
              <a:pPr algn="l" eaLnBrk="1" hangingPunct="1"/>
              <a:r>
                <a:rPr lang="en-US" sz="1200">
                  <a:latin typeface="Verdana" charset="0"/>
                  <a:cs typeface="Arial" charset="0"/>
                </a:rPr>
                <a:t>Silicon –      1.10000 eV</a:t>
              </a:r>
            </a:p>
            <a:p>
              <a:pPr algn="l" eaLnBrk="1" hangingPunct="1"/>
              <a:r>
                <a:rPr lang="en-US" sz="1200">
                  <a:latin typeface="Verdana" charset="0"/>
                  <a:cs typeface="Arial" charset="0"/>
                </a:rPr>
                <a:t>Aluminum – </a:t>
              </a:r>
              <a:r>
                <a:rPr lang="en-US" sz="1200">
                  <a:solidFill>
                    <a:schemeClr val="accent2"/>
                  </a:solidFill>
                  <a:latin typeface="Verdana" charset="0"/>
                  <a:cs typeface="Arial" charset="0"/>
                </a:rPr>
                <a:t>0.00018</a:t>
              </a:r>
              <a:r>
                <a:rPr lang="en-US" sz="1200" i="1">
                  <a:solidFill>
                    <a:schemeClr val="accent2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1200">
                  <a:latin typeface="Verdana" charset="0"/>
                  <a:cs typeface="Arial" charset="0"/>
                </a:rPr>
                <a:t>eV</a:t>
              </a:r>
            </a:p>
            <a:p>
              <a:pPr algn="l" eaLnBrk="1" hangingPunct="1"/>
              <a:endParaRPr lang="en-US" sz="1200">
                <a:latin typeface="Verdana" charset="0"/>
                <a:cs typeface="Arial" charset="0"/>
              </a:endParaRPr>
            </a:p>
            <a:p>
              <a:pPr algn="l" eaLnBrk="1" hangingPunct="1"/>
              <a:r>
                <a:rPr lang="en-US" sz="1200">
                  <a:latin typeface="Verdana" charset="0"/>
                  <a:cs typeface="Arial" charset="0"/>
                </a:rPr>
                <a:t>Energy resolution: </a:t>
              </a:r>
            </a:p>
          </p:txBody>
        </p:sp>
        <p:cxnSp>
          <p:nvCxnSpPr>
            <p:cNvPr id="36872" name="Straight Arrow Connector 8"/>
            <p:cNvCxnSpPr>
              <a:cxnSpLocks noChangeShapeType="1"/>
            </p:cNvCxnSpPr>
            <p:nvPr/>
          </p:nvCxnSpPr>
          <p:spPr bwMode="auto">
            <a:xfrm rot="10800000" flipV="1">
              <a:off x="6248400" y="4800729"/>
              <a:ext cx="457224" cy="38121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6869" name="Picture 9" descr="Picture 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95888"/>
            <a:ext cx="152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13"/>
          <p:cNvSpPr>
            <a:spLocks noChangeArrowheads="1"/>
          </p:cNvSpPr>
          <p:nvPr/>
        </p:nvSpPr>
        <p:spPr bwMode="auto">
          <a:xfrm>
            <a:off x="604838" y="304800"/>
            <a:ext cx="7986712" cy="5286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Why use Low Temperature Superconductors?</a:t>
            </a:r>
          </a:p>
        </p:txBody>
      </p:sp>
    </p:spTree>
    <p:extLst>
      <p:ext uri="{BB962C8B-B14F-4D97-AF65-F5344CB8AC3E}">
        <p14:creationId xmlns:p14="http://schemas.microsoft.com/office/powerpoint/2010/main" val="308544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3200" smtClean="0"/>
              <a:t>Microwave Kinetic Inductance Detectors</a:t>
            </a:r>
            <a:endParaRPr lang="en-US" sz="3200" dirty="0" smtClean="0"/>
          </a:p>
        </p:txBody>
      </p:sp>
      <p:sp>
        <p:nvSpPr>
          <p:cNvPr id="3" name="Content Placeholder 14"/>
          <p:cNvSpPr txBox="1">
            <a:spLocks/>
          </p:cNvSpPr>
          <p:nvPr/>
        </p:nvSpPr>
        <p:spPr>
          <a:xfrm>
            <a:off x="457200" y="838200"/>
            <a:ext cx="50292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smtClean="0"/>
              <a:t>Excess quasiparticles or </a:t>
            </a:r>
            <a:r>
              <a:rPr lang="en-US" sz="2000" b="1" smtClean="0">
                <a:latin typeface="Symbol" charset="2"/>
                <a:cs typeface="Symbol" charset="2"/>
              </a:rPr>
              <a:t>D</a:t>
            </a:r>
            <a:r>
              <a:rPr lang="en-US" sz="2000" b="1" smtClean="0"/>
              <a:t>T generated by x-ray causes an inductance increase (i.e., “kinetic inductance”)</a:t>
            </a:r>
          </a:p>
          <a:p>
            <a:pPr lvl="1"/>
            <a:r>
              <a:rPr lang="en-US" b="1" smtClean="0"/>
              <a:t>Measure inductance change in a LC resonating circuit</a:t>
            </a:r>
            <a:endParaRPr lang="en-US" b="1" dirty="0"/>
          </a:p>
        </p:txBody>
      </p:sp>
      <p:pic>
        <p:nvPicPr>
          <p:cNvPr id="4" name="Picture 2" descr="Picture 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330324"/>
            <a:ext cx="1600199" cy="1492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152400" y="4038600"/>
            <a:ext cx="5791200" cy="1905000"/>
            <a:chOff x="152400" y="3962400"/>
            <a:chExt cx="5791200" cy="1905000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4589462"/>
              <a:ext cx="3676650" cy="12779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52400" y="3962400"/>
              <a:ext cx="579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Multiplexing: </a:t>
              </a:r>
              <a:r>
                <a:rPr lang="en-US" dirty="0" smtClean="0"/>
                <a:t>Lithographically vary geometric inductance/resonant frequency…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9800" y="1219200"/>
            <a:ext cx="2971800" cy="4889500"/>
            <a:chOff x="6019800" y="1143000"/>
            <a:chExt cx="2971800" cy="4889500"/>
          </a:xfrm>
        </p:grpSpPr>
        <p:grpSp>
          <p:nvGrpSpPr>
            <p:cNvPr id="9" name="Group 8"/>
            <p:cNvGrpSpPr/>
            <p:nvPr/>
          </p:nvGrpSpPr>
          <p:grpSpPr>
            <a:xfrm>
              <a:off x="6172200" y="1676399"/>
              <a:ext cx="2819400" cy="1965325"/>
              <a:chOff x="5791200" y="1179513"/>
              <a:chExt cx="3200400" cy="2462212"/>
            </a:xfrm>
          </p:grpSpPr>
          <p:pic>
            <p:nvPicPr>
              <p:cNvPr id="14" name="Picture 6" descr="Picture 4.pn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791200" y="1179513"/>
                <a:ext cx="2743200" cy="24622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172145" y="1777425"/>
                <a:ext cx="819455" cy="58477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200" b="1" i="1" spc="3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D</a:t>
                </a:r>
                <a:r>
                  <a:rPr lang="en-US" sz="3200" b="1" i="1" spc="3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</a:t>
                </a:r>
                <a:r>
                  <a:rPr lang="en-US" sz="3200" b="1" i="1" spc="300" baseline="-25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</a:t>
                </a:r>
                <a:endPara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169030" y="3886200"/>
              <a:ext cx="2785334" cy="2146300"/>
              <a:chOff x="5872017" y="3649484"/>
              <a:chExt cx="3082346" cy="2374900"/>
            </a:xfrm>
          </p:grpSpPr>
          <p:pic>
            <p:nvPicPr>
              <p:cNvPr id="12" name="Picture 5" descr="Picture 3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872017" y="3649484"/>
                <a:ext cx="2701925" cy="2374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8077200" y="4419600"/>
                <a:ext cx="877163" cy="58477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200" b="1" i="1" spc="3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D</a:t>
                </a:r>
                <a:r>
                  <a:rPr lang="en-US" sz="3200" b="1" i="1" spc="3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</a:t>
                </a:r>
                <a:r>
                  <a:rPr lang="en-US" sz="3200" b="1" i="1" spc="300" baseline="-25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</a:t>
                </a:r>
                <a:endParaRPr lang="en-US" sz="3200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019800" y="1143000"/>
              <a:ext cx="274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Observables….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4497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3800" dirty="0" smtClean="0"/>
              <a:t>Cryogenic Detector R&amp;D at APS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914400"/>
            <a:ext cx="8915400" cy="525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dirty="0" smtClean="0"/>
              <a:t>The  goal is energy resolution &lt; 5eV with good count rate capabilities (&gt; 100kcps) </a:t>
            </a:r>
          </a:p>
          <a:p>
            <a:pPr eaLnBrk="1" hangingPunct="1"/>
            <a:r>
              <a:rPr lang="en-US" sz="2000" dirty="0" smtClean="0"/>
              <a:t>Three Main Aspects:</a:t>
            </a:r>
          </a:p>
          <a:p>
            <a:pPr marL="800100" lvl="1" indent="-342900" eaLnBrk="1" hangingPunct="1">
              <a:buFont typeface="+mj-lt"/>
              <a:buAutoNum type="arabicPeriod"/>
            </a:pPr>
            <a:r>
              <a:rPr lang="en-US" sz="1800" b="1" dirty="0" smtClean="0"/>
              <a:t>Device Fabrication</a:t>
            </a:r>
          </a:p>
          <a:p>
            <a:pPr marL="1200150" lvl="2" indent="-342900" eaLnBrk="1" hangingPunct="1">
              <a:buFont typeface="Wingdings" pitchFamily="2" charset="2"/>
              <a:buChar char="Ø"/>
            </a:pPr>
            <a:r>
              <a:rPr lang="en-US" dirty="0" smtClean="0"/>
              <a:t>Completely in-house with dedicated deposition chamber</a:t>
            </a:r>
          </a:p>
          <a:p>
            <a:pPr marL="800100" lvl="1" indent="-342900" eaLnBrk="1" hangingPunct="1">
              <a:buFont typeface="+mj-lt"/>
              <a:buAutoNum type="arabicPeriod"/>
            </a:pPr>
            <a:r>
              <a:rPr lang="en-US" sz="1800" b="1" dirty="0" smtClean="0"/>
              <a:t>Cryogenics and Device Characterization</a:t>
            </a:r>
          </a:p>
          <a:p>
            <a:pPr marL="1200150" lvl="2" indent="-342900" eaLnBrk="1" hangingPunct="1">
              <a:buFont typeface="Wingdings" pitchFamily="2" charset="2"/>
              <a:buChar char="Ø"/>
            </a:pPr>
            <a:r>
              <a:rPr lang="en-US" dirty="0" smtClean="0"/>
              <a:t>Turnkey 100 </a:t>
            </a:r>
            <a:r>
              <a:rPr lang="en-US" dirty="0" err="1" smtClean="0"/>
              <a:t>mK</a:t>
            </a:r>
            <a:r>
              <a:rPr lang="en-US" dirty="0" smtClean="0"/>
              <a:t> cryostat (cryogen-free)</a:t>
            </a:r>
          </a:p>
          <a:p>
            <a:pPr marL="800100" lvl="1" indent="-342900" eaLnBrk="1" hangingPunct="1">
              <a:buFont typeface="+mj-lt"/>
              <a:buAutoNum type="arabicPeriod"/>
            </a:pPr>
            <a:r>
              <a:rPr lang="en-US" sz="1800" b="1" dirty="0" smtClean="0"/>
              <a:t>Readout electronics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en-US" dirty="0" smtClean="0"/>
              <a:t> Multi-pixel implementation in progress</a:t>
            </a:r>
          </a:p>
          <a:p>
            <a:pPr marL="800100" lvl="1" indent="-342900" eaLnBrk="1" hangingPunct="1">
              <a:buFont typeface="+mj-lt"/>
              <a:buAutoNum type="arabicPeriod"/>
            </a:pPr>
            <a:endParaRPr lang="en-US" sz="1800" dirty="0" smtClean="0"/>
          </a:p>
          <a:p>
            <a:pPr lvl="1" eaLnBrk="1" hangingPunct="1"/>
            <a:endParaRPr lang="en-US" sz="1800" dirty="0" smtClean="0"/>
          </a:p>
        </p:txBody>
      </p:sp>
      <p:pic>
        <p:nvPicPr>
          <p:cNvPr id="5" name="Picture 2" descr="Z:\aa_Detector Development\LTD\MKID\Lab_photo1_panara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t="22693" r="11389"/>
          <a:stretch/>
        </p:blipFill>
        <p:spPr bwMode="auto">
          <a:xfrm>
            <a:off x="8546" y="3851282"/>
            <a:ext cx="9130387" cy="247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lbow Connector 5"/>
          <p:cNvCxnSpPr/>
          <p:nvPr/>
        </p:nvCxnSpPr>
        <p:spPr bwMode="auto">
          <a:xfrm rot="16200000" flipH="1">
            <a:off x="4495800" y="3200400"/>
            <a:ext cx="2743200" cy="457200"/>
          </a:xfrm>
          <a:prstGeom prst="bentConnector3">
            <a:avLst>
              <a:gd name="adj1" fmla="val 50000"/>
            </a:avLst>
          </a:prstGeom>
          <a:noFill/>
          <a:ln w="57150" cap="flat" cmpd="sng" algn="ctr">
            <a:solidFill>
              <a:srgbClr val="364A3A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7" name="Group 6"/>
          <p:cNvGrpSpPr/>
          <p:nvPr/>
        </p:nvGrpSpPr>
        <p:grpSpPr>
          <a:xfrm>
            <a:off x="354381" y="2438397"/>
            <a:ext cx="331417" cy="1835865"/>
            <a:chOff x="354381" y="2438397"/>
            <a:chExt cx="331417" cy="1835865"/>
          </a:xfrm>
        </p:grpSpPr>
        <p:cxnSp>
          <p:nvCxnSpPr>
            <p:cNvPr id="8" name="Elbow Connector 7"/>
            <p:cNvCxnSpPr/>
            <p:nvPr/>
          </p:nvCxnSpPr>
          <p:spPr bwMode="auto">
            <a:xfrm rot="16200000" flipH="1">
              <a:off x="-384533" y="3203930"/>
              <a:ext cx="1835864" cy="304799"/>
            </a:xfrm>
            <a:prstGeom prst="bentConnector3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54381" y="2438397"/>
              <a:ext cx="304800" cy="0"/>
            </a:xfrm>
            <a:prstGeom prst="line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111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9pPr>
          </a:lstStyle>
          <a:p>
            <a:r>
              <a:rPr lang="en-US" sz="3200" dirty="0" smtClean="0"/>
              <a:t>Anatomy of a thermal MKID </a:t>
            </a:r>
            <a:r>
              <a:rPr lang="en-US" sz="2000" dirty="0" smtClean="0"/>
              <a:t>(i.e., calorimeter)</a:t>
            </a:r>
            <a:endParaRPr lang="en-US" sz="3200" dirty="0"/>
          </a:p>
        </p:txBody>
      </p: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756994" y="1666864"/>
            <a:ext cx="3276600" cy="57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b="1" dirty="0" err="1" smtClean="0"/>
              <a:t>Microcalorimeter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4413096" y="1539137"/>
            <a:ext cx="4238196" cy="3707356"/>
            <a:chOff x="4413096" y="1539137"/>
            <a:chExt cx="4238196" cy="3707356"/>
          </a:xfrm>
        </p:grpSpPr>
        <p:sp>
          <p:nvSpPr>
            <p:cNvPr id="5" name="TextBox 158"/>
            <p:cNvSpPr txBox="1">
              <a:spLocks noChangeArrowheads="1"/>
            </p:cNvSpPr>
            <p:nvPr/>
          </p:nvSpPr>
          <p:spPr bwMode="auto">
            <a:xfrm>
              <a:off x="5233692" y="1539137"/>
              <a:ext cx="33947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2400" b="1" dirty="0" smtClean="0"/>
                <a:t>Superconducting </a:t>
              </a:r>
            </a:p>
            <a:p>
              <a:pPr algn="ctr" eaLnBrk="1" hangingPunct="1"/>
              <a:r>
                <a:rPr lang="en-US" sz="2400" b="1" dirty="0" smtClean="0"/>
                <a:t>Resonator</a:t>
              </a:r>
              <a:endParaRPr lang="en-US" sz="2400" b="1" dirty="0"/>
            </a:p>
          </p:txBody>
        </p:sp>
        <p:pic>
          <p:nvPicPr>
            <p:cNvPr id="6" name="Picture 15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898" y="2370135"/>
              <a:ext cx="3451394" cy="28763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7" name="TextBox 159"/>
            <p:cNvSpPr txBox="1">
              <a:spLocks noChangeArrowheads="1"/>
            </p:cNvSpPr>
            <p:nvPr/>
          </p:nvSpPr>
          <p:spPr bwMode="auto">
            <a:xfrm>
              <a:off x="4413096" y="3251703"/>
              <a:ext cx="719138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6600" dirty="0"/>
                <a:t>+</a:t>
              </a:r>
            </a:p>
          </p:txBody>
        </p:sp>
      </p:grpSp>
      <p:pic>
        <p:nvPicPr>
          <p:cNvPr id="8" name="Picture 5" descr="http://www.cfa.harvard.edu/hea/genx/media/images/xms_princi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09" y="2370134"/>
            <a:ext cx="3835651" cy="29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90500" y="793491"/>
            <a:ext cx="8763000" cy="5607309"/>
            <a:chOff x="152400" y="761999"/>
            <a:chExt cx="8763000" cy="5607309"/>
          </a:xfrm>
        </p:grpSpPr>
        <p:sp>
          <p:nvSpPr>
            <p:cNvPr id="10" name="Rectangle 9"/>
            <p:cNvSpPr/>
            <p:nvPr/>
          </p:nvSpPr>
          <p:spPr bwMode="auto">
            <a:xfrm>
              <a:off x="152400" y="761999"/>
              <a:ext cx="8763000" cy="56073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00906" y="838200"/>
              <a:ext cx="8438294" cy="5479211"/>
              <a:chOff x="457200" y="1149078"/>
              <a:chExt cx="8438294" cy="5479211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515704" y="1149078"/>
                <a:ext cx="4379790" cy="4722980"/>
                <a:chOff x="331925" y="1493725"/>
                <a:chExt cx="3450930" cy="4260360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331925" y="1493725"/>
                  <a:ext cx="3450930" cy="4260360"/>
                  <a:chOff x="331925" y="1493725"/>
                  <a:chExt cx="3450930" cy="4260360"/>
                </a:xfrm>
              </p:grpSpPr>
              <p:grpSp>
                <p:nvGrpSpPr>
                  <p:cNvPr id="20" name="Group 19"/>
                  <p:cNvGrpSpPr/>
                  <p:nvPr/>
                </p:nvGrpSpPr>
                <p:grpSpPr>
                  <a:xfrm rot="16200000">
                    <a:off x="-49223" y="2025510"/>
                    <a:ext cx="4260360" cy="3196790"/>
                    <a:chOff x="-3175" y="0"/>
                    <a:chExt cx="9144000" cy="6858000"/>
                  </a:xfrm>
                </p:grpSpPr>
                <p:grpSp>
                  <p:nvGrpSpPr>
                    <p:cNvPr id="31" name="Group 30"/>
                    <p:cNvGrpSpPr/>
                    <p:nvPr/>
                  </p:nvGrpSpPr>
                  <p:grpSpPr>
                    <a:xfrm rot="21600000">
                      <a:off x="-3175" y="0"/>
                      <a:ext cx="9144000" cy="6858000"/>
                      <a:chOff x="-3175" y="0"/>
                      <a:chExt cx="9144000" cy="6858000"/>
                    </a:xfrm>
                  </p:grpSpPr>
                  <p:pic>
                    <p:nvPicPr>
                      <p:cNvPr id="57" name="Picture 2" descr="X:\aa_Detector Development\LTD\MKID\DeviceData\M-108\Set-2\Chip-1\m114_horiz_1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75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58" name="Picture 57" descr="X:\aa_Detector Development\LTD\MKID\DeviceData\M-108\Set-2\Chip-1\m114_horiz_1.jp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6" cstate="print">
                        <a:duotone>
                          <a:prstClr val="black"/>
                          <a:srgbClr val="FFFF00">
                            <a:tint val="45000"/>
                            <a:satMod val="400000"/>
                          </a:srgbClr>
                        </a:duotone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rightnessContrast bright="40000" contrast="4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7500" t="35185" r="50416" b="35926"/>
                      <a:stretch/>
                    </p:blipFill>
                    <p:spPr bwMode="auto">
                      <a:xfrm>
                        <a:off x="2514600" y="2413000"/>
                        <a:ext cx="2019300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59" name="Rectangle 1"/>
                      <p:cNvSpPr/>
                      <p:nvPr/>
                    </p:nvSpPr>
                    <p:spPr>
                      <a:xfrm>
                        <a:off x="1905000" y="1784350"/>
                        <a:ext cx="3216275" cy="390525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0 h 387350"/>
                          <a:gd name="connsiteX1" fmla="*/ 3216275 w 3216275"/>
                          <a:gd name="connsiteY1" fmla="*/ 0 h 387350"/>
                          <a:gd name="connsiteX2" fmla="*/ 3213100 w 3216275"/>
                          <a:gd name="connsiteY2" fmla="*/ 387350 h 387350"/>
                          <a:gd name="connsiteX3" fmla="*/ 0 w 3216275"/>
                          <a:gd name="connsiteY3" fmla="*/ 349250 h 387350"/>
                          <a:gd name="connsiteX4" fmla="*/ 0 w 3216275"/>
                          <a:gd name="connsiteY4" fmla="*/ 0 h 387350"/>
                          <a:gd name="connsiteX0" fmla="*/ 0 w 3216275"/>
                          <a:gd name="connsiteY0" fmla="*/ 0 h 387350"/>
                          <a:gd name="connsiteX1" fmla="*/ 3216275 w 3216275"/>
                          <a:gd name="connsiteY1" fmla="*/ 0 h 387350"/>
                          <a:gd name="connsiteX2" fmla="*/ 3213100 w 3216275"/>
                          <a:gd name="connsiteY2" fmla="*/ 387350 h 387350"/>
                          <a:gd name="connsiteX3" fmla="*/ 3175 w 3216275"/>
                          <a:gd name="connsiteY3" fmla="*/ 374650 h 387350"/>
                          <a:gd name="connsiteX4" fmla="*/ 0 w 3216275"/>
                          <a:gd name="connsiteY4" fmla="*/ 0 h 387350"/>
                          <a:gd name="connsiteX0" fmla="*/ 0 w 3216275"/>
                          <a:gd name="connsiteY0" fmla="*/ 0 h 390525"/>
                          <a:gd name="connsiteX1" fmla="*/ 3216275 w 3216275"/>
                          <a:gd name="connsiteY1" fmla="*/ 0 h 390525"/>
                          <a:gd name="connsiteX2" fmla="*/ 3213100 w 3216275"/>
                          <a:gd name="connsiteY2" fmla="*/ 387350 h 390525"/>
                          <a:gd name="connsiteX3" fmla="*/ 6350 w 3216275"/>
                          <a:gd name="connsiteY3" fmla="*/ 390525 h 390525"/>
                          <a:gd name="connsiteX4" fmla="*/ 0 w 3216275"/>
                          <a:gd name="connsiteY4" fmla="*/ 0 h 390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90525">
                            <a:moveTo>
                              <a:pt x="0" y="0"/>
                            </a:moveTo>
                            <a:lnTo>
                              <a:pt x="3216275" y="0"/>
                            </a:lnTo>
                            <a:cubicBezTo>
                              <a:pt x="3215217" y="129117"/>
                              <a:pt x="3214158" y="258233"/>
                              <a:pt x="3213100" y="387350"/>
                            </a:cubicBezTo>
                            <a:lnTo>
                              <a:pt x="6350" y="390525"/>
                            </a:lnTo>
                            <a:cubicBezTo>
                              <a:pt x="5292" y="265642"/>
                              <a:pt x="1058" y="124883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0" name="Rectangle 4"/>
                      <p:cNvSpPr/>
                      <p:nvPr/>
                    </p:nvSpPr>
                    <p:spPr>
                      <a:xfrm>
                        <a:off x="1931987" y="4629150"/>
                        <a:ext cx="3216275" cy="384175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1" name="Rectangle 4"/>
                      <p:cNvSpPr/>
                      <p:nvPr/>
                    </p:nvSpPr>
                    <p:spPr>
                      <a:xfrm>
                        <a:off x="320675" y="4857750"/>
                        <a:ext cx="1612900" cy="168275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2" name="Rectangle 4"/>
                      <p:cNvSpPr/>
                      <p:nvPr/>
                    </p:nvSpPr>
                    <p:spPr>
                      <a:xfrm>
                        <a:off x="295275" y="1790700"/>
                        <a:ext cx="1612900" cy="168275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3" name="Rectangle 4"/>
                      <p:cNvSpPr/>
                      <p:nvPr/>
                    </p:nvSpPr>
                    <p:spPr>
                      <a:xfrm>
                        <a:off x="5121275" y="1774825"/>
                        <a:ext cx="1612900" cy="168275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4" name="Rectangle 4"/>
                      <p:cNvSpPr/>
                      <p:nvPr/>
                    </p:nvSpPr>
                    <p:spPr>
                      <a:xfrm>
                        <a:off x="5146675" y="4829175"/>
                        <a:ext cx="1612900" cy="168275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5" name="Rectangle 4"/>
                      <p:cNvSpPr/>
                      <p:nvPr/>
                    </p:nvSpPr>
                    <p:spPr>
                      <a:xfrm>
                        <a:off x="304800" y="3216275"/>
                        <a:ext cx="1612900" cy="257175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6" name="Rectangle 4"/>
                      <p:cNvSpPr/>
                      <p:nvPr/>
                    </p:nvSpPr>
                    <p:spPr>
                      <a:xfrm rot="5400000">
                        <a:off x="865184" y="3214689"/>
                        <a:ext cx="2463803" cy="384175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7" name="Rectangle 4"/>
                      <p:cNvSpPr/>
                      <p:nvPr/>
                    </p:nvSpPr>
                    <p:spPr>
                      <a:xfrm rot="5400000">
                        <a:off x="4330694" y="3816347"/>
                        <a:ext cx="1225548" cy="406412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8" name="Rectangle 4"/>
                      <p:cNvSpPr/>
                      <p:nvPr/>
                    </p:nvSpPr>
                    <p:spPr>
                      <a:xfrm>
                        <a:off x="5137150" y="3397250"/>
                        <a:ext cx="1612900" cy="66675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9" name="Rectangle 4"/>
                      <p:cNvSpPr/>
                      <p:nvPr/>
                    </p:nvSpPr>
                    <p:spPr>
                      <a:xfrm>
                        <a:off x="5121275" y="3184526"/>
                        <a:ext cx="1631949" cy="79374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0" name="Rectangle 4"/>
                      <p:cNvSpPr/>
                      <p:nvPr/>
                    </p:nvSpPr>
                    <p:spPr>
                      <a:xfrm>
                        <a:off x="4648200" y="3302000"/>
                        <a:ext cx="2095500" cy="47625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1" name="Rectangle 4"/>
                      <p:cNvSpPr/>
                      <p:nvPr/>
                    </p:nvSpPr>
                    <p:spPr>
                      <a:xfrm rot="5400000">
                        <a:off x="4059236" y="3938589"/>
                        <a:ext cx="1225552" cy="47625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2" name="Rectangle 4"/>
                      <p:cNvSpPr/>
                      <p:nvPr/>
                    </p:nvSpPr>
                    <p:spPr>
                      <a:xfrm rot="5400000">
                        <a:off x="4195761" y="2659065"/>
                        <a:ext cx="949325" cy="57151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3" name="Rectangle 4"/>
                      <p:cNvSpPr/>
                      <p:nvPr/>
                    </p:nvSpPr>
                    <p:spPr>
                      <a:xfrm>
                        <a:off x="2327275" y="2218055"/>
                        <a:ext cx="2321863" cy="55244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  <a:gd name="connsiteX0" fmla="*/ 0 w 3226401"/>
                          <a:gd name="connsiteY0" fmla="*/ 89563 h 464213"/>
                          <a:gd name="connsiteX1" fmla="*/ 3226336 w 3226401"/>
                          <a:gd name="connsiteY1" fmla="*/ 0 h 464213"/>
                          <a:gd name="connsiteX2" fmla="*/ 3216275 w 3226401"/>
                          <a:gd name="connsiteY2" fmla="*/ 448338 h 464213"/>
                          <a:gd name="connsiteX3" fmla="*/ 0 w 3226401"/>
                          <a:gd name="connsiteY3" fmla="*/ 464213 h 464213"/>
                          <a:gd name="connsiteX4" fmla="*/ 0 w 3226401"/>
                          <a:gd name="connsiteY4" fmla="*/ 89563 h 4642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26401" h="464213">
                            <a:moveTo>
                              <a:pt x="0" y="89563"/>
                            </a:moveTo>
                            <a:lnTo>
                              <a:pt x="3226336" y="0"/>
                            </a:lnTo>
                            <a:cubicBezTo>
                              <a:pt x="3227394" y="122767"/>
                              <a:pt x="3215217" y="325571"/>
                              <a:pt x="3216275" y="448338"/>
                            </a:cubicBezTo>
                            <a:lnTo>
                              <a:pt x="0" y="464213"/>
                            </a:lnTo>
                            <a:lnTo>
                              <a:pt x="0" y="89563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4" name="Rectangle 4"/>
                      <p:cNvSpPr/>
                      <p:nvPr/>
                    </p:nvSpPr>
                    <p:spPr>
                      <a:xfrm rot="5400000">
                        <a:off x="1201736" y="3402014"/>
                        <a:ext cx="2311402" cy="53975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5" name="Rectangle 4"/>
                      <p:cNvSpPr/>
                      <p:nvPr/>
                    </p:nvSpPr>
                    <p:spPr>
                      <a:xfrm rot="5400000">
                        <a:off x="1390649" y="3368676"/>
                        <a:ext cx="2165347" cy="82551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6" name="Rectangle 4"/>
                      <p:cNvSpPr/>
                      <p:nvPr/>
                    </p:nvSpPr>
                    <p:spPr>
                      <a:xfrm>
                        <a:off x="2514600" y="4387851"/>
                        <a:ext cx="2098675" cy="98426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7" name="Rectangle 4"/>
                      <p:cNvSpPr/>
                      <p:nvPr/>
                    </p:nvSpPr>
                    <p:spPr>
                      <a:xfrm rot="5400000">
                        <a:off x="3533774" y="3324230"/>
                        <a:ext cx="2070101" cy="63500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8" name="Rectangle 4"/>
                      <p:cNvSpPr/>
                      <p:nvPr/>
                    </p:nvSpPr>
                    <p:spPr>
                      <a:xfrm>
                        <a:off x="2514600" y="2320925"/>
                        <a:ext cx="2025651" cy="92076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9" name="Rectangle 4"/>
                      <p:cNvSpPr/>
                      <p:nvPr/>
                    </p:nvSpPr>
                    <p:spPr>
                      <a:xfrm>
                        <a:off x="2384425" y="4527550"/>
                        <a:ext cx="2276475" cy="60325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  <a:gd name="connsiteX0" fmla="*/ 0 w 3226401"/>
                          <a:gd name="connsiteY0" fmla="*/ 89563 h 464213"/>
                          <a:gd name="connsiteX1" fmla="*/ 3226336 w 3226401"/>
                          <a:gd name="connsiteY1" fmla="*/ 0 h 464213"/>
                          <a:gd name="connsiteX2" fmla="*/ 3216275 w 3226401"/>
                          <a:gd name="connsiteY2" fmla="*/ 448338 h 464213"/>
                          <a:gd name="connsiteX3" fmla="*/ 0 w 3226401"/>
                          <a:gd name="connsiteY3" fmla="*/ 464213 h 464213"/>
                          <a:gd name="connsiteX4" fmla="*/ 0 w 3226401"/>
                          <a:gd name="connsiteY4" fmla="*/ 89563 h 4642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26401" h="464213">
                            <a:moveTo>
                              <a:pt x="0" y="89563"/>
                            </a:moveTo>
                            <a:lnTo>
                              <a:pt x="3226336" y="0"/>
                            </a:lnTo>
                            <a:cubicBezTo>
                              <a:pt x="3227394" y="122767"/>
                              <a:pt x="3215217" y="325571"/>
                              <a:pt x="3216275" y="448338"/>
                            </a:cubicBezTo>
                            <a:lnTo>
                              <a:pt x="0" y="464213"/>
                            </a:lnTo>
                            <a:lnTo>
                              <a:pt x="0" y="89563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0" name="Rectangle 4"/>
                      <p:cNvSpPr/>
                      <p:nvPr/>
                    </p:nvSpPr>
                    <p:spPr>
                      <a:xfrm rot="5400000">
                        <a:off x="4387849" y="2524127"/>
                        <a:ext cx="1092202" cy="387350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1" name="Rectangle 4"/>
                      <p:cNvSpPr/>
                      <p:nvPr/>
                    </p:nvSpPr>
                    <p:spPr>
                      <a:xfrm rot="5400000" flipV="1">
                        <a:off x="4648202" y="3159124"/>
                        <a:ext cx="60325" cy="161928"/>
                      </a:xfrm>
                      <a:custGeom>
                        <a:avLst/>
                        <a:gdLst>
                          <a:gd name="connsiteX0" fmla="*/ 0 w 3216275"/>
                          <a:gd name="connsiteY0" fmla="*/ 0 h 349250"/>
                          <a:gd name="connsiteX1" fmla="*/ 3216275 w 3216275"/>
                          <a:gd name="connsiteY1" fmla="*/ 0 h 349250"/>
                          <a:gd name="connsiteX2" fmla="*/ 3216275 w 3216275"/>
                          <a:gd name="connsiteY2" fmla="*/ 349250 h 349250"/>
                          <a:gd name="connsiteX3" fmla="*/ 0 w 3216275"/>
                          <a:gd name="connsiteY3" fmla="*/ 349250 h 349250"/>
                          <a:gd name="connsiteX4" fmla="*/ 0 w 3216275"/>
                          <a:gd name="connsiteY4" fmla="*/ 0 h 349250"/>
                          <a:gd name="connsiteX0" fmla="*/ 0 w 3216275"/>
                          <a:gd name="connsiteY0" fmla="*/ 190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19050 h 368300"/>
                          <a:gd name="connsiteX0" fmla="*/ 0 w 3216275"/>
                          <a:gd name="connsiteY0" fmla="*/ 6350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0 w 3216275"/>
                          <a:gd name="connsiteY4" fmla="*/ 6350 h 368300"/>
                          <a:gd name="connsiteX0" fmla="*/ 15875 w 3216275"/>
                          <a:gd name="connsiteY0" fmla="*/ 3175 h 368300"/>
                          <a:gd name="connsiteX1" fmla="*/ 3213100 w 3216275"/>
                          <a:gd name="connsiteY1" fmla="*/ 0 h 368300"/>
                          <a:gd name="connsiteX2" fmla="*/ 3216275 w 3216275"/>
                          <a:gd name="connsiteY2" fmla="*/ 368300 h 368300"/>
                          <a:gd name="connsiteX3" fmla="*/ 0 w 3216275"/>
                          <a:gd name="connsiteY3" fmla="*/ 368300 h 368300"/>
                          <a:gd name="connsiteX4" fmla="*/ 15875 w 3216275"/>
                          <a:gd name="connsiteY4" fmla="*/ 3175 h 368300"/>
                          <a:gd name="connsiteX0" fmla="*/ 15875 w 3216275"/>
                          <a:gd name="connsiteY0" fmla="*/ 317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15875 w 3216275"/>
                          <a:gd name="connsiteY4" fmla="*/ 3175 h 384175"/>
                          <a:gd name="connsiteX0" fmla="*/ 0 w 3216275"/>
                          <a:gd name="connsiteY0" fmla="*/ 9525 h 384175"/>
                          <a:gd name="connsiteX1" fmla="*/ 3213100 w 3216275"/>
                          <a:gd name="connsiteY1" fmla="*/ 0 h 384175"/>
                          <a:gd name="connsiteX2" fmla="*/ 3216275 w 3216275"/>
                          <a:gd name="connsiteY2" fmla="*/ 368300 h 384175"/>
                          <a:gd name="connsiteX3" fmla="*/ 0 w 3216275"/>
                          <a:gd name="connsiteY3" fmla="*/ 384175 h 384175"/>
                          <a:gd name="connsiteX4" fmla="*/ 0 w 3216275"/>
                          <a:gd name="connsiteY4" fmla="*/ 9525 h 384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16275" h="384175">
                            <a:moveTo>
                              <a:pt x="0" y="9525"/>
                            </a:moveTo>
                            <a:lnTo>
                              <a:pt x="3213100" y="0"/>
                            </a:lnTo>
                            <a:cubicBezTo>
                              <a:pt x="3214158" y="122767"/>
                              <a:pt x="3215217" y="245533"/>
                              <a:pt x="3216275" y="368300"/>
                            </a:cubicBezTo>
                            <a:lnTo>
                              <a:pt x="0" y="384175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3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2" name="Group 31"/>
                    <p:cNvGrpSpPr/>
                    <p:nvPr/>
                  </p:nvGrpSpPr>
                  <p:grpSpPr>
                    <a:xfrm>
                      <a:off x="7683500" y="2339978"/>
                      <a:ext cx="333373" cy="2143128"/>
                      <a:chOff x="7683500" y="2339978"/>
                      <a:chExt cx="333373" cy="2143128"/>
                    </a:xfrm>
                  </p:grpSpPr>
                  <p:sp>
                    <p:nvSpPr>
                      <p:cNvPr id="54" name="Rectangle 53"/>
                      <p:cNvSpPr/>
                      <p:nvPr/>
                    </p:nvSpPr>
                    <p:spPr>
                      <a:xfrm>
                        <a:off x="7807325" y="2339978"/>
                        <a:ext cx="79374" cy="2066922"/>
                      </a:xfrm>
                      <a:prstGeom prst="rect">
                        <a:avLst/>
                      </a:prstGeom>
                      <a:solidFill>
                        <a:srgbClr val="00B050">
                          <a:alpha val="74902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5" name="Rectangle 54"/>
                      <p:cNvSpPr/>
                      <p:nvPr/>
                    </p:nvSpPr>
                    <p:spPr>
                      <a:xfrm>
                        <a:off x="7683503" y="3397249"/>
                        <a:ext cx="69848" cy="1012825"/>
                      </a:xfrm>
                      <a:prstGeom prst="rect">
                        <a:avLst/>
                      </a:prstGeom>
                      <a:solidFill>
                        <a:srgbClr val="00B050">
                          <a:alpha val="74902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6" name="Rectangle 55"/>
                      <p:cNvSpPr/>
                      <p:nvPr/>
                    </p:nvSpPr>
                    <p:spPr>
                      <a:xfrm rot="5400000">
                        <a:off x="7810497" y="4276729"/>
                        <a:ext cx="79380" cy="333373"/>
                      </a:xfrm>
                      <a:prstGeom prst="rect">
                        <a:avLst/>
                      </a:prstGeom>
                      <a:solidFill>
                        <a:srgbClr val="00B050">
                          <a:alpha val="74902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3" name="Group 32"/>
                    <p:cNvGrpSpPr/>
                    <p:nvPr/>
                  </p:nvGrpSpPr>
                  <p:grpSpPr>
                    <a:xfrm>
                      <a:off x="7669213" y="2152650"/>
                      <a:ext cx="347662" cy="2209800"/>
                      <a:chOff x="7669213" y="2152650"/>
                      <a:chExt cx="347662" cy="2209800"/>
                    </a:xfrm>
                  </p:grpSpPr>
                  <p:sp>
                    <p:nvSpPr>
                      <p:cNvPr id="51" name="Rectangle 50"/>
                      <p:cNvSpPr/>
                      <p:nvPr/>
                    </p:nvSpPr>
                    <p:spPr>
                      <a:xfrm>
                        <a:off x="7937501" y="2152650"/>
                        <a:ext cx="79374" cy="2209800"/>
                      </a:xfrm>
                      <a:prstGeom prst="rect">
                        <a:avLst/>
                      </a:prstGeom>
                      <a:solidFill>
                        <a:srgbClr val="00B050">
                          <a:alpha val="74902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2" name="Rectangle 51"/>
                      <p:cNvSpPr/>
                      <p:nvPr/>
                    </p:nvSpPr>
                    <p:spPr>
                      <a:xfrm>
                        <a:off x="7683501" y="2220918"/>
                        <a:ext cx="63500" cy="1033458"/>
                      </a:xfrm>
                      <a:prstGeom prst="rect">
                        <a:avLst/>
                      </a:prstGeom>
                      <a:solidFill>
                        <a:srgbClr val="00B050">
                          <a:alpha val="74902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3" name="Rectangle 52"/>
                      <p:cNvSpPr/>
                      <p:nvPr/>
                    </p:nvSpPr>
                    <p:spPr>
                      <a:xfrm rot="5400000">
                        <a:off x="7768429" y="2053435"/>
                        <a:ext cx="79380" cy="277811"/>
                      </a:xfrm>
                      <a:prstGeom prst="rect">
                        <a:avLst/>
                      </a:prstGeom>
                      <a:solidFill>
                        <a:srgbClr val="00B050">
                          <a:alpha val="74902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4" name="Group 33"/>
                    <p:cNvGrpSpPr/>
                    <p:nvPr/>
                  </p:nvGrpSpPr>
                  <p:grpSpPr>
                    <a:xfrm>
                      <a:off x="2288696" y="2174875"/>
                      <a:ext cx="5459893" cy="2455547"/>
                      <a:chOff x="2288696" y="2174875"/>
                      <a:chExt cx="5459893" cy="2455547"/>
                    </a:xfrm>
                  </p:grpSpPr>
                  <p:grpSp>
                    <p:nvGrpSpPr>
                      <p:cNvPr id="35" name="Group 34"/>
                      <p:cNvGrpSpPr/>
                      <p:nvPr/>
                    </p:nvGrpSpPr>
                    <p:grpSpPr>
                      <a:xfrm>
                        <a:off x="2288696" y="2174875"/>
                        <a:ext cx="5459893" cy="2455547"/>
                        <a:chOff x="2288696" y="2174875"/>
                        <a:chExt cx="5459893" cy="2455547"/>
                      </a:xfrm>
                    </p:grpSpPr>
                    <p:grpSp>
                      <p:nvGrpSpPr>
                        <p:cNvPr id="37" name="Group 36"/>
                        <p:cNvGrpSpPr/>
                        <p:nvPr/>
                      </p:nvGrpSpPr>
                      <p:grpSpPr>
                        <a:xfrm>
                          <a:off x="2288696" y="2174875"/>
                          <a:ext cx="2461107" cy="2455547"/>
                          <a:chOff x="2288696" y="2174875"/>
                          <a:chExt cx="2461107" cy="2455547"/>
                        </a:xfrm>
                      </p:grpSpPr>
                      <p:sp>
                        <p:nvSpPr>
                          <p:cNvPr id="40" name="Rectangle 39"/>
                          <p:cNvSpPr/>
                          <p:nvPr/>
                        </p:nvSpPr>
                        <p:spPr>
                          <a:xfrm>
                            <a:off x="2289173" y="2174875"/>
                            <a:ext cx="2451102" cy="45719"/>
                          </a:xfrm>
                          <a:prstGeom prst="rect">
                            <a:avLst/>
                          </a:prstGeom>
                          <a:solidFill>
                            <a:srgbClr val="FF0000">
                              <a:alpha val="74902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41" name="Rectangle 40"/>
                          <p:cNvSpPr/>
                          <p:nvPr/>
                        </p:nvSpPr>
                        <p:spPr>
                          <a:xfrm>
                            <a:off x="2289173" y="4584703"/>
                            <a:ext cx="2460627" cy="45719"/>
                          </a:xfrm>
                          <a:prstGeom prst="rect">
                            <a:avLst/>
                          </a:prstGeom>
                          <a:solidFill>
                            <a:srgbClr val="FF0000">
                              <a:alpha val="74902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42" name="Rectangle 41"/>
                          <p:cNvSpPr/>
                          <p:nvPr/>
                        </p:nvSpPr>
                        <p:spPr>
                          <a:xfrm rot="16200000">
                            <a:off x="1124106" y="3374389"/>
                            <a:ext cx="2374904" cy="45724"/>
                          </a:xfrm>
                          <a:prstGeom prst="rect">
                            <a:avLst/>
                          </a:prstGeom>
                          <a:solidFill>
                            <a:srgbClr val="FF0000">
                              <a:alpha val="74902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43" name="Rectangle 42"/>
                          <p:cNvSpPr/>
                          <p:nvPr/>
                        </p:nvSpPr>
                        <p:spPr>
                          <a:xfrm>
                            <a:off x="2431256" y="4479923"/>
                            <a:ext cx="2222795" cy="63501"/>
                          </a:xfrm>
                          <a:prstGeom prst="rect">
                            <a:avLst/>
                          </a:prstGeom>
                          <a:solidFill>
                            <a:srgbClr val="FF0000">
                              <a:alpha val="74902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44" name="Rectangle 43"/>
                          <p:cNvSpPr/>
                          <p:nvPr/>
                        </p:nvSpPr>
                        <p:spPr>
                          <a:xfrm rot="16200000">
                            <a:off x="1276289" y="3382329"/>
                            <a:ext cx="2263772" cy="45719"/>
                          </a:xfrm>
                          <a:prstGeom prst="rect">
                            <a:avLst/>
                          </a:prstGeom>
                          <a:solidFill>
                            <a:srgbClr val="FF0000">
                              <a:alpha val="74902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45" name="Rectangle 44"/>
                          <p:cNvSpPr/>
                          <p:nvPr/>
                        </p:nvSpPr>
                        <p:spPr>
                          <a:xfrm>
                            <a:off x="2431256" y="2273808"/>
                            <a:ext cx="2169319" cy="50292"/>
                          </a:xfrm>
                          <a:prstGeom prst="rect">
                            <a:avLst/>
                          </a:prstGeom>
                          <a:solidFill>
                            <a:srgbClr val="FF0000">
                              <a:alpha val="74902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46" name="Rectangle 45"/>
                          <p:cNvSpPr/>
                          <p:nvPr/>
                        </p:nvSpPr>
                        <p:spPr>
                          <a:xfrm rot="16200000">
                            <a:off x="4152163" y="2714139"/>
                            <a:ext cx="941278" cy="50293"/>
                          </a:xfrm>
                          <a:prstGeom prst="rect">
                            <a:avLst/>
                          </a:prstGeom>
                          <a:solidFill>
                            <a:srgbClr val="FF0000">
                              <a:alpha val="74902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47" name="Rectangle 46"/>
                          <p:cNvSpPr/>
                          <p:nvPr/>
                        </p:nvSpPr>
                        <p:spPr>
                          <a:xfrm rot="16200000">
                            <a:off x="4005105" y="3845084"/>
                            <a:ext cx="1230312" cy="45719"/>
                          </a:xfrm>
                          <a:prstGeom prst="rect">
                            <a:avLst/>
                          </a:prstGeom>
                          <a:solidFill>
                            <a:srgbClr val="FF0000">
                              <a:alpha val="74902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48" name="Rectangle 47"/>
                          <p:cNvSpPr/>
                          <p:nvPr/>
                        </p:nvSpPr>
                        <p:spPr>
                          <a:xfrm rot="16200000">
                            <a:off x="4247198" y="2667954"/>
                            <a:ext cx="942978" cy="45719"/>
                          </a:xfrm>
                          <a:prstGeom prst="rect">
                            <a:avLst/>
                          </a:prstGeom>
                          <a:solidFill>
                            <a:srgbClr val="FF0000">
                              <a:alpha val="74902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49" name="Rectangle 48"/>
                          <p:cNvSpPr/>
                          <p:nvPr/>
                        </p:nvSpPr>
                        <p:spPr>
                          <a:xfrm rot="10800000">
                            <a:off x="4645027" y="3162299"/>
                            <a:ext cx="101597" cy="50800"/>
                          </a:xfrm>
                          <a:prstGeom prst="rect">
                            <a:avLst/>
                          </a:prstGeom>
                          <a:solidFill>
                            <a:srgbClr val="FF0000">
                              <a:alpha val="74902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50" name="Rectangle 49"/>
                          <p:cNvSpPr/>
                          <p:nvPr/>
                        </p:nvSpPr>
                        <p:spPr>
                          <a:xfrm rot="16200000">
                            <a:off x="4100912" y="3935808"/>
                            <a:ext cx="1234280" cy="63502"/>
                          </a:xfrm>
                          <a:prstGeom prst="rect">
                            <a:avLst/>
                          </a:prstGeom>
                          <a:solidFill>
                            <a:srgbClr val="FF0000">
                              <a:alpha val="74902"/>
                            </a:srgb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sp>
                      <p:nvSpPr>
                        <p:cNvPr id="38" name="Rectangle 37"/>
                        <p:cNvSpPr/>
                        <p:nvPr/>
                      </p:nvSpPr>
                      <p:spPr>
                        <a:xfrm>
                          <a:off x="5949950" y="3249868"/>
                          <a:ext cx="1798638" cy="61657"/>
                        </a:xfrm>
                        <a:prstGeom prst="rect">
                          <a:avLst/>
                        </a:prstGeom>
                        <a:solidFill>
                          <a:srgbClr val="FF0000">
                            <a:alpha val="74902"/>
                          </a:srgb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9" name="Rectangle 38"/>
                        <p:cNvSpPr/>
                        <p:nvPr/>
                      </p:nvSpPr>
                      <p:spPr>
                        <a:xfrm>
                          <a:off x="4746625" y="3352800"/>
                          <a:ext cx="3001964" cy="52325"/>
                        </a:xfrm>
                        <a:prstGeom prst="rect">
                          <a:avLst/>
                        </a:prstGeom>
                        <a:solidFill>
                          <a:srgbClr val="FF0000">
                            <a:alpha val="74902"/>
                          </a:srgb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36" name="Rectangle 35"/>
                      <p:cNvSpPr/>
                      <p:nvPr/>
                    </p:nvSpPr>
                    <p:spPr>
                      <a:xfrm>
                        <a:off x="4636930" y="3254375"/>
                        <a:ext cx="1313019" cy="55247"/>
                      </a:xfrm>
                      <a:prstGeom prst="rect">
                        <a:avLst/>
                      </a:prstGeom>
                      <a:solidFill>
                        <a:srgbClr val="FF0000">
                          <a:alpha val="74902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sp>
                <p:nvSpPr>
                  <p:cNvPr id="21" name="Freeform 20"/>
                  <p:cNvSpPr/>
                  <p:nvPr/>
                </p:nvSpPr>
                <p:spPr>
                  <a:xfrm>
                    <a:off x="483394" y="1640681"/>
                    <a:ext cx="3195637" cy="277500"/>
                  </a:xfrm>
                  <a:custGeom>
                    <a:avLst/>
                    <a:gdLst>
                      <a:gd name="connsiteX0" fmla="*/ 0 w 3188494"/>
                      <a:gd name="connsiteY0" fmla="*/ 16669 h 285750"/>
                      <a:gd name="connsiteX1" fmla="*/ 0 w 3188494"/>
                      <a:gd name="connsiteY1" fmla="*/ 285750 h 285750"/>
                      <a:gd name="connsiteX2" fmla="*/ 3188494 w 3188494"/>
                      <a:gd name="connsiteY2" fmla="*/ 266700 h 285750"/>
                      <a:gd name="connsiteX3" fmla="*/ 3188494 w 3188494"/>
                      <a:gd name="connsiteY3" fmla="*/ 0 h 285750"/>
                      <a:gd name="connsiteX4" fmla="*/ 0 w 3188494"/>
                      <a:gd name="connsiteY4" fmla="*/ 16669 h 28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88494" h="285750">
                        <a:moveTo>
                          <a:pt x="0" y="16669"/>
                        </a:moveTo>
                        <a:lnTo>
                          <a:pt x="0" y="285750"/>
                        </a:lnTo>
                        <a:lnTo>
                          <a:pt x="3188494" y="266700"/>
                        </a:lnTo>
                        <a:lnTo>
                          <a:pt x="3188494" y="0"/>
                        </a:lnTo>
                        <a:lnTo>
                          <a:pt x="0" y="16669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2" name="Straight Arrow Connector 21"/>
                  <p:cNvCxnSpPr/>
                  <p:nvPr/>
                </p:nvCxnSpPr>
                <p:spPr>
                  <a:xfrm>
                    <a:off x="1612123" y="4093150"/>
                    <a:ext cx="908716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1584862" y="3694221"/>
                    <a:ext cx="990600" cy="2849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 smtClean="0">
                        <a:latin typeface="Arial" pitchFamily="34" charset="0"/>
                        <a:cs typeface="Arial" pitchFamily="34" charset="0"/>
                      </a:rPr>
                      <a:t>300 </a:t>
                    </a:r>
                    <a:r>
                      <a:rPr lang="en-US" sz="2000" b="1" dirty="0" smtClean="0">
                        <a:latin typeface="Symbol" pitchFamily="18" charset="2"/>
                        <a:cs typeface="Arial" pitchFamily="34" charset="0"/>
                      </a:rPr>
                      <a:t>m</a:t>
                    </a:r>
                    <a:r>
                      <a:rPr lang="en-US" sz="2000" b="1" dirty="0" smtClean="0">
                        <a:latin typeface="Arial" pitchFamily="34" charset="0"/>
                        <a:cs typeface="Arial" pitchFamily="34" charset="0"/>
                      </a:rPr>
                      <a:t>m</a:t>
                    </a:r>
                    <a:endParaRPr lang="en-US" sz="20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2356237" y="2252247"/>
                    <a:ext cx="1344761" cy="263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 smtClean="0">
                        <a:latin typeface="Arial" pitchFamily="34" charset="0"/>
                        <a:cs typeface="Arial" pitchFamily="34" charset="0"/>
                      </a:rPr>
                      <a:t>Capacitor</a:t>
                    </a:r>
                    <a:endParaRPr lang="en-US" sz="18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25" name="Straight Arrow Connector 24"/>
                  <p:cNvCxnSpPr>
                    <a:stCxn id="29" idx="2"/>
                    <a:endCxn id="41" idx="3"/>
                  </p:cNvCxnSpPr>
                  <p:nvPr/>
                </p:nvCxnSpPr>
                <p:spPr>
                  <a:xfrm flipH="1">
                    <a:off x="2630333" y="3020152"/>
                    <a:ext cx="467913" cy="519433"/>
                  </a:xfrm>
                  <a:prstGeom prst="straightConnector1">
                    <a:avLst/>
                  </a:prstGeom>
                  <a:ln w="28575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505234" y="2642829"/>
                    <a:ext cx="812045" cy="4719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0.5 </a:t>
                    </a:r>
                    <a:r>
                      <a:rPr lang="en-US" sz="1400" b="1" dirty="0" smtClean="0">
                        <a:solidFill>
                          <a:schemeClr val="bg1"/>
                        </a:solidFill>
                        <a:latin typeface="Symbol" pitchFamily="18" charset="2"/>
                        <a:cs typeface="Symap" pitchFamily="2" charset="0"/>
                      </a:rPr>
                      <a:t>m</a:t>
                    </a:r>
                    <a:r>
                      <a:rPr lang="en-US" sz="14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m thick </a:t>
                    </a:r>
                    <a:r>
                      <a:rPr lang="en-US" sz="1400" b="1" dirty="0" err="1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SiN</a:t>
                    </a:r>
                    <a:endParaRPr lang="en-US" sz="11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27" name="Straight Arrow Connector 26"/>
                  <p:cNvCxnSpPr>
                    <a:stCxn id="26" idx="2"/>
                    <a:endCxn id="59" idx="1"/>
                  </p:cNvCxnSpPr>
                  <p:nvPr/>
                </p:nvCxnSpPr>
                <p:spPr>
                  <a:xfrm>
                    <a:off x="911257" y="3114799"/>
                    <a:ext cx="403063" cy="251709"/>
                  </a:xfrm>
                  <a:prstGeom prst="straightConnector1">
                    <a:avLst/>
                  </a:prstGeom>
                  <a:ln w="28575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503899" y="4166168"/>
                    <a:ext cx="1135061" cy="263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 smtClean="0">
                        <a:latin typeface="Arial" pitchFamily="34" charset="0"/>
                        <a:cs typeface="Arial" pitchFamily="34" charset="0"/>
                      </a:rPr>
                      <a:t>Absorber</a:t>
                    </a:r>
                    <a:endParaRPr lang="en-US" sz="18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2413637" y="2735162"/>
                    <a:ext cx="1369218" cy="2849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Inductor</a:t>
                    </a:r>
                    <a:endParaRPr lang="en-US" sz="20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31925" y="1613350"/>
                    <a:ext cx="1397655" cy="2849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 smtClean="0">
                        <a:latin typeface="Arial" pitchFamily="34" charset="0"/>
                        <a:cs typeface="Arial" pitchFamily="34" charset="0"/>
                      </a:rPr>
                      <a:t>Feedline</a:t>
                    </a:r>
                    <a:endParaRPr lang="en-US" sz="20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19" name="Straight Arrow Connector 18"/>
                <p:cNvCxnSpPr>
                  <a:stCxn id="24" idx="0"/>
                </p:cNvCxnSpPr>
                <p:nvPr/>
              </p:nvCxnSpPr>
              <p:spPr>
                <a:xfrm flipH="1" flipV="1">
                  <a:off x="2638965" y="2114662"/>
                  <a:ext cx="389653" cy="13758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" name="Picture 1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889398"/>
                <a:ext cx="3841017" cy="32010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785437" y="4932496"/>
                <a:ext cx="10306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Empty </a:t>
                </a:r>
              </a:p>
              <a:p>
                <a:pPr algn="ctr"/>
                <a:r>
                  <a:rPr lang="en-US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Space</a:t>
                </a:r>
                <a:endParaRPr lang="en-US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752459" y="5981958"/>
                <a:ext cx="40186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0.5 x 300 x 300 </a:t>
                </a:r>
                <a:r>
                  <a:rPr lang="en-US" b="1" dirty="0" smtClean="0">
                    <a:latin typeface="Symbol" pitchFamily="18" charset="2"/>
                  </a:rPr>
                  <a:t>m</a:t>
                </a:r>
                <a:r>
                  <a:rPr lang="en-US" b="1" dirty="0" smtClean="0"/>
                  <a:t>m Tantalum Absorber</a:t>
                </a:r>
              </a:p>
              <a:p>
                <a:r>
                  <a:rPr lang="en-US" b="1" dirty="0" smtClean="0"/>
                  <a:t>100 nm WSi</a:t>
                </a:r>
                <a:r>
                  <a:rPr lang="en-US" b="1" baseline="-25000" dirty="0" smtClean="0"/>
                  <a:t>2</a:t>
                </a:r>
                <a:r>
                  <a:rPr lang="en-US" b="1" dirty="0" smtClean="0"/>
                  <a:t> resonator</a:t>
                </a:r>
                <a:endParaRPr lang="en-US" b="1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2057400" y="3810000"/>
                <a:ext cx="3808431" cy="435292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3581400" y="1828800"/>
                <a:ext cx="2220440" cy="1601386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95667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5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9pPr>
          </a:lstStyle>
          <a:p>
            <a:r>
              <a:rPr lang="en-US" sz="3200" dirty="0" err="1" smtClean="0"/>
              <a:t>Microfabration</a:t>
            </a:r>
            <a:r>
              <a:rPr lang="en-US" sz="3200" dirty="0" smtClean="0"/>
              <a:t> Fabrication Process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4114800" y="1259626"/>
            <a:ext cx="4338338" cy="3540974"/>
            <a:chOff x="5617414" y="1279706"/>
            <a:chExt cx="2776733" cy="2177919"/>
          </a:xfrm>
        </p:grpSpPr>
        <p:pic>
          <p:nvPicPr>
            <p:cNvPr id="4" name="Picture 7" descr="Z:\aa_Detector Development\LTD\MKID\Masks\LKID-2\LKID-2_full_mask_set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2" t="3171" r="27765" b="17074"/>
            <a:stretch/>
          </p:blipFill>
          <p:spPr bwMode="auto">
            <a:xfrm>
              <a:off x="5964986" y="1543450"/>
              <a:ext cx="2226379" cy="191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617414" y="1279706"/>
              <a:ext cx="2776733" cy="2846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69913"/>
              <a:r>
                <a:rPr lang="en-US" sz="2000" b="1" dirty="0" smtClean="0">
                  <a:solidFill>
                    <a:schemeClr val="tx2"/>
                  </a:solidFill>
                </a:rPr>
                <a:t>Six Layer Mask Layout (2” wafer)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28600" y="1432418"/>
            <a:ext cx="3505200" cy="34532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371600" indent="-1371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 smtClean="0"/>
              <a:t>0.5 </a:t>
            </a:r>
            <a:r>
              <a:rPr lang="en-US" sz="1050" dirty="0" smtClean="0">
                <a:latin typeface="Symbol" pitchFamily="18" charset="2"/>
              </a:rPr>
              <a:t>m</a:t>
            </a:r>
            <a:r>
              <a:rPr lang="en-US" sz="1050" dirty="0" smtClean="0"/>
              <a:t>m </a:t>
            </a:r>
            <a:r>
              <a:rPr lang="en-US" sz="1050" dirty="0" err="1" smtClean="0"/>
              <a:t>SiN</a:t>
            </a:r>
            <a:r>
              <a:rPr lang="en-US" sz="1050" dirty="0" smtClean="0"/>
              <a:t> + 300 </a:t>
            </a:r>
            <a:r>
              <a:rPr lang="en-US" sz="1050" dirty="0" smtClean="0">
                <a:latin typeface="Symbol" pitchFamily="18" charset="2"/>
              </a:rPr>
              <a:t>m</a:t>
            </a:r>
            <a:r>
              <a:rPr lang="en-US" sz="1050" dirty="0" smtClean="0"/>
              <a:t>m Silicon wafer</a:t>
            </a:r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 smtClean="0"/>
              <a:t>Resonator </a:t>
            </a:r>
            <a:r>
              <a:rPr lang="en-US" sz="1050" dirty="0"/>
              <a:t>deposition (@ APS)</a:t>
            </a:r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/>
              <a:t>Resonator Lithography (</a:t>
            </a:r>
            <a:r>
              <a:rPr lang="en-US" sz="1050" dirty="0" smtClean="0"/>
              <a:t>MA-6, CNM)</a:t>
            </a:r>
            <a:endParaRPr lang="en-US" sz="1050" dirty="0"/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/>
              <a:t>Resonator Etch (Oxford </a:t>
            </a:r>
            <a:r>
              <a:rPr lang="en-US" sz="1050" dirty="0" smtClean="0"/>
              <a:t>RIE, CNM)</a:t>
            </a:r>
            <a:endParaRPr lang="en-US" sz="1050" dirty="0"/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/>
              <a:t>Resist strip (1165 </a:t>
            </a:r>
            <a:r>
              <a:rPr lang="en-US" sz="1050" dirty="0" smtClean="0"/>
              <a:t>remover, CNM)</a:t>
            </a:r>
            <a:endParaRPr lang="en-US" sz="1050" dirty="0"/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/>
              <a:t>Absorber Lithography (</a:t>
            </a:r>
            <a:r>
              <a:rPr lang="en-US" sz="1050" dirty="0" smtClean="0"/>
              <a:t>MA-6, CNM</a:t>
            </a:r>
            <a:r>
              <a:rPr lang="en-US" sz="1050" dirty="0" smtClean="0">
                <a:sym typeface="Wingdings" pitchFamily="2" charset="2"/>
              </a:rPr>
              <a:t>)</a:t>
            </a:r>
            <a:endParaRPr lang="en-US" sz="1050" dirty="0">
              <a:sym typeface="Wingdings" pitchFamily="2" charset="2"/>
            </a:endParaRPr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>
                <a:sym typeface="Wingdings" pitchFamily="2" charset="2"/>
              </a:rPr>
              <a:t>Absorber deposition (@ </a:t>
            </a:r>
            <a:r>
              <a:rPr lang="en-US" sz="1050" dirty="0" smtClean="0">
                <a:sym typeface="Wingdings" pitchFamily="2" charset="2"/>
              </a:rPr>
              <a:t>APS, CNM)</a:t>
            </a:r>
            <a:endParaRPr lang="en-US" sz="1050" dirty="0">
              <a:sym typeface="Wingdings" pitchFamily="2" charset="2"/>
            </a:endParaRPr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>
                <a:sym typeface="Wingdings" pitchFamily="2" charset="2"/>
              </a:rPr>
              <a:t>Absorber liftoff (1165 </a:t>
            </a:r>
            <a:r>
              <a:rPr lang="en-US" sz="1050" dirty="0" smtClean="0">
                <a:sym typeface="Wingdings" pitchFamily="2" charset="2"/>
              </a:rPr>
              <a:t>remover, CNM)</a:t>
            </a:r>
            <a:endParaRPr lang="en-US" sz="1050" dirty="0">
              <a:sym typeface="Wingdings" pitchFamily="2" charset="2"/>
            </a:endParaRPr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 err="1">
                <a:sym typeface="Wingdings" pitchFamily="2" charset="2"/>
              </a:rPr>
              <a:t>SiN</a:t>
            </a:r>
            <a:r>
              <a:rPr lang="en-US" sz="1050" dirty="0">
                <a:sym typeface="Wingdings" pitchFamily="2" charset="2"/>
              </a:rPr>
              <a:t> bridge </a:t>
            </a:r>
            <a:r>
              <a:rPr lang="en-US" sz="1050" dirty="0" smtClean="0">
                <a:sym typeface="Wingdings" pitchFamily="2" charset="2"/>
              </a:rPr>
              <a:t>lithography(MA-6, CNM)</a:t>
            </a:r>
            <a:endParaRPr lang="en-US" sz="1050" dirty="0">
              <a:sym typeface="Wingdings" pitchFamily="2" charset="2"/>
            </a:endParaRPr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>
                <a:sym typeface="Wingdings" pitchFamily="2" charset="2"/>
              </a:rPr>
              <a:t>Backside </a:t>
            </a:r>
            <a:r>
              <a:rPr lang="en-US" sz="1050" dirty="0" err="1">
                <a:sym typeface="Wingdings" pitchFamily="2" charset="2"/>
              </a:rPr>
              <a:t>SiN</a:t>
            </a:r>
            <a:r>
              <a:rPr lang="en-US" sz="1050" dirty="0">
                <a:sym typeface="Wingdings" pitchFamily="2" charset="2"/>
              </a:rPr>
              <a:t> membrane lithography (</a:t>
            </a:r>
            <a:r>
              <a:rPr lang="en-US" sz="1050" dirty="0" smtClean="0">
                <a:sym typeface="Wingdings" pitchFamily="2" charset="2"/>
              </a:rPr>
              <a:t>MA-6, CNM)</a:t>
            </a:r>
            <a:endParaRPr lang="en-US" sz="1050" dirty="0">
              <a:sym typeface="Wingdings" pitchFamily="2" charset="2"/>
            </a:endParaRPr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>
                <a:sym typeface="Wingdings" pitchFamily="2" charset="2"/>
              </a:rPr>
              <a:t>Backside </a:t>
            </a:r>
            <a:r>
              <a:rPr lang="en-US" sz="1050" dirty="0" err="1">
                <a:sym typeface="Wingdings" pitchFamily="2" charset="2"/>
              </a:rPr>
              <a:t>SiN</a:t>
            </a:r>
            <a:r>
              <a:rPr lang="en-US" sz="1050" dirty="0">
                <a:sym typeface="Wingdings" pitchFamily="2" charset="2"/>
              </a:rPr>
              <a:t> etch (March </a:t>
            </a:r>
            <a:r>
              <a:rPr lang="en-US" sz="1050" dirty="0" smtClean="0">
                <a:sym typeface="Wingdings" pitchFamily="2" charset="2"/>
              </a:rPr>
              <a:t>etcher, CNM)</a:t>
            </a:r>
            <a:endParaRPr lang="en-US" sz="1050" dirty="0">
              <a:sym typeface="Wingdings" pitchFamily="2" charset="2"/>
            </a:endParaRPr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>
                <a:sym typeface="Wingdings" pitchFamily="2" charset="2"/>
              </a:rPr>
              <a:t>Bulk Si etch (</a:t>
            </a:r>
            <a:r>
              <a:rPr lang="en-US" sz="1050" dirty="0" smtClean="0">
                <a:sym typeface="Wingdings" pitchFamily="2" charset="2"/>
              </a:rPr>
              <a:t>KOH, CNM)</a:t>
            </a:r>
            <a:endParaRPr lang="en-US" sz="1050" dirty="0">
              <a:sym typeface="Wingdings" pitchFamily="2" charset="2"/>
            </a:endParaRPr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>
                <a:sym typeface="Wingdings" pitchFamily="2" charset="2"/>
              </a:rPr>
              <a:t>Backside protective Al depositions (@ </a:t>
            </a:r>
            <a:r>
              <a:rPr lang="en-US" sz="1050" dirty="0" smtClean="0">
                <a:sym typeface="Wingdings" pitchFamily="2" charset="2"/>
              </a:rPr>
              <a:t>APS)</a:t>
            </a:r>
            <a:endParaRPr lang="en-US" sz="1050" dirty="0">
              <a:sym typeface="Wingdings" pitchFamily="2" charset="2"/>
            </a:endParaRPr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 err="1">
                <a:sym typeface="Wingdings" pitchFamily="2" charset="2"/>
              </a:rPr>
              <a:t>SiN</a:t>
            </a:r>
            <a:r>
              <a:rPr lang="en-US" sz="1050" dirty="0">
                <a:sym typeface="Wingdings" pitchFamily="2" charset="2"/>
              </a:rPr>
              <a:t> bridge etch (March </a:t>
            </a:r>
            <a:r>
              <a:rPr lang="en-US" sz="1050" dirty="0" smtClean="0">
                <a:sym typeface="Wingdings" pitchFamily="2" charset="2"/>
              </a:rPr>
              <a:t>etcher, CNM)</a:t>
            </a:r>
            <a:endParaRPr lang="en-US" sz="1050" dirty="0">
              <a:sym typeface="Wingdings" pitchFamily="2" charset="2"/>
            </a:endParaRPr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>
                <a:sym typeface="Wingdings" pitchFamily="2" charset="2"/>
              </a:rPr>
              <a:t>Al wet </a:t>
            </a:r>
            <a:r>
              <a:rPr lang="en-US" sz="1050" dirty="0" smtClean="0">
                <a:sym typeface="Wingdings" pitchFamily="2" charset="2"/>
              </a:rPr>
              <a:t>etch (CNM)</a:t>
            </a:r>
            <a:endParaRPr lang="en-US" sz="1050" dirty="0">
              <a:sym typeface="Wingdings" pitchFamily="2" charset="2"/>
            </a:endParaRPr>
          </a:p>
          <a:p>
            <a:pPr marL="228600" indent="-22860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sz="1050" dirty="0">
                <a:sym typeface="Wingdings" pitchFamily="2" charset="2"/>
              </a:rPr>
              <a:t>Resist strip (1165 </a:t>
            </a:r>
            <a:r>
              <a:rPr lang="en-US" sz="1050" dirty="0" smtClean="0">
                <a:sym typeface="Wingdings" pitchFamily="2" charset="2"/>
              </a:rPr>
              <a:t>remover, CNM)</a:t>
            </a:r>
            <a:endParaRPr lang="en-US" sz="1400" dirty="0"/>
          </a:p>
        </p:txBody>
      </p:sp>
      <p:grpSp>
        <p:nvGrpSpPr>
          <p:cNvPr id="7" name="Group 6"/>
          <p:cNvGrpSpPr/>
          <p:nvPr/>
        </p:nvGrpSpPr>
        <p:grpSpPr>
          <a:xfrm>
            <a:off x="2743200" y="1269447"/>
            <a:ext cx="3661664" cy="1717548"/>
            <a:chOff x="2743200" y="1269447"/>
            <a:chExt cx="3661664" cy="1717548"/>
          </a:xfrm>
        </p:grpSpPr>
        <p:pic>
          <p:nvPicPr>
            <p:cNvPr id="8" name="Picture 116" descr="M108_post_etch_1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1269447"/>
              <a:ext cx="2290064" cy="1717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2743200" y="2118400"/>
              <a:ext cx="1752600" cy="9821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" name="Group 9"/>
          <p:cNvGrpSpPr/>
          <p:nvPr/>
        </p:nvGrpSpPr>
        <p:grpSpPr>
          <a:xfrm>
            <a:off x="2720898" y="1259626"/>
            <a:ext cx="6164324" cy="1717548"/>
            <a:chOff x="2720898" y="1259626"/>
            <a:chExt cx="6164324" cy="1717548"/>
          </a:xfrm>
        </p:grpSpPr>
        <p:pic>
          <p:nvPicPr>
            <p:cNvPr id="11" name="Picture 130" descr="M108_absorbor_lithography_10x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158" y="1259626"/>
              <a:ext cx="2290064" cy="1717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 bwMode="auto">
            <a:xfrm flipV="1">
              <a:off x="2720898" y="2514600"/>
              <a:ext cx="4670502" cy="139390"/>
            </a:xfrm>
            <a:prstGeom prst="straightConnector1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2743200" y="3083052"/>
            <a:ext cx="3669098" cy="1717548"/>
            <a:chOff x="2743200" y="3083052"/>
            <a:chExt cx="3669098" cy="1717548"/>
          </a:xfrm>
        </p:grpSpPr>
        <p:pic>
          <p:nvPicPr>
            <p:cNvPr id="14" name="Picture 131" descr="M108_SiN_bridge_lith_10x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234" y="3083052"/>
              <a:ext cx="2290064" cy="1717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14"/>
            <p:cNvCxnSpPr/>
            <p:nvPr/>
          </p:nvCxnSpPr>
          <p:spPr bwMode="auto">
            <a:xfrm>
              <a:off x="2743200" y="3203087"/>
              <a:ext cx="1914643" cy="225913"/>
            </a:xfrm>
            <a:prstGeom prst="straightConnector1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3189318" y="3043083"/>
            <a:ext cx="5695904" cy="1717548"/>
            <a:chOff x="3189318" y="3043083"/>
            <a:chExt cx="5695904" cy="1717548"/>
          </a:xfrm>
        </p:grpSpPr>
        <p:pic>
          <p:nvPicPr>
            <p:cNvPr id="17" name="Picture 133" descr="M113_post_backside_Si_etch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158" y="3043083"/>
              <a:ext cx="2290064" cy="1717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 bwMode="auto">
            <a:xfrm flipV="1">
              <a:off x="3189318" y="3901857"/>
              <a:ext cx="3897282" cy="136743"/>
            </a:xfrm>
            <a:prstGeom prst="straightConnector1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2590800" y="4282614"/>
            <a:ext cx="5545514" cy="2311733"/>
            <a:chOff x="2590800" y="4282614"/>
            <a:chExt cx="5545514" cy="2311733"/>
          </a:xfrm>
        </p:grpSpPr>
        <p:pic>
          <p:nvPicPr>
            <p:cNvPr id="20" name="Picture 134" descr="M114_final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003" y="4282614"/>
              <a:ext cx="3082311" cy="2311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 bwMode="auto">
            <a:xfrm>
              <a:off x="2590800" y="4760631"/>
              <a:ext cx="2895600" cy="497169"/>
            </a:xfrm>
            <a:prstGeom prst="straightConnector1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545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29200"/>
          </a:xfrm>
        </p:spPr>
        <p:txBody>
          <a:bodyPr/>
          <a:lstStyle/>
          <a:p>
            <a:r>
              <a:rPr lang="en-US" sz="2400" b="1" dirty="0" smtClean="0"/>
              <a:t>Take a moment to analyze what kind of detector you are using!</a:t>
            </a:r>
          </a:p>
          <a:p>
            <a:pPr lvl="1"/>
            <a:r>
              <a:rPr lang="en-US" sz="2200" dirty="0" smtClean="0"/>
              <a:t>Counting or Integrating?</a:t>
            </a:r>
          </a:p>
          <a:p>
            <a:pPr lvl="2"/>
            <a:r>
              <a:rPr lang="en-US" sz="2000" dirty="0" smtClean="0"/>
              <a:t>Counting: </a:t>
            </a:r>
            <a:r>
              <a:rPr lang="en-US" sz="2000" dirty="0" err="1" smtClean="0"/>
              <a:t>Deadtime</a:t>
            </a:r>
            <a:r>
              <a:rPr lang="en-US" sz="2000" dirty="0" smtClean="0"/>
              <a:t> limitations (what’s the fill pattern during my experiment?)</a:t>
            </a:r>
          </a:p>
          <a:p>
            <a:pPr lvl="2"/>
            <a:r>
              <a:rPr lang="en-US" sz="2000" dirty="0" smtClean="0"/>
              <a:t>Integrating: Dark Subtraction?</a:t>
            </a:r>
          </a:p>
          <a:p>
            <a:pPr lvl="1"/>
            <a:r>
              <a:rPr lang="en-US" sz="2200" dirty="0" smtClean="0"/>
              <a:t>Pilatus detector (counting pixel array detectors)</a:t>
            </a:r>
          </a:p>
          <a:p>
            <a:pPr lvl="2"/>
            <a:r>
              <a:rPr lang="en-US" sz="2000" dirty="0" smtClean="0"/>
              <a:t>What threshold should use?</a:t>
            </a:r>
            <a:endParaRPr lang="en-US" sz="2200" dirty="0" smtClean="0"/>
          </a:p>
          <a:p>
            <a:pPr lvl="1"/>
            <a:r>
              <a:rPr lang="en-US" sz="2200" dirty="0" smtClean="0"/>
              <a:t>Energy resolving detectors?</a:t>
            </a:r>
          </a:p>
          <a:p>
            <a:pPr lvl="2"/>
            <a:r>
              <a:rPr lang="en-US" sz="2000" dirty="0" smtClean="0"/>
              <a:t>What shaping time to use? </a:t>
            </a:r>
            <a:endParaRPr lang="en-US" sz="2000" dirty="0"/>
          </a:p>
          <a:p>
            <a:pPr lvl="3"/>
            <a:r>
              <a:rPr lang="en-US" sz="2000" dirty="0" smtClean="0"/>
              <a:t>Speed versus resolution</a:t>
            </a:r>
          </a:p>
          <a:p>
            <a:pPr lvl="1"/>
            <a:r>
              <a:rPr lang="en-US" sz="2200" dirty="0" smtClean="0"/>
              <a:t>Interested in detector physics? Come talk to me! </a:t>
            </a:r>
          </a:p>
          <a:p>
            <a:pPr lvl="2"/>
            <a:r>
              <a:rPr lang="en-US" sz="2000" dirty="0" smtClean="0"/>
              <a:t>Looking for some young minds to develop new detectors!</a:t>
            </a:r>
          </a:p>
          <a:p>
            <a:pPr lvl="3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328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Counting versus Integrating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5029200"/>
          </a:xfrm>
        </p:spPr>
        <p:txBody>
          <a:bodyPr/>
          <a:lstStyle/>
          <a:p>
            <a:r>
              <a:rPr lang="en-US" sz="2800" b="1" dirty="0" smtClean="0"/>
              <a:t>Counting</a:t>
            </a:r>
          </a:p>
          <a:p>
            <a:pPr lvl="1"/>
            <a:r>
              <a:rPr lang="en-US" sz="2000" b="1" dirty="0" smtClean="0"/>
              <a:t>Single photon counting</a:t>
            </a:r>
          </a:p>
          <a:p>
            <a:pPr lvl="2"/>
            <a:r>
              <a:rPr lang="en-US" sz="1800" b="1" dirty="0" smtClean="0"/>
              <a:t>Scintillator counting detectors (e.g., </a:t>
            </a:r>
            <a:r>
              <a:rPr lang="en-US" sz="1800" b="1" dirty="0" err="1" smtClean="0"/>
              <a:t>Cyberstar</a:t>
            </a:r>
            <a:r>
              <a:rPr lang="en-US" sz="1800" b="1" dirty="0" smtClean="0"/>
              <a:t>)</a:t>
            </a:r>
          </a:p>
          <a:p>
            <a:pPr lvl="2"/>
            <a:r>
              <a:rPr lang="en-US" sz="1800" b="1" dirty="0"/>
              <a:t>Pilatus (counting pixel array detectors</a:t>
            </a:r>
            <a:r>
              <a:rPr lang="en-US" sz="1800" b="1" dirty="0" smtClean="0"/>
              <a:t>)</a:t>
            </a:r>
          </a:p>
          <a:p>
            <a:pPr lvl="2"/>
            <a:r>
              <a:rPr lang="en-US" sz="1800" b="1" dirty="0" smtClean="0"/>
              <a:t>Energy-resolving Detectors (Silicon or Germanium diode detectors)</a:t>
            </a:r>
          </a:p>
          <a:p>
            <a:pPr lvl="1"/>
            <a:r>
              <a:rPr lang="en-US" sz="2000" b="1" dirty="0" err="1" smtClean="0"/>
              <a:t>Deadtime</a:t>
            </a:r>
            <a:r>
              <a:rPr lang="en-US" sz="2000" b="1" dirty="0" smtClean="0"/>
              <a:t> limitations!!!</a:t>
            </a:r>
          </a:p>
          <a:p>
            <a:pPr lvl="1"/>
            <a:r>
              <a:rPr lang="en-US" sz="2000" b="1" dirty="0" smtClean="0"/>
              <a:t>Dark current rejected with a sufficiently high threshold.</a:t>
            </a:r>
            <a:endParaRPr lang="en-US" sz="2800" b="1" dirty="0" smtClean="0"/>
          </a:p>
          <a:p>
            <a:r>
              <a:rPr lang="en-US" sz="2800" b="1" dirty="0" smtClean="0"/>
              <a:t>Integrating</a:t>
            </a:r>
          </a:p>
          <a:p>
            <a:pPr lvl="1"/>
            <a:r>
              <a:rPr lang="en-US" sz="2000" b="1" dirty="0" smtClean="0"/>
              <a:t>Signal accumulates</a:t>
            </a:r>
          </a:p>
          <a:p>
            <a:pPr lvl="1"/>
            <a:r>
              <a:rPr lang="en-US" sz="2000" b="1" dirty="0" smtClean="0"/>
              <a:t>CCDs, Ion chamber</a:t>
            </a:r>
          </a:p>
          <a:p>
            <a:pPr lvl="1"/>
            <a:r>
              <a:rPr lang="en-US" sz="2000" b="1" dirty="0" smtClean="0"/>
              <a:t>No </a:t>
            </a:r>
            <a:r>
              <a:rPr lang="en-US" sz="2000" b="1" dirty="0" err="1" smtClean="0"/>
              <a:t>deadtime</a:t>
            </a:r>
            <a:r>
              <a:rPr lang="en-US" sz="2000" b="1" dirty="0" smtClean="0"/>
              <a:t> limitations</a:t>
            </a:r>
            <a:endParaRPr lang="en-US" sz="1800" b="1" dirty="0" smtClean="0"/>
          </a:p>
          <a:p>
            <a:pPr lvl="1"/>
            <a:r>
              <a:rPr lang="en-US" sz="2000" b="1" dirty="0" smtClean="0"/>
              <a:t>Read noise and dark current are issues to consider</a:t>
            </a:r>
          </a:p>
          <a:p>
            <a:pPr lvl="1"/>
            <a:endParaRPr lang="en-US" sz="26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7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Shaping time – counting detectors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572000" cy="4525963"/>
          </a:xfrm>
        </p:spPr>
        <p:txBody>
          <a:bodyPr/>
          <a:lstStyle/>
          <a:p>
            <a:r>
              <a:rPr lang="en-US" dirty="0" smtClean="0"/>
              <a:t>Response time of detector</a:t>
            </a:r>
          </a:p>
          <a:p>
            <a:pPr lvl="1"/>
            <a:r>
              <a:rPr lang="en-US" sz="1600" dirty="0" smtClean="0"/>
              <a:t>In most detectors, the user can change this via software.</a:t>
            </a:r>
          </a:p>
          <a:p>
            <a:r>
              <a:rPr lang="en-US" dirty="0" smtClean="0"/>
              <a:t>Gain is usually associated with longer shaping time. </a:t>
            </a:r>
          </a:p>
          <a:p>
            <a:r>
              <a:rPr lang="en-US" dirty="0" smtClean="0"/>
              <a:t>Longer shaping time improved the energy resolution</a:t>
            </a:r>
          </a:p>
          <a:p>
            <a:pPr lvl="1"/>
            <a:r>
              <a:rPr lang="en-US" sz="1600" dirty="0" smtClean="0"/>
              <a:t>But reduced the total count rate throughput. </a:t>
            </a:r>
          </a:p>
          <a:p>
            <a:pPr lvl="1"/>
            <a:r>
              <a:rPr lang="en-US" sz="1600" dirty="0" smtClean="0"/>
              <a:t>Energy resolution is important for certain techniques (e.g., XANES, XAFS)</a:t>
            </a:r>
            <a:endParaRPr lang="en-US" sz="1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8862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48300" y="3977282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Analog</a:t>
            </a:r>
            <a:r>
              <a:rPr lang="en-US" dirty="0" smtClean="0"/>
              <a:t> response of a counting detector to the same x-ray photon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8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699"/>
            <a:ext cx="8686800" cy="1143000"/>
          </a:xfrm>
        </p:spPr>
        <p:txBody>
          <a:bodyPr/>
          <a:lstStyle/>
          <a:p>
            <a:r>
              <a:rPr lang="en-US" sz="3200" dirty="0" err="1" smtClean="0"/>
              <a:t>Deadtime</a:t>
            </a:r>
            <a:r>
              <a:rPr lang="en-US" sz="3200" dirty="0" smtClean="0"/>
              <a:t> limitations for counting detectors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599"/>
            <a:ext cx="4648200" cy="32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48400" y="19812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Analog pulses</a:t>
            </a:r>
            <a:endParaRPr lang="en-US" sz="28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1371600" y="4343400"/>
            <a:ext cx="5029200" cy="609600"/>
            <a:chOff x="1371600" y="4343400"/>
            <a:chExt cx="5029200" cy="609600"/>
          </a:xfrm>
        </p:grpSpPr>
        <p:cxnSp>
          <p:nvCxnSpPr>
            <p:cNvPr id="9" name="Elbow Connector 8"/>
            <p:cNvCxnSpPr/>
            <p:nvPr/>
          </p:nvCxnSpPr>
          <p:spPr bwMode="auto">
            <a:xfrm>
              <a:off x="3124200" y="4343400"/>
              <a:ext cx="3276600" cy="609600"/>
            </a:xfrm>
            <a:prstGeom prst="bentConnector3">
              <a:avLst>
                <a:gd name="adj1" fmla="val 14328"/>
              </a:avLst>
            </a:prstGeom>
            <a:noFill/>
            <a:ln w="57150" cap="flat" cmpd="sng" algn="ctr">
              <a:solidFill>
                <a:srgbClr val="5B6C6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Elbow Connector 21"/>
            <p:cNvCxnSpPr/>
            <p:nvPr/>
          </p:nvCxnSpPr>
          <p:spPr bwMode="auto">
            <a:xfrm rot="10800000" flipV="1">
              <a:off x="1371600" y="4343400"/>
              <a:ext cx="1752600" cy="609600"/>
            </a:xfrm>
            <a:prstGeom prst="bentConnector3">
              <a:avLst>
                <a:gd name="adj1" fmla="val 624"/>
              </a:avLst>
            </a:prstGeom>
            <a:noFill/>
            <a:ln w="57150" cap="flat" cmpd="sng" algn="ctr">
              <a:solidFill>
                <a:srgbClr val="5B6C6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1371600" y="5181600"/>
            <a:ext cx="5029200" cy="609600"/>
            <a:chOff x="1371600" y="4343400"/>
            <a:chExt cx="5029200" cy="609600"/>
          </a:xfrm>
        </p:grpSpPr>
        <p:cxnSp>
          <p:nvCxnSpPr>
            <p:cNvPr id="31" name="Elbow Connector 30"/>
            <p:cNvCxnSpPr/>
            <p:nvPr/>
          </p:nvCxnSpPr>
          <p:spPr bwMode="auto">
            <a:xfrm>
              <a:off x="3124200" y="4343400"/>
              <a:ext cx="3276600" cy="609600"/>
            </a:xfrm>
            <a:prstGeom prst="bentConnector3">
              <a:avLst>
                <a:gd name="adj1" fmla="val 23589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Elbow Connector 31"/>
            <p:cNvCxnSpPr/>
            <p:nvPr/>
          </p:nvCxnSpPr>
          <p:spPr bwMode="auto">
            <a:xfrm rot="10800000" flipV="1">
              <a:off x="1371600" y="4343400"/>
              <a:ext cx="1752600" cy="609600"/>
            </a:xfrm>
            <a:prstGeom prst="bentConnector3">
              <a:avLst>
                <a:gd name="adj1" fmla="val 624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1371600" y="5943600"/>
            <a:ext cx="5029200" cy="609600"/>
            <a:chOff x="1371600" y="4343400"/>
            <a:chExt cx="5029200" cy="609600"/>
          </a:xfrm>
        </p:grpSpPr>
        <p:cxnSp>
          <p:nvCxnSpPr>
            <p:cNvPr id="35" name="Elbow Connector 34"/>
            <p:cNvCxnSpPr/>
            <p:nvPr/>
          </p:nvCxnSpPr>
          <p:spPr bwMode="auto">
            <a:xfrm>
              <a:off x="3124200" y="4343400"/>
              <a:ext cx="3276600" cy="609600"/>
            </a:xfrm>
            <a:prstGeom prst="bentConnector3">
              <a:avLst>
                <a:gd name="adj1" fmla="val 41768"/>
              </a:avLst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Elbow Connector 35"/>
            <p:cNvCxnSpPr/>
            <p:nvPr/>
          </p:nvCxnSpPr>
          <p:spPr bwMode="auto">
            <a:xfrm rot="10800000" flipV="1">
              <a:off x="1371600" y="4343400"/>
              <a:ext cx="1752600" cy="609600"/>
            </a:xfrm>
            <a:prstGeom prst="bentConnector3">
              <a:avLst>
                <a:gd name="adj1" fmla="val 624"/>
              </a:avLst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" name="TextBox 42"/>
          <p:cNvSpPr txBox="1"/>
          <p:nvPr/>
        </p:nvSpPr>
        <p:spPr>
          <a:xfrm>
            <a:off x="6781800" y="5105400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Discriminator output (Digital)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0324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dirty="0" err="1" smtClean="0"/>
              <a:t>Deadtime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33400"/>
          </a:xfrm>
        </p:spPr>
        <p:txBody>
          <a:bodyPr/>
          <a:lstStyle/>
          <a:p>
            <a:r>
              <a:rPr lang="en-US" sz="2000" b="1" dirty="0" smtClean="0"/>
              <a:t>As you increase the input count rate (ICR), does the output count rate (OCR) follow linearly?</a:t>
            </a:r>
          </a:p>
          <a:p>
            <a:pPr lvl="1"/>
            <a:r>
              <a:rPr lang="en-US" b="1" dirty="0" smtClean="0"/>
              <a:t>The </a:t>
            </a:r>
            <a:r>
              <a:rPr lang="en-US" b="1" dirty="0"/>
              <a:t>l</a:t>
            </a:r>
            <a:r>
              <a:rPr lang="en-US" b="1" dirty="0" smtClean="0"/>
              <a:t>onger the shaping time, the lower the ICR before deviating from linearity.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38057" y="3124200"/>
            <a:ext cx="3522617" cy="830997"/>
          </a:xfrm>
          <a:prstGeom prst="rect">
            <a:avLst/>
          </a:prstGeom>
          <a:solidFill>
            <a:srgbClr val="CCFFCC"/>
          </a:solidFill>
          <a:ln w="57150" cmpd="sng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When to worry?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Rate &gt; 1 / (2 x </a:t>
            </a:r>
            <a:r>
              <a:rPr lang="en-US" sz="2400" dirty="0" smtClean="0">
                <a:latin typeface="Symbol" charset="2"/>
                <a:cs typeface="Symbol" charset="2"/>
              </a:rPr>
              <a:t>t</a:t>
            </a:r>
            <a:r>
              <a:rPr lang="en-US" sz="2400" dirty="0" smtClean="0"/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2400" y="1981200"/>
            <a:ext cx="4648200" cy="4741630"/>
            <a:chOff x="609600" y="2234493"/>
            <a:chExt cx="3691218" cy="39403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572" t="5935" r="9926" b="3572"/>
            <a:stretch/>
          </p:blipFill>
          <p:spPr>
            <a:xfrm>
              <a:off x="609600" y="2234493"/>
              <a:ext cx="3691218" cy="386150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4000" y="5791200"/>
              <a:ext cx="2667000" cy="38365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Input </a:t>
              </a:r>
              <a:r>
                <a:rPr lang="en-US" sz="2400" b="1" dirty="0"/>
                <a:t>count rate (ICR</a:t>
              </a:r>
              <a:r>
                <a:rPr lang="en-US" sz="2400" b="1" dirty="0" smtClean="0"/>
                <a:t>)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489466" y="3626692"/>
              <a:ext cx="2895600" cy="36661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Output count </a:t>
              </a:r>
              <a:r>
                <a:rPr lang="en-US" sz="2400" b="1" dirty="0"/>
                <a:t>rate </a:t>
              </a:r>
              <a:r>
                <a:rPr lang="en-US" sz="2400" b="1" dirty="0" smtClean="0"/>
                <a:t>(OCR)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8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Deadtime</a:t>
            </a:r>
            <a:r>
              <a:rPr lang="en-US" sz="3200" dirty="0" smtClean="0"/>
              <a:t> for synchrotron (pulsed source)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761999"/>
            <a:ext cx="6629400" cy="623887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b="1" dirty="0" smtClean="0"/>
              <a:t>Depends on the fill pattern and speed of the detector</a:t>
            </a:r>
          </a:p>
          <a:p>
            <a:pPr>
              <a:buFont typeface="Wingdings" charset="2"/>
              <a:buChar char="Ø"/>
            </a:pPr>
            <a:r>
              <a:rPr lang="en-US" b="1" dirty="0" smtClean="0"/>
              <a:t>Counting detectors can detect at most one photon per bunch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600200" y="6601520"/>
            <a:ext cx="7467600" cy="256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600" b="1" baseline="30000" dirty="0"/>
              <a:t>D.A. </a:t>
            </a:r>
            <a:r>
              <a:rPr lang="de-DE" sz="1600" b="1" baseline="30000" dirty="0" err="1"/>
              <a:t>Walko</a:t>
            </a:r>
            <a:r>
              <a:rPr lang="de-DE" sz="1600" b="1" baseline="30000" dirty="0"/>
              <a:t>, D.A. Arms, E.C. </a:t>
            </a:r>
            <a:r>
              <a:rPr lang="de-DE" sz="1600" b="1" baseline="30000" dirty="0" err="1"/>
              <a:t>Landahl</a:t>
            </a:r>
            <a:r>
              <a:rPr lang="de-DE" sz="1600" b="1" baseline="30000" dirty="0"/>
              <a:t>, J. </a:t>
            </a:r>
            <a:r>
              <a:rPr lang="de-DE" sz="1600" b="1" baseline="30000" dirty="0" err="1"/>
              <a:t>Synchro</a:t>
            </a:r>
            <a:r>
              <a:rPr lang="de-DE" sz="1600" b="1" baseline="30000" dirty="0"/>
              <a:t>. Rad. 15 (2008) </a:t>
            </a:r>
            <a:r>
              <a:rPr lang="de-DE" sz="1600" b="1" baseline="30000" dirty="0" smtClean="0"/>
              <a:t>612; </a:t>
            </a:r>
            <a:r>
              <a:rPr lang="cs-CZ" sz="1600" b="1" baseline="30000" dirty="0">
                <a:hlinkClick r:id="rId2"/>
              </a:rPr>
              <a:t>http://dx.doi.org/10.1107/</a:t>
            </a:r>
            <a:r>
              <a:rPr lang="cs-CZ" sz="1600" b="1" baseline="30000" dirty="0" smtClean="0">
                <a:hlinkClick r:id="rId2"/>
              </a:rPr>
              <a:t>S0909049508022358</a:t>
            </a:r>
            <a:endParaRPr lang="cs-CZ" sz="1600" b="1" baseline="30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931781" y="60373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419600" y="1447800"/>
            <a:ext cx="5029200" cy="5181600"/>
            <a:chOff x="4419600" y="1143000"/>
            <a:chExt cx="5029200" cy="5181600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4419600" y="1295400"/>
              <a:ext cx="2990850" cy="1690687"/>
              <a:chOff x="84" y="2043"/>
              <a:chExt cx="1884" cy="1065"/>
            </a:xfrm>
          </p:grpSpPr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" y="2043"/>
                <a:ext cx="1884" cy="1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6"/>
              <p:cNvSpPr txBox="1">
                <a:spLocks noChangeArrowheads="1"/>
              </p:cNvSpPr>
              <p:nvPr/>
            </p:nvSpPr>
            <p:spPr bwMode="auto">
              <a:xfrm>
                <a:off x="1392" y="2640"/>
                <a:ext cx="52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400" b="1"/>
                  <a:t>NaI</a:t>
                </a:r>
                <a:endParaRPr lang="en-US" b="1"/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4419600" y="3048000"/>
              <a:ext cx="2971800" cy="1684337"/>
              <a:chOff x="2016" y="2059"/>
              <a:chExt cx="1872" cy="1061"/>
            </a:xfrm>
          </p:grpSpPr>
          <p:pic>
            <p:nvPicPr>
              <p:cNvPr id="17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2059"/>
                <a:ext cx="1872" cy="1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7"/>
              <p:cNvSpPr txBox="1">
                <a:spLocks noChangeArrowheads="1"/>
              </p:cNvSpPr>
              <p:nvPr/>
            </p:nvSpPr>
            <p:spPr bwMode="auto">
              <a:xfrm>
                <a:off x="3312" y="2685"/>
                <a:ext cx="52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400" b="1"/>
                  <a:t>YAP</a:t>
                </a:r>
                <a:endParaRPr lang="en-US" b="1"/>
              </a:p>
            </p:txBody>
          </p: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4495800" y="4854575"/>
              <a:ext cx="2895600" cy="1470025"/>
              <a:chOff x="3936" y="2146"/>
              <a:chExt cx="1824" cy="926"/>
            </a:xfrm>
          </p:grpSpPr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2146"/>
                <a:ext cx="1824" cy="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8"/>
              <p:cNvSpPr txBox="1">
                <a:spLocks noChangeArrowheads="1"/>
              </p:cNvSpPr>
              <p:nvPr/>
            </p:nvSpPr>
            <p:spPr bwMode="auto">
              <a:xfrm>
                <a:off x="5184" y="2592"/>
                <a:ext cx="52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400" b="1"/>
                  <a:t>APD</a:t>
                </a:r>
                <a:endParaRPr lang="en-US" b="1"/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 bwMode="auto">
            <a:xfrm>
              <a:off x="7620000" y="1905000"/>
              <a:ext cx="0" cy="4038600"/>
            </a:xfrm>
            <a:prstGeom prst="straightConnector1">
              <a:avLst/>
            </a:prstGeom>
            <a:noFill/>
            <a:ln w="762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7086600" y="1143000"/>
              <a:ext cx="2362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8000"/>
                  </a:solidFill>
                </a:rPr>
                <a:t>Fast detector (shorter shaping time)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455" r="5948"/>
          <a:stretch/>
        </p:blipFill>
        <p:spPr>
          <a:xfrm>
            <a:off x="361993" y="2133600"/>
            <a:ext cx="3829007" cy="365351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76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L_template_green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ANL_template_green_200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ANL_template_green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ANL_template_green_2003</Template>
  <TotalTime>51054</TotalTime>
  <Words>1930</Words>
  <Application>Microsoft Office PowerPoint</Application>
  <PresentationFormat>On-screen Show (4:3)</PresentationFormat>
  <Paragraphs>357</Paragraphs>
  <Slides>45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ANL_template_green_2003</vt:lpstr>
      <vt:lpstr>X-ray Detection</vt:lpstr>
      <vt:lpstr>Outline</vt:lpstr>
      <vt:lpstr>How do you detect x-rays?</vt:lpstr>
      <vt:lpstr>Counting versus Integrating</vt:lpstr>
      <vt:lpstr>Counting versus Integrating</vt:lpstr>
      <vt:lpstr>Shaping time – counting detectors</vt:lpstr>
      <vt:lpstr>Deadtime limitations for counting detectors</vt:lpstr>
      <vt:lpstr>Deadtime</vt:lpstr>
      <vt:lpstr>Deadtime for synchrotron (pulsed source)</vt:lpstr>
      <vt:lpstr>What fill pattern pattern will you be using?</vt:lpstr>
      <vt:lpstr>Indirectly (x-rays  optical photons  electrons) Scintillation Counters</vt:lpstr>
      <vt:lpstr>Indirectly (x-rays  optical photons  electrons) Charge Coupled Devices (CCDs)</vt:lpstr>
      <vt:lpstr>Indirectly (x-rays  optical photons  electrons) Charge Coupled Devices (CCDs) + x-ray scintillators</vt:lpstr>
      <vt:lpstr>Indirectly (x-rays  optical photons  electrons) Charge Coupled Devices (CCDs) + x-ray scintillators</vt:lpstr>
      <vt:lpstr>Indirectly (x-rays  optical photons  electrons) Amorphous Silicon Flat Panel + x-ray scintillators</vt:lpstr>
      <vt:lpstr>Scintillator Thickness and Optimal Energy Range</vt:lpstr>
      <vt:lpstr>Indirectly (x-rays  optical photons  electrons) Charge Coupled Devices (CCDs) + x-ray scintillators</vt:lpstr>
      <vt:lpstr>Directly (x-rays  electrons)   Ion Chambers</vt:lpstr>
      <vt:lpstr>Directly (x-rays  electrons)   Pixel Array Detectors (e.g., Pilatus)</vt:lpstr>
      <vt:lpstr>Directly (x-rays  electrons)   Pixel Array Detectors (e.g., Pilatus)</vt:lpstr>
      <vt:lpstr>Directly (x-rays  electrons)   Integrating Pixel Array Detectors </vt:lpstr>
      <vt:lpstr>Directly (x-rays  electrons)   Pixel Array Detectors (e.g., Pilatus)</vt:lpstr>
      <vt:lpstr>A variety of Pixel Array detectors</vt:lpstr>
      <vt:lpstr>Directly (x-rays  electrons)   Pixel Array Detectors – Pilatus Threshold</vt:lpstr>
      <vt:lpstr>Pilatus Threshold – pixel charge sharing</vt:lpstr>
      <vt:lpstr>Pilatus Threshold – pixel charge sharing</vt:lpstr>
      <vt:lpstr>Spatial Resolution: Indirect vs. Direct</vt:lpstr>
      <vt:lpstr>Energy Resolving Detectors (aka Energy Dispersive Detectors) (aka Spectroscopic Detectors)  (aka XRF detector)</vt:lpstr>
      <vt:lpstr>Fluorescence (XRF) Measures…</vt:lpstr>
      <vt:lpstr>Spectroscopic Detectors</vt:lpstr>
      <vt:lpstr>In reality, we use Silicon Drift Diodes … </vt:lpstr>
      <vt:lpstr>Spectroscopic Detectors – Signal Chain</vt:lpstr>
      <vt:lpstr>Spectroscopic Detectors – Pulses to Histograms</vt:lpstr>
      <vt:lpstr>4-element Silicon Drift Diode  </vt:lpstr>
      <vt:lpstr>Trade-off between count rate and energy resolution!!!</vt:lpstr>
      <vt:lpstr>Dynamic Range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>ANL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Development at APS</dc:title>
  <dc:creator>amiceli</dc:creator>
  <cp:lastModifiedBy>Sharon Knight</cp:lastModifiedBy>
  <cp:revision>976</cp:revision>
  <cp:lastPrinted>2015-06-11T12:30:16Z</cp:lastPrinted>
  <dcterms:created xsi:type="dcterms:W3CDTF">2010-04-05T17:15:19Z</dcterms:created>
  <dcterms:modified xsi:type="dcterms:W3CDTF">2015-06-11T12:30:49Z</dcterms:modified>
</cp:coreProperties>
</file>