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7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9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0.xml" ContentType="application/vnd.openxmlformats-officedocument.presentationml.notesSlide+xml"/>
  <Override PartName="/ppt/embeddings/oleObject26.bin" ContentType="application/vnd.openxmlformats-officedocument.oleObject"/>
  <Override PartName="/ppt/notesSlides/notesSlide11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12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13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14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36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37.bin" ContentType="application/vnd.openxmlformats-officedocument.oleObject"/>
  <Override PartName="/ppt/notesSlides/notesSlide19.xml" ContentType="application/vnd.openxmlformats-officedocument.presentationml.notesSlide+xml"/>
  <Override PartName="/ppt/embeddings/oleObject38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39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44.bin" ContentType="application/vnd.openxmlformats-officedocument.oleObject"/>
  <Override PartName="/ppt/notesSlides/notesSlide26.xml" ContentType="application/vnd.openxmlformats-officedocument.presentationml.notesSlide+xml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notesSlides/notesSlide27.xml" ContentType="application/vnd.openxmlformats-officedocument.presentationml.notesSlide+xml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notesSlides/notesSlide28.xml" ContentType="application/vnd.openxmlformats-officedocument.presentationml.notesSlide+xml"/>
  <Override PartName="/ppt/embeddings/oleObject5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22" r:id="rId2"/>
    <p:sldId id="451" r:id="rId3"/>
    <p:sldId id="452" r:id="rId4"/>
    <p:sldId id="453" r:id="rId5"/>
    <p:sldId id="433" r:id="rId6"/>
    <p:sldId id="509" r:id="rId7"/>
    <p:sldId id="510" r:id="rId8"/>
    <p:sldId id="516" r:id="rId9"/>
    <p:sldId id="517" r:id="rId10"/>
    <p:sldId id="465" r:id="rId11"/>
    <p:sldId id="511" r:id="rId12"/>
    <p:sldId id="467" r:id="rId13"/>
    <p:sldId id="468" r:id="rId14"/>
    <p:sldId id="512" r:id="rId15"/>
    <p:sldId id="479" r:id="rId16"/>
    <p:sldId id="480" r:id="rId17"/>
    <p:sldId id="470" r:id="rId18"/>
    <p:sldId id="490" r:id="rId19"/>
    <p:sldId id="515" r:id="rId20"/>
    <p:sldId id="482" r:id="rId21"/>
    <p:sldId id="484" r:id="rId22"/>
    <p:sldId id="485" r:id="rId23"/>
    <p:sldId id="486" r:id="rId24"/>
    <p:sldId id="487" r:id="rId25"/>
    <p:sldId id="489" r:id="rId26"/>
    <p:sldId id="496" r:id="rId27"/>
    <p:sldId id="497" r:id="rId28"/>
    <p:sldId id="498" r:id="rId29"/>
    <p:sldId id="499" r:id="rId30"/>
    <p:sldId id="506" r:id="rId31"/>
    <p:sldId id="492" r:id="rId32"/>
    <p:sldId id="483" r:id="rId33"/>
    <p:sldId id="513" r:id="rId34"/>
    <p:sldId id="514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4FEAF0"/>
    <a:srgbClr val="F0F0F0"/>
    <a:srgbClr val="F2F5FF"/>
    <a:srgbClr val="BBBB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6" autoAdjust="0"/>
    <p:restoredTop sz="98532" autoAdjust="0"/>
  </p:normalViewPr>
  <p:slideViewPr>
    <p:cSldViewPr>
      <p:cViewPr varScale="1">
        <p:scale>
          <a:sx n="95" d="100"/>
          <a:sy n="95" d="100"/>
        </p:scale>
        <p:origin x="-288" y="-120"/>
      </p:cViewPr>
      <p:guideLst>
        <p:guide orient="horz" pos="38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wmf"/><Relationship Id="rId4" Type="http://schemas.openxmlformats.org/officeDocument/2006/relationships/image" Target="../media/image235.wmf"/><Relationship Id="rId1" Type="http://schemas.openxmlformats.org/officeDocument/2006/relationships/image" Target="../media/image232.wmf"/><Relationship Id="rId2" Type="http://schemas.openxmlformats.org/officeDocument/2006/relationships/image" Target="../media/image23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4" Type="http://schemas.openxmlformats.org/officeDocument/2006/relationships/image" Target="../media/image248.wmf"/><Relationship Id="rId5" Type="http://schemas.openxmlformats.org/officeDocument/2006/relationships/image" Target="../media/image249.wmf"/><Relationship Id="rId6" Type="http://schemas.openxmlformats.org/officeDocument/2006/relationships/image" Target="../media/image250.wmf"/><Relationship Id="rId1" Type="http://schemas.openxmlformats.org/officeDocument/2006/relationships/image" Target="../media/image245.wmf"/><Relationship Id="rId2" Type="http://schemas.openxmlformats.org/officeDocument/2006/relationships/image" Target="../media/image2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emf"/><Relationship Id="rId2" Type="http://schemas.openxmlformats.org/officeDocument/2006/relationships/image" Target="../media/image25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Relationship Id="rId3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41.wmf"/><Relationship Id="rId1" Type="http://schemas.openxmlformats.org/officeDocument/2006/relationships/image" Target="../media/image39.wmf"/><Relationship Id="rId2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8EA17F1-B570-2D43-B63A-AB70DB0D4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8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fld id="{F7B1863F-CC97-8F44-89FA-B0797E3A9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68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F05CC-304B-2F4C-A9AA-CB5A51138984}" type="slidenum">
              <a:rPr lang="en-US"/>
              <a:pPr/>
              <a:t>1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(3/17/12 17:23) -----</a:t>
            </a:r>
          </a:p>
          <a:p>
            <a:r>
              <a:rPr lang="en-US" dirty="0"/>
              <a:t>Which cross section is this?  What are the Units</a:t>
            </a:r>
          </a:p>
          <a:p>
            <a:r>
              <a:rPr lang="en-US" dirty="0"/>
              <a:t>----- Meeting Notes (3/17/12 17:29) -----</a:t>
            </a:r>
          </a:p>
          <a:p>
            <a:r>
              <a:rPr lang="en-US" dirty="0"/>
              <a:t>I(0) very sensitive to the large particles.  Based on Bragg principles where would small particles show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FD445-0E98-1D45-8068-A28DB4B1A93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2D0B4-96B0-E146-BA13-07E2EE9DB850}" type="slidenum">
              <a:rPr lang="en-US"/>
              <a:pPr/>
              <a:t>12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Rg</a:t>
            </a:r>
            <a:r>
              <a:rPr lang="en-US" dirty="0" smtClean="0"/>
              <a:t> = moment of inertia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Logx</a:t>
            </a:r>
            <a:r>
              <a:rPr lang="en-US" dirty="0" smtClean="0"/>
              <a:t> =(</a:t>
            </a:r>
            <a:r>
              <a:rPr lang="en-US" dirty="0" err="1" smtClean="0"/>
              <a:t>ln</a:t>
            </a:r>
            <a:r>
              <a:rPr lang="en-US" dirty="0" smtClean="0"/>
              <a:t> x)/2.303</a:t>
            </a:r>
          </a:p>
          <a:p>
            <a:endParaRPr lang="en-US" dirty="0" smtClean="0"/>
          </a:p>
          <a:p>
            <a:r>
              <a:rPr lang="hu-HU" sz="1200" kern="1200" dirty="0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print (ln(360)-ln(50))/9.5e-4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 2077.98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print </a:t>
            </a:r>
            <a:r>
              <a:rPr lang="en-US" sz="1200" kern="1200" dirty="0" err="1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sqrt</a:t>
            </a:r>
            <a:r>
              <a:rPr lang="en-US" sz="1200" kern="1200" dirty="0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(3*2077)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79 </a:t>
            </a:r>
            <a:r>
              <a:rPr lang="en-US" sz="1200" kern="1200" dirty="0" err="1" smtClean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Å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B83BFC-3E87-BD4C-A1DE-69E2655E0A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7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(3/17/12 17:44) -----</a:t>
            </a:r>
          </a:p>
          <a:p>
            <a:r>
              <a:rPr lang="en-US" dirty="0"/>
              <a:t>Calculation in Extras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3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CEDAA-BFD6-694D-9498-11DFA133B85E}" type="slidenum">
              <a:rPr lang="en-US"/>
              <a:pPr/>
              <a:t>16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The composite matrix analyzed in this work is Epon 862 epoxy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resin (diglycidyl ether of bisphenol F epoxy, Shell Corporation)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cured with EpiCure-W(diethyl diamino toluene, Shell Corporation).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Both materials were purchased from Miller-Stephenson Chemical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Company, Inc. In the remainder of this work, we refer to the cured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epoxy system (epoxy ?cure agent) as Epon862/W. This resin system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has been studied for aerospace applications due to its high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working temperature, good properties, and low viscosity [27].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These properties are all significant when resin-transfer molding</a:t>
            </a:r>
          </a:p>
          <a:p>
            <a:r>
              <a:rPr lang="en-US" sz="1600" smtClean="0">
                <a:latin typeface="Arial" charset="0"/>
                <a:ea typeface="ＭＳ Ｐゴシック" charset="-128"/>
                <a:cs typeface="ＭＳ Ｐゴシック" charset="-128"/>
              </a:rPr>
              <a:t>advanced carbon-fiber-reinforced composites.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15457D-2738-4948-A849-D071BF135AAC}" type="slidenum">
              <a:rPr lang="en-US"/>
              <a:pPr/>
              <a:t>17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FF568-5D50-D840-8A7A-DF081F435F46}" type="slidenum">
              <a:rPr lang="en-US"/>
              <a:pPr/>
              <a:t>18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8FA261-FD98-884D-92DC-1B1DA39B0E62}" type="slidenum">
              <a:rPr lang="en-US"/>
              <a:pPr/>
              <a:t>21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7AD78-431F-AB40-B2CB-FCB52FD6E3FA}" type="slidenum">
              <a:rPr lang="en-US"/>
              <a:pPr/>
              <a:t>2</a:t>
            </a:fld>
            <a:endParaRPr lang="en-US"/>
          </a:p>
        </p:txBody>
      </p:sp>
      <p:sp>
        <p:nvSpPr>
          <p:cNvPr id="475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</a:t>
            </a:r>
            <a:r>
              <a:rPr lang="en-US" dirty="0"/>
              <a:t>square" is related to the "phase problem."  Not really a problem. For ordered systems we want to know the real-space structure.  Not necessarily </a:t>
            </a:r>
            <a:r>
              <a:rPr lang="en-US" dirty="0" smtClean="0"/>
              <a:t>true </a:t>
            </a:r>
            <a:r>
              <a:rPr lang="en-US" dirty="0"/>
              <a:t>for disordered systems.</a:t>
            </a:r>
          </a:p>
          <a:p>
            <a:r>
              <a:rPr lang="en-US" dirty="0" smtClean="0"/>
              <a:t>Bragg's </a:t>
            </a:r>
            <a:r>
              <a:rPr lang="en-US" dirty="0"/>
              <a:t>law includes a vector.  Pole parallel to q.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62AE-F51B-E246-B79D-6D7E62D84777}" type="slidenum">
              <a:rPr lang="en-US"/>
              <a:pPr/>
              <a:t>23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  <a:p>
            <a:r>
              <a:rPr lang="en-US"/>
              <a:t>----- Meeting Notes (3/17/12 17:53) -----</a:t>
            </a:r>
          </a:p>
          <a:p>
            <a:r>
              <a:rPr lang="en-US"/>
              <a:t>Same light scattering data.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1E165-1FF8-1540-9BD9-41B5A3305D7D}" type="slidenum">
              <a:rPr lang="en-US"/>
              <a:pPr/>
              <a:t>24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33D354-8098-014E-90F2-B64F8A4ECA72}" type="slidenum">
              <a:rPr lang="en-US"/>
              <a:pPr/>
              <a:t>25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8CC2F-FC17-A841-B486-F8ED2B9E314F}" type="slidenum">
              <a:rPr lang="en-US"/>
              <a:pPr/>
              <a:t>26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1C1DBB-20E2-1441-BBEC-E0C7FC39C76C}" type="slidenum">
              <a:rPr lang="en-US"/>
              <a:pPr/>
              <a:t>27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AD53C-439E-0C44-A208-3A3B81116B9F}" type="slidenum">
              <a:rPr lang="en-US"/>
              <a:pPr/>
              <a:t>28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33D354-8098-014E-90F2-B64F8A4ECA72}" type="slidenum">
              <a:rPr lang="en-US"/>
              <a:pPr/>
              <a:t>30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886B0-7B0C-D041-9DAA-D230CD86A9AA}" type="slidenum">
              <a:rPr lang="en-US"/>
              <a:pPr/>
              <a:t>33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AD66B-1D0A-7B45-937D-EFE2CCBBC09C}" type="slidenum">
              <a:rPr lang="en-US"/>
              <a:pPr/>
              <a:t>34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1D47F-6605-CA45-93C1-C25090C46DCE}" type="slidenum">
              <a:rPr lang="en-US"/>
              <a:pPr/>
              <a:t>3</a:t>
            </a:fld>
            <a:endParaRPr lang="en-US"/>
          </a:p>
        </p:txBody>
      </p:sp>
      <p:sp>
        <p:nvSpPr>
          <p:cNvPr id="5171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7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don't really want to know all the positions.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FF568-5D50-D840-8A7A-DF081F435F46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F8066-02A9-3945-8815-C0295647E0D0}" type="slidenum">
              <a:rPr lang="en-US"/>
              <a:pPr/>
              <a:t>5</a:t>
            </a:fld>
            <a:endParaRPr lang="en-US"/>
          </a:p>
        </p:txBody>
      </p:sp>
      <p:sp>
        <p:nvSpPr>
          <p:cNvPr id="51507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5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89037-4841-C240-BD6E-03F9348B3396}" type="slidenum">
              <a:rPr lang="en-US"/>
              <a:pPr/>
              <a:t>6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occurs</a:t>
            </a:r>
            <a:r>
              <a:rPr lang="en-US" baseline="0" dirty="0" smtClean="0"/>
              <a:t> because one particle is at the Origin, which need not be the case.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8DA81-C8A5-D24C-B945-74731A6278A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89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9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/>
              <a:t>would be difficult to live in a world where eyes were sensitive to phase.  Be careful what </a:t>
            </a:r>
            <a:r>
              <a:rPr lang="en-US" dirty="0" smtClean="0"/>
              <a:t>you </a:t>
            </a:r>
            <a:r>
              <a:rPr lang="en-US" dirty="0"/>
              <a:t>wish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72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1E027-0A92-564D-A19C-2DCEE14F94B8}" type="slidenum">
              <a:rPr lang="en-US"/>
              <a:pPr/>
              <a:t>9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53200"/>
            <a:ext cx="6096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DEB89E-A7DC-234A-8DE1-287DCE9F6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53200"/>
            <a:ext cx="6096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DEB89E-A7DC-234A-8DE1-287DCE9F6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53200"/>
            <a:ext cx="6096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DEB89E-A7DC-234A-8DE1-287DCE9F6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5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53200"/>
            <a:ext cx="6096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DEB89E-A7DC-234A-8DE1-287DCE9F6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66700" y="762000"/>
            <a:ext cx="861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0" y="6492875"/>
            <a:ext cx="1143000" cy="37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fld id="{2D0A2EC4-BE55-294F-A566-C8608E18D337}" type="datetime1">
              <a:rPr lang="en-US" sz="1000" b="0">
                <a:latin typeface="Times" charset="0"/>
              </a:rPr>
              <a:pPr algn="ctr">
                <a:lnSpc>
                  <a:spcPct val="90000"/>
                </a:lnSpc>
              </a:pPr>
              <a:t>6/6/15</a:t>
            </a:fld>
            <a:endParaRPr lang="en-US" sz="1000" b="0" dirty="0">
              <a:latin typeface="Times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b="0" dirty="0" smtClean="0">
                <a:latin typeface="Times" charset="0"/>
              </a:rPr>
              <a:t>NX School </a:t>
            </a:r>
            <a:fld id="{26490D4F-7F06-6444-AF49-304367861430}" type="slidenum">
              <a:rPr lang="en-US" sz="1000" b="0">
                <a:latin typeface="Times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sz="1000" b="0" dirty="0">
              <a:latin typeface="Times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5" r:id="rId3"/>
    <p:sldLayoutId id="2147483656" r:id="rId4"/>
    <p:sldLayoutId id="2147483672" r:id="rId5"/>
    <p:sldLayoutId id="2147483678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4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47.wmf"/><Relationship Id="rId6" Type="http://schemas.openxmlformats.org/officeDocument/2006/relationships/image" Target="../media/image49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48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3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51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5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6.bin"/><Relationship Id="rId5" Type="http://schemas.openxmlformats.org/officeDocument/2006/relationships/oleObject" Target="../embeddings/Microsoft_Word_97_-_2004_Document3.doc"/><Relationship Id="rId6" Type="http://schemas.openxmlformats.org/officeDocument/2006/relationships/image" Target="../media/image59.wmf"/><Relationship Id="rId7" Type="http://schemas.openxmlformats.org/officeDocument/2006/relationships/image" Target="../media/image60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emf"/><Relationship Id="rId14" Type="http://schemas.openxmlformats.org/officeDocument/2006/relationships/image" Target="../media/image72.emf"/><Relationship Id="rId15" Type="http://schemas.openxmlformats.org/officeDocument/2006/relationships/image" Target="../media/image73.emf"/><Relationship Id="rId16" Type="http://schemas.openxmlformats.org/officeDocument/2006/relationships/image" Target="../media/image74.emf"/><Relationship Id="rId17" Type="http://schemas.openxmlformats.org/officeDocument/2006/relationships/image" Target="../media/image75.emf"/><Relationship Id="rId18" Type="http://schemas.openxmlformats.org/officeDocument/2006/relationships/image" Target="../media/image76.emf"/><Relationship Id="rId19" Type="http://schemas.openxmlformats.org/officeDocument/2006/relationships/image" Target="../media/image77.emf"/><Relationship Id="rId63" Type="http://schemas.openxmlformats.org/officeDocument/2006/relationships/image" Target="../media/image121.emf"/><Relationship Id="rId64" Type="http://schemas.openxmlformats.org/officeDocument/2006/relationships/image" Target="../media/image122.emf"/><Relationship Id="rId50" Type="http://schemas.openxmlformats.org/officeDocument/2006/relationships/image" Target="../media/image108.emf"/><Relationship Id="rId51" Type="http://schemas.openxmlformats.org/officeDocument/2006/relationships/image" Target="../media/image109.emf"/><Relationship Id="rId52" Type="http://schemas.openxmlformats.org/officeDocument/2006/relationships/image" Target="../media/image110.emf"/><Relationship Id="rId53" Type="http://schemas.openxmlformats.org/officeDocument/2006/relationships/image" Target="../media/image111.emf"/><Relationship Id="rId54" Type="http://schemas.openxmlformats.org/officeDocument/2006/relationships/image" Target="../media/image112.emf"/><Relationship Id="rId55" Type="http://schemas.openxmlformats.org/officeDocument/2006/relationships/image" Target="../media/image113.emf"/><Relationship Id="rId56" Type="http://schemas.openxmlformats.org/officeDocument/2006/relationships/image" Target="../media/image114.emf"/><Relationship Id="rId57" Type="http://schemas.openxmlformats.org/officeDocument/2006/relationships/image" Target="../media/image115.emf"/><Relationship Id="rId58" Type="http://schemas.openxmlformats.org/officeDocument/2006/relationships/image" Target="../media/image116.emf"/><Relationship Id="rId59" Type="http://schemas.openxmlformats.org/officeDocument/2006/relationships/image" Target="../media/image117.emf"/><Relationship Id="rId40" Type="http://schemas.openxmlformats.org/officeDocument/2006/relationships/image" Target="../media/image98.emf"/><Relationship Id="rId41" Type="http://schemas.openxmlformats.org/officeDocument/2006/relationships/image" Target="../media/image99.emf"/><Relationship Id="rId42" Type="http://schemas.openxmlformats.org/officeDocument/2006/relationships/image" Target="../media/image100.emf"/><Relationship Id="rId43" Type="http://schemas.openxmlformats.org/officeDocument/2006/relationships/image" Target="../media/image101.emf"/><Relationship Id="rId44" Type="http://schemas.openxmlformats.org/officeDocument/2006/relationships/image" Target="../media/image102.emf"/><Relationship Id="rId45" Type="http://schemas.openxmlformats.org/officeDocument/2006/relationships/image" Target="../media/image103.emf"/><Relationship Id="rId46" Type="http://schemas.openxmlformats.org/officeDocument/2006/relationships/image" Target="../media/image104.emf"/><Relationship Id="rId47" Type="http://schemas.openxmlformats.org/officeDocument/2006/relationships/image" Target="../media/image105.emf"/><Relationship Id="rId48" Type="http://schemas.openxmlformats.org/officeDocument/2006/relationships/image" Target="../media/image106.emf"/><Relationship Id="rId49" Type="http://schemas.openxmlformats.org/officeDocument/2006/relationships/image" Target="../media/image107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9" Type="http://schemas.openxmlformats.org/officeDocument/2006/relationships/image" Target="../media/image67.emf"/><Relationship Id="rId30" Type="http://schemas.openxmlformats.org/officeDocument/2006/relationships/image" Target="../media/image88.emf"/><Relationship Id="rId31" Type="http://schemas.openxmlformats.org/officeDocument/2006/relationships/image" Target="../media/image89.emf"/><Relationship Id="rId32" Type="http://schemas.openxmlformats.org/officeDocument/2006/relationships/image" Target="../media/image90.emf"/><Relationship Id="rId33" Type="http://schemas.openxmlformats.org/officeDocument/2006/relationships/image" Target="../media/image91.emf"/><Relationship Id="rId34" Type="http://schemas.openxmlformats.org/officeDocument/2006/relationships/image" Target="../media/image92.emf"/><Relationship Id="rId35" Type="http://schemas.openxmlformats.org/officeDocument/2006/relationships/image" Target="../media/image93.emf"/><Relationship Id="rId36" Type="http://schemas.openxmlformats.org/officeDocument/2006/relationships/image" Target="../media/image94.emf"/><Relationship Id="rId37" Type="http://schemas.openxmlformats.org/officeDocument/2006/relationships/image" Target="../media/image95.emf"/><Relationship Id="rId38" Type="http://schemas.openxmlformats.org/officeDocument/2006/relationships/image" Target="../media/image96.emf"/><Relationship Id="rId39" Type="http://schemas.openxmlformats.org/officeDocument/2006/relationships/image" Target="../media/image97.emf"/><Relationship Id="rId20" Type="http://schemas.openxmlformats.org/officeDocument/2006/relationships/image" Target="../media/image78.emf"/><Relationship Id="rId21" Type="http://schemas.openxmlformats.org/officeDocument/2006/relationships/image" Target="../media/image79.emf"/><Relationship Id="rId22" Type="http://schemas.openxmlformats.org/officeDocument/2006/relationships/image" Target="../media/image80.emf"/><Relationship Id="rId23" Type="http://schemas.openxmlformats.org/officeDocument/2006/relationships/image" Target="../media/image81.emf"/><Relationship Id="rId24" Type="http://schemas.openxmlformats.org/officeDocument/2006/relationships/image" Target="../media/image82.emf"/><Relationship Id="rId25" Type="http://schemas.openxmlformats.org/officeDocument/2006/relationships/image" Target="../media/image83.emf"/><Relationship Id="rId26" Type="http://schemas.openxmlformats.org/officeDocument/2006/relationships/image" Target="../media/image84.emf"/><Relationship Id="rId27" Type="http://schemas.openxmlformats.org/officeDocument/2006/relationships/image" Target="../media/image85.emf"/><Relationship Id="rId28" Type="http://schemas.openxmlformats.org/officeDocument/2006/relationships/image" Target="../media/image86.emf"/><Relationship Id="rId29" Type="http://schemas.openxmlformats.org/officeDocument/2006/relationships/image" Target="../media/image87.emf"/><Relationship Id="rId60" Type="http://schemas.openxmlformats.org/officeDocument/2006/relationships/image" Target="../media/image118.emf"/><Relationship Id="rId61" Type="http://schemas.openxmlformats.org/officeDocument/2006/relationships/image" Target="../media/image119.emf"/><Relationship Id="rId62" Type="http://schemas.openxmlformats.org/officeDocument/2006/relationships/image" Target="../media/image120.emf"/><Relationship Id="rId10" Type="http://schemas.openxmlformats.org/officeDocument/2006/relationships/image" Target="../media/image68.emf"/><Relationship Id="rId11" Type="http://schemas.openxmlformats.org/officeDocument/2006/relationships/image" Target="../media/image69.emf"/><Relationship Id="rId12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oleObject" Target="../embeddings/oleObject37.bin"/><Relationship Id="rId9" Type="http://schemas.openxmlformats.org/officeDocument/2006/relationships/image" Target="../media/image16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127.emf"/><Relationship Id="rId7" Type="http://schemas.openxmlformats.org/officeDocument/2006/relationships/image" Target="../media/image128.emf"/><Relationship Id="rId8" Type="http://schemas.openxmlformats.org/officeDocument/2006/relationships/image" Target="../media/image129.emf"/><Relationship Id="rId9" Type="http://schemas.openxmlformats.org/officeDocument/2006/relationships/image" Target="../media/image130.emf"/><Relationship Id="rId10" Type="http://schemas.openxmlformats.org/officeDocument/2006/relationships/image" Target="../media/image131.emf"/><Relationship Id="rId11" Type="http://schemas.openxmlformats.org/officeDocument/2006/relationships/image" Target="../media/image1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9.emf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134.wmf"/><Relationship Id="rId6" Type="http://schemas.openxmlformats.org/officeDocument/2006/relationships/image" Target="../media/image18.png"/><Relationship Id="rId7" Type="http://schemas.openxmlformats.org/officeDocument/2006/relationships/image" Target="../media/image13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4.emf"/><Relationship Id="rId21" Type="http://schemas.openxmlformats.org/officeDocument/2006/relationships/image" Target="../media/image155.emf"/><Relationship Id="rId22" Type="http://schemas.openxmlformats.org/officeDocument/2006/relationships/image" Target="../media/image156.emf"/><Relationship Id="rId23" Type="http://schemas.openxmlformats.org/officeDocument/2006/relationships/image" Target="../media/image157.emf"/><Relationship Id="rId24" Type="http://schemas.openxmlformats.org/officeDocument/2006/relationships/image" Target="../media/image158.emf"/><Relationship Id="rId25" Type="http://schemas.openxmlformats.org/officeDocument/2006/relationships/image" Target="../media/image159.emf"/><Relationship Id="rId26" Type="http://schemas.openxmlformats.org/officeDocument/2006/relationships/image" Target="../media/image160.emf"/><Relationship Id="rId27" Type="http://schemas.openxmlformats.org/officeDocument/2006/relationships/image" Target="../media/image161.emf"/><Relationship Id="rId28" Type="http://schemas.openxmlformats.org/officeDocument/2006/relationships/image" Target="../media/image162.emf"/><Relationship Id="rId29" Type="http://schemas.openxmlformats.org/officeDocument/2006/relationships/image" Target="../media/image16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7.emf"/><Relationship Id="rId4" Type="http://schemas.openxmlformats.org/officeDocument/2006/relationships/image" Target="../media/image138.emf"/><Relationship Id="rId5" Type="http://schemas.openxmlformats.org/officeDocument/2006/relationships/image" Target="../media/image139.emf"/><Relationship Id="rId30" Type="http://schemas.openxmlformats.org/officeDocument/2006/relationships/image" Target="../media/image164.emf"/><Relationship Id="rId31" Type="http://schemas.openxmlformats.org/officeDocument/2006/relationships/image" Target="../media/image165.emf"/><Relationship Id="rId32" Type="http://schemas.openxmlformats.org/officeDocument/2006/relationships/image" Target="../media/image166.emf"/><Relationship Id="rId9" Type="http://schemas.openxmlformats.org/officeDocument/2006/relationships/image" Target="../media/image143.emf"/><Relationship Id="rId6" Type="http://schemas.openxmlformats.org/officeDocument/2006/relationships/image" Target="../media/image140.emf"/><Relationship Id="rId7" Type="http://schemas.openxmlformats.org/officeDocument/2006/relationships/image" Target="../media/image141.emf"/><Relationship Id="rId8" Type="http://schemas.openxmlformats.org/officeDocument/2006/relationships/image" Target="../media/image142.emf"/><Relationship Id="rId33" Type="http://schemas.openxmlformats.org/officeDocument/2006/relationships/image" Target="../media/image167.emf"/><Relationship Id="rId34" Type="http://schemas.openxmlformats.org/officeDocument/2006/relationships/image" Target="../media/image168.emf"/><Relationship Id="rId35" Type="http://schemas.openxmlformats.org/officeDocument/2006/relationships/image" Target="../media/image169.emf"/><Relationship Id="rId36" Type="http://schemas.openxmlformats.org/officeDocument/2006/relationships/image" Target="../media/image170.emf"/><Relationship Id="rId10" Type="http://schemas.openxmlformats.org/officeDocument/2006/relationships/image" Target="../media/image144.emf"/><Relationship Id="rId11" Type="http://schemas.openxmlformats.org/officeDocument/2006/relationships/image" Target="../media/image145.emf"/><Relationship Id="rId12" Type="http://schemas.openxmlformats.org/officeDocument/2006/relationships/image" Target="../media/image146.emf"/><Relationship Id="rId13" Type="http://schemas.openxmlformats.org/officeDocument/2006/relationships/image" Target="../media/image147.emf"/><Relationship Id="rId14" Type="http://schemas.openxmlformats.org/officeDocument/2006/relationships/image" Target="../media/image148.emf"/><Relationship Id="rId15" Type="http://schemas.openxmlformats.org/officeDocument/2006/relationships/image" Target="../media/image149.emf"/><Relationship Id="rId16" Type="http://schemas.openxmlformats.org/officeDocument/2006/relationships/image" Target="../media/image150.emf"/><Relationship Id="rId17" Type="http://schemas.openxmlformats.org/officeDocument/2006/relationships/image" Target="../media/image151.emf"/><Relationship Id="rId18" Type="http://schemas.openxmlformats.org/officeDocument/2006/relationships/image" Target="../media/image152.emf"/><Relationship Id="rId19" Type="http://schemas.openxmlformats.org/officeDocument/2006/relationships/image" Target="../media/image153.emf"/><Relationship Id="rId37" Type="http://schemas.openxmlformats.org/officeDocument/2006/relationships/image" Target="../media/image171.emf"/><Relationship Id="rId38" Type="http://schemas.openxmlformats.org/officeDocument/2006/relationships/image" Target="../media/image172.emf"/><Relationship Id="rId39" Type="http://schemas.openxmlformats.org/officeDocument/2006/relationships/image" Target="../media/image173.emf"/><Relationship Id="rId40" Type="http://schemas.openxmlformats.org/officeDocument/2006/relationships/image" Target="../media/image174.emf"/><Relationship Id="rId41" Type="http://schemas.openxmlformats.org/officeDocument/2006/relationships/image" Target="../media/image175.emf"/><Relationship Id="rId42" Type="http://schemas.openxmlformats.org/officeDocument/2006/relationships/image" Target="../media/image176.emf"/><Relationship Id="rId43" Type="http://schemas.openxmlformats.org/officeDocument/2006/relationships/image" Target="../media/image177.emf"/><Relationship Id="rId44" Type="http://schemas.openxmlformats.org/officeDocument/2006/relationships/image" Target="../media/image178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9.emf"/><Relationship Id="rId14" Type="http://schemas.openxmlformats.org/officeDocument/2006/relationships/image" Target="../media/image190.emf"/><Relationship Id="rId15" Type="http://schemas.openxmlformats.org/officeDocument/2006/relationships/image" Target="../media/image191.emf"/><Relationship Id="rId16" Type="http://schemas.openxmlformats.org/officeDocument/2006/relationships/image" Target="../media/image192.emf"/><Relationship Id="rId17" Type="http://schemas.openxmlformats.org/officeDocument/2006/relationships/image" Target="../media/image193.emf"/><Relationship Id="rId18" Type="http://schemas.openxmlformats.org/officeDocument/2006/relationships/image" Target="../media/image194.emf"/><Relationship Id="rId19" Type="http://schemas.openxmlformats.org/officeDocument/2006/relationships/image" Target="../media/image195.emf"/><Relationship Id="rId50" Type="http://schemas.openxmlformats.org/officeDocument/2006/relationships/image" Target="../media/image226.emf"/><Relationship Id="rId51" Type="http://schemas.openxmlformats.org/officeDocument/2006/relationships/image" Target="../media/image227.emf"/><Relationship Id="rId52" Type="http://schemas.openxmlformats.org/officeDocument/2006/relationships/image" Target="../media/image228.emf"/><Relationship Id="rId53" Type="http://schemas.openxmlformats.org/officeDocument/2006/relationships/image" Target="../media/image229.emf"/><Relationship Id="rId54" Type="http://schemas.openxmlformats.org/officeDocument/2006/relationships/image" Target="../media/image230.emf"/><Relationship Id="rId55" Type="http://schemas.openxmlformats.org/officeDocument/2006/relationships/oleObject" Target="../embeddings/oleObject39.bin"/><Relationship Id="rId56" Type="http://schemas.openxmlformats.org/officeDocument/2006/relationships/image" Target="../media/image179.emf"/><Relationship Id="rId40" Type="http://schemas.openxmlformats.org/officeDocument/2006/relationships/image" Target="../media/image216.emf"/><Relationship Id="rId41" Type="http://schemas.openxmlformats.org/officeDocument/2006/relationships/image" Target="../media/image217.emf"/><Relationship Id="rId42" Type="http://schemas.openxmlformats.org/officeDocument/2006/relationships/image" Target="../media/image218.emf"/><Relationship Id="rId43" Type="http://schemas.openxmlformats.org/officeDocument/2006/relationships/image" Target="../media/image219.emf"/><Relationship Id="rId44" Type="http://schemas.openxmlformats.org/officeDocument/2006/relationships/image" Target="../media/image220.emf"/><Relationship Id="rId45" Type="http://schemas.openxmlformats.org/officeDocument/2006/relationships/image" Target="../media/image221.emf"/><Relationship Id="rId46" Type="http://schemas.openxmlformats.org/officeDocument/2006/relationships/image" Target="../media/image222.emf"/><Relationship Id="rId47" Type="http://schemas.openxmlformats.org/officeDocument/2006/relationships/image" Target="../media/image223.emf"/><Relationship Id="rId48" Type="http://schemas.openxmlformats.org/officeDocument/2006/relationships/image" Target="../media/image224.emf"/><Relationship Id="rId49" Type="http://schemas.openxmlformats.org/officeDocument/2006/relationships/image" Target="../media/image22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80.emf"/><Relationship Id="rId5" Type="http://schemas.openxmlformats.org/officeDocument/2006/relationships/image" Target="../media/image181.emf"/><Relationship Id="rId6" Type="http://schemas.openxmlformats.org/officeDocument/2006/relationships/image" Target="../media/image182.emf"/><Relationship Id="rId7" Type="http://schemas.openxmlformats.org/officeDocument/2006/relationships/image" Target="../media/image183.emf"/><Relationship Id="rId8" Type="http://schemas.openxmlformats.org/officeDocument/2006/relationships/image" Target="../media/image184.emf"/><Relationship Id="rId9" Type="http://schemas.openxmlformats.org/officeDocument/2006/relationships/image" Target="../media/image185.emf"/><Relationship Id="rId30" Type="http://schemas.openxmlformats.org/officeDocument/2006/relationships/image" Target="../media/image206.emf"/><Relationship Id="rId31" Type="http://schemas.openxmlformats.org/officeDocument/2006/relationships/image" Target="../media/image207.emf"/><Relationship Id="rId32" Type="http://schemas.openxmlformats.org/officeDocument/2006/relationships/image" Target="../media/image208.emf"/><Relationship Id="rId33" Type="http://schemas.openxmlformats.org/officeDocument/2006/relationships/image" Target="../media/image209.emf"/><Relationship Id="rId34" Type="http://schemas.openxmlformats.org/officeDocument/2006/relationships/image" Target="../media/image210.emf"/><Relationship Id="rId35" Type="http://schemas.openxmlformats.org/officeDocument/2006/relationships/image" Target="../media/image211.emf"/><Relationship Id="rId36" Type="http://schemas.openxmlformats.org/officeDocument/2006/relationships/image" Target="../media/image212.emf"/><Relationship Id="rId37" Type="http://schemas.openxmlformats.org/officeDocument/2006/relationships/image" Target="../media/image213.emf"/><Relationship Id="rId38" Type="http://schemas.openxmlformats.org/officeDocument/2006/relationships/image" Target="../media/image214.emf"/><Relationship Id="rId39" Type="http://schemas.openxmlformats.org/officeDocument/2006/relationships/image" Target="../media/image215.emf"/><Relationship Id="rId20" Type="http://schemas.openxmlformats.org/officeDocument/2006/relationships/image" Target="../media/image196.emf"/><Relationship Id="rId21" Type="http://schemas.openxmlformats.org/officeDocument/2006/relationships/image" Target="../media/image197.emf"/><Relationship Id="rId22" Type="http://schemas.openxmlformats.org/officeDocument/2006/relationships/image" Target="../media/image198.emf"/><Relationship Id="rId23" Type="http://schemas.openxmlformats.org/officeDocument/2006/relationships/image" Target="../media/image199.emf"/><Relationship Id="rId24" Type="http://schemas.openxmlformats.org/officeDocument/2006/relationships/image" Target="../media/image200.emf"/><Relationship Id="rId25" Type="http://schemas.openxmlformats.org/officeDocument/2006/relationships/image" Target="../media/image201.emf"/><Relationship Id="rId26" Type="http://schemas.openxmlformats.org/officeDocument/2006/relationships/image" Target="../media/image202.emf"/><Relationship Id="rId27" Type="http://schemas.openxmlformats.org/officeDocument/2006/relationships/image" Target="../media/image203.emf"/><Relationship Id="rId28" Type="http://schemas.openxmlformats.org/officeDocument/2006/relationships/image" Target="../media/image204.emf"/><Relationship Id="rId29" Type="http://schemas.openxmlformats.org/officeDocument/2006/relationships/image" Target="../media/image205.emf"/><Relationship Id="rId10" Type="http://schemas.openxmlformats.org/officeDocument/2006/relationships/image" Target="../media/image186.emf"/><Relationship Id="rId11" Type="http://schemas.openxmlformats.org/officeDocument/2006/relationships/image" Target="../media/image187.emf"/><Relationship Id="rId12" Type="http://schemas.openxmlformats.org/officeDocument/2006/relationships/image" Target="../media/image18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232.w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233.wmf"/><Relationship Id="rId8" Type="http://schemas.openxmlformats.org/officeDocument/2006/relationships/oleObject" Target="../embeddings/oleObject42.bin"/><Relationship Id="rId9" Type="http://schemas.openxmlformats.org/officeDocument/2006/relationships/image" Target="../media/image234.wmf"/><Relationship Id="rId10" Type="http://schemas.openxmlformats.org/officeDocument/2006/relationships/oleObject" Target="../embeddings/oleObject43.bin"/><Relationship Id="rId11" Type="http://schemas.openxmlformats.org/officeDocument/2006/relationships/image" Target="../media/image235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4" Type="http://schemas.openxmlformats.org/officeDocument/2006/relationships/image" Target="../media/image2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39.png"/><Relationship Id="rId5" Type="http://schemas.openxmlformats.org/officeDocument/2006/relationships/image" Target="../media/image240.e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238.wmf"/><Relationship Id="rId8" Type="http://schemas.openxmlformats.org/officeDocument/2006/relationships/image" Target="../media/image241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43.jpg"/><Relationship Id="rId5" Type="http://schemas.openxmlformats.org/officeDocument/2006/relationships/image" Target="../media/image14.png"/><Relationship Id="rId6" Type="http://schemas.openxmlformats.org/officeDocument/2006/relationships/image" Target="../media/image24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8.bin"/><Relationship Id="rId12" Type="http://schemas.openxmlformats.org/officeDocument/2006/relationships/image" Target="../media/image248.wmf"/><Relationship Id="rId13" Type="http://schemas.openxmlformats.org/officeDocument/2006/relationships/oleObject" Target="../embeddings/oleObject49.bin"/><Relationship Id="rId14" Type="http://schemas.openxmlformats.org/officeDocument/2006/relationships/image" Target="../media/image249.wmf"/><Relationship Id="rId15" Type="http://schemas.openxmlformats.org/officeDocument/2006/relationships/oleObject" Target="../embeddings/oleObject50.bin"/><Relationship Id="rId16" Type="http://schemas.openxmlformats.org/officeDocument/2006/relationships/image" Target="../media/image250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9.emf"/><Relationship Id="rId4" Type="http://schemas.openxmlformats.org/officeDocument/2006/relationships/image" Target="../media/image251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245.wmf"/><Relationship Id="rId7" Type="http://schemas.openxmlformats.org/officeDocument/2006/relationships/oleObject" Target="../embeddings/oleObject46.bin"/><Relationship Id="rId8" Type="http://schemas.openxmlformats.org/officeDocument/2006/relationships/image" Target="../media/image246.wmf"/><Relationship Id="rId9" Type="http://schemas.openxmlformats.org/officeDocument/2006/relationships/oleObject" Target="../embeddings/oleObject47.bin"/><Relationship Id="rId10" Type="http://schemas.openxmlformats.org/officeDocument/2006/relationships/image" Target="../media/image2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54.png"/><Relationship Id="rId5" Type="http://schemas.openxmlformats.org/officeDocument/2006/relationships/oleObject" Target="../embeddings/oleObject51.bin"/><Relationship Id="rId6" Type="http://schemas.openxmlformats.org/officeDocument/2006/relationships/image" Target="../media/image252.emf"/><Relationship Id="rId7" Type="http://schemas.openxmlformats.org/officeDocument/2006/relationships/oleObject" Target="../embeddings/oleObject52.bin"/><Relationship Id="rId8" Type="http://schemas.openxmlformats.org/officeDocument/2006/relationships/image" Target="../media/image25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255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oleObject" Target="../embeddings/oleObject7.bin"/><Relationship Id="rId9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9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33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16.bin"/><Relationship Id="rId9" Type="http://schemas.openxmlformats.org/officeDocument/2006/relationships/oleObject" Target="../embeddings/Microsoft_Word_97_-_2004_Document2.doc"/><Relationship Id="rId10" Type="http://schemas.openxmlformats.org/officeDocument/2006/relationships/image" Target="../media/image3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6.w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3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wmf"/><Relationship Id="rId12" Type="http://schemas.openxmlformats.org/officeDocument/2006/relationships/image" Target="../media/image3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9.w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40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37.wmf"/><Relationship Id="rId10" Type="http://schemas.openxmlformats.org/officeDocument/2006/relationships/oleObject" Target="../embeddings/oleObject2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848600" cy="361950"/>
          </a:xfrm>
          <a:ln/>
        </p:spPr>
        <p:txBody>
          <a:bodyPr lIns="123087" tIns="0" rIns="147705" bIns="0"/>
          <a:lstStyle/>
          <a:p>
            <a:r>
              <a:rPr lang="en-US" sz="2500" dirty="0"/>
              <a:t>Exploring the </a:t>
            </a:r>
            <a:r>
              <a:rPr lang="en-US" sz="2500" dirty="0" err="1" smtClean="0"/>
              <a:t>Nanoworld</a:t>
            </a:r>
            <a:r>
              <a:rPr lang="en-US" sz="2500" dirty="0" smtClean="0"/>
              <a:t> with Small-Angle Scattering</a:t>
            </a:r>
            <a:endParaRPr lang="en-US" sz="2500" dirty="0"/>
          </a:p>
        </p:txBody>
      </p:sp>
      <p:pic>
        <p:nvPicPr>
          <p:cNvPr id="4608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0900"/>
            <a:ext cx="4195763" cy="46609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5" name="Text Box 5"/>
          <p:cNvSpPr txBox="1">
            <a:spLocks noChangeArrowheads="1"/>
          </p:cNvSpPr>
          <p:nvPr/>
        </p:nvSpPr>
        <p:spPr bwMode="auto">
          <a:xfrm>
            <a:off x="609600" y="762000"/>
            <a:ext cx="43297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Dale W. Schaefer</a:t>
            </a:r>
          </a:p>
          <a:p>
            <a:r>
              <a:rPr lang="en-US" dirty="0" smtClean="0"/>
              <a:t>Chemical </a:t>
            </a:r>
            <a:r>
              <a:rPr lang="en-US" dirty="0"/>
              <a:t>and Materials </a:t>
            </a:r>
            <a:r>
              <a:rPr lang="en-US" dirty="0" smtClean="0"/>
              <a:t>Engineering Programs</a:t>
            </a:r>
            <a:endParaRPr lang="en-US" dirty="0"/>
          </a:p>
          <a:p>
            <a:r>
              <a:rPr lang="en-US" dirty="0"/>
              <a:t>University of Cincinnati</a:t>
            </a:r>
          </a:p>
          <a:p>
            <a:r>
              <a:rPr lang="en-US" dirty="0"/>
              <a:t>Cincinnati, OH 45221-0012</a:t>
            </a:r>
          </a:p>
          <a:p>
            <a:r>
              <a:rPr lang="en-US" dirty="0" err="1"/>
              <a:t>dale.schaefer@uc.edu</a:t>
            </a:r>
            <a:endParaRPr lang="en-US" dirty="0"/>
          </a:p>
        </p:txBody>
      </p:sp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5489575" y="1676400"/>
            <a:ext cx="3654425" cy="386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Braggs Law and wave interference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Why do </a:t>
            </a:r>
            <a:r>
              <a:rPr lang="en-US" sz="1400" dirty="0" smtClean="0">
                <a:latin typeface="Times New Roman" charset="0"/>
              </a:rPr>
              <a:t>Small-Angle Scattering?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 smtClean="0">
                <a:latin typeface="Times New Roman" charset="0"/>
              </a:rPr>
              <a:t>Imaging vs. Scattering</a:t>
            </a:r>
            <a:endParaRPr lang="en-US" sz="1400" dirty="0">
              <a:latin typeface="Times New Roman" charset="0"/>
            </a:endParaRP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Basic Concepts	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 smtClean="0">
                <a:latin typeface="Times New Roman" charset="0"/>
              </a:rPr>
              <a:t>Scattering </a:t>
            </a:r>
            <a:r>
              <a:rPr lang="en-US" sz="1400" dirty="0">
                <a:latin typeface="Times New Roman" charset="0"/>
              </a:rPr>
              <a:t>Vector, Fourier </a:t>
            </a:r>
            <a:r>
              <a:rPr lang="en-US" sz="1400" dirty="0" err="1">
                <a:latin typeface="Times New Roman" charset="0"/>
              </a:rPr>
              <a:t>Trns</a:t>
            </a:r>
            <a:r>
              <a:rPr lang="en-US" sz="1400" dirty="0">
                <a:latin typeface="Times New Roman" charset="0"/>
              </a:rPr>
              <a:t>.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 smtClean="0">
                <a:latin typeface="Times New Roman" charset="0"/>
              </a:rPr>
              <a:t>Scattering </a:t>
            </a:r>
            <a:r>
              <a:rPr lang="en-US" sz="1400" dirty="0">
                <a:latin typeface="Times New Roman" charset="0"/>
              </a:rPr>
              <a:t>Length Density 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Particle Scattering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>
                <a:latin typeface="Times New Roman" charset="0"/>
              </a:rPr>
              <a:t>Guinier Approximation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>
                <a:latin typeface="Times New Roman" charset="0"/>
              </a:rPr>
              <a:t>Porod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Times New Roman" charset="0"/>
              </a:rPr>
              <a:t>s Law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Fractal </a:t>
            </a:r>
            <a:r>
              <a:rPr lang="en-US" sz="1400" dirty="0" smtClean="0">
                <a:latin typeface="Times New Roman" charset="0"/>
              </a:rPr>
              <a:t>Structures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 smtClean="0">
                <a:latin typeface="Times New Roman" charset="0"/>
              </a:rPr>
              <a:t>Nanocomposites</a:t>
            </a:r>
            <a:endParaRPr lang="en-US" sz="1400" dirty="0">
              <a:latin typeface="Times New Roman" charset="0"/>
            </a:endParaRPr>
          </a:p>
          <a:p>
            <a:pPr lvl="1">
              <a:spcBef>
                <a:spcPct val="50000"/>
              </a:spcBef>
              <a:buFont typeface="Arial" charset="0"/>
              <a:buNone/>
            </a:pPr>
            <a:endParaRPr lang="en-US" sz="1400" dirty="0">
              <a:latin typeface="Times New Roman" charset="0"/>
            </a:endParaRPr>
          </a:p>
        </p:txBody>
      </p:sp>
      <p:pic>
        <p:nvPicPr>
          <p:cNvPr id="4608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3505200" cy="485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09" name="Freeform 9"/>
          <p:cNvSpPr>
            <a:spLocks/>
          </p:cNvSpPr>
          <p:nvPr/>
        </p:nvSpPr>
        <p:spPr bwMode="auto">
          <a:xfrm>
            <a:off x="2743200" y="4433372"/>
            <a:ext cx="1757362" cy="1450975"/>
          </a:xfrm>
          <a:custGeom>
            <a:avLst/>
            <a:gdLst>
              <a:gd name="T0" fmla="*/ 0 w 1394"/>
              <a:gd name="T1" fmla="*/ 914 h 914"/>
              <a:gd name="T2" fmla="*/ 130 w 1394"/>
              <a:gd name="T3" fmla="*/ 788 h 914"/>
              <a:gd name="T4" fmla="*/ 227 w 1394"/>
              <a:gd name="T5" fmla="*/ 736 h 914"/>
              <a:gd name="T6" fmla="*/ 392 w 1394"/>
              <a:gd name="T7" fmla="*/ 736 h 914"/>
              <a:gd name="T8" fmla="*/ 459 w 1394"/>
              <a:gd name="T9" fmla="*/ 751 h 914"/>
              <a:gd name="T10" fmla="*/ 616 w 1394"/>
              <a:gd name="T11" fmla="*/ 721 h 914"/>
              <a:gd name="T12" fmla="*/ 795 w 1394"/>
              <a:gd name="T13" fmla="*/ 624 h 914"/>
              <a:gd name="T14" fmla="*/ 997 w 1394"/>
              <a:gd name="T15" fmla="*/ 452 h 914"/>
              <a:gd name="T16" fmla="*/ 1005 w 1394"/>
              <a:gd name="T17" fmla="*/ 399 h 914"/>
              <a:gd name="T18" fmla="*/ 1042 w 1394"/>
              <a:gd name="T19" fmla="*/ 78 h 914"/>
              <a:gd name="T20" fmla="*/ 1065 w 1394"/>
              <a:gd name="T21" fmla="*/ 377 h 914"/>
              <a:gd name="T22" fmla="*/ 1237 w 1394"/>
              <a:gd name="T23" fmla="*/ 235 h 914"/>
              <a:gd name="T24" fmla="*/ 1266 w 1394"/>
              <a:gd name="T25" fmla="*/ 3 h 914"/>
              <a:gd name="T26" fmla="*/ 1289 w 1394"/>
              <a:gd name="T27" fmla="*/ 220 h 914"/>
              <a:gd name="T28" fmla="*/ 1394 w 1394"/>
              <a:gd name="T29" fmla="*/ 93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4" h="914">
                <a:moveTo>
                  <a:pt x="0" y="914"/>
                </a:moveTo>
                <a:cubicBezTo>
                  <a:pt x="46" y="866"/>
                  <a:pt x="92" y="818"/>
                  <a:pt x="130" y="788"/>
                </a:cubicBezTo>
                <a:cubicBezTo>
                  <a:pt x="168" y="758"/>
                  <a:pt x="183" y="745"/>
                  <a:pt x="227" y="736"/>
                </a:cubicBezTo>
                <a:cubicBezTo>
                  <a:pt x="271" y="727"/>
                  <a:pt x="353" y="734"/>
                  <a:pt x="392" y="736"/>
                </a:cubicBezTo>
                <a:cubicBezTo>
                  <a:pt x="431" y="738"/>
                  <a:pt x="422" y="754"/>
                  <a:pt x="459" y="751"/>
                </a:cubicBezTo>
                <a:cubicBezTo>
                  <a:pt x="496" y="748"/>
                  <a:pt x="560" y="742"/>
                  <a:pt x="616" y="721"/>
                </a:cubicBezTo>
                <a:cubicBezTo>
                  <a:pt x="672" y="700"/>
                  <a:pt x="732" y="669"/>
                  <a:pt x="795" y="624"/>
                </a:cubicBezTo>
                <a:cubicBezTo>
                  <a:pt x="858" y="579"/>
                  <a:pt x="962" y="489"/>
                  <a:pt x="997" y="452"/>
                </a:cubicBezTo>
                <a:cubicBezTo>
                  <a:pt x="1032" y="415"/>
                  <a:pt x="998" y="461"/>
                  <a:pt x="1005" y="399"/>
                </a:cubicBezTo>
                <a:cubicBezTo>
                  <a:pt x="1012" y="337"/>
                  <a:pt x="1032" y="82"/>
                  <a:pt x="1042" y="78"/>
                </a:cubicBezTo>
                <a:cubicBezTo>
                  <a:pt x="1052" y="74"/>
                  <a:pt x="1032" y="351"/>
                  <a:pt x="1065" y="377"/>
                </a:cubicBezTo>
                <a:cubicBezTo>
                  <a:pt x="1098" y="403"/>
                  <a:pt x="1204" y="297"/>
                  <a:pt x="1237" y="235"/>
                </a:cubicBezTo>
                <a:cubicBezTo>
                  <a:pt x="1270" y="173"/>
                  <a:pt x="1257" y="6"/>
                  <a:pt x="1266" y="3"/>
                </a:cubicBezTo>
                <a:cubicBezTo>
                  <a:pt x="1275" y="0"/>
                  <a:pt x="1268" y="205"/>
                  <a:pt x="1289" y="220"/>
                </a:cubicBezTo>
                <a:cubicBezTo>
                  <a:pt x="1310" y="235"/>
                  <a:pt x="1360" y="161"/>
                  <a:pt x="1394" y="93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10" name="Text Box 10"/>
          <p:cNvSpPr txBox="1">
            <a:spLocks noChangeArrowheads="1"/>
          </p:cNvSpPr>
          <p:nvPr/>
        </p:nvSpPr>
        <p:spPr bwMode="auto">
          <a:xfrm>
            <a:off x="4114800" y="5943600"/>
            <a:ext cx="2507541" cy="3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SAXS &amp; SANS: </a:t>
            </a:r>
            <a:r>
              <a:rPr lang="en-US" sz="1800" dirty="0" err="1" smtClean="0">
                <a:latin typeface="Symbol" charset="0"/>
                <a:sym typeface="Symbol" charset="0"/>
              </a:rPr>
              <a:t>θ</a:t>
            </a:r>
            <a:r>
              <a:rPr lang="en-US" sz="1800" dirty="0" smtClean="0">
                <a:latin typeface="Arial" charset="0"/>
              </a:rPr>
              <a:t> ≤ </a:t>
            </a:r>
            <a:r>
              <a:rPr lang="en-US" sz="1800" dirty="0">
                <a:latin typeface="Arial" charset="0"/>
              </a:rPr>
              <a:t>6°</a:t>
            </a:r>
          </a:p>
        </p:txBody>
      </p:sp>
      <p:sp>
        <p:nvSpPr>
          <p:cNvPr id="460812" name="Text Box 12"/>
          <p:cNvSpPr txBox="1">
            <a:spLocks/>
          </p:cNvSpPr>
          <p:nvPr/>
        </p:nvSpPr>
        <p:spPr bwMode="auto">
          <a:xfrm rot="-2587294">
            <a:off x="4114800" y="5029200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0">
                <a:solidFill>
                  <a:srgbClr val="000000"/>
                </a:solidFill>
                <a:cs typeface="Times" charset="0"/>
                <a:sym typeface="Times" charset="0"/>
              </a:rPr>
              <a:t>XRD</a:t>
            </a:r>
          </a:p>
        </p:txBody>
      </p:sp>
      <p:sp>
        <p:nvSpPr>
          <p:cNvPr id="460813" name="Text Box 13"/>
          <p:cNvSpPr txBox="1">
            <a:spLocks/>
          </p:cNvSpPr>
          <p:nvPr/>
        </p:nvSpPr>
        <p:spPr bwMode="auto">
          <a:xfrm rot="-2587294">
            <a:off x="3006725" y="6035675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0">
                <a:solidFill>
                  <a:srgbClr val="000000"/>
                </a:solidFill>
                <a:cs typeface="Times" charset="0"/>
                <a:sym typeface="Times" charset="0"/>
              </a:rPr>
              <a:t>SAS</a:t>
            </a:r>
          </a:p>
        </p:txBody>
      </p:sp>
      <p:sp>
        <p:nvSpPr>
          <p:cNvPr id="460814" name="Text Box 14"/>
          <p:cNvSpPr txBox="1">
            <a:spLocks noChangeArrowheads="1"/>
          </p:cNvSpPr>
          <p:nvPr/>
        </p:nvSpPr>
        <p:spPr bwMode="auto">
          <a:xfrm>
            <a:off x="1219200" y="2362200"/>
            <a:ext cx="31527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 of x-rays, light or neutrons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Scattering from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Spherical Particle(s)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graphicFrame>
        <p:nvGraphicFramePr>
          <p:cNvPr id="17410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720216"/>
              </p:ext>
            </p:extLst>
          </p:nvPr>
        </p:nvGraphicFramePr>
        <p:xfrm>
          <a:off x="114300" y="782638"/>
          <a:ext cx="3640138" cy="523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95" name="Equation" r:id="rId4" imgW="2377080" imgH="3748320" progId="Equation.3">
                  <p:embed/>
                </p:oleObj>
              </mc:Choice>
              <mc:Fallback>
                <p:oleObj name="Equation" r:id="rId4" imgW="2377080" imgH="3748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782638"/>
                        <a:ext cx="3640138" cy="5237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2" name="Oval 4"/>
          <p:cNvSpPr>
            <a:spLocks noChangeArrowheads="1"/>
          </p:cNvSpPr>
          <p:nvPr/>
        </p:nvSpPr>
        <p:spPr bwMode="auto">
          <a:xfrm>
            <a:off x="3962400" y="768927"/>
            <a:ext cx="1828800" cy="1828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414" name="Line 5"/>
          <p:cNvSpPr>
            <a:spLocks noChangeShapeType="1"/>
          </p:cNvSpPr>
          <p:nvPr/>
        </p:nvSpPr>
        <p:spPr bwMode="auto">
          <a:xfrm>
            <a:off x="4088823" y="1611313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4622223" y="1295400"/>
            <a:ext cx="533400" cy="5984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2</a:t>
            </a:r>
            <a:r>
              <a:rPr lang="en-US" sz="1600" b="0" i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US" sz="1600" b="0" i="1" dirty="0" err="1" smtClean="0">
                <a:solidFill>
                  <a:schemeClr val="tx1"/>
                </a:solidFill>
              </a:rPr>
              <a:t>ρ</a:t>
            </a:r>
            <a:r>
              <a:rPr lang="en-US" sz="1600" b="0" baseline="-25000" dirty="0" err="1" smtClean="0">
                <a:solidFill>
                  <a:schemeClr val="tx1"/>
                </a:solidFill>
              </a:rPr>
              <a:t>o</a:t>
            </a:r>
            <a:endParaRPr lang="en-US" sz="1600" b="0" baseline="-25000" dirty="0">
              <a:solidFill>
                <a:schemeClr val="tx1"/>
              </a:solidFill>
            </a:endParaRPr>
          </a:p>
        </p:txBody>
      </p:sp>
      <p:sp>
        <p:nvSpPr>
          <p:cNvPr id="17420" name="Text Box 18"/>
          <p:cNvSpPr txBox="1">
            <a:spLocks noChangeArrowheads="1"/>
          </p:cNvSpPr>
          <p:nvPr/>
        </p:nvSpPr>
        <p:spPr bwMode="auto">
          <a:xfrm>
            <a:off x="3352800" y="3352800"/>
            <a:ext cx="179090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i="1" dirty="0" smtClean="0"/>
              <a:t>v</a:t>
            </a:r>
            <a:r>
              <a:rPr lang="en-US" b="0" dirty="0" smtClean="0"/>
              <a:t> </a:t>
            </a:r>
            <a:r>
              <a:rPr lang="en-US" b="0" dirty="0"/>
              <a:t>= particle </a:t>
            </a:r>
            <a:r>
              <a:rPr lang="en-US" b="0" dirty="0" smtClean="0"/>
              <a:t>volume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6978" y="6096000"/>
            <a:ext cx="2044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smtClean="0"/>
              <a:t>I(</a:t>
            </a:r>
            <a:r>
              <a:rPr lang="en-US" b="0" i="1" dirty="0" smtClean="0"/>
              <a:t>q</a:t>
            </a:r>
            <a:r>
              <a:rPr lang="en-US" b="0" dirty="0" smtClean="0"/>
              <a:t>) </a:t>
            </a:r>
            <a:r>
              <a:rPr lang="en-US" b="0" dirty="0"/>
              <a:t>~ </a:t>
            </a:r>
            <a:r>
              <a:rPr lang="en-US" b="0" i="1" dirty="0" smtClean="0"/>
              <a:t>N</a:t>
            </a:r>
            <a:r>
              <a:rPr lang="en-US" b="0" dirty="0"/>
              <a:t>(</a:t>
            </a:r>
            <a:r>
              <a:rPr lang="en-US" b="0" i="1" dirty="0" err="1" smtClean="0"/>
              <a:t>ρ</a:t>
            </a:r>
            <a:r>
              <a:rPr lang="en-US" b="0" i="1" dirty="0" smtClean="0"/>
              <a:t> - </a:t>
            </a:r>
            <a:r>
              <a:rPr lang="en-US" b="0" i="1" dirty="0" err="1" smtClean="0"/>
              <a:t>ρ</a:t>
            </a:r>
            <a:r>
              <a:rPr lang="en-US" b="0" baseline="-25000" dirty="0" err="1" smtClean="0"/>
              <a:t>o</a:t>
            </a:r>
            <a:r>
              <a:rPr lang="en-US" b="0" dirty="0" smtClean="0"/>
              <a:t>)</a:t>
            </a:r>
            <a:r>
              <a:rPr lang="en-US" b="0" baseline="30000" dirty="0" smtClean="0"/>
              <a:t>2</a:t>
            </a:r>
            <a:r>
              <a:rPr lang="en-US" b="0" i="1" dirty="0" smtClean="0"/>
              <a:t>v</a:t>
            </a:r>
            <a:r>
              <a:rPr lang="en-US" b="0" i="1" baseline="30000" dirty="0" smtClean="0"/>
              <a:t>2</a:t>
            </a:r>
            <a:r>
              <a:rPr lang="en-US" b="0" i="1" dirty="0" smtClean="0"/>
              <a:t>P(q)</a:t>
            </a:r>
            <a:endParaRPr lang="en-US" b="0" i="1" baseline="30000" dirty="0"/>
          </a:p>
        </p:txBody>
      </p:sp>
      <p:sp>
        <p:nvSpPr>
          <p:cNvPr id="3" name="Freeform 2"/>
          <p:cNvSpPr/>
          <p:nvPr/>
        </p:nvSpPr>
        <p:spPr>
          <a:xfrm>
            <a:off x="1602887" y="6431280"/>
            <a:ext cx="713593" cy="243840"/>
          </a:xfrm>
          <a:custGeom>
            <a:avLst/>
            <a:gdLst>
              <a:gd name="connsiteX0" fmla="*/ 713593 w 713593"/>
              <a:gd name="connsiteY0" fmla="*/ 243840 h 243840"/>
              <a:gd name="connsiteX1" fmla="*/ 12553 w 713593"/>
              <a:gd name="connsiteY1" fmla="*/ 203200 h 243840"/>
              <a:gd name="connsiteX2" fmla="*/ 266553 w 713593"/>
              <a:gd name="connsiteY2" fmla="*/ 162560 h 243840"/>
              <a:gd name="connsiteX3" fmla="*/ 307193 w 713593"/>
              <a:gd name="connsiteY3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593" h="243840">
                <a:moveTo>
                  <a:pt x="713593" y="243840"/>
                </a:moveTo>
                <a:cubicBezTo>
                  <a:pt x="400326" y="230293"/>
                  <a:pt x="87060" y="216747"/>
                  <a:pt x="12553" y="203200"/>
                </a:cubicBezTo>
                <a:cubicBezTo>
                  <a:pt x="-61954" y="189653"/>
                  <a:pt x="217446" y="196427"/>
                  <a:pt x="266553" y="162560"/>
                </a:cubicBezTo>
                <a:cubicBezTo>
                  <a:pt x="315660" y="128693"/>
                  <a:pt x="307193" y="0"/>
                  <a:pt x="307193" y="0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6519446"/>
            <a:ext cx="1250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solvent SLD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971800" y="6324600"/>
            <a:ext cx="609600" cy="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581400" y="6134192"/>
            <a:ext cx="1204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Form Factor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762000"/>
            <a:ext cx="3440071" cy="2536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5410200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 particles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234885"/>
            <a:ext cx="3119630" cy="36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Particles in Dilute Solution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083599"/>
              </p:ext>
            </p:extLst>
          </p:nvPr>
        </p:nvGraphicFramePr>
        <p:xfrm>
          <a:off x="1296988" y="2109788"/>
          <a:ext cx="6843712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4318000" imgH="1866900" progId="Equation.3">
                  <p:embed/>
                </p:oleObj>
              </mc:Choice>
              <mc:Fallback>
                <p:oleObj name="Equation" r:id="rId4" imgW="4318000" imgH="186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988" y="2109788"/>
                        <a:ext cx="6843712" cy="299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1942" name="Line 6"/>
          <p:cNvSpPr>
            <a:spLocks noChangeShapeType="1"/>
          </p:cNvSpPr>
          <p:nvPr/>
        </p:nvSpPr>
        <p:spPr bwMode="auto">
          <a:xfrm>
            <a:off x="914400" y="1984526"/>
            <a:ext cx="7239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3" name="Text Box 7"/>
          <p:cNvSpPr txBox="1">
            <a:spLocks noChangeArrowheads="1"/>
          </p:cNvSpPr>
          <p:nvPr/>
        </p:nvSpPr>
        <p:spPr bwMode="auto">
          <a:xfrm>
            <a:off x="4160838" y="698651"/>
            <a:ext cx="4770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i="1" dirty="0" smtClean="0">
                <a:latin typeface="Times New Roman"/>
                <a:cs typeface="Times New Roman"/>
                <a:sym typeface="Symbol" charset="0"/>
              </a:rPr>
              <a:t>ρ</a:t>
            </a:r>
            <a:r>
              <a:rPr lang="en-US" sz="2000" b="0" i="1" baseline="-25000" dirty="0" smtClean="0">
                <a:latin typeface="Times New Roman"/>
                <a:cs typeface="Times New Roman"/>
              </a:rPr>
              <a:t>1</a:t>
            </a:r>
            <a:endParaRPr lang="en-US" sz="2000" b="0" i="1" dirty="0">
              <a:latin typeface="Times New Roman"/>
              <a:cs typeface="Times New Roman"/>
            </a:endParaRPr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6199188" y="1276501"/>
            <a:ext cx="4770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i="1" dirty="0" smtClean="0">
                <a:latin typeface="Times New Roman"/>
                <a:cs typeface="Times New Roman"/>
                <a:sym typeface="Symbol" charset="0"/>
              </a:rPr>
              <a:t>ρ</a:t>
            </a:r>
            <a:r>
              <a:rPr lang="en-US" sz="2000" b="0" i="1" baseline="-25000" dirty="0" smtClean="0">
                <a:latin typeface="Times New Roman"/>
                <a:cs typeface="Times New Roman"/>
              </a:rPr>
              <a:t>2</a:t>
            </a:r>
            <a:endParaRPr lang="en-US" sz="2000" b="0" i="1" dirty="0">
              <a:latin typeface="Times New Roman"/>
              <a:cs typeface="Times New Roman"/>
            </a:endParaRPr>
          </a:p>
        </p:txBody>
      </p:sp>
      <p:sp>
        <p:nvSpPr>
          <p:cNvPr id="551945" name="Line 9"/>
          <p:cNvSpPr>
            <a:spLocks noChangeShapeType="1"/>
          </p:cNvSpPr>
          <p:nvPr/>
        </p:nvSpPr>
        <p:spPr bwMode="auto">
          <a:xfrm>
            <a:off x="2514600" y="2213126"/>
            <a:ext cx="3581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3985095" y="2038383"/>
            <a:ext cx="467329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cs typeface="+mn-cs"/>
              </a:rPr>
              <a:t>R</a:t>
            </a:r>
            <a:r>
              <a:rPr lang="en-US" baseline="-25000" dirty="0">
                <a:cs typeface="+mn-cs"/>
              </a:rPr>
              <a:t>V</a:t>
            </a:r>
            <a:endParaRPr lang="en-US" dirty="0">
              <a:cs typeface="+mn-cs"/>
            </a:endParaRPr>
          </a:p>
        </p:txBody>
      </p:sp>
      <p:sp>
        <p:nvSpPr>
          <p:cNvPr id="551947" name="Text Box 11"/>
          <p:cNvSpPr txBox="1">
            <a:spLocks noChangeArrowheads="1"/>
          </p:cNvSpPr>
          <p:nvPr/>
        </p:nvSpPr>
        <p:spPr bwMode="auto">
          <a:xfrm>
            <a:off x="3794125" y="1444776"/>
            <a:ext cx="3888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cs typeface="+mn-cs"/>
              </a:rPr>
              <a:t>R</a:t>
            </a:r>
          </a:p>
        </p:txBody>
      </p:sp>
      <p:sp>
        <p:nvSpPr>
          <p:cNvPr id="551949" name="Line 13"/>
          <p:cNvSpPr>
            <a:spLocks noChangeShapeType="1"/>
          </p:cNvSpPr>
          <p:nvPr/>
        </p:nvSpPr>
        <p:spPr bwMode="auto">
          <a:xfrm flipV="1">
            <a:off x="6373745" y="2876369"/>
            <a:ext cx="1219200" cy="1600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6500" y="1441450"/>
            <a:ext cx="3613150" cy="539750"/>
          </a:xfrm>
          <a:prstGeom prst="rect">
            <a:avLst/>
          </a:prstGeom>
          <a:ln>
            <a:solidFill>
              <a:schemeClr val="tx1"/>
            </a:solidFill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65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25850" y="933450"/>
            <a:ext cx="266700" cy="546100"/>
            <a:chOff x="3016250" y="933450"/>
            <a:chExt cx="254000" cy="546100"/>
          </a:xfrm>
        </p:grpSpPr>
        <p:sp>
          <p:nvSpPr>
            <p:cNvPr id="20" name="Rectangle 19"/>
            <p:cNvSpPr/>
            <p:nvPr/>
          </p:nvSpPr>
          <p:spPr>
            <a:xfrm>
              <a:off x="3016250" y="933450"/>
              <a:ext cx="254000" cy="508000"/>
            </a:xfrm>
            <a:prstGeom prst="rect">
              <a:avLst/>
            </a:prstGeom>
            <a:ln>
              <a:solidFill>
                <a:schemeClr val="tx1"/>
              </a:solidFill>
              <a:tailEnd type="triangle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-65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22299" y="1365249"/>
              <a:ext cx="238880" cy="114301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-65" charset="0"/>
              </a:endParaRPr>
            </a:p>
          </p:txBody>
        </p:sp>
      </p:grpSp>
      <p:graphicFrame>
        <p:nvGraphicFramePr>
          <p:cNvPr id="12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298716"/>
              </p:ext>
            </p:extLst>
          </p:nvPr>
        </p:nvGraphicFramePr>
        <p:xfrm>
          <a:off x="1438920" y="5334902"/>
          <a:ext cx="4911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6" imgW="3251200" imgH="787400" progId="Equation.3">
                  <p:embed/>
                </p:oleObj>
              </mc:Choice>
              <mc:Fallback>
                <p:oleObj name="Equation" r:id="rId6" imgW="32512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920" y="5334902"/>
                        <a:ext cx="49117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68444" y="1081852"/>
            <a:ext cx="104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Small-Angle </a:t>
            </a:r>
            <a:r>
              <a:rPr lang="en-US" dirty="0" smtClean="0"/>
              <a:t>Scattering from Spheres</a:t>
            </a:r>
            <a:endParaRPr lang="en-US" dirty="0"/>
          </a:p>
        </p:txBody>
      </p:sp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2041525" y="1509713"/>
            <a:ext cx="1841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0"/>
          </a:p>
        </p:txBody>
      </p:sp>
      <p:graphicFrame>
        <p:nvGraphicFramePr>
          <p:cNvPr id="399364" name="Object 4"/>
          <p:cNvGraphicFramePr>
            <a:graphicFrameLocks noChangeAspect="1"/>
          </p:cNvGraphicFramePr>
          <p:nvPr/>
        </p:nvGraphicFramePr>
        <p:xfrm>
          <a:off x="3594100" y="800100"/>
          <a:ext cx="2006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7" name="Equation" r:id="rId4" imgW="2005070" imgH="533216" progId="Equation.3">
                  <p:embed/>
                </p:oleObj>
              </mc:Choice>
              <mc:Fallback>
                <p:oleObj name="Equation" r:id="rId4" imgW="2005070" imgH="5332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800100"/>
                        <a:ext cx="2006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65" name="Text Box 5"/>
          <p:cNvSpPr txBox="1">
            <a:spLocks noChangeArrowheads="1"/>
          </p:cNvSpPr>
          <p:nvPr/>
        </p:nvSpPr>
        <p:spPr bwMode="auto">
          <a:xfrm>
            <a:off x="3124200" y="1371600"/>
            <a:ext cx="3044825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Large object scatter at small angles</a:t>
            </a:r>
          </a:p>
        </p:txBody>
      </p:sp>
      <p:sp>
        <p:nvSpPr>
          <p:cNvPr id="399371" name="Text Box 11"/>
          <p:cNvSpPr txBox="1">
            <a:spLocks noChangeArrowheads="1"/>
          </p:cNvSpPr>
          <p:nvPr/>
        </p:nvSpPr>
        <p:spPr bwMode="auto">
          <a:xfrm>
            <a:off x="5791200" y="2057400"/>
            <a:ext cx="1978025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Silica in Polyurethane</a:t>
            </a:r>
          </a:p>
        </p:txBody>
      </p:sp>
      <p:sp>
        <p:nvSpPr>
          <p:cNvPr id="399372" name="Text Box 12"/>
          <p:cNvSpPr txBox="1">
            <a:spLocks noChangeArrowheads="1"/>
          </p:cNvSpPr>
          <p:nvPr/>
        </p:nvSpPr>
        <p:spPr bwMode="auto">
          <a:xfrm>
            <a:off x="6477000" y="5410200"/>
            <a:ext cx="6238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AFM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676400"/>
            <a:ext cx="3695700" cy="4597400"/>
            <a:chOff x="304800" y="2032000"/>
            <a:chExt cx="3695700" cy="4597400"/>
          </a:xfrm>
        </p:grpSpPr>
        <p:pic>
          <p:nvPicPr>
            <p:cNvPr id="39936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800" y="2032000"/>
              <a:ext cx="3695700" cy="4597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399368" name="Text Box 8"/>
            <p:cNvSpPr txBox="1">
              <a:spLocks noChangeArrowheads="1"/>
            </p:cNvSpPr>
            <p:nvPr/>
          </p:nvSpPr>
          <p:spPr bwMode="auto">
            <a:xfrm>
              <a:off x="2286000" y="2209800"/>
              <a:ext cx="1323975" cy="3048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dirty="0"/>
                <a:t>Guinier Regime</a:t>
              </a:r>
            </a:p>
          </p:txBody>
        </p:sp>
        <p:sp>
          <p:nvSpPr>
            <p:cNvPr id="399369" name="Text Box 9"/>
            <p:cNvSpPr txBox="1">
              <a:spLocks noChangeArrowheads="1"/>
            </p:cNvSpPr>
            <p:nvPr/>
          </p:nvSpPr>
          <p:spPr bwMode="auto">
            <a:xfrm>
              <a:off x="1371600" y="5105400"/>
              <a:ext cx="1851025" cy="2746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/>
                <a:t>Porod (power-law) Regime</a:t>
              </a:r>
            </a:p>
          </p:txBody>
        </p:sp>
        <p:sp>
          <p:nvSpPr>
            <p:cNvPr id="399370" name="Line 10"/>
            <p:cNvSpPr>
              <a:spLocks noChangeShapeType="1"/>
            </p:cNvSpPr>
            <p:nvPr/>
          </p:nvSpPr>
          <p:spPr bwMode="auto">
            <a:xfrm flipH="1">
              <a:off x="1752600" y="2362200"/>
              <a:ext cx="431800" cy="50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9373" name="Text Box 13"/>
            <p:cNvSpPr txBox="1">
              <a:spLocks noChangeArrowheads="1"/>
            </p:cNvSpPr>
            <p:nvPr/>
          </p:nvSpPr>
          <p:spPr bwMode="auto">
            <a:xfrm>
              <a:off x="2286000" y="2438400"/>
              <a:ext cx="1366838" cy="2746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 dirty="0"/>
                <a:t>Diameter   = 140 </a:t>
              </a:r>
              <a:r>
                <a:rPr lang="en-US" sz="1200" b="0" dirty="0" err="1"/>
                <a:t>Å</a:t>
              </a:r>
              <a:endParaRPr lang="en-US" b="0" dirty="0"/>
            </a:p>
          </p:txBody>
        </p:sp>
      </p:grpSp>
      <p:grpSp>
        <p:nvGrpSpPr>
          <p:cNvPr id="399374" name="Group 14"/>
          <p:cNvGrpSpPr>
            <a:grpSpLocks/>
          </p:cNvGrpSpPr>
          <p:nvPr/>
        </p:nvGrpSpPr>
        <p:grpSpPr bwMode="auto">
          <a:xfrm>
            <a:off x="5562600" y="2590800"/>
            <a:ext cx="2605088" cy="2830513"/>
            <a:chOff x="3936" y="2269"/>
            <a:chExt cx="1641" cy="1783"/>
          </a:xfrm>
        </p:grpSpPr>
        <p:graphicFrame>
          <p:nvGraphicFramePr>
            <p:cNvPr id="399375" name="Object 15"/>
            <p:cNvGraphicFramePr>
              <a:graphicFrameLocks noChangeAspect="1"/>
            </p:cNvGraphicFramePr>
            <p:nvPr/>
          </p:nvGraphicFramePr>
          <p:xfrm>
            <a:off x="3936" y="2269"/>
            <a:ext cx="1629" cy="1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88" name="Image" r:id="rId7" imgW="6455348" imgH="6429933" progId="">
                    <p:embed/>
                  </p:oleObj>
                </mc:Choice>
                <mc:Fallback>
                  <p:oleObj name="Image" r:id="rId7" imgW="6455348" imgH="642993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lum bright="12000" contrast="12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269"/>
                          <a:ext cx="1629" cy="16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376" name="Text Box 16"/>
            <p:cNvSpPr txBox="1">
              <a:spLocks noChangeArrowheads="1"/>
            </p:cNvSpPr>
            <p:nvPr/>
          </p:nvSpPr>
          <p:spPr bwMode="auto">
            <a:xfrm>
              <a:off x="4578" y="3840"/>
              <a:ext cx="4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b="0"/>
                <a:t>3 </a:t>
              </a:r>
              <a:r>
                <a:rPr lang="en-US" b="0">
                  <a:latin typeface="Symbol" charset="2"/>
                </a:rPr>
                <a:t>m</a:t>
              </a:r>
              <a:r>
                <a:rPr lang="en-US" b="0"/>
                <a:t>m</a:t>
              </a:r>
            </a:p>
          </p:txBody>
        </p:sp>
        <p:sp>
          <p:nvSpPr>
            <p:cNvPr id="399377" name="Line 17"/>
            <p:cNvSpPr>
              <a:spLocks noChangeShapeType="1"/>
            </p:cNvSpPr>
            <p:nvPr/>
          </p:nvSpPr>
          <p:spPr bwMode="auto">
            <a:xfrm flipH="1">
              <a:off x="3937" y="39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378" name="Line 18"/>
            <p:cNvSpPr>
              <a:spLocks noChangeShapeType="1"/>
            </p:cNvSpPr>
            <p:nvPr/>
          </p:nvSpPr>
          <p:spPr bwMode="auto">
            <a:xfrm>
              <a:off x="5023" y="3937"/>
              <a:ext cx="554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292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/>
              <a:t>Petrovic</a:t>
            </a:r>
            <a:r>
              <a:rPr lang="en-US" sz="1200" b="0" dirty="0"/>
              <a:t>, Z. S.</a:t>
            </a:r>
            <a:r>
              <a:rPr lang="en-US" sz="1200" b="0" i="1" dirty="0"/>
              <a:t> et al.</a:t>
            </a:r>
            <a:r>
              <a:rPr lang="en-US" sz="1200" b="0" dirty="0"/>
              <a:t> Effect of silica nanoparticles on morphology of segmented polyurethanes. </a:t>
            </a:r>
            <a:r>
              <a:rPr lang="en-US" sz="1200" b="0" i="1" dirty="0"/>
              <a:t>Polymer</a:t>
            </a:r>
            <a:r>
              <a:rPr lang="en-US" sz="1200" b="0" dirty="0"/>
              <a:t> 45, 4285-4295, (2004)</a:t>
            </a:r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6754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11" charset="-128"/>
                <a:cs typeface="ＭＳ Ｐゴシック" pitchFamily="-111" charset="-128"/>
              </a:rPr>
              <a:t>Guinier Radius</a:t>
            </a:r>
          </a:p>
        </p:txBody>
      </p:sp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143000"/>
            <a:ext cx="3001963" cy="3733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aphicFrame>
        <p:nvGraphicFramePr>
          <p:cNvPr id="18435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53739"/>
              </p:ext>
            </p:extLst>
          </p:nvPr>
        </p:nvGraphicFramePr>
        <p:xfrm>
          <a:off x="4576763" y="930275"/>
          <a:ext cx="3048000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888" name="Equation" r:id="rId5" imgW="2377080" imgH="1490040" progId="Equation.3">
                  <p:embed/>
                </p:oleObj>
              </mc:Choice>
              <mc:Fallback>
                <p:oleObj name="Equation" r:id="rId5" imgW="2377080" imgH="1490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3" y="930275"/>
                        <a:ext cx="3048000" cy="212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477212"/>
              </p:ext>
            </p:extLst>
          </p:nvPr>
        </p:nvGraphicFramePr>
        <p:xfrm>
          <a:off x="5257800" y="3124200"/>
          <a:ext cx="227991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889" name="Equation" r:id="rId7" imgW="1700280" imgH="511920" progId="Equation.3">
                  <p:embed/>
                </p:oleObj>
              </mc:Choice>
              <mc:Fallback>
                <p:oleObj name="Equation" r:id="rId7" imgW="1700280" imgH="511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24200"/>
                        <a:ext cx="2279915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1429712" y="1219843"/>
            <a:ext cx="771933" cy="519351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33400" y="762000"/>
            <a:ext cx="33210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Initial curvature is a measure of length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524000" y="5334000"/>
            <a:ext cx="918073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 err="1">
                <a:solidFill>
                  <a:schemeClr val="tx1"/>
                </a:solidFill>
              </a:rPr>
              <a:t>R</a:t>
            </a:r>
            <a:r>
              <a:rPr lang="en-US" sz="1600" b="0" baseline="-25000" dirty="0" err="1">
                <a:solidFill>
                  <a:schemeClr val="tx1"/>
                </a:solidFill>
              </a:rPr>
              <a:t>g</a:t>
            </a:r>
            <a:r>
              <a:rPr lang="en-US" sz="1600" b="0" dirty="0">
                <a:solidFill>
                  <a:schemeClr val="tx1"/>
                </a:solidFill>
              </a:rPr>
              <a:t> ~ 1</a:t>
            </a:r>
            <a:r>
              <a:rPr lang="en-US" sz="1600" b="0" dirty="0">
                <a:solidFill>
                  <a:schemeClr val="tx1"/>
                </a:solidFill>
                <a:sym typeface="Symbol" pitchFamily="-111" charset="2"/>
              </a:rPr>
              <a:t>/</a:t>
            </a:r>
            <a:r>
              <a:rPr lang="en-US" sz="1600" b="0" i="1" dirty="0">
                <a:solidFill>
                  <a:schemeClr val="tx1"/>
                </a:solidFill>
                <a:sym typeface="Symbol" pitchFamily="-111" charset="2"/>
              </a:rPr>
              <a:t>q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2133600" y="1600200"/>
            <a:ext cx="0" cy="3733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47" name="Text Box 19"/>
          <p:cNvSpPr txBox="1">
            <a:spLocks noChangeArrowheads="1"/>
          </p:cNvSpPr>
          <p:nvPr/>
        </p:nvSpPr>
        <p:spPr bwMode="auto">
          <a:xfrm>
            <a:off x="7675880" y="1449711"/>
            <a:ext cx="1322388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Derived in 5.2.4.1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843610"/>
              </p:ext>
            </p:extLst>
          </p:nvPr>
        </p:nvGraphicFramePr>
        <p:xfrm>
          <a:off x="5740400" y="4716463"/>
          <a:ext cx="12096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890" name="Equation" r:id="rId9" imgW="812800" imgH="431800" progId="Equation.3">
                  <p:embed/>
                </p:oleObj>
              </mc:Choice>
              <mc:Fallback>
                <p:oleObj name="Equation" r:id="rId9" imgW="812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4716463"/>
                        <a:ext cx="1209675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14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Guinier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Fits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graphicFrame>
        <p:nvGraphicFramePr>
          <p:cNvPr id="19458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363671"/>
              </p:ext>
            </p:extLst>
          </p:nvPr>
        </p:nvGraphicFramePr>
        <p:xfrm>
          <a:off x="1171575" y="5813425"/>
          <a:ext cx="17081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94" name="Equation" r:id="rId4" imgW="1651000" imgH="431800" progId="Equation.3">
                  <p:embed/>
                </p:oleObj>
              </mc:Choice>
              <mc:Fallback>
                <p:oleObj name="Equation" r:id="rId4" imgW="1651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5813425"/>
                        <a:ext cx="17081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031799"/>
              </p:ext>
            </p:extLst>
          </p:nvPr>
        </p:nvGraphicFramePr>
        <p:xfrm>
          <a:off x="5883275" y="5859729"/>
          <a:ext cx="1972234" cy="49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95" name="Equation" r:id="rId6" imgW="1803400" imgH="431800" progId="Equation.3">
                  <p:embed/>
                </p:oleObj>
              </mc:Choice>
              <mc:Fallback>
                <p:oleObj name="Equation" r:id="rId6" imgW="180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275" y="5859729"/>
                        <a:ext cx="1972234" cy="4982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982" y="964045"/>
            <a:ext cx="3454400" cy="444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229" y="1012976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Dense packing:  Correlated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Particles</a:t>
            </a:r>
          </a:p>
        </p:txBody>
      </p:sp>
      <p:sp>
        <p:nvSpPr>
          <p:cNvPr id="71684" name="Oval 4"/>
          <p:cNvSpPr>
            <a:spLocks noChangeArrowheads="1"/>
          </p:cNvSpPr>
          <p:nvPr/>
        </p:nvSpPr>
        <p:spPr bwMode="auto">
          <a:xfrm>
            <a:off x="1219200" y="20574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1676400" y="47244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6" name="Oval 6"/>
          <p:cNvSpPr>
            <a:spLocks noChangeArrowheads="1"/>
          </p:cNvSpPr>
          <p:nvPr/>
        </p:nvSpPr>
        <p:spPr bwMode="auto">
          <a:xfrm>
            <a:off x="1676400" y="1524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7" name="Oval 7"/>
          <p:cNvSpPr>
            <a:spLocks noChangeArrowheads="1"/>
          </p:cNvSpPr>
          <p:nvPr/>
        </p:nvSpPr>
        <p:spPr bwMode="auto">
          <a:xfrm>
            <a:off x="2514600" y="2286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8" name="Oval 8"/>
          <p:cNvSpPr>
            <a:spLocks noChangeArrowheads="1"/>
          </p:cNvSpPr>
          <p:nvPr/>
        </p:nvSpPr>
        <p:spPr bwMode="auto">
          <a:xfrm>
            <a:off x="1371600" y="2667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057400" y="4572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438400" y="17526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2971800" y="121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1828800" y="502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609600" y="121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2362200" y="48006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2438400" y="51816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447800" y="502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752600" y="5410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2133600" y="5410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2133600" y="502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1752600" y="43434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1295400" y="4648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526119" y="3692174"/>
            <a:ext cx="331693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/>
              <a:t>Packing Factor </a:t>
            </a:r>
            <a:r>
              <a:rPr lang="en-US" sz="2400" b="0" dirty="0" smtClean="0"/>
              <a:t>= </a:t>
            </a:r>
            <a:r>
              <a:rPr lang="en-US" sz="2400" b="0" dirty="0" err="1" smtClean="0"/>
              <a:t>k</a:t>
            </a:r>
            <a:r>
              <a:rPr lang="en-US" sz="2400" b="0" dirty="0" smtClean="0"/>
              <a:t> = </a:t>
            </a:r>
            <a:r>
              <a:rPr lang="en-US" sz="2400" b="0" dirty="0"/>
              <a:t>8</a:t>
            </a:r>
            <a:r>
              <a:rPr lang="en-US" sz="2400" b="0" dirty="0" smtClean="0"/>
              <a:t> </a:t>
            </a:r>
            <a:r>
              <a:rPr lang="en-US" sz="2400" b="0" i="1" dirty="0" err="1" smtClean="0">
                <a:sym typeface="Symbol" pitchFamily="-111" charset="2"/>
              </a:rPr>
              <a:t>ϕ</a:t>
            </a:r>
            <a:endParaRPr lang="en-US" sz="2400" b="0" i="1" dirty="0"/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838200" y="5962650"/>
            <a:ext cx="249237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/>
              <a:t>Packing Factor</a:t>
            </a:r>
            <a:r>
              <a:rPr lang="en-US" sz="2400" b="0" dirty="0" smtClean="0"/>
              <a:t> </a:t>
            </a:r>
            <a:r>
              <a:rPr lang="en-US" sz="2400" b="0" dirty="0" smtClean="0">
                <a:sym typeface="Symbol" pitchFamily="-111" charset="2"/>
              </a:rPr>
              <a:t>≅</a:t>
            </a:r>
            <a:r>
              <a:rPr lang="en-US" sz="2400" b="0" dirty="0" smtClean="0"/>
              <a:t> </a:t>
            </a:r>
            <a:r>
              <a:rPr lang="en-US" sz="2400" b="0" dirty="0"/>
              <a:t>6</a:t>
            </a: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>
            <a:off x="1676400" y="22098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1905000" y="2209800"/>
            <a:ext cx="33855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ξ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1676400" y="914400"/>
            <a:ext cx="3365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71707" name="Line 27"/>
          <p:cNvSpPr>
            <a:spLocks noChangeShapeType="1"/>
          </p:cNvSpPr>
          <p:nvPr/>
        </p:nvSpPr>
        <p:spPr bwMode="auto">
          <a:xfrm>
            <a:off x="1676400" y="14478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4953000" y="1219200"/>
            <a:ext cx="3606800" cy="4584700"/>
            <a:chOff x="4953000" y="1219200"/>
            <a:chExt cx="3606800" cy="4584700"/>
          </a:xfrm>
        </p:grpSpPr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1219200"/>
              <a:ext cx="3606800" cy="4584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540179" y="3620266"/>
              <a:ext cx="31290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Å</a:t>
              </a:r>
            </a:p>
            <a:p>
              <a:r>
                <a:rPr lang="en-US" sz="1200" dirty="0" smtClean="0"/>
                <a:t>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9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88900" dist="38099" dir="2700000" algn="ctr" rotWithShape="0">
              <a:schemeClr val="bg2">
                <a:alpha val="32001"/>
              </a:schemeClr>
            </a:outerShdw>
          </a:effectLst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Colloidal Silica in Epoxy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711700" y="3036888"/>
            <a:ext cx="4187825" cy="3457575"/>
            <a:chOff x="125" y="674"/>
            <a:chExt cx="3033" cy="231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913" y="1502"/>
              <a:ext cx="789" cy="762"/>
              <a:chOff x="4176" y="3600"/>
              <a:chExt cx="1104" cy="1104"/>
            </a:xfrm>
          </p:grpSpPr>
          <p:sp>
            <p:nvSpPr>
              <p:cNvPr id="31789" name="Oval 4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0" name="Oval 5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221" y="806"/>
              <a:ext cx="788" cy="762"/>
              <a:chOff x="4176" y="3600"/>
              <a:chExt cx="1104" cy="1104"/>
            </a:xfrm>
          </p:grpSpPr>
          <p:sp>
            <p:nvSpPr>
              <p:cNvPr id="31787" name="Oval 7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8" name="Oval 8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94" y="2029"/>
              <a:ext cx="789" cy="762"/>
              <a:chOff x="4176" y="3600"/>
              <a:chExt cx="1104" cy="1104"/>
            </a:xfrm>
          </p:grpSpPr>
          <p:sp>
            <p:nvSpPr>
              <p:cNvPr id="31785" name="Oval 10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6" name="Oval 11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560" y="2154"/>
              <a:ext cx="789" cy="763"/>
              <a:chOff x="4176" y="3600"/>
              <a:chExt cx="1104" cy="1104"/>
            </a:xfrm>
          </p:grpSpPr>
          <p:sp>
            <p:nvSpPr>
              <p:cNvPr id="31783" name="Oval 13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4" name="Oval 14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827" y="2221"/>
              <a:ext cx="788" cy="763"/>
              <a:chOff x="4176" y="3600"/>
              <a:chExt cx="1104" cy="1104"/>
            </a:xfrm>
          </p:grpSpPr>
          <p:sp>
            <p:nvSpPr>
              <p:cNvPr id="31781" name="Oval 16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2" name="Oval 17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25" y="1436"/>
              <a:ext cx="788" cy="762"/>
              <a:chOff x="4176" y="3600"/>
              <a:chExt cx="1104" cy="1104"/>
            </a:xfrm>
          </p:grpSpPr>
          <p:sp>
            <p:nvSpPr>
              <p:cNvPr id="31779" name="Oval 19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0" name="Oval 20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432" y="740"/>
              <a:ext cx="789" cy="762"/>
              <a:chOff x="4176" y="3600"/>
              <a:chExt cx="1104" cy="1104"/>
            </a:xfrm>
          </p:grpSpPr>
          <p:sp>
            <p:nvSpPr>
              <p:cNvPr id="31777" name="Oval 22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8" name="Oval 23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1698" y="1399"/>
              <a:ext cx="788" cy="762"/>
              <a:chOff x="4176" y="3600"/>
              <a:chExt cx="1104" cy="1104"/>
            </a:xfrm>
          </p:grpSpPr>
          <p:sp>
            <p:nvSpPr>
              <p:cNvPr id="31775" name="Oval 25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6" name="Oval 26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2023" y="674"/>
              <a:ext cx="789" cy="762"/>
              <a:chOff x="4176" y="3600"/>
              <a:chExt cx="1104" cy="1104"/>
            </a:xfrm>
          </p:grpSpPr>
          <p:sp>
            <p:nvSpPr>
              <p:cNvPr id="31773" name="Oval 28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4" name="Oval 29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2369" y="1369"/>
              <a:ext cx="789" cy="763"/>
              <a:chOff x="4176" y="3600"/>
              <a:chExt cx="1104" cy="1104"/>
            </a:xfrm>
          </p:grpSpPr>
          <p:sp>
            <p:nvSpPr>
              <p:cNvPr id="31771" name="Oval 31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2" name="Oval 32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350" y="2095"/>
              <a:ext cx="789" cy="762"/>
              <a:chOff x="4176" y="3600"/>
              <a:chExt cx="1104" cy="1104"/>
            </a:xfrm>
          </p:grpSpPr>
          <p:sp>
            <p:nvSpPr>
              <p:cNvPr id="31769" name="Oval 34"/>
              <p:cNvSpPr>
                <a:spLocks/>
              </p:cNvSpPr>
              <p:nvPr/>
            </p:nvSpPr>
            <p:spPr bwMode="auto">
              <a:xfrm>
                <a:off x="4176" y="3600"/>
                <a:ext cx="1104" cy="1104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0" name="Oval 35"/>
              <p:cNvSpPr>
                <a:spLocks/>
              </p:cNvSpPr>
              <p:nvPr/>
            </p:nvSpPr>
            <p:spPr bwMode="auto">
              <a:xfrm>
                <a:off x="4632" y="4056"/>
                <a:ext cx="192" cy="192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5503863" y="1041400"/>
            <a:ext cx="2116137" cy="1995488"/>
            <a:chOff x="3659" y="2627"/>
            <a:chExt cx="1438" cy="1298"/>
          </a:xfrm>
        </p:grpSpPr>
        <p:graphicFrame>
          <p:nvGraphicFramePr>
            <p:cNvPr id="31746" name="Object 2"/>
            <p:cNvGraphicFramePr>
              <a:graphicFrameLocks/>
            </p:cNvGraphicFramePr>
            <p:nvPr/>
          </p:nvGraphicFramePr>
          <p:xfrm>
            <a:off x="3659" y="2627"/>
            <a:ext cx="1438" cy="1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1934" name="Document" r:id="rId5" imgW="2281767" imgH="2061633" progId="Word.Document.8">
                    <p:embed/>
                  </p:oleObj>
                </mc:Choice>
                <mc:Fallback>
                  <p:oleObj name="Document" r:id="rId5" imgW="2281767" imgH="2061633" progId="Word.Documen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9" y="2627"/>
                          <a:ext cx="1438" cy="1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" name="Group 38"/>
            <p:cNvGrpSpPr>
              <a:grpSpLocks/>
            </p:cNvGrpSpPr>
            <p:nvPr/>
          </p:nvGrpSpPr>
          <p:grpSpPr bwMode="auto">
            <a:xfrm>
              <a:off x="4667" y="3744"/>
              <a:ext cx="404" cy="144"/>
              <a:chOff x="9232" y="5359"/>
              <a:chExt cx="1009" cy="360"/>
            </a:xfrm>
          </p:grpSpPr>
          <p:sp>
            <p:nvSpPr>
              <p:cNvPr id="31756" name="Line 39"/>
              <p:cNvSpPr>
                <a:spLocks noChangeShapeType="1"/>
              </p:cNvSpPr>
              <p:nvPr/>
            </p:nvSpPr>
            <p:spPr bwMode="auto">
              <a:xfrm>
                <a:off x="9438" y="5368"/>
                <a:ext cx="626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7" name="Text Box 40"/>
              <p:cNvSpPr txBox="1">
                <a:spLocks noChangeArrowheads="1"/>
              </p:cNvSpPr>
              <p:nvPr/>
            </p:nvSpPr>
            <p:spPr bwMode="auto">
              <a:xfrm>
                <a:off x="9232" y="5359"/>
                <a:ext cx="1009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/>
                  <a:t>50 nm</a:t>
                </a:r>
              </a:p>
            </p:txBody>
          </p:sp>
        </p:grpSp>
      </p:grpSp>
      <p:pic>
        <p:nvPicPr>
          <p:cNvPr id="31751" name="Picture 4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8" y="984250"/>
            <a:ext cx="4184935" cy="4883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1752" name="Text Box 43"/>
          <p:cNvSpPr txBox="1">
            <a:spLocks noChangeArrowheads="1"/>
          </p:cNvSpPr>
          <p:nvPr/>
        </p:nvSpPr>
        <p:spPr bwMode="auto">
          <a:xfrm>
            <a:off x="6130925" y="6394450"/>
            <a:ext cx="2214563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Exclusion zone</a:t>
            </a:r>
          </a:p>
        </p:txBody>
      </p:sp>
      <p:sp>
        <p:nvSpPr>
          <p:cNvPr id="31753" name="Freeform 45"/>
          <p:cNvSpPr>
            <a:spLocks/>
          </p:cNvSpPr>
          <p:nvPr/>
        </p:nvSpPr>
        <p:spPr bwMode="auto">
          <a:xfrm>
            <a:off x="5870575" y="6053138"/>
            <a:ext cx="296863" cy="522287"/>
          </a:xfrm>
          <a:custGeom>
            <a:avLst/>
            <a:gdLst>
              <a:gd name="T0" fmla="*/ 2147483647 w 187"/>
              <a:gd name="T1" fmla="*/ 2147483647 h 329"/>
              <a:gd name="T2" fmla="*/ 2147483647 w 187"/>
              <a:gd name="T3" fmla="*/ 2147483647 h 329"/>
              <a:gd name="T4" fmla="*/ 2147483647 w 187"/>
              <a:gd name="T5" fmla="*/ 2147483647 h 329"/>
              <a:gd name="T6" fmla="*/ 2147483647 w 187"/>
              <a:gd name="T7" fmla="*/ 0 h 329"/>
              <a:gd name="T8" fmla="*/ 0 60000 65536"/>
              <a:gd name="T9" fmla="*/ 0 60000 65536"/>
              <a:gd name="T10" fmla="*/ 0 60000 65536"/>
              <a:gd name="T11" fmla="*/ 0 60000 65536"/>
              <a:gd name="T12" fmla="*/ 0 w 187"/>
              <a:gd name="T13" fmla="*/ 0 h 329"/>
              <a:gd name="T14" fmla="*/ 187 w 187"/>
              <a:gd name="T15" fmla="*/ 329 h 3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" h="329">
                <a:moveTo>
                  <a:pt x="178" y="329"/>
                </a:moveTo>
                <a:cubicBezTo>
                  <a:pt x="182" y="287"/>
                  <a:pt x="187" y="245"/>
                  <a:pt x="160" y="214"/>
                </a:cubicBezTo>
                <a:cubicBezTo>
                  <a:pt x="133" y="183"/>
                  <a:pt x="36" y="179"/>
                  <a:pt x="18" y="143"/>
                </a:cubicBezTo>
                <a:cubicBezTo>
                  <a:pt x="0" y="107"/>
                  <a:pt x="26" y="53"/>
                  <a:pt x="53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4" name="TextBox 45"/>
          <p:cNvSpPr txBox="1">
            <a:spLocks noChangeArrowheads="1"/>
          </p:cNvSpPr>
          <p:nvPr/>
        </p:nvSpPr>
        <p:spPr bwMode="auto">
          <a:xfrm>
            <a:off x="1066800" y="762000"/>
            <a:ext cx="2906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EPON 862 + Cure </a:t>
            </a:r>
            <a:r>
              <a:rPr lang="en-US" dirty="0" smtClean="0"/>
              <a:t>W+ Silica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19" y="5791200"/>
            <a:ext cx="5331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Chen, R.S. </a:t>
            </a:r>
            <a:r>
              <a:rPr lang="en-US" b="0" dirty="0" smtClean="0"/>
              <a:t>et al, </a:t>
            </a:r>
            <a:r>
              <a:rPr lang="en-US" b="0" i="1" dirty="0"/>
              <a:t>Highly dispersed </a:t>
            </a:r>
            <a:r>
              <a:rPr lang="en-US" b="0" i="1" dirty="0" err="1"/>
              <a:t>nanosilica</a:t>
            </a:r>
            <a:r>
              <a:rPr lang="en-US" b="0" i="1" dirty="0"/>
              <a:t>-epoxy resins with enhanced mechanical properties </a:t>
            </a:r>
            <a:r>
              <a:rPr lang="en-US" b="0" dirty="0"/>
              <a:t>Polymer, 2008. 49(17): p. 3805-3815.</a:t>
            </a:r>
          </a:p>
        </p:txBody>
      </p:sp>
    </p:spTree>
    <p:extLst>
      <p:ext uri="{BB962C8B-B14F-4D97-AF65-F5344CB8AC3E}">
        <p14:creationId xmlns:p14="http://schemas.microsoft.com/office/powerpoint/2010/main" val="1982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004050" cy="685800"/>
          </a:xfrm>
        </p:spPr>
        <p:txBody>
          <a:bodyPr/>
          <a:lstStyle/>
          <a:p>
            <a:r>
              <a:rPr lang="en-US" dirty="0" smtClean="0"/>
              <a:t>Using R</a:t>
            </a:r>
            <a:r>
              <a:rPr lang="en-US" baseline="-25000" dirty="0" smtClean="0"/>
              <a:t>G</a:t>
            </a:r>
            <a:r>
              <a:rPr lang="en-US" dirty="0" smtClean="0"/>
              <a:t>:  </a:t>
            </a:r>
            <a:r>
              <a:rPr lang="en-US" sz="2400" dirty="0" smtClean="0"/>
              <a:t>Agglomerate Dispersion</a:t>
            </a:r>
            <a:endParaRPr lang="en-US" sz="2400" dirty="0"/>
          </a:p>
        </p:txBody>
      </p:sp>
      <p:sp>
        <p:nvSpPr>
          <p:cNvPr id="9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6553200"/>
            <a:ext cx="609600" cy="381000"/>
          </a:xfrm>
          <a:prstGeom prst="rect">
            <a:avLst/>
          </a:prstGeom>
        </p:spPr>
        <p:txBody>
          <a:bodyPr/>
          <a:lstStyle/>
          <a:p>
            <a:fld id="{02C85BBB-7372-E445-9021-EC742B7D1B60}" type="slidenum">
              <a:rPr lang="en-US" b="0"/>
              <a:pPr/>
              <a:t>17</a:t>
            </a:fld>
            <a:endParaRPr lang="en-US" b="0"/>
          </a:p>
        </p:txBody>
      </p:sp>
      <p:sp>
        <p:nvSpPr>
          <p:cNvPr id="304134" name="Text Box 6"/>
          <p:cNvSpPr txBox="1">
            <a:spLocks/>
          </p:cNvSpPr>
          <p:nvPr/>
        </p:nvSpPr>
        <p:spPr bwMode="auto">
          <a:xfrm>
            <a:off x="1219200" y="838200"/>
            <a:ext cx="1808325" cy="38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639" tIns="36819" rIns="73639" bIns="3681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00"/>
                </a:solidFill>
                <a:latin typeface="Times New Roman" charset="0"/>
                <a:cs typeface="Times" charset="0"/>
                <a:sym typeface="Times" charset="0"/>
              </a:rPr>
              <a:t>Light Scattering</a:t>
            </a:r>
          </a:p>
        </p:txBody>
      </p:sp>
      <p:grpSp>
        <p:nvGrpSpPr>
          <p:cNvPr id="304138" name="Group 10"/>
          <p:cNvGrpSpPr>
            <a:grpSpLocks/>
          </p:cNvGrpSpPr>
          <p:nvPr/>
        </p:nvGrpSpPr>
        <p:grpSpPr bwMode="auto">
          <a:xfrm>
            <a:off x="4979988" y="3308350"/>
            <a:ext cx="2865437" cy="2473325"/>
            <a:chOff x="3552" y="624"/>
            <a:chExt cx="1985" cy="1766"/>
          </a:xfrm>
        </p:grpSpPr>
        <p:grpSp>
          <p:nvGrpSpPr>
            <p:cNvPr id="304139" name="Group 11"/>
            <p:cNvGrpSpPr>
              <a:grpSpLocks/>
            </p:cNvGrpSpPr>
            <p:nvPr/>
          </p:nvGrpSpPr>
          <p:grpSpPr bwMode="auto">
            <a:xfrm>
              <a:off x="4992" y="1728"/>
              <a:ext cx="501" cy="662"/>
              <a:chOff x="3648" y="2640"/>
              <a:chExt cx="456" cy="584"/>
            </a:xfrm>
          </p:grpSpPr>
          <p:pic>
            <p:nvPicPr>
              <p:cNvPr id="304140" name="Picture 12" descr="Newsprin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1" name="Picture 13" descr="Newsprin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736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2" name="Picture 14" descr="Newsprin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784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3" name="Picture 15" descr="Newsprin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688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4" name="Picture 16" descr="Newsprint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4145" name="Group 17"/>
            <p:cNvGrpSpPr>
              <a:grpSpLocks/>
            </p:cNvGrpSpPr>
            <p:nvPr/>
          </p:nvGrpSpPr>
          <p:grpSpPr bwMode="auto">
            <a:xfrm>
              <a:off x="3600" y="1632"/>
              <a:ext cx="501" cy="662"/>
              <a:chOff x="3648" y="2640"/>
              <a:chExt cx="456" cy="584"/>
            </a:xfrm>
          </p:grpSpPr>
          <p:pic>
            <p:nvPicPr>
              <p:cNvPr id="304146" name="Picture 18" descr="Newsprin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7" name="Picture 19" descr="Newsprint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736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8" name="Picture 20" descr="Newsprint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784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49" name="Picture 21" descr="Newsprint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688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50" name="Picture 22" descr="Newsprint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4151" name="Group 23"/>
            <p:cNvGrpSpPr>
              <a:grpSpLocks/>
            </p:cNvGrpSpPr>
            <p:nvPr/>
          </p:nvGrpSpPr>
          <p:grpSpPr bwMode="auto">
            <a:xfrm>
              <a:off x="4416" y="1344"/>
              <a:ext cx="501" cy="661"/>
              <a:chOff x="3648" y="2640"/>
              <a:chExt cx="456" cy="584"/>
            </a:xfrm>
          </p:grpSpPr>
          <p:pic>
            <p:nvPicPr>
              <p:cNvPr id="304152" name="Picture 24" descr="Newsprint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53" name="Picture 25" descr="Newsprint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736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54" name="Picture 26" descr="Newsprint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784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55" name="Picture 27" descr="Newsprint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688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56" name="Picture 28" descr="Newsprint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4157" name="Group 29"/>
            <p:cNvGrpSpPr>
              <a:grpSpLocks/>
            </p:cNvGrpSpPr>
            <p:nvPr/>
          </p:nvGrpSpPr>
          <p:grpSpPr bwMode="auto">
            <a:xfrm>
              <a:off x="3552" y="816"/>
              <a:ext cx="502" cy="662"/>
              <a:chOff x="3648" y="2640"/>
              <a:chExt cx="456" cy="584"/>
            </a:xfrm>
          </p:grpSpPr>
          <p:pic>
            <p:nvPicPr>
              <p:cNvPr id="304158" name="Picture 30" descr="Newsprint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59" name="Picture 31" descr="Newsprint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736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0" name="Picture 32" descr="Newsprint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784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1" name="Picture 33" descr="Newsprint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688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2" name="Picture 34" descr="Newsprint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4163" name="Group 35"/>
            <p:cNvGrpSpPr>
              <a:grpSpLocks/>
            </p:cNvGrpSpPr>
            <p:nvPr/>
          </p:nvGrpSpPr>
          <p:grpSpPr bwMode="auto">
            <a:xfrm>
              <a:off x="4320" y="624"/>
              <a:ext cx="501" cy="662"/>
              <a:chOff x="3648" y="2640"/>
              <a:chExt cx="456" cy="584"/>
            </a:xfrm>
          </p:grpSpPr>
          <p:pic>
            <p:nvPicPr>
              <p:cNvPr id="304164" name="Picture 36" descr="Newsprint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5" name="Picture 37" descr="Newsprint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736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6" name="Picture 38" descr="Newsprint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784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7" name="Picture 39" descr="Newsprint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688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68" name="Picture 40" descr="Newsprint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640"/>
                <a:ext cx="264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4169" name="Group 41"/>
            <p:cNvGrpSpPr>
              <a:grpSpLocks/>
            </p:cNvGrpSpPr>
            <p:nvPr/>
          </p:nvGrpSpPr>
          <p:grpSpPr bwMode="auto">
            <a:xfrm>
              <a:off x="5088" y="768"/>
              <a:ext cx="449" cy="684"/>
              <a:chOff x="4675" y="1200"/>
              <a:chExt cx="449" cy="684"/>
            </a:xfrm>
          </p:grpSpPr>
          <p:pic>
            <p:nvPicPr>
              <p:cNvPr id="304170" name="Picture 42" descr="Newsprint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" y="1222"/>
                <a:ext cx="290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71" name="Picture 43" descr="Newsprint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1" y="1331"/>
                <a:ext cx="290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72" name="Picture 44" descr="Newsprint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8" y="1385"/>
                <a:ext cx="290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73" name="Picture 45" descr="Newsprint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3" y="1276"/>
                <a:ext cx="291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04174" name="Picture 46" descr="Newsprint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" y="1200"/>
                <a:ext cx="291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04221" name="Picture 9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90613"/>
            <a:ext cx="40005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04233" name="Group 105"/>
          <p:cNvGrpSpPr>
            <a:grpSpLocks/>
          </p:cNvGrpSpPr>
          <p:nvPr/>
        </p:nvGrpSpPr>
        <p:grpSpPr bwMode="auto">
          <a:xfrm>
            <a:off x="6705609" y="2743200"/>
            <a:ext cx="765176" cy="587375"/>
            <a:chOff x="4224" y="1728"/>
            <a:chExt cx="482" cy="370"/>
          </a:xfrm>
        </p:grpSpPr>
        <p:sp>
          <p:nvSpPr>
            <p:cNvPr id="304225" name="Line 97"/>
            <p:cNvSpPr>
              <a:spLocks noChangeShapeType="1"/>
            </p:cNvSpPr>
            <p:nvPr/>
          </p:nvSpPr>
          <p:spPr bwMode="auto">
            <a:xfrm>
              <a:off x="4224" y="1728"/>
              <a:ext cx="0" cy="3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304226" name="Text Box 98"/>
            <p:cNvSpPr txBox="1">
              <a:spLocks noChangeArrowheads="1"/>
            </p:cNvSpPr>
            <p:nvPr/>
          </p:nvSpPr>
          <p:spPr bwMode="auto">
            <a:xfrm>
              <a:off x="4272" y="1836"/>
              <a:ext cx="434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/>
                <a:t>sonicate</a:t>
              </a:r>
            </a:p>
          </p:txBody>
        </p:sp>
      </p:grpSp>
      <p:sp>
        <p:nvSpPr>
          <p:cNvPr id="304228" name="Freeform 100"/>
          <p:cNvSpPr>
            <a:spLocks/>
          </p:cNvSpPr>
          <p:nvPr/>
        </p:nvSpPr>
        <p:spPr bwMode="auto">
          <a:xfrm>
            <a:off x="7004050" y="5621338"/>
            <a:ext cx="277813" cy="506412"/>
          </a:xfrm>
          <a:custGeom>
            <a:avLst/>
            <a:gdLst>
              <a:gd name="T0" fmla="*/ 142 w 175"/>
              <a:gd name="T1" fmla="*/ 319 h 319"/>
              <a:gd name="T2" fmla="*/ 153 w 175"/>
              <a:gd name="T3" fmla="*/ 145 h 319"/>
              <a:gd name="T4" fmla="*/ 8 w 175"/>
              <a:gd name="T5" fmla="*/ 196 h 319"/>
              <a:gd name="T6" fmla="*/ 103 w 175"/>
              <a:gd name="T7" fmla="*/ 0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5" h="319">
                <a:moveTo>
                  <a:pt x="142" y="319"/>
                </a:moveTo>
                <a:cubicBezTo>
                  <a:pt x="158" y="242"/>
                  <a:pt x="175" y="166"/>
                  <a:pt x="153" y="145"/>
                </a:cubicBezTo>
                <a:cubicBezTo>
                  <a:pt x="131" y="124"/>
                  <a:pt x="16" y="220"/>
                  <a:pt x="8" y="196"/>
                </a:cubicBezTo>
                <a:cubicBezTo>
                  <a:pt x="0" y="172"/>
                  <a:pt x="51" y="86"/>
                  <a:pt x="103" y="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4229" name="Text Box 101"/>
          <p:cNvSpPr txBox="1">
            <a:spLocks noChangeArrowheads="1"/>
          </p:cNvSpPr>
          <p:nvPr/>
        </p:nvSpPr>
        <p:spPr bwMode="auto">
          <a:xfrm>
            <a:off x="7010400" y="6172200"/>
            <a:ext cx="16145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/>
              <a:t>hard agglomerate</a:t>
            </a:r>
          </a:p>
        </p:txBody>
      </p:sp>
      <p:grpSp>
        <p:nvGrpSpPr>
          <p:cNvPr id="304238" name="Group 110"/>
          <p:cNvGrpSpPr>
            <a:grpSpLocks/>
          </p:cNvGrpSpPr>
          <p:nvPr/>
        </p:nvGrpSpPr>
        <p:grpSpPr bwMode="auto">
          <a:xfrm>
            <a:off x="104775" y="936625"/>
            <a:ext cx="7573963" cy="5005388"/>
            <a:chOff x="66" y="590"/>
            <a:chExt cx="4771" cy="3153"/>
          </a:xfrm>
        </p:grpSpPr>
        <p:grpSp>
          <p:nvGrpSpPr>
            <p:cNvPr id="304232" name="Group 104"/>
            <p:cNvGrpSpPr>
              <a:grpSpLocks/>
            </p:cNvGrpSpPr>
            <p:nvPr/>
          </p:nvGrpSpPr>
          <p:grpSpPr bwMode="auto">
            <a:xfrm>
              <a:off x="3247" y="590"/>
              <a:ext cx="1590" cy="1542"/>
              <a:chOff x="3247" y="590"/>
              <a:chExt cx="1590" cy="1542"/>
            </a:xfrm>
          </p:grpSpPr>
          <p:grpSp>
            <p:nvGrpSpPr>
              <p:cNvPr id="304175" name="Group 47"/>
              <p:cNvGrpSpPr>
                <a:grpSpLocks/>
              </p:cNvGrpSpPr>
              <p:nvPr/>
            </p:nvGrpSpPr>
            <p:grpSpPr bwMode="auto">
              <a:xfrm>
                <a:off x="3247" y="590"/>
                <a:ext cx="1590" cy="1220"/>
                <a:chOff x="3696" y="2640"/>
                <a:chExt cx="1749" cy="1382"/>
              </a:xfrm>
            </p:grpSpPr>
            <p:grpSp>
              <p:nvGrpSpPr>
                <p:cNvPr id="304176" name="Group 48"/>
                <p:cNvGrpSpPr>
                  <a:grpSpLocks/>
                </p:cNvGrpSpPr>
                <p:nvPr/>
              </p:nvGrpSpPr>
              <p:grpSpPr bwMode="auto">
                <a:xfrm>
                  <a:off x="4944" y="3264"/>
                  <a:ext cx="501" cy="662"/>
                  <a:chOff x="3648" y="2640"/>
                  <a:chExt cx="456" cy="584"/>
                </a:xfrm>
              </p:grpSpPr>
              <p:pic>
                <p:nvPicPr>
                  <p:cNvPr id="304177" name="Picture 4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78" name="Picture 50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79" name="Picture 5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0" name="Picture 52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1" name="Picture 5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182" name="Group 54"/>
                <p:cNvGrpSpPr>
                  <a:grpSpLocks/>
                </p:cNvGrpSpPr>
                <p:nvPr/>
              </p:nvGrpSpPr>
              <p:grpSpPr bwMode="auto">
                <a:xfrm>
                  <a:off x="3696" y="3360"/>
                  <a:ext cx="501" cy="662"/>
                  <a:chOff x="3648" y="2640"/>
                  <a:chExt cx="456" cy="584"/>
                </a:xfrm>
              </p:grpSpPr>
              <p:pic>
                <p:nvPicPr>
                  <p:cNvPr id="304183" name="Picture 55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4" name="Picture 56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5" name="Picture 57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6" name="Picture 58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7" name="Picture 5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188" name="Group 60"/>
                <p:cNvGrpSpPr>
                  <a:grpSpLocks/>
                </p:cNvGrpSpPr>
                <p:nvPr/>
              </p:nvGrpSpPr>
              <p:grpSpPr bwMode="auto">
                <a:xfrm>
                  <a:off x="4128" y="3264"/>
                  <a:ext cx="501" cy="661"/>
                  <a:chOff x="3648" y="2640"/>
                  <a:chExt cx="456" cy="584"/>
                </a:xfrm>
              </p:grpSpPr>
              <p:pic>
                <p:nvPicPr>
                  <p:cNvPr id="304189" name="Picture 6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0" name="Picture 62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1" name="Picture 6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2" name="Picture 64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3" name="Picture 65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194" name="Group 66"/>
                <p:cNvGrpSpPr>
                  <a:grpSpLocks/>
                </p:cNvGrpSpPr>
                <p:nvPr/>
              </p:nvGrpSpPr>
              <p:grpSpPr bwMode="auto">
                <a:xfrm>
                  <a:off x="4032" y="2640"/>
                  <a:ext cx="502" cy="662"/>
                  <a:chOff x="3648" y="2640"/>
                  <a:chExt cx="456" cy="584"/>
                </a:xfrm>
              </p:grpSpPr>
              <p:pic>
                <p:nvPicPr>
                  <p:cNvPr id="304195" name="Picture 67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6" name="Picture 68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7" name="Picture 6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8" name="Picture 70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9" name="Picture 7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200" name="Group 72"/>
                <p:cNvGrpSpPr>
                  <a:grpSpLocks/>
                </p:cNvGrpSpPr>
                <p:nvPr/>
              </p:nvGrpSpPr>
              <p:grpSpPr bwMode="auto">
                <a:xfrm>
                  <a:off x="4320" y="2976"/>
                  <a:ext cx="501" cy="662"/>
                  <a:chOff x="3648" y="2640"/>
                  <a:chExt cx="456" cy="584"/>
                </a:xfrm>
              </p:grpSpPr>
              <p:pic>
                <p:nvPicPr>
                  <p:cNvPr id="304201" name="Picture 7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2" name="Picture 74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3" name="Picture 75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4" name="Picture 76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5" name="Picture 77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206" name="Group 78"/>
                <p:cNvGrpSpPr>
                  <a:grpSpLocks/>
                </p:cNvGrpSpPr>
                <p:nvPr/>
              </p:nvGrpSpPr>
              <p:grpSpPr bwMode="auto">
                <a:xfrm>
                  <a:off x="4752" y="2832"/>
                  <a:ext cx="449" cy="684"/>
                  <a:chOff x="4675" y="1200"/>
                  <a:chExt cx="449" cy="684"/>
                </a:xfrm>
              </p:grpSpPr>
              <p:pic>
                <p:nvPicPr>
                  <p:cNvPr id="304207" name="Picture 7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5" y="1222"/>
                    <a:ext cx="290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8" name="Picture 80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81" y="1331"/>
                    <a:ext cx="290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9" name="Picture 8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28" y="1385"/>
                    <a:ext cx="290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10" name="Picture 82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6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33" y="1276"/>
                    <a:ext cx="291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11" name="Picture 8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6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00" y="1200"/>
                    <a:ext cx="291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304223" name="Line 95"/>
              <p:cNvSpPr>
                <a:spLocks noChangeShapeType="1"/>
              </p:cNvSpPr>
              <p:nvPr/>
            </p:nvSpPr>
            <p:spPr bwMode="auto">
              <a:xfrm flipV="1">
                <a:off x="3736" y="1762"/>
                <a:ext cx="0" cy="37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04224" name="Text Box 96"/>
              <p:cNvSpPr txBox="1">
                <a:spLocks noChangeArrowheads="1"/>
              </p:cNvSpPr>
              <p:nvPr/>
            </p:nvSpPr>
            <p:spPr bwMode="auto">
              <a:xfrm>
                <a:off x="3462" y="1866"/>
                <a:ext cx="254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/>
                  <a:t>dry</a:t>
                </a:r>
              </a:p>
            </p:txBody>
          </p:sp>
        </p:grpSp>
        <p:pic>
          <p:nvPicPr>
            <p:cNvPr id="304237" name="Picture 109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687"/>
              <a:ext cx="2520" cy="3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304239" name="Picture 111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90613"/>
            <a:ext cx="40005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4240" name="Line 112"/>
          <p:cNvSpPr>
            <a:spLocks noChangeShapeType="1"/>
          </p:cNvSpPr>
          <p:nvPr/>
        </p:nvSpPr>
        <p:spPr bwMode="auto">
          <a:xfrm>
            <a:off x="4814888" y="3729038"/>
            <a:ext cx="0" cy="698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4241" name="Text Box 113"/>
          <p:cNvSpPr txBox="1">
            <a:spLocks noChangeArrowheads="1"/>
          </p:cNvSpPr>
          <p:nvPr/>
        </p:nvSpPr>
        <p:spPr bwMode="auto">
          <a:xfrm>
            <a:off x="4013200" y="3944938"/>
            <a:ext cx="770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3.5 µm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62484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D.W. Schaefer, D. Kohls and E. </a:t>
            </a:r>
            <a:r>
              <a:rPr lang="en-US" sz="1200" b="0" dirty="0" err="1"/>
              <a:t>Feinblum</a:t>
            </a:r>
            <a:r>
              <a:rPr lang="en-US" sz="1200" b="0" dirty="0"/>
              <a:t>, </a:t>
            </a:r>
            <a:r>
              <a:rPr lang="en-US" sz="1200" b="0" i="1" dirty="0"/>
              <a:t>Morphology of Highly Dispersing Precipitated Silica: Impact of Drying and Sonication.</a:t>
            </a:r>
            <a:r>
              <a:rPr lang="en-US" sz="1200" b="0" dirty="0"/>
              <a:t> J </a:t>
            </a:r>
            <a:r>
              <a:rPr lang="en-US" sz="1200" b="0" dirty="0" err="1"/>
              <a:t>Inorg</a:t>
            </a:r>
            <a:r>
              <a:rPr lang="en-US" sz="1200" b="0" dirty="0"/>
              <a:t> </a:t>
            </a:r>
            <a:r>
              <a:rPr lang="en-US" sz="1200" b="0" dirty="0" err="1"/>
              <a:t>Organomet</a:t>
            </a:r>
            <a:r>
              <a:rPr lang="en-US" sz="1200" b="0" dirty="0"/>
              <a:t> </a:t>
            </a:r>
            <a:r>
              <a:rPr lang="en-US" sz="1200" b="0" dirty="0" err="1"/>
              <a:t>Polym</a:t>
            </a:r>
            <a:r>
              <a:rPr lang="en-US" sz="1200" b="0" dirty="0"/>
              <a:t>, 2012. 22(3): p. 617-623</a:t>
            </a:r>
            <a:r>
              <a:rPr lang="en-US" sz="1200" b="0" dirty="0" smtClean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956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150" y="1076325"/>
            <a:ext cx="796925" cy="1287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123087" tIns="0" rIns="147705" bIns="0"/>
          <a:lstStyle/>
          <a:p>
            <a:r>
              <a:rPr lang="en-US" sz="2500" dirty="0" smtClean="0">
                <a:latin typeface="+mn-lt"/>
                <a:ea typeface="ＭＳ Ｐゴシック" charset="-128"/>
                <a:cs typeface="ＭＳ Ｐゴシック" charset="-128"/>
              </a:rPr>
              <a:t>Beyond R</a:t>
            </a:r>
            <a:r>
              <a:rPr lang="en-US" sz="2500" baseline="-25000" dirty="0" smtClean="0">
                <a:latin typeface="+mn-lt"/>
                <a:ea typeface="ＭＳ Ｐゴシック" charset="-128"/>
                <a:cs typeface="ＭＳ Ｐゴシック" charset="-128"/>
              </a:rPr>
              <a:t>G</a:t>
            </a:r>
            <a:r>
              <a:rPr lang="en-US" sz="2500" dirty="0" smtClean="0">
                <a:latin typeface="+mn-lt"/>
                <a:ea typeface="ＭＳ Ｐゴシック" charset="-128"/>
                <a:cs typeface="ＭＳ Ｐゴシック" charset="-128"/>
              </a:rPr>
              <a:t>: Hierarchical </a:t>
            </a:r>
            <a:r>
              <a:rPr lang="en-US" sz="2500" dirty="0">
                <a:latin typeface="+mn-lt"/>
                <a:ea typeface="ＭＳ Ｐゴシック" charset="-128"/>
                <a:cs typeface="ＭＳ Ｐゴシック" charset="-128"/>
              </a:rPr>
              <a:t>Structure from Scattering</a:t>
            </a:r>
          </a:p>
        </p:txBody>
      </p:sp>
      <p:sp>
        <p:nvSpPr>
          <p:cNvPr id="1069" name="Slide Number Placeholder 1068"/>
          <p:cNvSpPr>
            <a:spLocks noGrp="1"/>
          </p:cNvSpPr>
          <p:nvPr>
            <p:ph type="sldNum" sz="quarter" idx="10"/>
          </p:nvPr>
        </p:nvSpPr>
        <p:spPr>
          <a:xfrm>
            <a:off x="8610600" y="6553200"/>
            <a:ext cx="609600" cy="381000"/>
          </a:xfrm>
          <a:prstGeom prst="rect">
            <a:avLst/>
          </a:prstGeom>
        </p:spPr>
        <p:txBody>
          <a:bodyPr/>
          <a:lstStyle/>
          <a:p>
            <a:fld id="{60DEB89E-A7DC-234A-8DE1-287DCE9F6685}" type="slidenum">
              <a:rPr lang="en-US" b="0" smtClean="0">
                <a:latin typeface="+mn-lt"/>
              </a:rPr>
              <a:pPr/>
              <a:t>18</a:t>
            </a:fld>
            <a:endParaRPr lang="en-US" b="0">
              <a:latin typeface="+mn-lt"/>
            </a:endParaRP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838200"/>
            <a:ext cx="1625600" cy="1622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78263" y="2459038"/>
            <a:ext cx="1026603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100,000 nm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332413" y="2459038"/>
            <a:ext cx="667530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200 nm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670675" y="2459038"/>
            <a:ext cx="616234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0.5 nm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057900" y="2459038"/>
            <a:ext cx="564938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 nm</a:t>
            </a:r>
          </a:p>
        </p:txBody>
      </p:sp>
      <p:pic>
        <p:nvPicPr>
          <p:cNvPr id="23561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7188" y="1143000"/>
            <a:ext cx="1090612" cy="1257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2" name="Line 10"/>
          <p:cNvSpPr>
            <a:spLocks noChangeShapeType="1"/>
          </p:cNvSpPr>
          <p:nvPr/>
        </p:nvSpPr>
        <p:spPr bwMode="auto">
          <a:xfrm rot="10800000" flipH="1">
            <a:off x="6500813" y="1344613"/>
            <a:ext cx="484187" cy="3841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6569075" y="1882775"/>
            <a:ext cx="346075" cy="2682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5807075" y="1882775"/>
            <a:ext cx="646113" cy="8096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rot="10800000" flipH="1">
            <a:off x="5807075" y="1681163"/>
            <a:ext cx="646113" cy="66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4629150" y="1949450"/>
            <a:ext cx="969963" cy="3365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rot="10800000" flipH="1">
            <a:off x="4629150" y="1277938"/>
            <a:ext cx="1039813" cy="228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3875088" y="2474913"/>
            <a:ext cx="11779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5445125" y="2474913"/>
            <a:ext cx="6270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6670675" y="2474913"/>
            <a:ext cx="706438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254750" y="2474913"/>
            <a:ext cx="3143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2347913" y="793750"/>
            <a:ext cx="99630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Agglomerate</a:t>
            </a: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5049838" y="793750"/>
            <a:ext cx="80677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Aggregate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6088063" y="793750"/>
            <a:ext cx="624675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Primary</a:t>
            </a:r>
          </a:p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Particle</a:t>
            </a: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7541232" y="793750"/>
            <a:ext cx="824286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Network</a:t>
            </a:r>
          </a:p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“Polymer”</a:t>
            </a:r>
          </a:p>
        </p:txBody>
      </p:sp>
      <p:sp>
        <p:nvSpPr>
          <p:cNvPr id="23576" name="AutoShape 24"/>
          <p:cNvSpPr>
            <a:spLocks noChangeArrowheads="1"/>
          </p:cNvSpPr>
          <p:nvPr/>
        </p:nvSpPr>
        <p:spPr bwMode="auto">
          <a:xfrm rot="5400000">
            <a:off x="4143375" y="1844675"/>
            <a:ext cx="361950" cy="2133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 rot="5400000">
            <a:off x="5668169" y="2512219"/>
            <a:ext cx="369888" cy="7874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 rot="5400000">
            <a:off x="6271419" y="2740819"/>
            <a:ext cx="369888" cy="3302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9" name="AutoShape 27"/>
          <p:cNvSpPr>
            <a:spLocks noChangeArrowheads="1"/>
          </p:cNvSpPr>
          <p:nvPr/>
        </p:nvSpPr>
        <p:spPr bwMode="auto">
          <a:xfrm rot="5400000">
            <a:off x="6955632" y="2405856"/>
            <a:ext cx="336550" cy="9699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216031" y="1375589"/>
            <a:ext cx="24349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Length Scales</a:t>
            </a:r>
          </a:p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Morphology Classes</a:t>
            </a: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607707" y="5680889"/>
            <a:ext cx="19341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Exponents related to</a:t>
            </a:r>
          </a:p>
          <a:p>
            <a:pPr marL="34925" algn="ctr" defTabSz="820738" eaLnBrk="1" hangingPunct="1"/>
            <a:r>
              <a:rPr lang="en-US" sz="1800" b="0" dirty="0" smtClean="0">
                <a:latin typeface="+mn-lt"/>
                <a:ea typeface="Helvetica" charset="0"/>
                <a:cs typeface="Helvetica" charset="0"/>
                <a:sym typeface="Helvetica" charset="0"/>
              </a:rPr>
              <a:t>morphology</a:t>
            </a:r>
            <a:endParaRPr lang="en-US" sz="1800" b="0" dirty="0">
              <a:latin typeface="+mn-lt"/>
              <a:ea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008188" y="2420938"/>
            <a:ext cx="5789612" cy="4392238"/>
            <a:chOff x="1392" y="1728"/>
            <a:chExt cx="4012" cy="3136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248" y="2287"/>
              <a:ext cx="3064" cy="2177"/>
              <a:chOff x="2248" y="2287"/>
              <a:chExt cx="3064" cy="2177"/>
            </a:xfrm>
          </p:grpSpPr>
          <p:sp>
            <p:nvSpPr>
              <p:cNvPr id="138269" name="Line 33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0" name="Line 34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1" name="Line 35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2" name="Line 36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3" name="Line 3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4" name="Line 38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5" name="Line 39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6" name="Line 40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8277" name="Line 41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8" name="Line 42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9" name="Line 43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0" name="Line 44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1" name="Line 45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2" name="Line 46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3" name="Line 47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4" name="Line 4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2248" y="2287"/>
              <a:ext cx="3065" cy="2176"/>
              <a:chOff x="2248" y="2287"/>
              <a:chExt cx="3065" cy="2176"/>
            </a:xfrm>
          </p:grpSpPr>
          <p:sp>
            <p:nvSpPr>
              <p:cNvPr id="138260" name="Line 50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1" name="Line 51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2" name="Line 52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3" name="Line 53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4" name="Line 54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5" name="Line 55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6" name="Line 56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7" name="Line 57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8" name="Line 58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59"/>
            <p:cNvGrpSpPr>
              <a:grpSpLocks/>
            </p:cNvGrpSpPr>
            <p:nvPr/>
          </p:nvGrpSpPr>
          <p:grpSpPr bwMode="auto">
            <a:xfrm>
              <a:off x="2248" y="2287"/>
              <a:ext cx="48" cy="2177"/>
              <a:chOff x="2248" y="2287"/>
              <a:chExt cx="48" cy="2177"/>
            </a:xfrm>
          </p:grpSpPr>
          <p:sp>
            <p:nvSpPr>
              <p:cNvPr id="24460" name="Line 60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1" name="Line 61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2" name="Line 62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3" name="Line 63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4" name="Line 64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5" name="Line 65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6" name="Line 66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7" name="Line 67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8" name="Line 68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9" name="Line 69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0" name="Line 70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1" name="Line 71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2" name="Line 72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3" name="Line 73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4" name="Line 74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5" name="Line 75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6" name="Line 76"/>
              <p:cNvSpPr>
                <a:spLocks noChangeShapeType="1"/>
              </p:cNvSpPr>
              <p:nvPr/>
            </p:nvSpPr>
            <p:spPr bwMode="auto">
              <a:xfrm>
                <a:off x="224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7" name="Line 77"/>
              <p:cNvSpPr>
                <a:spLocks noChangeShapeType="1"/>
              </p:cNvSpPr>
              <p:nvPr/>
            </p:nvSpPr>
            <p:spPr bwMode="auto">
              <a:xfrm>
                <a:off x="224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8" name="Line 78"/>
              <p:cNvSpPr>
                <a:spLocks noChangeShapeType="1"/>
              </p:cNvSpPr>
              <p:nvPr/>
            </p:nvSpPr>
            <p:spPr bwMode="auto">
              <a:xfrm>
                <a:off x="224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9" name="Line 79"/>
              <p:cNvSpPr>
                <a:spLocks noChangeShapeType="1"/>
              </p:cNvSpPr>
              <p:nvPr/>
            </p:nvSpPr>
            <p:spPr bwMode="auto">
              <a:xfrm>
                <a:off x="224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0" name="Line 80"/>
              <p:cNvSpPr>
                <a:spLocks noChangeShapeType="1"/>
              </p:cNvSpPr>
              <p:nvPr/>
            </p:nvSpPr>
            <p:spPr bwMode="auto">
              <a:xfrm>
                <a:off x="224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1" name="Line 81"/>
              <p:cNvSpPr>
                <a:spLocks noChangeShapeType="1"/>
              </p:cNvSpPr>
              <p:nvPr/>
            </p:nvSpPr>
            <p:spPr bwMode="auto">
              <a:xfrm>
                <a:off x="224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2" name="Line 82"/>
              <p:cNvSpPr>
                <a:spLocks noChangeShapeType="1"/>
              </p:cNvSpPr>
              <p:nvPr/>
            </p:nvSpPr>
            <p:spPr bwMode="auto">
              <a:xfrm>
                <a:off x="224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3" name="Line 83"/>
              <p:cNvSpPr>
                <a:spLocks noChangeShapeType="1"/>
              </p:cNvSpPr>
              <p:nvPr/>
            </p:nvSpPr>
            <p:spPr bwMode="auto">
              <a:xfrm>
                <a:off x="224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4" name="Line 84"/>
              <p:cNvSpPr>
                <a:spLocks noChangeShapeType="1"/>
              </p:cNvSpPr>
              <p:nvPr/>
            </p:nvSpPr>
            <p:spPr bwMode="auto">
              <a:xfrm>
                <a:off x="224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5" name="Line 85"/>
              <p:cNvSpPr>
                <a:spLocks noChangeShapeType="1"/>
              </p:cNvSpPr>
              <p:nvPr/>
            </p:nvSpPr>
            <p:spPr bwMode="auto">
              <a:xfrm>
                <a:off x="224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6" name="Line 86"/>
              <p:cNvSpPr>
                <a:spLocks noChangeShapeType="1"/>
              </p:cNvSpPr>
              <p:nvPr/>
            </p:nvSpPr>
            <p:spPr bwMode="auto">
              <a:xfrm>
                <a:off x="224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7" name="Line 87"/>
              <p:cNvSpPr>
                <a:spLocks noChangeShapeType="1"/>
              </p:cNvSpPr>
              <p:nvPr/>
            </p:nvSpPr>
            <p:spPr bwMode="auto">
              <a:xfrm>
                <a:off x="224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8" name="Line 88"/>
              <p:cNvSpPr>
                <a:spLocks noChangeShapeType="1"/>
              </p:cNvSpPr>
              <p:nvPr/>
            </p:nvSpPr>
            <p:spPr bwMode="auto">
              <a:xfrm>
                <a:off x="224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9" name="Line 89"/>
              <p:cNvSpPr>
                <a:spLocks noChangeShapeType="1"/>
              </p:cNvSpPr>
              <p:nvPr/>
            </p:nvSpPr>
            <p:spPr bwMode="auto">
              <a:xfrm>
                <a:off x="224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0" name="Line 90"/>
              <p:cNvSpPr>
                <a:spLocks noChangeShapeType="1"/>
              </p:cNvSpPr>
              <p:nvPr/>
            </p:nvSpPr>
            <p:spPr bwMode="auto">
              <a:xfrm>
                <a:off x="224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1" name="Line 91"/>
              <p:cNvSpPr>
                <a:spLocks noChangeShapeType="1"/>
              </p:cNvSpPr>
              <p:nvPr/>
            </p:nvSpPr>
            <p:spPr bwMode="auto">
              <a:xfrm>
                <a:off x="224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2" name="Line 92"/>
              <p:cNvSpPr>
                <a:spLocks noChangeShapeType="1"/>
              </p:cNvSpPr>
              <p:nvPr/>
            </p:nvSpPr>
            <p:spPr bwMode="auto">
              <a:xfrm>
                <a:off x="224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3" name="Line 93"/>
              <p:cNvSpPr>
                <a:spLocks noChangeShapeType="1"/>
              </p:cNvSpPr>
              <p:nvPr/>
            </p:nvSpPr>
            <p:spPr bwMode="auto">
              <a:xfrm>
                <a:off x="224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4" name="Line 94"/>
              <p:cNvSpPr>
                <a:spLocks noChangeShapeType="1"/>
              </p:cNvSpPr>
              <p:nvPr/>
            </p:nvSpPr>
            <p:spPr bwMode="auto">
              <a:xfrm>
                <a:off x="224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5" name="Line 95"/>
              <p:cNvSpPr>
                <a:spLocks noChangeShapeType="1"/>
              </p:cNvSpPr>
              <p:nvPr/>
            </p:nvSpPr>
            <p:spPr bwMode="auto">
              <a:xfrm>
                <a:off x="224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6" name="Line 96"/>
              <p:cNvSpPr>
                <a:spLocks noChangeShapeType="1"/>
              </p:cNvSpPr>
              <p:nvPr/>
            </p:nvSpPr>
            <p:spPr bwMode="auto">
              <a:xfrm>
                <a:off x="224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7" name="Line 97"/>
              <p:cNvSpPr>
                <a:spLocks noChangeShapeType="1"/>
              </p:cNvSpPr>
              <p:nvPr/>
            </p:nvSpPr>
            <p:spPr bwMode="auto">
              <a:xfrm>
                <a:off x="224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8" name="Line 98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9" name="Line 99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0" name="Line 100"/>
              <p:cNvSpPr>
                <a:spLocks noChangeShapeType="1"/>
              </p:cNvSpPr>
              <p:nvPr/>
            </p:nvSpPr>
            <p:spPr bwMode="auto">
              <a:xfrm>
                <a:off x="224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1" name="Line 101"/>
              <p:cNvSpPr>
                <a:spLocks noChangeShapeType="1"/>
              </p:cNvSpPr>
              <p:nvPr/>
            </p:nvSpPr>
            <p:spPr bwMode="auto">
              <a:xfrm>
                <a:off x="224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2" name="Line 102"/>
              <p:cNvSpPr>
                <a:spLocks noChangeShapeType="1"/>
              </p:cNvSpPr>
              <p:nvPr/>
            </p:nvSpPr>
            <p:spPr bwMode="auto">
              <a:xfrm>
                <a:off x="224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3" name="Line 103"/>
              <p:cNvSpPr>
                <a:spLocks noChangeShapeType="1"/>
              </p:cNvSpPr>
              <p:nvPr/>
            </p:nvSpPr>
            <p:spPr bwMode="auto">
              <a:xfrm>
                <a:off x="224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4" name="Line 104"/>
              <p:cNvSpPr>
                <a:spLocks noChangeShapeType="1"/>
              </p:cNvSpPr>
              <p:nvPr/>
            </p:nvSpPr>
            <p:spPr bwMode="auto">
              <a:xfrm>
                <a:off x="224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5" name="Line 105"/>
              <p:cNvSpPr>
                <a:spLocks noChangeShapeType="1"/>
              </p:cNvSpPr>
              <p:nvPr/>
            </p:nvSpPr>
            <p:spPr bwMode="auto">
              <a:xfrm>
                <a:off x="224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6" name="Line 106"/>
              <p:cNvSpPr>
                <a:spLocks noChangeShapeType="1"/>
              </p:cNvSpPr>
              <p:nvPr/>
            </p:nvSpPr>
            <p:spPr bwMode="auto">
              <a:xfrm>
                <a:off x="224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7" name="Line 10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8" name="Line 108"/>
              <p:cNvSpPr>
                <a:spLocks noChangeShapeType="1"/>
              </p:cNvSpPr>
              <p:nvPr/>
            </p:nvSpPr>
            <p:spPr bwMode="auto">
              <a:xfrm>
                <a:off x="224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9" name="Line 109"/>
              <p:cNvSpPr>
                <a:spLocks noChangeShapeType="1"/>
              </p:cNvSpPr>
              <p:nvPr/>
            </p:nvSpPr>
            <p:spPr bwMode="auto">
              <a:xfrm>
                <a:off x="224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0" name="Line 110"/>
              <p:cNvSpPr>
                <a:spLocks noChangeShapeType="1"/>
              </p:cNvSpPr>
              <p:nvPr/>
            </p:nvSpPr>
            <p:spPr bwMode="auto">
              <a:xfrm>
                <a:off x="224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1" name="Line 111"/>
              <p:cNvSpPr>
                <a:spLocks noChangeShapeType="1"/>
              </p:cNvSpPr>
              <p:nvPr/>
            </p:nvSpPr>
            <p:spPr bwMode="auto">
              <a:xfrm>
                <a:off x="224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2" name="Line 112"/>
              <p:cNvSpPr>
                <a:spLocks noChangeShapeType="1"/>
              </p:cNvSpPr>
              <p:nvPr/>
            </p:nvSpPr>
            <p:spPr bwMode="auto">
              <a:xfrm>
                <a:off x="224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3" name="Line 113"/>
              <p:cNvSpPr>
                <a:spLocks noChangeShapeType="1"/>
              </p:cNvSpPr>
              <p:nvPr/>
            </p:nvSpPr>
            <p:spPr bwMode="auto">
              <a:xfrm>
                <a:off x="224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4" name="Line 114"/>
              <p:cNvSpPr>
                <a:spLocks noChangeShapeType="1"/>
              </p:cNvSpPr>
              <p:nvPr/>
            </p:nvSpPr>
            <p:spPr bwMode="auto">
              <a:xfrm>
                <a:off x="224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5" name="Line 115"/>
              <p:cNvSpPr>
                <a:spLocks noChangeShapeType="1"/>
              </p:cNvSpPr>
              <p:nvPr/>
            </p:nvSpPr>
            <p:spPr bwMode="auto">
              <a:xfrm>
                <a:off x="224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6" name="Line 116"/>
              <p:cNvSpPr>
                <a:spLocks noChangeShapeType="1"/>
              </p:cNvSpPr>
              <p:nvPr/>
            </p:nvSpPr>
            <p:spPr bwMode="auto">
              <a:xfrm>
                <a:off x="224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7" name="Line 117"/>
              <p:cNvSpPr>
                <a:spLocks noChangeShapeType="1"/>
              </p:cNvSpPr>
              <p:nvPr/>
            </p:nvSpPr>
            <p:spPr bwMode="auto">
              <a:xfrm>
                <a:off x="224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8" name="Line 118"/>
              <p:cNvSpPr>
                <a:spLocks noChangeShapeType="1"/>
              </p:cNvSpPr>
              <p:nvPr/>
            </p:nvSpPr>
            <p:spPr bwMode="auto">
              <a:xfrm>
                <a:off x="224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9" name="Line 119"/>
              <p:cNvSpPr>
                <a:spLocks noChangeShapeType="1"/>
              </p:cNvSpPr>
              <p:nvPr/>
            </p:nvSpPr>
            <p:spPr bwMode="auto">
              <a:xfrm>
                <a:off x="224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0" name="Line 120"/>
              <p:cNvSpPr>
                <a:spLocks noChangeShapeType="1"/>
              </p:cNvSpPr>
              <p:nvPr/>
            </p:nvSpPr>
            <p:spPr bwMode="auto">
              <a:xfrm>
                <a:off x="224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1" name="Line 121"/>
              <p:cNvSpPr>
                <a:spLocks noChangeShapeType="1"/>
              </p:cNvSpPr>
              <p:nvPr/>
            </p:nvSpPr>
            <p:spPr bwMode="auto">
              <a:xfrm>
                <a:off x="224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2" name="Line 122"/>
              <p:cNvSpPr>
                <a:spLocks noChangeShapeType="1"/>
              </p:cNvSpPr>
              <p:nvPr/>
            </p:nvSpPr>
            <p:spPr bwMode="auto">
              <a:xfrm>
                <a:off x="224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3" name="Line 123"/>
              <p:cNvSpPr>
                <a:spLocks noChangeShapeType="1"/>
              </p:cNvSpPr>
              <p:nvPr/>
            </p:nvSpPr>
            <p:spPr bwMode="auto">
              <a:xfrm>
                <a:off x="224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4" name="Line 124"/>
              <p:cNvSpPr>
                <a:spLocks noChangeShapeType="1"/>
              </p:cNvSpPr>
              <p:nvPr/>
            </p:nvSpPr>
            <p:spPr bwMode="auto">
              <a:xfrm>
                <a:off x="224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5" name="Line 125"/>
              <p:cNvSpPr>
                <a:spLocks noChangeShapeType="1"/>
              </p:cNvSpPr>
              <p:nvPr/>
            </p:nvSpPr>
            <p:spPr bwMode="auto">
              <a:xfrm>
                <a:off x="224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6" name="Line 126"/>
              <p:cNvSpPr>
                <a:spLocks noChangeShapeType="1"/>
              </p:cNvSpPr>
              <p:nvPr/>
            </p:nvSpPr>
            <p:spPr bwMode="auto">
              <a:xfrm>
                <a:off x="224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7" name="Line 127"/>
              <p:cNvSpPr>
                <a:spLocks noChangeShapeType="1"/>
              </p:cNvSpPr>
              <p:nvPr/>
            </p:nvSpPr>
            <p:spPr bwMode="auto">
              <a:xfrm>
                <a:off x="224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8" name="Line 128"/>
              <p:cNvSpPr>
                <a:spLocks noChangeShapeType="1"/>
              </p:cNvSpPr>
              <p:nvPr/>
            </p:nvSpPr>
            <p:spPr bwMode="auto">
              <a:xfrm>
                <a:off x="224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9" name="Line 129"/>
              <p:cNvSpPr>
                <a:spLocks noChangeShapeType="1"/>
              </p:cNvSpPr>
              <p:nvPr/>
            </p:nvSpPr>
            <p:spPr bwMode="auto">
              <a:xfrm>
                <a:off x="224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0" name="Line 130"/>
              <p:cNvSpPr>
                <a:spLocks noChangeShapeType="1"/>
              </p:cNvSpPr>
              <p:nvPr/>
            </p:nvSpPr>
            <p:spPr bwMode="auto">
              <a:xfrm>
                <a:off x="224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1" name="Line 131"/>
              <p:cNvSpPr>
                <a:spLocks noChangeShapeType="1"/>
              </p:cNvSpPr>
              <p:nvPr/>
            </p:nvSpPr>
            <p:spPr bwMode="auto">
              <a:xfrm>
                <a:off x="224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2" name="Line 132"/>
              <p:cNvSpPr>
                <a:spLocks noChangeShapeType="1"/>
              </p:cNvSpPr>
              <p:nvPr/>
            </p:nvSpPr>
            <p:spPr bwMode="auto">
              <a:xfrm>
                <a:off x="224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3" name="Line 133"/>
              <p:cNvSpPr>
                <a:spLocks noChangeShapeType="1"/>
              </p:cNvSpPr>
              <p:nvPr/>
            </p:nvSpPr>
            <p:spPr bwMode="auto">
              <a:xfrm>
                <a:off x="224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4" name="Line 134"/>
              <p:cNvSpPr>
                <a:spLocks noChangeShapeType="1"/>
              </p:cNvSpPr>
              <p:nvPr/>
            </p:nvSpPr>
            <p:spPr bwMode="auto">
              <a:xfrm>
                <a:off x="224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5" name="Line 135"/>
              <p:cNvSpPr>
                <a:spLocks noChangeShapeType="1"/>
              </p:cNvSpPr>
              <p:nvPr/>
            </p:nvSpPr>
            <p:spPr bwMode="auto">
              <a:xfrm>
                <a:off x="224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6" name="Line 136"/>
              <p:cNvSpPr>
                <a:spLocks noChangeShapeType="1"/>
              </p:cNvSpPr>
              <p:nvPr/>
            </p:nvSpPr>
            <p:spPr bwMode="auto">
              <a:xfrm>
                <a:off x="224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7" name="Line 137"/>
              <p:cNvSpPr>
                <a:spLocks noChangeShapeType="1"/>
              </p:cNvSpPr>
              <p:nvPr/>
            </p:nvSpPr>
            <p:spPr bwMode="auto">
              <a:xfrm>
                <a:off x="224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8" name="Line 138"/>
              <p:cNvSpPr>
                <a:spLocks noChangeShapeType="1"/>
              </p:cNvSpPr>
              <p:nvPr/>
            </p:nvSpPr>
            <p:spPr bwMode="auto">
              <a:xfrm>
                <a:off x="224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9" name="Line 139"/>
              <p:cNvSpPr>
                <a:spLocks noChangeShapeType="1"/>
              </p:cNvSpPr>
              <p:nvPr/>
            </p:nvSpPr>
            <p:spPr bwMode="auto">
              <a:xfrm>
                <a:off x="224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0" name="Line 140"/>
              <p:cNvSpPr>
                <a:spLocks noChangeShapeType="1"/>
              </p:cNvSpPr>
              <p:nvPr/>
            </p:nvSpPr>
            <p:spPr bwMode="auto">
              <a:xfrm>
                <a:off x="224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1" name="Line 141"/>
              <p:cNvSpPr>
                <a:spLocks noChangeShapeType="1"/>
              </p:cNvSpPr>
              <p:nvPr/>
            </p:nvSpPr>
            <p:spPr bwMode="auto">
              <a:xfrm>
                <a:off x="224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2" name="Line 142"/>
              <p:cNvSpPr>
                <a:spLocks noChangeShapeType="1"/>
              </p:cNvSpPr>
              <p:nvPr/>
            </p:nvSpPr>
            <p:spPr bwMode="auto">
              <a:xfrm>
                <a:off x="224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3" name="Line 143"/>
              <p:cNvSpPr>
                <a:spLocks noChangeShapeType="1"/>
              </p:cNvSpPr>
              <p:nvPr/>
            </p:nvSpPr>
            <p:spPr bwMode="auto">
              <a:xfrm>
                <a:off x="224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4" name="Line 144"/>
              <p:cNvSpPr>
                <a:spLocks noChangeShapeType="1"/>
              </p:cNvSpPr>
              <p:nvPr/>
            </p:nvSpPr>
            <p:spPr bwMode="auto">
              <a:xfrm>
                <a:off x="224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5" name="Line 145"/>
              <p:cNvSpPr>
                <a:spLocks noChangeShapeType="1"/>
              </p:cNvSpPr>
              <p:nvPr/>
            </p:nvSpPr>
            <p:spPr bwMode="auto">
              <a:xfrm>
                <a:off x="224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6" name="Line 146"/>
              <p:cNvSpPr>
                <a:spLocks noChangeShapeType="1"/>
              </p:cNvSpPr>
              <p:nvPr/>
            </p:nvSpPr>
            <p:spPr bwMode="auto">
              <a:xfrm>
                <a:off x="224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7" name="Line 147"/>
              <p:cNvSpPr>
                <a:spLocks noChangeShapeType="1"/>
              </p:cNvSpPr>
              <p:nvPr/>
            </p:nvSpPr>
            <p:spPr bwMode="auto">
              <a:xfrm>
                <a:off x="224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8" name="Line 148"/>
              <p:cNvSpPr>
                <a:spLocks noChangeShapeType="1"/>
              </p:cNvSpPr>
              <p:nvPr/>
            </p:nvSpPr>
            <p:spPr bwMode="auto">
              <a:xfrm>
                <a:off x="224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9" name="Line 149"/>
              <p:cNvSpPr>
                <a:spLocks noChangeShapeType="1"/>
              </p:cNvSpPr>
              <p:nvPr/>
            </p:nvSpPr>
            <p:spPr bwMode="auto">
              <a:xfrm>
                <a:off x="224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0" name="Line 150"/>
              <p:cNvSpPr>
                <a:spLocks noChangeShapeType="1"/>
              </p:cNvSpPr>
              <p:nvPr/>
            </p:nvSpPr>
            <p:spPr bwMode="auto">
              <a:xfrm>
                <a:off x="224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1" name="Line 151"/>
              <p:cNvSpPr>
                <a:spLocks noChangeShapeType="1"/>
              </p:cNvSpPr>
              <p:nvPr/>
            </p:nvSpPr>
            <p:spPr bwMode="auto">
              <a:xfrm>
                <a:off x="224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2" name="Line 152"/>
              <p:cNvSpPr>
                <a:spLocks noChangeShapeType="1"/>
              </p:cNvSpPr>
              <p:nvPr/>
            </p:nvSpPr>
            <p:spPr bwMode="auto">
              <a:xfrm>
                <a:off x="224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3" name="Line 153"/>
              <p:cNvSpPr>
                <a:spLocks noChangeShapeType="1"/>
              </p:cNvSpPr>
              <p:nvPr/>
            </p:nvSpPr>
            <p:spPr bwMode="auto">
              <a:xfrm>
                <a:off x="224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4" name="Line 154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5" name="Line 155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6" name="Line 156"/>
              <p:cNvSpPr>
                <a:spLocks noChangeShapeType="1"/>
              </p:cNvSpPr>
              <p:nvPr/>
            </p:nvSpPr>
            <p:spPr bwMode="auto">
              <a:xfrm>
                <a:off x="224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7" name="Line 157"/>
              <p:cNvSpPr>
                <a:spLocks noChangeShapeType="1"/>
              </p:cNvSpPr>
              <p:nvPr/>
            </p:nvSpPr>
            <p:spPr bwMode="auto">
              <a:xfrm>
                <a:off x="224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8" name="Line 158"/>
              <p:cNvSpPr>
                <a:spLocks noChangeShapeType="1"/>
              </p:cNvSpPr>
              <p:nvPr/>
            </p:nvSpPr>
            <p:spPr bwMode="auto">
              <a:xfrm>
                <a:off x="224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9" name="Line 159"/>
              <p:cNvSpPr>
                <a:spLocks noChangeShapeType="1"/>
              </p:cNvSpPr>
              <p:nvPr/>
            </p:nvSpPr>
            <p:spPr bwMode="auto">
              <a:xfrm>
                <a:off x="224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0" name="Line 160"/>
              <p:cNvSpPr>
                <a:spLocks noChangeShapeType="1"/>
              </p:cNvSpPr>
              <p:nvPr/>
            </p:nvSpPr>
            <p:spPr bwMode="auto">
              <a:xfrm>
                <a:off x="224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1" name="Line 161"/>
              <p:cNvSpPr>
                <a:spLocks noChangeShapeType="1"/>
              </p:cNvSpPr>
              <p:nvPr/>
            </p:nvSpPr>
            <p:spPr bwMode="auto">
              <a:xfrm>
                <a:off x="224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2" name="Line 162"/>
              <p:cNvSpPr>
                <a:spLocks noChangeShapeType="1"/>
              </p:cNvSpPr>
              <p:nvPr/>
            </p:nvSpPr>
            <p:spPr bwMode="auto">
              <a:xfrm>
                <a:off x="224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3" name="Line 163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4" name="Line 164"/>
              <p:cNvSpPr>
                <a:spLocks noChangeShapeType="1"/>
              </p:cNvSpPr>
              <p:nvPr/>
            </p:nvSpPr>
            <p:spPr bwMode="auto">
              <a:xfrm>
                <a:off x="224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5" name="Line 165"/>
              <p:cNvSpPr>
                <a:spLocks noChangeShapeType="1"/>
              </p:cNvSpPr>
              <p:nvPr/>
            </p:nvSpPr>
            <p:spPr bwMode="auto">
              <a:xfrm>
                <a:off x="224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6" name="Line 166"/>
              <p:cNvSpPr>
                <a:spLocks noChangeShapeType="1"/>
              </p:cNvSpPr>
              <p:nvPr/>
            </p:nvSpPr>
            <p:spPr bwMode="auto">
              <a:xfrm>
                <a:off x="224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7" name="Line 167"/>
              <p:cNvSpPr>
                <a:spLocks noChangeShapeType="1"/>
              </p:cNvSpPr>
              <p:nvPr/>
            </p:nvSpPr>
            <p:spPr bwMode="auto">
              <a:xfrm>
                <a:off x="224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8" name="Line 168"/>
              <p:cNvSpPr>
                <a:spLocks noChangeShapeType="1"/>
              </p:cNvSpPr>
              <p:nvPr/>
            </p:nvSpPr>
            <p:spPr bwMode="auto">
              <a:xfrm>
                <a:off x="224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9" name="Line 169"/>
              <p:cNvSpPr>
                <a:spLocks noChangeShapeType="1"/>
              </p:cNvSpPr>
              <p:nvPr/>
            </p:nvSpPr>
            <p:spPr bwMode="auto">
              <a:xfrm>
                <a:off x="224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0" name="Line 170"/>
              <p:cNvSpPr>
                <a:spLocks noChangeShapeType="1"/>
              </p:cNvSpPr>
              <p:nvPr/>
            </p:nvSpPr>
            <p:spPr bwMode="auto">
              <a:xfrm>
                <a:off x="224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1" name="Line 171"/>
              <p:cNvSpPr>
                <a:spLocks noChangeShapeType="1"/>
              </p:cNvSpPr>
              <p:nvPr/>
            </p:nvSpPr>
            <p:spPr bwMode="auto">
              <a:xfrm>
                <a:off x="224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2" name="Line 172"/>
              <p:cNvSpPr>
                <a:spLocks noChangeShapeType="1"/>
              </p:cNvSpPr>
              <p:nvPr/>
            </p:nvSpPr>
            <p:spPr bwMode="auto">
              <a:xfrm>
                <a:off x="224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3" name="Line 173"/>
              <p:cNvSpPr>
                <a:spLocks noChangeShapeType="1"/>
              </p:cNvSpPr>
              <p:nvPr/>
            </p:nvSpPr>
            <p:spPr bwMode="auto">
              <a:xfrm>
                <a:off x="224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4" name="Line 174"/>
              <p:cNvSpPr>
                <a:spLocks noChangeShapeType="1"/>
              </p:cNvSpPr>
              <p:nvPr/>
            </p:nvSpPr>
            <p:spPr bwMode="auto">
              <a:xfrm>
                <a:off x="224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5" name="Line 175"/>
              <p:cNvSpPr>
                <a:spLocks noChangeShapeType="1"/>
              </p:cNvSpPr>
              <p:nvPr/>
            </p:nvSpPr>
            <p:spPr bwMode="auto">
              <a:xfrm>
                <a:off x="224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0" name="Line 176"/>
              <p:cNvSpPr>
                <a:spLocks noChangeShapeType="1"/>
              </p:cNvSpPr>
              <p:nvPr/>
            </p:nvSpPr>
            <p:spPr bwMode="auto">
              <a:xfrm>
                <a:off x="224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1" name="Line 177"/>
              <p:cNvSpPr>
                <a:spLocks noChangeShapeType="1"/>
              </p:cNvSpPr>
              <p:nvPr/>
            </p:nvSpPr>
            <p:spPr bwMode="auto">
              <a:xfrm>
                <a:off x="224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2" name="Line 178"/>
              <p:cNvSpPr>
                <a:spLocks noChangeShapeType="1"/>
              </p:cNvSpPr>
              <p:nvPr/>
            </p:nvSpPr>
            <p:spPr bwMode="auto">
              <a:xfrm>
                <a:off x="224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3" name="Line 179"/>
              <p:cNvSpPr>
                <a:spLocks noChangeShapeType="1"/>
              </p:cNvSpPr>
              <p:nvPr/>
            </p:nvSpPr>
            <p:spPr bwMode="auto">
              <a:xfrm>
                <a:off x="224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4" name="Line 180"/>
              <p:cNvSpPr>
                <a:spLocks noChangeShapeType="1"/>
              </p:cNvSpPr>
              <p:nvPr/>
            </p:nvSpPr>
            <p:spPr bwMode="auto">
              <a:xfrm>
                <a:off x="224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5" name="Line 181"/>
              <p:cNvSpPr>
                <a:spLocks noChangeShapeType="1"/>
              </p:cNvSpPr>
              <p:nvPr/>
            </p:nvSpPr>
            <p:spPr bwMode="auto">
              <a:xfrm>
                <a:off x="224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6" name="Line 182"/>
              <p:cNvSpPr>
                <a:spLocks noChangeShapeType="1"/>
              </p:cNvSpPr>
              <p:nvPr/>
            </p:nvSpPr>
            <p:spPr bwMode="auto">
              <a:xfrm>
                <a:off x="224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7" name="Line 183"/>
              <p:cNvSpPr>
                <a:spLocks noChangeShapeType="1"/>
              </p:cNvSpPr>
              <p:nvPr/>
            </p:nvSpPr>
            <p:spPr bwMode="auto">
              <a:xfrm>
                <a:off x="224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8" name="Line 184"/>
              <p:cNvSpPr>
                <a:spLocks noChangeShapeType="1"/>
              </p:cNvSpPr>
              <p:nvPr/>
            </p:nvSpPr>
            <p:spPr bwMode="auto">
              <a:xfrm>
                <a:off x="224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9" name="Line 185"/>
              <p:cNvSpPr>
                <a:spLocks noChangeShapeType="1"/>
              </p:cNvSpPr>
              <p:nvPr/>
            </p:nvSpPr>
            <p:spPr bwMode="auto">
              <a:xfrm>
                <a:off x="224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0" name="Line 186"/>
              <p:cNvSpPr>
                <a:spLocks noChangeShapeType="1"/>
              </p:cNvSpPr>
              <p:nvPr/>
            </p:nvSpPr>
            <p:spPr bwMode="auto">
              <a:xfrm>
                <a:off x="224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1" name="Line 187"/>
              <p:cNvSpPr>
                <a:spLocks noChangeShapeType="1"/>
              </p:cNvSpPr>
              <p:nvPr/>
            </p:nvSpPr>
            <p:spPr bwMode="auto">
              <a:xfrm>
                <a:off x="224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2" name="Line 188"/>
              <p:cNvSpPr>
                <a:spLocks noChangeShapeType="1"/>
              </p:cNvSpPr>
              <p:nvPr/>
            </p:nvSpPr>
            <p:spPr bwMode="auto">
              <a:xfrm>
                <a:off x="224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3" name="Line 189"/>
              <p:cNvSpPr>
                <a:spLocks noChangeShapeType="1"/>
              </p:cNvSpPr>
              <p:nvPr/>
            </p:nvSpPr>
            <p:spPr bwMode="auto">
              <a:xfrm>
                <a:off x="224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4" name="Line 190"/>
              <p:cNvSpPr>
                <a:spLocks noChangeShapeType="1"/>
              </p:cNvSpPr>
              <p:nvPr/>
            </p:nvSpPr>
            <p:spPr bwMode="auto">
              <a:xfrm>
                <a:off x="224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5" name="Line 191"/>
              <p:cNvSpPr>
                <a:spLocks noChangeShapeType="1"/>
              </p:cNvSpPr>
              <p:nvPr/>
            </p:nvSpPr>
            <p:spPr bwMode="auto">
              <a:xfrm>
                <a:off x="224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6" name="Line 192"/>
              <p:cNvSpPr>
                <a:spLocks noChangeShapeType="1"/>
              </p:cNvSpPr>
              <p:nvPr/>
            </p:nvSpPr>
            <p:spPr bwMode="auto">
              <a:xfrm>
                <a:off x="224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7" name="Line 193"/>
              <p:cNvSpPr>
                <a:spLocks noChangeShapeType="1"/>
              </p:cNvSpPr>
              <p:nvPr/>
            </p:nvSpPr>
            <p:spPr bwMode="auto">
              <a:xfrm>
                <a:off x="224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8" name="Line 194"/>
              <p:cNvSpPr>
                <a:spLocks noChangeShapeType="1"/>
              </p:cNvSpPr>
              <p:nvPr/>
            </p:nvSpPr>
            <p:spPr bwMode="auto">
              <a:xfrm>
                <a:off x="224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9" name="Line 195"/>
              <p:cNvSpPr>
                <a:spLocks noChangeShapeType="1"/>
              </p:cNvSpPr>
              <p:nvPr/>
            </p:nvSpPr>
            <p:spPr bwMode="auto">
              <a:xfrm>
                <a:off x="224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96"/>
            <p:cNvGrpSpPr>
              <a:grpSpLocks/>
            </p:cNvGrpSpPr>
            <p:nvPr/>
          </p:nvGrpSpPr>
          <p:grpSpPr bwMode="auto">
            <a:xfrm>
              <a:off x="5264" y="2287"/>
              <a:ext cx="48" cy="2177"/>
              <a:chOff x="5264" y="2287"/>
              <a:chExt cx="48" cy="2177"/>
            </a:xfrm>
          </p:grpSpPr>
          <p:sp>
            <p:nvSpPr>
              <p:cNvPr id="24324" name="Line 197"/>
              <p:cNvSpPr>
                <a:spLocks noChangeShapeType="1"/>
              </p:cNvSpPr>
              <p:nvPr/>
            </p:nvSpPr>
            <p:spPr bwMode="auto">
              <a:xfrm flipH="1">
                <a:off x="5264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5" name="Line 198"/>
              <p:cNvSpPr>
                <a:spLocks noChangeShapeType="1"/>
              </p:cNvSpPr>
              <p:nvPr/>
            </p:nvSpPr>
            <p:spPr bwMode="auto">
              <a:xfrm flipH="1">
                <a:off x="5264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6" name="Line 199"/>
              <p:cNvSpPr>
                <a:spLocks noChangeShapeType="1"/>
              </p:cNvSpPr>
              <p:nvPr/>
            </p:nvSpPr>
            <p:spPr bwMode="auto">
              <a:xfrm flipH="1">
                <a:off x="5264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7" name="Line 200"/>
              <p:cNvSpPr>
                <a:spLocks noChangeShapeType="1"/>
              </p:cNvSpPr>
              <p:nvPr/>
            </p:nvSpPr>
            <p:spPr bwMode="auto">
              <a:xfrm flipH="1">
                <a:off x="5264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8" name="Line 201"/>
              <p:cNvSpPr>
                <a:spLocks noChangeShapeType="1"/>
              </p:cNvSpPr>
              <p:nvPr/>
            </p:nvSpPr>
            <p:spPr bwMode="auto">
              <a:xfrm flipH="1">
                <a:off x="5264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9" name="Line 202"/>
              <p:cNvSpPr>
                <a:spLocks noChangeShapeType="1"/>
              </p:cNvSpPr>
              <p:nvPr/>
            </p:nvSpPr>
            <p:spPr bwMode="auto">
              <a:xfrm flipH="1">
                <a:off x="5264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0" name="Line 203"/>
              <p:cNvSpPr>
                <a:spLocks noChangeShapeType="1"/>
              </p:cNvSpPr>
              <p:nvPr/>
            </p:nvSpPr>
            <p:spPr bwMode="auto">
              <a:xfrm flipH="1">
                <a:off x="5264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1" name="Line 204"/>
              <p:cNvSpPr>
                <a:spLocks noChangeShapeType="1"/>
              </p:cNvSpPr>
              <p:nvPr/>
            </p:nvSpPr>
            <p:spPr bwMode="auto">
              <a:xfrm flipH="1">
                <a:off x="5264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2" name="Line 205"/>
              <p:cNvSpPr>
                <a:spLocks noChangeShapeType="1"/>
              </p:cNvSpPr>
              <p:nvPr/>
            </p:nvSpPr>
            <p:spPr bwMode="auto">
              <a:xfrm flipH="1">
                <a:off x="5264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3" name="Line 206"/>
              <p:cNvSpPr>
                <a:spLocks noChangeShapeType="1"/>
              </p:cNvSpPr>
              <p:nvPr/>
            </p:nvSpPr>
            <p:spPr bwMode="auto">
              <a:xfrm flipH="1">
                <a:off x="5264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4" name="Line 207"/>
              <p:cNvSpPr>
                <a:spLocks noChangeShapeType="1"/>
              </p:cNvSpPr>
              <p:nvPr/>
            </p:nvSpPr>
            <p:spPr bwMode="auto">
              <a:xfrm flipH="1">
                <a:off x="5264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5" name="Line 208"/>
              <p:cNvSpPr>
                <a:spLocks noChangeShapeType="1"/>
              </p:cNvSpPr>
              <p:nvPr/>
            </p:nvSpPr>
            <p:spPr bwMode="auto">
              <a:xfrm flipH="1">
                <a:off x="5264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6" name="Line 209"/>
              <p:cNvSpPr>
                <a:spLocks noChangeShapeType="1"/>
              </p:cNvSpPr>
              <p:nvPr/>
            </p:nvSpPr>
            <p:spPr bwMode="auto">
              <a:xfrm flipH="1">
                <a:off x="5264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7" name="Line 210"/>
              <p:cNvSpPr>
                <a:spLocks noChangeShapeType="1"/>
              </p:cNvSpPr>
              <p:nvPr/>
            </p:nvSpPr>
            <p:spPr bwMode="auto">
              <a:xfrm flipH="1">
                <a:off x="5264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8" name="Line 211"/>
              <p:cNvSpPr>
                <a:spLocks noChangeShapeType="1"/>
              </p:cNvSpPr>
              <p:nvPr/>
            </p:nvSpPr>
            <p:spPr bwMode="auto">
              <a:xfrm flipH="1">
                <a:off x="5264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9" name="Line 212"/>
              <p:cNvSpPr>
                <a:spLocks noChangeShapeType="1"/>
              </p:cNvSpPr>
              <p:nvPr/>
            </p:nvSpPr>
            <p:spPr bwMode="auto">
              <a:xfrm flipH="1">
                <a:off x="5264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0" name="Line 213"/>
              <p:cNvSpPr>
                <a:spLocks noChangeShapeType="1"/>
              </p:cNvSpPr>
              <p:nvPr/>
            </p:nvSpPr>
            <p:spPr bwMode="auto">
              <a:xfrm flipH="1">
                <a:off x="528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1" name="Line 214"/>
              <p:cNvSpPr>
                <a:spLocks noChangeShapeType="1"/>
              </p:cNvSpPr>
              <p:nvPr/>
            </p:nvSpPr>
            <p:spPr bwMode="auto">
              <a:xfrm flipH="1">
                <a:off x="528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2" name="Line 215"/>
              <p:cNvSpPr>
                <a:spLocks noChangeShapeType="1"/>
              </p:cNvSpPr>
              <p:nvPr/>
            </p:nvSpPr>
            <p:spPr bwMode="auto">
              <a:xfrm flipH="1">
                <a:off x="528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3" name="Line 216"/>
              <p:cNvSpPr>
                <a:spLocks noChangeShapeType="1"/>
              </p:cNvSpPr>
              <p:nvPr/>
            </p:nvSpPr>
            <p:spPr bwMode="auto">
              <a:xfrm flipH="1">
                <a:off x="528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4" name="Line 217"/>
              <p:cNvSpPr>
                <a:spLocks noChangeShapeType="1"/>
              </p:cNvSpPr>
              <p:nvPr/>
            </p:nvSpPr>
            <p:spPr bwMode="auto">
              <a:xfrm flipH="1">
                <a:off x="528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5" name="Line 218"/>
              <p:cNvSpPr>
                <a:spLocks noChangeShapeType="1"/>
              </p:cNvSpPr>
              <p:nvPr/>
            </p:nvSpPr>
            <p:spPr bwMode="auto">
              <a:xfrm flipH="1">
                <a:off x="528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6" name="Line 219"/>
              <p:cNvSpPr>
                <a:spLocks noChangeShapeType="1"/>
              </p:cNvSpPr>
              <p:nvPr/>
            </p:nvSpPr>
            <p:spPr bwMode="auto">
              <a:xfrm flipH="1">
                <a:off x="528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7" name="Line 220"/>
              <p:cNvSpPr>
                <a:spLocks noChangeShapeType="1"/>
              </p:cNvSpPr>
              <p:nvPr/>
            </p:nvSpPr>
            <p:spPr bwMode="auto">
              <a:xfrm flipH="1">
                <a:off x="528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8" name="Line 221"/>
              <p:cNvSpPr>
                <a:spLocks noChangeShapeType="1"/>
              </p:cNvSpPr>
              <p:nvPr/>
            </p:nvSpPr>
            <p:spPr bwMode="auto">
              <a:xfrm flipH="1">
                <a:off x="528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9" name="Line 222"/>
              <p:cNvSpPr>
                <a:spLocks noChangeShapeType="1"/>
              </p:cNvSpPr>
              <p:nvPr/>
            </p:nvSpPr>
            <p:spPr bwMode="auto">
              <a:xfrm flipH="1">
                <a:off x="528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0" name="Line 223"/>
              <p:cNvSpPr>
                <a:spLocks noChangeShapeType="1"/>
              </p:cNvSpPr>
              <p:nvPr/>
            </p:nvSpPr>
            <p:spPr bwMode="auto">
              <a:xfrm flipH="1">
                <a:off x="528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1" name="Line 224"/>
              <p:cNvSpPr>
                <a:spLocks noChangeShapeType="1"/>
              </p:cNvSpPr>
              <p:nvPr/>
            </p:nvSpPr>
            <p:spPr bwMode="auto">
              <a:xfrm flipH="1">
                <a:off x="528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2" name="Line 225"/>
              <p:cNvSpPr>
                <a:spLocks noChangeShapeType="1"/>
              </p:cNvSpPr>
              <p:nvPr/>
            </p:nvSpPr>
            <p:spPr bwMode="auto">
              <a:xfrm flipH="1">
                <a:off x="528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3" name="Line 226"/>
              <p:cNvSpPr>
                <a:spLocks noChangeShapeType="1"/>
              </p:cNvSpPr>
              <p:nvPr/>
            </p:nvSpPr>
            <p:spPr bwMode="auto">
              <a:xfrm flipH="1">
                <a:off x="528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4" name="Line 227"/>
              <p:cNvSpPr>
                <a:spLocks noChangeShapeType="1"/>
              </p:cNvSpPr>
              <p:nvPr/>
            </p:nvSpPr>
            <p:spPr bwMode="auto">
              <a:xfrm flipH="1">
                <a:off x="528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5" name="Line 228"/>
              <p:cNvSpPr>
                <a:spLocks noChangeShapeType="1"/>
              </p:cNvSpPr>
              <p:nvPr/>
            </p:nvSpPr>
            <p:spPr bwMode="auto">
              <a:xfrm flipH="1">
                <a:off x="528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6" name="Line 229"/>
              <p:cNvSpPr>
                <a:spLocks noChangeShapeType="1"/>
              </p:cNvSpPr>
              <p:nvPr/>
            </p:nvSpPr>
            <p:spPr bwMode="auto">
              <a:xfrm flipH="1">
                <a:off x="528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7" name="Line 230"/>
              <p:cNvSpPr>
                <a:spLocks noChangeShapeType="1"/>
              </p:cNvSpPr>
              <p:nvPr/>
            </p:nvSpPr>
            <p:spPr bwMode="auto">
              <a:xfrm flipH="1">
                <a:off x="528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8" name="Line 231"/>
              <p:cNvSpPr>
                <a:spLocks noChangeShapeType="1"/>
              </p:cNvSpPr>
              <p:nvPr/>
            </p:nvSpPr>
            <p:spPr bwMode="auto">
              <a:xfrm flipH="1">
                <a:off x="528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9" name="Line 232"/>
              <p:cNvSpPr>
                <a:spLocks noChangeShapeType="1"/>
              </p:cNvSpPr>
              <p:nvPr/>
            </p:nvSpPr>
            <p:spPr bwMode="auto">
              <a:xfrm flipH="1">
                <a:off x="528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0" name="Line 233"/>
              <p:cNvSpPr>
                <a:spLocks noChangeShapeType="1"/>
              </p:cNvSpPr>
              <p:nvPr/>
            </p:nvSpPr>
            <p:spPr bwMode="auto">
              <a:xfrm flipH="1">
                <a:off x="528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1" name="Line 234"/>
              <p:cNvSpPr>
                <a:spLocks noChangeShapeType="1"/>
              </p:cNvSpPr>
              <p:nvPr/>
            </p:nvSpPr>
            <p:spPr bwMode="auto">
              <a:xfrm flipH="1">
                <a:off x="528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2" name="Line 235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3" name="Line 236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4" name="Line 237"/>
              <p:cNvSpPr>
                <a:spLocks noChangeShapeType="1"/>
              </p:cNvSpPr>
              <p:nvPr/>
            </p:nvSpPr>
            <p:spPr bwMode="auto">
              <a:xfrm flipH="1">
                <a:off x="528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5" name="Line 238"/>
              <p:cNvSpPr>
                <a:spLocks noChangeShapeType="1"/>
              </p:cNvSpPr>
              <p:nvPr/>
            </p:nvSpPr>
            <p:spPr bwMode="auto">
              <a:xfrm flipH="1">
                <a:off x="528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6" name="Line 239"/>
              <p:cNvSpPr>
                <a:spLocks noChangeShapeType="1"/>
              </p:cNvSpPr>
              <p:nvPr/>
            </p:nvSpPr>
            <p:spPr bwMode="auto">
              <a:xfrm flipH="1">
                <a:off x="528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7" name="Line 240"/>
              <p:cNvSpPr>
                <a:spLocks noChangeShapeType="1"/>
              </p:cNvSpPr>
              <p:nvPr/>
            </p:nvSpPr>
            <p:spPr bwMode="auto">
              <a:xfrm flipH="1">
                <a:off x="528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8" name="Line 241"/>
              <p:cNvSpPr>
                <a:spLocks noChangeShapeType="1"/>
              </p:cNvSpPr>
              <p:nvPr/>
            </p:nvSpPr>
            <p:spPr bwMode="auto">
              <a:xfrm flipH="1">
                <a:off x="528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9" name="Line 242"/>
              <p:cNvSpPr>
                <a:spLocks noChangeShapeType="1"/>
              </p:cNvSpPr>
              <p:nvPr/>
            </p:nvSpPr>
            <p:spPr bwMode="auto">
              <a:xfrm flipH="1">
                <a:off x="528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0" name="Line 243"/>
              <p:cNvSpPr>
                <a:spLocks noChangeShapeType="1"/>
              </p:cNvSpPr>
              <p:nvPr/>
            </p:nvSpPr>
            <p:spPr bwMode="auto">
              <a:xfrm flipH="1">
                <a:off x="528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1" name="Line 244"/>
              <p:cNvSpPr>
                <a:spLocks noChangeShapeType="1"/>
              </p:cNvSpPr>
              <p:nvPr/>
            </p:nvSpPr>
            <p:spPr bwMode="auto">
              <a:xfrm flipH="1">
                <a:off x="528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2" name="Line 245"/>
              <p:cNvSpPr>
                <a:spLocks noChangeShapeType="1"/>
              </p:cNvSpPr>
              <p:nvPr/>
            </p:nvSpPr>
            <p:spPr bwMode="auto">
              <a:xfrm flipH="1">
                <a:off x="528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3" name="Line 246"/>
              <p:cNvSpPr>
                <a:spLocks noChangeShapeType="1"/>
              </p:cNvSpPr>
              <p:nvPr/>
            </p:nvSpPr>
            <p:spPr bwMode="auto">
              <a:xfrm flipH="1">
                <a:off x="528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4" name="Line 247"/>
              <p:cNvSpPr>
                <a:spLocks noChangeShapeType="1"/>
              </p:cNvSpPr>
              <p:nvPr/>
            </p:nvSpPr>
            <p:spPr bwMode="auto">
              <a:xfrm flipH="1">
                <a:off x="528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5" name="Line 248"/>
              <p:cNvSpPr>
                <a:spLocks noChangeShapeType="1"/>
              </p:cNvSpPr>
              <p:nvPr/>
            </p:nvSpPr>
            <p:spPr bwMode="auto">
              <a:xfrm flipH="1">
                <a:off x="528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6" name="Line 249"/>
              <p:cNvSpPr>
                <a:spLocks noChangeShapeType="1"/>
              </p:cNvSpPr>
              <p:nvPr/>
            </p:nvSpPr>
            <p:spPr bwMode="auto">
              <a:xfrm flipH="1">
                <a:off x="528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7" name="Line 250"/>
              <p:cNvSpPr>
                <a:spLocks noChangeShapeType="1"/>
              </p:cNvSpPr>
              <p:nvPr/>
            </p:nvSpPr>
            <p:spPr bwMode="auto">
              <a:xfrm flipH="1">
                <a:off x="528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8" name="Line 251"/>
              <p:cNvSpPr>
                <a:spLocks noChangeShapeType="1"/>
              </p:cNvSpPr>
              <p:nvPr/>
            </p:nvSpPr>
            <p:spPr bwMode="auto">
              <a:xfrm flipH="1">
                <a:off x="528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9" name="Line 252"/>
              <p:cNvSpPr>
                <a:spLocks noChangeShapeType="1"/>
              </p:cNvSpPr>
              <p:nvPr/>
            </p:nvSpPr>
            <p:spPr bwMode="auto">
              <a:xfrm flipH="1">
                <a:off x="528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0" name="Line 253"/>
              <p:cNvSpPr>
                <a:spLocks noChangeShapeType="1"/>
              </p:cNvSpPr>
              <p:nvPr/>
            </p:nvSpPr>
            <p:spPr bwMode="auto">
              <a:xfrm flipH="1">
                <a:off x="528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1" name="Line 254"/>
              <p:cNvSpPr>
                <a:spLocks noChangeShapeType="1"/>
              </p:cNvSpPr>
              <p:nvPr/>
            </p:nvSpPr>
            <p:spPr bwMode="auto">
              <a:xfrm flipH="1">
                <a:off x="528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2" name="Line 255"/>
              <p:cNvSpPr>
                <a:spLocks noChangeShapeType="1"/>
              </p:cNvSpPr>
              <p:nvPr/>
            </p:nvSpPr>
            <p:spPr bwMode="auto">
              <a:xfrm flipH="1">
                <a:off x="528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3" name="Line 256"/>
              <p:cNvSpPr>
                <a:spLocks noChangeShapeType="1"/>
              </p:cNvSpPr>
              <p:nvPr/>
            </p:nvSpPr>
            <p:spPr bwMode="auto">
              <a:xfrm flipH="1">
                <a:off x="528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4" name="Line 257"/>
              <p:cNvSpPr>
                <a:spLocks noChangeShapeType="1"/>
              </p:cNvSpPr>
              <p:nvPr/>
            </p:nvSpPr>
            <p:spPr bwMode="auto">
              <a:xfrm flipH="1">
                <a:off x="528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5" name="Line 258"/>
              <p:cNvSpPr>
                <a:spLocks noChangeShapeType="1"/>
              </p:cNvSpPr>
              <p:nvPr/>
            </p:nvSpPr>
            <p:spPr bwMode="auto">
              <a:xfrm flipH="1">
                <a:off x="528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6" name="Line 259"/>
              <p:cNvSpPr>
                <a:spLocks noChangeShapeType="1"/>
              </p:cNvSpPr>
              <p:nvPr/>
            </p:nvSpPr>
            <p:spPr bwMode="auto">
              <a:xfrm flipH="1">
                <a:off x="528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7" name="Line 260"/>
              <p:cNvSpPr>
                <a:spLocks noChangeShapeType="1"/>
              </p:cNvSpPr>
              <p:nvPr/>
            </p:nvSpPr>
            <p:spPr bwMode="auto">
              <a:xfrm flipH="1">
                <a:off x="528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8" name="Line 261"/>
              <p:cNvSpPr>
                <a:spLocks noChangeShapeType="1"/>
              </p:cNvSpPr>
              <p:nvPr/>
            </p:nvSpPr>
            <p:spPr bwMode="auto">
              <a:xfrm flipH="1">
                <a:off x="528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9" name="Line 262"/>
              <p:cNvSpPr>
                <a:spLocks noChangeShapeType="1"/>
              </p:cNvSpPr>
              <p:nvPr/>
            </p:nvSpPr>
            <p:spPr bwMode="auto">
              <a:xfrm flipH="1">
                <a:off x="528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0" name="Line 263"/>
              <p:cNvSpPr>
                <a:spLocks noChangeShapeType="1"/>
              </p:cNvSpPr>
              <p:nvPr/>
            </p:nvSpPr>
            <p:spPr bwMode="auto">
              <a:xfrm flipH="1">
                <a:off x="528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1" name="Line 264"/>
              <p:cNvSpPr>
                <a:spLocks noChangeShapeType="1"/>
              </p:cNvSpPr>
              <p:nvPr/>
            </p:nvSpPr>
            <p:spPr bwMode="auto">
              <a:xfrm flipH="1">
                <a:off x="528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2" name="Line 265"/>
              <p:cNvSpPr>
                <a:spLocks noChangeShapeType="1"/>
              </p:cNvSpPr>
              <p:nvPr/>
            </p:nvSpPr>
            <p:spPr bwMode="auto">
              <a:xfrm flipH="1">
                <a:off x="528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3" name="Line 266"/>
              <p:cNvSpPr>
                <a:spLocks noChangeShapeType="1"/>
              </p:cNvSpPr>
              <p:nvPr/>
            </p:nvSpPr>
            <p:spPr bwMode="auto">
              <a:xfrm flipH="1">
                <a:off x="528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4" name="Line 267"/>
              <p:cNvSpPr>
                <a:spLocks noChangeShapeType="1"/>
              </p:cNvSpPr>
              <p:nvPr/>
            </p:nvSpPr>
            <p:spPr bwMode="auto">
              <a:xfrm flipH="1">
                <a:off x="528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5" name="Line 268"/>
              <p:cNvSpPr>
                <a:spLocks noChangeShapeType="1"/>
              </p:cNvSpPr>
              <p:nvPr/>
            </p:nvSpPr>
            <p:spPr bwMode="auto">
              <a:xfrm flipH="1">
                <a:off x="528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6" name="Line 269"/>
              <p:cNvSpPr>
                <a:spLocks noChangeShapeType="1"/>
              </p:cNvSpPr>
              <p:nvPr/>
            </p:nvSpPr>
            <p:spPr bwMode="auto">
              <a:xfrm flipH="1">
                <a:off x="528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7" name="Line 270"/>
              <p:cNvSpPr>
                <a:spLocks noChangeShapeType="1"/>
              </p:cNvSpPr>
              <p:nvPr/>
            </p:nvSpPr>
            <p:spPr bwMode="auto">
              <a:xfrm flipH="1">
                <a:off x="528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8" name="Line 271"/>
              <p:cNvSpPr>
                <a:spLocks noChangeShapeType="1"/>
              </p:cNvSpPr>
              <p:nvPr/>
            </p:nvSpPr>
            <p:spPr bwMode="auto">
              <a:xfrm flipH="1">
                <a:off x="528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9" name="Line 272"/>
              <p:cNvSpPr>
                <a:spLocks noChangeShapeType="1"/>
              </p:cNvSpPr>
              <p:nvPr/>
            </p:nvSpPr>
            <p:spPr bwMode="auto">
              <a:xfrm flipH="1">
                <a:off x="528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0" name="Line 273"/>
              <p:cNvSpPr>
                <a:spLocks noChangeShapeType="1"/>
              </p:cNvSpPr>
              <p:nvPr/>
            </p:nvSpPr>
            <p:spPr bwMode="auto">
              <a:xfrm flipH="1">
                <a:off x="528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1" name="Line 274"/>
              <p:cNvSpPr>
                <a:spLocks noChangeShapeType="1"/>
              </p:cNvSpPr>
              <p:nvPr/>
            </p:nvSpPr>
            <p:spPr bwMode="auto">
              <a:xfrm flipH="1">
                <a:off x="528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2" name="Line 275"/>
              <p:cNvSpPr>
                <a:spLocks noChangeShapeType="1"/>
              </p:cNvSpPr>
              <p:nvPr/>
            </p:nvSpPr>
            <p:spPr bwMode="auto">
              <a:xfrm flipH="1">
                <a:off x="528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3" name="Line 276"/>
              <p:cNvSpPr>
                <a:spLocks noChangeShapeType="1"/>
              </p:cNvSpPr>
              <p:nvPr/>
            </p:nvSpPr>
            <p:spPr bwMode="auto">
              <a:xfrm flipH="1">
                <a:off x="528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4" name="Line 277"/>
              <p:cNvSpPr>
                <a:spLocks noChangeShapeType="1"/>
              </p:cNvSpPr>
              <p:nvPr/>
            </p:nvSpPr>
            <p:spPr bwMode="auto">
              <a:xfrm flipH="1">
                <a:off x="528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5" name="Line 278"/>
              <p:cNvSpPr>
                <a:spLocks noChangeShapeType="1"/>
              </p:cNvSpPr>
              <p:nvPr/>
            </p:nvSpPr>
            <p:spPr bwMode="auto">
              <a:xfrm flipH="1">
                <a:off x="528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6" name="Line 279"/>
              <p:cNvSpPr>
                <a:spLocks noChangeShapeType="1"/>
              </p:cNvSpPr>
              <p:nvPr/>
            </p:nvSpPr>
            <p:spPr bwMode="auto">
              <a:xfrm flipH="1">
                <a:off x="528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7" name="Line 280"/>
              <p:cNvSpPr>
                <a:spLocks noChangeShapeType="1"/>
              </p:cNvSpPr>
              <p:nvPr/>
            </p:nvSpPr>
            <p:spPr bwMode="auto">
              <a:xfrm flipH="1">
                <a:off x="528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8" name="Line 281"/>
              <p:cNvSpPr>
                <a:spLocks noChangeShapeType="1"/>
              </p:cNvSpPr>
              <p:nvPr/>
            </p:nvSpPr>
            <p:spPr bwMode="auto">
              <a:xfrm flipH="1">
                <a:off x="528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9" name="Line 282"/>
              <p:cNvSpPr>
                <a:spLocks noChangeShapeType="1"/>
              </p:cNvSpPr>
              <p:nvPr/>
            </p:nvSpPr>
            <p:spPr bwMode="auto">
              <a:xfrm flipH="1">
                <a:off x="528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0" name="Line 283"/>
              <p:cNvSpPr>
                <a:spLocks noChangeShapeType="1"/>
              </p:cNvSpPr>
              <p:nvPr/>
            </p:nvSpPr>
            <p:spPr bwMode="auto">
              <a:xfrm flipH="1">
                <a:off x="528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1" name="Line 284"/>
              <p:cNvSpPr>
                <a:spLocks noChangeShapeType="1"/>
              </p:cNvSpPr>
              <p:nvPr/>
            </p:nvSpPr>
            <p:spPr bwMode="auto">
              <a:xfrm flipH="1">
                <a:off x="528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2" name="Line 285"/>
              <p:cNvSpPr>
                <a:spLocks noChangeShapeType="1"/>
              </p:cNvSpPr>
              <p:nvPr/>
            </p:nvSpPr>
            <p:spPr bwMode="auto">
              <a:xfrm flipH="1">
                <a:off x="528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3" name="Line 286"/>
              <p:cNvSpPr>
                <a:spLocks noChangeShapeType="1"/>
              </p:cNvSpPr>
              <p:nvPr/>
            </p:nvSpPr>
            <p:spPr bwMode="auto">
              <a:xfrm flipH="1">
                <a:off x="528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4" name="Line 287"/>
              <p:cNvSpPr>
                <a:spLocks noChangeShapeType="1"/>
              </p:cNvSpPr>
              <p:nvPr/>
            </p:nvSpPr>
            <p:spPr bwMode="auto">
              <a:xfrm flipH="1">
                <a:off x="528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5" name="Line 288"/>
              <p:cNvSpPr>
                <a:spLocks noChangeShapeType="1"/>
              </p:cNvSpPr>
              <p:nvPr/>
            </p:nvSpPr>
            <p:spPr bwMode="auto">
              <a:xfrm flipH="1">
                <a:off x="528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6" name="Line 289"/>
              <p:cNvSpPr>
                <a:spLocks noChangeShapeType="1"/>
              </p:cNvSpPr>
              <p:nvPr/>
            </p:nvSpPr>
            <p:spPr bwMode="auto">
              <a:xfrm flipH="1">
                <a:off x="528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7" name="Line 290"/>
              <p:cNvSpPr>
                <a:spLocks noChangeShapeType="1"/>
              </p:cNvSpPr>
              <p:nvPr/>
            </p:nvSpPr>
            <p:spPr bwMode="auto">
              <a:xfrm flipH="1">
                <a:off x="528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8" name="Line 291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9" name="Line 292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0" name="Line 293"/>
              <p:cNvSpPr>
                <a:spLocks noChangeShapeType="1"/>
              </p:cNvSpPr>
              <p:nvPr/>
            </p:nvSpPr>
            <p:spPr bwMode="auto">
              <a:xfrm flipH="1">
                <a:off x="528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1" name="Line 294"/>
              <p:cNvSpPr>
                <a:spLocks noChangeShapeType="1"/>
              </p:cNvSpPr>
              <p:nvPr/>
            </p:nvSpPr>
            <p:spPr bwMode="auto">
              <a:xfrm flipH="1">
                <a:off x="528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2" name="Line 295"/>
              <p:cNvSpPr>
                <a:spLocks noChangeShapeType="1"/>
              </p:cNvSpPr>
              <p:nvPr/>
            </p:nvSpPr>
            <p:spPr bwMode="auto">
              <a:xfrm flipH="1">
                <a:off x="528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3" name="Line 296"/>
              <p:cNvSpPr>
                <a:spLocks noChangeShapeType="1"/>
              </p:cNvSpPr>
              <p:nvPr/>
            </p:nvSpPr>
            <p:spPr bwMode="auto">
              <a:xfrm flipH="1">
                <a:off x="528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4" name="Line 297"/>
              <p:cNvSpPr>
                <a:spLocks noChangeShapeType="1"/>
              </p:cNvSpPr>
              <p:nvPr/>
            </p:nvSpPr>
            <p:spPr bwMode="auto">
              <a:xfrm flipH="1">
                <a:off x="528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5" name="Line 298"/>
              <p:cNvSpPr>
                <a:spLocks noChangeShapeType="1"/>
              </p:cNvSpPr>
              <p:nvPr/>
            </p:nvSpPr>
            <p:spPr bwMode="auto">
              <a:xfrm flipH="1">
                <a:off x="528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6" name="Line 299"/>
              <p:cNvSpPr>
                <a:spLocks noChangeShapeType="1"/>
              </p:cNvSpPr>
              <p:nvPr/>
            </p:nvSpPr>
            <p:spPr bwMode="auto">
              <a:xfrm flipH="1">
                <a:off x="528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7" name="Line 300"/>
              <p:cNvSpPr>
                <a:spLocks noChangeShapeType="1"/>
              </p:cNvSpPr>
              <p:nvPr/>
            </p:nvSpPr>
            <p:spPr bwMode="auto">
              <a:xfrm flipH="1">
                <a:off x="528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8" name="Line 301"/>
              <p:cNvSpPr>
                <a:spLocks noChangeShapeType="1"/>
              </p:cNvSpPr>
              <p:nvPr/>
            </p:nvSpPr>
            <p:spPr bwMode="auto">
              <a:xfrm flipH="1">
                <a:off x="528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9" name="Line 302"/>
              <p:cNvSpPr>
                <a:spLocks noChangeShapeType="1"/>
              </p:cNvSpPr>
              <p:nvPr/>
            </p:nvSpPr>
            <p:spPr bwMode="auto">
              <a:xfrm flipH="1">
                <a:off x="528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0" name="Line 303"/>
              <p:cNvSpPr>
                <a:spLocks noChangeShapeType="1"/>
              </p:cNvSpPr>
              <p:nvPr/>
            </p:nvSpPr>
            <p:spPr bwMode="auto">
              <a:xfrm flipH="1">
                <a:off x="528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1" name="Line 304"/>
              <p:cNvSpPr>
                <a:spLocks noChangeShapeType="1"/>
              </p:cNvSpPr>
              <p:nvPr/>
            </p:nvSpPr>
            <p:spPr bwMode="auto">
              <a:xfrm flipH="1">
                <a:off x="528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2" name="Line 305"/>
              <p:cNvSpPr>
                <a:spLocks noChangeShapeType="1"/>
              </p:cNvSpPr>
              <p:nvPr/>
            </p:nvSpPr>
            <p:spPr bwMode="auto">
              <a:xfrm flipH="1">
                <a:off x="528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3" name="Line 306"/>
              <p:cNvSpPr>
                <a:spLocks noChangeShapeType="1"/>
              </p:cNvSpPr>
              <p:nvPr/>
            </p:nvSpPr>
            <p:spPr bwMode="auto">
              <a:xfrm flipH="1">
                <a:off x="528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4" name="Line 307"/>
              <p:cNvSpPr>
                <a:spLocks noChangeShapeType="1"/>
              </p:cNvSpPr>
              <p:nvPr/>
            </p:nvSpPr>
            <p:spPr bwMode="auto">
              <a:xfrm flipH="1">
                <a:off x="528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5" name="Line 308"/>
              <p:cNvSpPr>
                <a:spLocks noChangeShapeType="1"/>
              </p:cNvSpPr>
              <p:nvPr/>
            </p:nvSpPr>
            <p:spPr bwMode="auto">
              <a:xfrm flipH="1">
                <a:off x="528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6" name="Line 309"/>
              <p:cNvSpPr>
                <a:spLocks noChangeShapeType="1"/>
              </p:cNvSpPr>
              <p:nvPr/>
            </p:nvSpPr>
            <p:spPr bwMode="auto">
              <a:xfrm flipH="1">
                <a:off x="528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7" name="Line 310"/>
              <p:cNvSpPr>
                <a:spLocks noChangeShapeType="1"/>
              </p:cNvSpPr>
              <p:nvPr/>
            </p:nvSpPr>
            <p:spPr bwMode="auto">
              <a:xfrm flipH="1">
                <a:off x="528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8" name="Line 311"/>
              <p:cNvSpPr>
                <a:spLocks noChangeShapeType="1"/>
              </p:cNvSpPr>
              <p:nvPr/>
            </p:nvSpPr>
            <p:spPr bwMode="auto">
              <a:xfrm flipH="1">
                <a:off x="528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9" name="Line 312"/>
              <p:cNvSpPr>
                <a:spLocks noChangeShapeType="1"/>
              </p:cNvSpPr>
              <p:nvPr/>
            </p:nvSpPr>
            <p:spPr bwMode="auto">
              <a:xfrm flipH="1">
                <a:off x="528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0" name="Line 313"/>
              <p:cNvSpPr>
                <a:spLocks noChangeShapeType="1"/>
              </p:cNvSpPr>
              <p:nvPr/>
            </p:nvSpPr>
            <p:spPr bwMode="auto">
              <a:xfrm flipH="1">
                <a:off x="528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1" name="Line 314"/>
              <p:cNvSpPr>
                <a:spLocks noChangeShapeType="1"/>
              </p:cNvSpPr>
              <p:nvPr/>
            </p:nvSpPr>
            <p:spPr bwMode="auto">
              <a:xfrm flipH="1">
                <a:off x="528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2" name="Line 315"/>
              <p:cNvSpPr>
                <a:spLocks noChangeShapeType="1"/>
              </p:cNvSpPr>
              <p:nvPr/>
            </p:nvSpPr>
            <p:spPr bwMode="auto">
              <a:xfrm flipH="1">
                <a:off x="528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3" name="Line 316"/>
              <p:cNvSpPr>
                <a:spLocks noChangeShapeType="1"/>
              </p:cNvSpPr>
              <p:nvPr/>
            </p:nvSpPr>
            <p:spPr bwMode="auto">
              <a:xfrm flipH="1">
                <a:off x="528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4" name="Line 317"/>
              <p:cNvSpPr>
                <a:spLocks noChangeShapeType="1"/>
              </p:cNvSpPr>
              <p:nvPr/>
            </p:nvSpPr>
            <p:spPr bwMode="auto">
              <a:xfrm flipH="1">
                <a:off x="528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5" name="Line 318"/>
              <p:cNvSpPr>
                <a:spLocks noChangeShapeType="1"/>
              </p:cNvSpPr>
              <p:nvPr/>
            </p:nvSpPr>
            <p:spPr bwMode="auto">
              <a:xfrm flipH="1">
                <a:off x="528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6" name="Line 319"/>
              <p:cNvSpPr>
                <a:spLocks noChangeShapeType="1"/>
              </p:cNvSpPr>
              <p:nvPr/>
            </p:nvSpPr>
            <p:spPr bwMode="auto">
              <a:xfrm flipH="1">
                <a:off x="528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7" name="Line 320"/>
              <p:cNvSpPr>
                <a:spLocks noChangeShapeType="1"/>
              </p:cNvSpPr>
              <p:nvPr/>
            </p:nvSpPr>
            <p:spPr bwMode="auto">
              <a:xfrm flipH="1">
                <a:off x="528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8" name="Line 321"/>
              <p:cNvSpPr>
                <a:spLocks noChangeShapeType="1"/>
              </p:cNvSpPr>
              <p:nvPr/>
            </p:nvSpPr>
            <p:spPr bwMode="auto">
              <a:xfrm flipH="1">
                <a:off x="528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9" name="Line 322"/>
              <p:cNvSpPr>
                <a:spLocks noChangeShapeType="1"/>
              </p:cNvSpPr>
              <p:nvPr/>
            </p:nvSpPr>
            <p:spPr bwMode="auto">
              <a:xfrm flipH="1">
                <a:off x="528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0" name="Line 323"/>
              <p:cNvSpPr>
                <a:spLocks noChangeShapeType="1"/>
              </p:cNvSpPr>
              <p:nvPr/>
            </p:nvSpPr>
            <p:spPr bwMode="auto">
              <a:xfrm flipH="1">
                <a:off x="528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1" name="Line 324"/>
              <p:cNvSpPr>
                <a:spLocks noChangeShapeType="1"/>
              </p:cNvSpPr>
              <p:nvPr/>
            </p:nvSpPr>
            <p:spPr bwMode="auto">
              <a:xfrm flipH="1">
                <a:off x="528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2" name="Line 325"/>
              <p:cNvSpPr>
                <a:spLocks noChangeShapeType="1"/>
              </p:cNvSpPr>
              <p:nvPr/>
            </p:nvSpPr>
            <p:spPr bwMode="auto">
              <a:xfrm flipH="1">
                <a:off x="528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3" name="Line 326"/>
              <p:cNvSpPr>
                <a:spLocks noChangeShapeType="1"/>
              </p:cNvSpPr>
              <p:nvPr/>
            </p:nvSpPr>
            <p:spPr bwMode="auto">
              <a:xfrm flipH="1">
                <a:off x="528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4" name="Line 327"/>
              <p:cNvSpPr>
                <a:spLocks noChangeShapeType="1"/>
              </p:cNvSpPr>
              <p:nvPr/>
            </p:nvSpPr>
            <p:spPr bwMode="auto">
              <a:xfrm flipH="1">
                <a:off x="528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5" name="Line 328"/>
              <p:cNvSpPr>
                <a:spLocks noChangeShapeType="1"/>
              </p:cNvSpPr>
              <p:nvPr/>
            </p:nvSpPr>
            <p:spPr bwMode="auto">
              <a:xfrm flipH="1">
                <a:off x="528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6" name="Line 329"/>
              <p:cNvSpPr>
                <a:spLocks noChangeShapeType="1"/>
              </p:cNvSpPr>
              <p:nvPr/>
            </p:nvSpPr>
            <p:spPr bwMode="auto">
              <a:xfrm flipH="1">
                <a:off x="528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7" name="Line 330"/>
              <p:cNvSpPr>
                <a:spLocks noChangeShapeType="1"/>
              </p:cNvSpPr>
              <p:nvPr/>
            </p:nvSpPr>
            <p:spPr bwMode="auto">
              <a:xfrm flipH="1">
                <a:off x="528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8" name="Line 331"/>
              <p:cNvSpPr>
                <a:spLocks noChangeShapeType="1"/>
              </p:cNvSpPr>
              <p:nvPr/>
            </p:nvSpPr>
            <p:spPr bwMode="auto">
              <a:xfrm flipH="1">
                <a:off x="528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9" name="Line 332"/>
              <p:cNvSpPr>
                <a:spLocks noChangeShapeType="1"/>
              </p:cNvSpPr>
              <p:nvPr/>
            </p:nvSpPr>
            <p:spPr bwMode="auto">
              <a:xfrm flipH="1">
                <a:off x="528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33"/>
            <p:cNvGrpSpPr>
              <a:grpSpLocks/>
            </p:cNvGrpSpPr>
            <p:nvPr/>
          </p:nvGrpSpPr>
          <p:grpSpPr bwMode="auto">
            <a:xfrm>
              <a:off x="2248" y="4415"/>
              <a:ext cx="3065" cy="48"/>
              <a:chOff x="2248" y="4415"/>
              <a:chExt cx="3065" cy="48"/>
            </a:xfrm>
          </p:grpSpPr>
          <p:sp>
            <p:nvSpPr>
              <p:cNvPr id="24251" name="Line 334"/>
              <p:cNvSpPr>
                <a:spLocks noChangeShapeType="1"/>
              </p:cNvSpPr>
              <p:nvPr/>
            </p:nvSpPr>
            <p:spPr bwMode="auto">
              <a:xfrm rot="10800000" flipH="1">
                <a:off x="224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2" name="Line 335"/>
              <p:cNvSpPr>
                <a:spLocks noChangeShapeType="1"/>
              </p:cNvSpPr>
              <p:nvPr/>
            </p:nvSpPr>
            <p:spPr bwMode="auto">
              <a:xfrm rot="10800000" flipH="1">
                <a:off x="263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3" name="Line 336"/>
              <p:cNvSpPr>
                <a:spLocks noChangeShapeType="1"/>
              </p:cNvSpPr>
              <p:nvPr/>
            </p:nvSpPr>
            <p:spPr bwMode="auto">
              <a:xfrm rot="10800000" flipH="1">
                <a:off x="3016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4" name="Line 337"/>
              <p:cNvSpPr>
                <a:spLocks noChangeShapeType="1"/>
              </p:cNvSpPr>
              <p:nvPr/>
            </p:nvSpPr>
            <p:spPr bwMode="auto">
              <a:xfrm rot="10800000" flipH="1">
                <a:off x="340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5" name="Line 338"/>
              <p:cNvSpPr>
                <a:spLocks noChangeShapeType="1"/>
              </p:cNvSpPr>
              <p:nvPr/>
            </p:nvSpPr>
            <p:spPr bwMode="auto">
              <a:xfrm rot="10800000" flipH="1">
                <a:off x="378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6" name="Line 339"/>
              <p:cNvSpPr>
                <a:spLocks noChangeShapeType="1"/>
              </p:cNvSpPr>
              <p:nvPr/>
            </p:nvSpPr>
            <p:spPr bwMode="auto">
              <a:xfrm rot="10800000" flipH="1">
                <a:off x="416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7" name="Line 340"/>
              <p:cNvSpPr>
                <a:spLocks noChangeShapeType="1"/>
              </p:cNvSpPr>
              <p:nvPr/>
            </p:nvSpPr>
            <p:spPr bwMode="auto">
              <a:xfrm rot="10800000" flipH="1">
                <a:off x="454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8" name="Line 341"/>
              <p:cNvSpPr>
                <a:spLocks noChangeShapeType="1"/>
              </p:cNvSpPr>
              <p:nvPr/>
            </p:nvSpPr>
            <p:spPr bwMode="auto">
              <a:xfrm rot="10800000" flipH="1">
                <a:off x="492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9" name="Line 342"/>
              <p:cNvSpPr>
                <a:spLocks noChangeShapeType="1"/>
              </p:cNvSpPr>
              <p:nvPr/>
            </p:nvSpPr>
            <p:spPr bwMode="auto">
              <a:xfrm rot="10800000" flipH="1">
                <a:off x="531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0" name="Line 343"/>
              <p:cNvSpPr>
                <a:spLocks noChangeShapeType="1"/>
              </p:cNvSpPr>
              <p:nvPr/>
            </p:nvSpPr>
            <p:spPr bwMode="auto">
              <a:xfrm rot="10800000" flipH="1">
                <a:off x="2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1" name="Line 344"/>
              <p:cNvSpPr>
                <a:spLocks noChangeShapeType="1"/>
              </p:cNvSpPr>
              <p:nvPr/>
            </p:nvSpPr>
            <p:spPr bwMode="auto">
              <a:xfrm rot="10800000" flipH="1">
                <a:off x="2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2" name="Line 345"/>
              <p:cNvSpPr>
                <a:spLocks noChangeShapeType="1"/>
              </p:cNvSpPr>
              <p:nvPr/>
            </p:nvSpPr>
            <p:spPr bwMode="auto">
              <a:xfrm rot="10800000" flipH="1">
                <a:off x="24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3" name="Line 346"/>
              <p:cNvSpPr>
                <a:spLocks noChangeShapeType="1"/>
              </p:cNvSpPr>
              <p:nvPr/>
            </p:nvSpPr>
            <p:spPr bwMode="auto">
              <a:xfrm rot="10800000" flipH="1">
                <a:off x="2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4" name="Line 347"/>
              <p:cNvSpPr>
                <a:spLocks noChangeShapeType="1"/>
              </p:cNvSpPr>
              <p:nvPr/>
            </p:nvSpPr>
            <p:spPr bwMode="auto">
              <a:xfrm rot="10800000" flipH="1">
                <a:off x="25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5" name="Line 348"/>
              <p:cNvSpPr>
                <a:spLocks noChangeShapeType="1"/>
              </p:cNvSpPr>
              <p:nvPr/>
            </p:nvSpPr>
            <p:spPr bwMode="auto">
              <a:xfrm rot="10800000" flipH="1">
                <a:off x="256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6" name="Line 349"/>
              <p:cNvSpPr>
                <a:spLocks noChangeShapeType="1"/>
              </p:cNvSpPr>
              <p:nvPr/>
            </p:nvSpPr>
            <p:spPr bwMode="auto">
              <a:xfrm rot="10800000" flipH="1">
                <a:off x="25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7" name="Line 350"/>
              <p:cNvSpPr>
                <a:spLocks noChangeShapeType="1"/>
              </p:cNvSpPr>
              <p:nvPr/>
            </p:nvSpPr>
            <p:spPr bwMode="auto">
              <a:xfrm rot="10800000" flipH="1">
                <a:off x="26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8" name="Line 351"/>
              <p:cNvSpPr>
                <a:spLocks noChangeShapeType="1"/>
              </p:cNvSpPr>
              <p:nvPr/>
            </p:nvSpPr>
            <p:spPr bwMode="auto">
              <a:xfrm rot="10800000" flipH="1">
                <a:off x="2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9" name="Line 352"/>
              <p:cNvSpPr>
                <a:spLocks noChangeShapeType="1"/>
              </p:cNvSpPr>
              <p:nvPr/>
            </p:nvSpPr>
            <p:spPr bwMode="auto">
              <a:xfrm rot="10800000" flipH="1">
                <a:off x="2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0" name="Line 353"/>
              <p:cNvSpPr>
                <a:spLocks noChangeShapeType="1"/>
              </p:cNvSpPr>
              <p:nvPr/>
            </p:nvSpPr>
            <p:spPr bwMode="auto">
              <a:xfrm rot="10800000" flipH="1">
                <a:off x="28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1" name="Line 354"/>
              <p:cNvSpPr>
                <a:spLocks noChangeShapeType="1"/>
              </p:cNvSpPr>
              <p:nvPr/>
            </p:nvSpPr>
            <p:spPr bwMode="auto">
              <a:xfrm rot="10800000" flipH="1">
                <a:off x="2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2" name="Line 355"/>
              <p:cNvSpPr>
                <a:spLocks noChangeShapeType="1"/>
              </p:cNvSpPr>
              <p:nvPr/>
            </p:nvSpPr>
            <p:spPr bwMode="auto">
              <a:xfrm rot="10800000" flipH="1">
                <a:off x="29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3" name="Line 356"/>
              <p:cNvSpPr>
                <a:spLocks noChangeShapeType="1"/>
              </p:cNvSpPr>
              <p:nvPr/>
            </p:nvSpPr>
            <p:spPr bwMode="auto">
              <a:xfrm rot="10800000" flipH="1">
                <a:off x="295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4" name="Line 357"/>
              <p:cNvSpPr>
                <a:spLocks noChangeShapeType="1"/>
              </p:cNvSpPr>
              <p:nvPr/>
            </p:nvSpPr>
            <p:spPr bwMode="auto">
              <a:xfrm rot="10800000" flipH="1">
                <a:off x="29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5" name="Line 358"/>
              <p:cNvSpPr>
                <a:spLocks noChangeShapeType="1"/>
              </p:cNvSpPr>
              <p:nvPr/>
            </p:nvSpPr>
            <p:spPr bwMode="auto">
              <a:xfrm rot="10800000" flipH="1">
                <a:off x="30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6" name="Line 359"/>
              <p:cNvSpPr>
                <a:spLocks noChangeShapeType="1"/>
              </p:cNvSpPr>
              <p:nvPr/>
            </p:nvSpPr>
            <p:spPr bwMode="auto">
              <a:xfrm rot="10800000" flipH="1">
                <a:off x="3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7" name="Line 360"/>
              <p:cNvSpPr>
                <a:spLocks noChangeShapeType="1"/>
              </p:cNvSpPr>
              <p:nvPr/>
            </p:nvSpPr>
            <p:spPr bwMode="auto">
              <a:xfrm rot="10800000" flipH="1">
                <a:off x="3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8" name="Line 361"/>
              <p:cNvSpPr>
                <a:spLocks noChangeShapeType="1"/>
              </p:cNvSpPr>
              <p:nvPr/>
            </p:nvSpPr>
            <p:spPr bwMode="auto">
              <a:xfrm rot="10800000" flipH="1">
                <a:off x="32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9" name="Line 362"/>
              <p:cNvSpPr>
                <a:spLocks noChangeShapeType="1"/>
              </p:cNvSpPr>
              <p:nvPr/>
            </p:nvSpPr>
            <p:spPr bwMode="auto">
              <a:xfrm rot="10800000" flipH="1">
                <a:off x="3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0" name="Line 363"/>
              <p:cNvSpPr>
                <a:spLocks noChangeShapeType="1"/>
              </p:cNvSpPr>
              <p:nvPr/>
            </p:nvSpPr>
            <p:spPr bwMode="auto">
              <a:xfrm rot="10800000" flipH="1">
                <a:off x="33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1" name="Line 364"/>
              <p:cNvSpPr>
                <a:spLocks noChangeShapeType="1"/>
              </p:cNvSpPr>
              <p:nvPr/>
            </p:nvSpPr>
            <p:spPr bwMode="auto">
              <a:xfrm rot="10800000" flipH="1">
                <a:off x="333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2" name="Line 365"/>
              <p:cNvSpPr>
                <a:spLocks noChangeShapeType="1"/>
              </p:cNvSpPr>
              <p:nvPr/>
            </p:nvSpPr>
            <p:spPr bwMode="auto">
              <a:xfrm rot="10800000" flipH="1">
                <a:off x="3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3" name="Line 366"/>
              <p:cNvSpPr>
                <a:spLocks noChangeShapeType="1"/>
              </p:cNvSpPr>
              <p:nvPr/>
            </p:nvSpPr>
            <p:spPr bwMode="auto">
              <a:xfrm rot="10800000" flipH="1">
                <a:off x="33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4" name="Line 367"/>
              <p:cNvSpPr>
                <a:spLocks noChangeShapeType="1"/>
              </p:cNvSpPr>
              <p:nvPr/>
            </p:nvSpPr>
            <p:spPr bwMode="auto">
              <a:xfrm rot="10800000" flipH="1">
                <a:off x="3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5" name="Line 368"/>
              <p:cNvSpPr>
                <a:spLocks noChangeShapeType="1"/>
              </p:cNvSpPr>
              <p:nvPr/>
            </p:nvSpPr>
            <p:spPr bwMode="auto">
              <a:xfrm rot="10800000" flipH="1">
                <a:off x="35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6" name="Line 369"/>
              <p:cNvSpPr>
                <a:spLocks noChangeShapeType="1"/>
              </p:cNvSpPr>
              <p:nvPr/>
            </p:nvSpPr>
            <p:spPr bwMode="auto">
              <a:xfrm rot="10800000" flipH="1">
                <a:off x="36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7" name="Line 370"/>
              <p:cNvSpPr>
                <a:spLocks noChangeShapeType="1"/>
              </p:cNvSpPr>
              <p:nvPr/>
            </p:nvSpPr>
            <p:spPr bwMode="auto">
              <a:xfrm rot="10800000" flipH="1">
                <a:off x="3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8" name="Line 371"/>
              <p:cNvSpPr>
                <a:spLocks noChangeShapeType="1"/>
              </p:cNvSpPr>
              <p:nvPr/>
            </p:nvSpPr>
            <p:spPr bwMode="auto">
              <a:xfrm rot="10800000" flipH="1">
                <a:off x="36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9" name="Line 372"/>
              <p:cNvSpPr>
                <a:spLocks noChangeShapeType="1"/>
              </p:cNvSpPr>
              <p:nvPr/>
            </p:nvSpPr>
            <p:spPr bwMode="auto">
              <a:xfrm rot="10800000" flipH="1">
                <a:off x="372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0" name="Line 373"/>
              <p:cNvSpPr>
                <a:spLocks noChangeShapeType="1"/>
              </p:cNvSpPr>
              <p:nvPr/>
            </p:nvSpPr>
            <p:spPr bwMode="auto">
              <a:xfrm rot="10800000" flipH="1">
                <a:off x="3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1" name="Line 374"/>
              <p:cNvSpPr>
                <a:spLocks noChangeShapeType="1"/>
              </p:cNvSpPr>
              <p:nvPr/>
            </p:nvSpPr>
            <p:spPr bwMode="auto">
              <a:xfrm rot="10800000" flipH="1">
                <a:off x="37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2" name="Line 375"/>
              <p:cNvSpPr>
                <a:spLocks noChangeShapeType="1"/>
              </p:cNvSpPr>
              <p:nvPr/>
            </p:nvSpPr>
            <p:spPr bwMode="auto">
              <a:xfrm rot="10800000" flipH="1">
                <a:off x="3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3" name="Line 376"/>
              <p:cNvSpPr>
                <a:spLocks noChangeShapeType="1"/>
              </p:cNvSpPr>
              <p:nvPr/>
            </p:nvSpPr>
            <p:spPr bwMode="auto">
              <a:xfrm rot="10800000" flipH="1">
                <a:off x="39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4" name="Line 377"/>
              <p:cNvSpPr>
                <a:spLocks noChangeShapeType="1"/>
              </p:cNvSpPr>
              <p:nvPr/>
            </p:nvSpPr>
            <p:spPr bwMode="auto">
              <a:xfrm rot="10800000" flipH="1">
                <a:off x="400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5" name="Line 378"/>
              <p:cNvSpPr>
                <a:spLocks noChangeShapeType="1"/>
              </p:cNvSpPr>
              <p:nvPr/>
            </p:nvSpPr>
            <p:spPr bwMode="auto">
              <a:xfrm rot="10800000" flipH="1">
                <a:off x="4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6" name="Line 379"/>
              <p:cNvSpPr>
                <a:spLocks noChangeShapeType="1"/>
              </p:cNvSpPr>
              <p:nvPr/>
            </p:nvSpPr>
            <p:spPr bwMode="auto">
              <a:xfrm rot="10800000" flipH="1">
                <a:off x="40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7" name="Line 380"/>
              <p:cNvSpPr>
                <a:spLocks noChangeShapeType="1"/>
              </p:cNvSpPr>
              <p:nvPr/>
            </p:nvSpPr>
            <p:spPr bwMode="auto">
              <a:xfrm rot="10800000" flipH="1">
                <a:off x="410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8" name="Line 381"/>
              <p:cNvSpPr>
                <a:spLocks noChangeShapeType="1"/>
              </p:cNvSpPr>
              <p:nvPr/>
            </p:nvSpPr>
            <p:spPr bwMode="auto">
              <a:xfrm rot="10800000" flipH="1">
                <a:off x="4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9" name="Line 382"/>
              <p:cNvSpPr>
                <a:spLocks noChangeShapeType="1"/>
              </p:cNvSpPr>
              <p:nvPr/>
            </p:nvSpPr>
            <p:spPr bwMode="auto">
              <a:xfrm rot="10800000" flipH="1">
                <a:off x="41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0" name="Line 383"/>
              <p:cNvSpPr>
                <a:spLocks noChangeShapeType="1"/>
              </p:cNvSpPr>
              <p:nvPr/>
            </p:nvSpPr>
            <p:spPr bwMode="auto">
              <a:xfrm rot="10800000" flipH="1">
                <a:off x="4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1" name="Line 384"/>
              <p:cNvSpPr>
                <a:spLocks noChangeShapeType="1"/>
              </p:cNvSpPr>
              <p:nvPr/>
            </p:nvSpPr>
            <p:spPr bwMode="auto">
              <a:xfrm rot="10800000" flipH="1">
                <a:off x="43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2" name="Line 385"/>
              <p:cNvSpPr>
                <a:spLocks noChangeShapeType="1"/>
              </p:cNvSpPr>
              <p:nvPr/>
            </p:nvSpPr>
            <p:spPr bwMode="auto">
              <a:xfrm rot="10800000" flipH="1">
                <a:off x="43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3" name="Line 386"/>
              <p:cNvSpPr>
                <a:spLocks noChangeShapeType="1"/>
              </p:cNvSpPr>
              <p:nvPr/>
            </p:nvSpPr>
            <p:spPr bwMode="auto">
              <a:xfrm rot="10800000" flipH="1">
                <a:off x="4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4" name="Line 387"/>
              <p:cNvSpPr>
                <a:spLocks noChangeShapeType="1"/>
              </p:cNvSpPr>
              <p:nvPr/>
            </p:nvSpPr>
            <p:spPr bwMode="auto">
              <a:xfrm rot="10800000" flipH="1">
                <a:off x="44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5" name="Line 388"/>
              <p:cNvSpPr>
                <a:spLocks noChangeShapeType="1"/>
              </p:cNvSpPr>
              <p:nvPr/>
            </p:nvSpPr>
            <p:spPr bwMode="auto">
              <a:xfrm rot="10800000" flipH="1">
                <a:off x="44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6" name="Line 389"/>
              <p:cNvSpPr>
                <a:spLocks noChangeShapeType="1"/>
              </p:cNvSpPr>
              <p:nvPr/>
            </p:nvSpPr>
            <p:spPr bwMode="auto">
              <a:xfrm rot="10800000" flipH="1">
                <a:off x="4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7" name="Line 390"/>
              <p:cNvSpPr>
                <a:spLocks noChangeShapeType="1"/>
              </p:cNvSpPr>
              <p:nvPr/>
            </p:nvSpPr>
            <p:spPr bwMode="auto">
              <a:xfrm rot="10800000" flipH="1">
                <a:off x="45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8" name="Line 391"/>
              <p:cNvSpPr>
                <a:spLocks noChangeShapeType="1"/>
              </p:cNvSpPr>
              <p:nvPr/>
            </p:nvSpPr>
            <p:spPr bwMode="auto">
              <a:xfrm rot="10800000" flipH="1">
                <a:off x="4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9" name="Line 392"/>
              <p:cNvSpPr>
                <a:spLocks noChangeShapeType="1"/>
              </p:cNvSpPr>
              <p:nvPr/>
            </p:nvSpPr>
            <p:spPr bwMode="auto">
              <a:xfrm rot="10800000" flipH="1">
                <a:off x="47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0" name="Line 393"/>
              <p:cNvSpPr>
                <a:spLocks noChangeShapeType="1"/>
              </p:cNvSpPr>
              <p:nvPr/>
            </p:nvSpPr>
            <p:spPr bwMode="auto">
              <a:xfrm rot="10800000" flipH="1">
                <a:off x="47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1" name="Line 394"/>
              <p:cNvSpPr>
                <a:spLocks noChangeShapeType="1"/>
              </p:cNvSpPr>
              <p:nvPr/>
            </p:nvSpPr>
            <p:spPr bwMode="auto">
              <a:xfrm rot="10800000" flipH="1">
                <a:off x="4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2" name="Line 395"/>
              <p:cNvSpPr>
                <a:spLocks noChangeShapeType="1"/>
              </p:cNvSpPr>
              <p:nvPr/>
            </p:nvSpPr>
            <p:spPr bwMode="auto">
              <a:xfrm rot="10800000" flipH="1">
                <a:off x="48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3" name="Line 396"/>
              <p:cNvSpPr>
                <a:spLocks noChangeShapeType="1"/>
              </p:cNvSpPr>
              <p:nvPr/>
            </p:nvSpPr>
            <p:spPr bwMode="auto">
              <a:xfrm rot="10800000" flipH="1">
                <a:off x="48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4" name="Line 397"/>
              <p:cNvSpPr>
                <a:spLocks noChangeShapeType="1"/>
              </p:cNvSpPr>
              <p:nvPr/>
            </p:nvSpPr>
            <p:spPr bwMode="auto">
              <a:xfrm rot="10800000" flipH="1">
                <a:off x="48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5" name="Line 398"/>
              <p:cNvSpPr>
                <a:spLocks noChangeShapeType="1"/>
              </p:cNvSpPr>
              <p:nvPr/>
            </p:nvSpPr>
            <p:spPr bwMode="auto">
              <a:xfrm rot="10800000" flipH="1">
                <a:off x="49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6" name="Line 399"/>
              <p:cNvSpPr>
                <a:spLocks noChangeShapeType="1"/>
              </p:cNvSpPr>
              <p:nvPr/>
            </p:nvSpPr>
            <p:spPr bwMode="auto">
              <a:xfrm rot="10800000" flipH="1">
                <a:off x="5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7" name="Line 400"/>
              <p:cNvSpPr>
                <a:spLocks noChangeShapeType="1"/>
              </p:cNvSpPr>
              <p:nvPr/>
            </p:nvSpPr>
            <p:spPr bwMode="auto">
              <a:xfrm rot="10800000" flipH="1">
                <a:off x="51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8" name="Line 401"/>
              <p:cNvSpPr>
                <a:spLocks noChangeShapeType="1"/>
              </p:cNvSpPr>
              <p:nvPr/>
            </p:nvSpPr>
            <p:spPr bwMode="auto">
              <a:xfrm rot="10800000" flipH="1">
                <a:off x="51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9" name="Line 402"/>
              <p:cNvSpPr>
                <a:spLocks noChangeShapeType="1"/>
              </p:cNvSpPr>
              <p:nvPr/>
            </p:nvSpPr>
            <p:spPr bwMode="auto">
              <a:xfrm rot="10800000" flipH="1">
                <a:off x="5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0" name="Line 403"/>
              <p:cNvSpPr>
                <a:spLocks noChangeShapeType="1"/>
              </p:cNvSpPr>
              <p:nvPr/>
            </p:nvSpPr>
            <p:spPr bwMode="auto">
              <a:xfrm rot="10800000" flipH="1">
                <a:off x="52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1" name="Line 404"/>
              <p:cNvSpPr>
                <a:spLocks noChangeShapeType="1"/>
              </p:cNvSpPr>
              <p:nvPr/>
            </p:nvSpPr>
            <p:spPr bwMode="auto">
              <a:xfrm rot="10800000" flipH="1">
                <a:off x="525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2" name="Line 405"/>
              <p:cNvSpPr>
                <a:spLocks noChangeShapeType="1"/>
              </p:cNvSpPr>
              <p:nvPr/>
            </p:nvSpPr>
            <p:spPr bwMode="auto">
              <a:xfrm rot="10800000" flipH="1">
                <a:off x="52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3" name="Line 406"/>
              <p:cNvSpPr>
                <a:spLocks noChangeShapeType="1"/>
              </p:cNvSpPr>
              <p:nvPr/>
            </p:nvSpPr>
            <p:spPr bwMode="auto">
              <a:xfrm rot="10800000" flipH="1">
                <a:off x="52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407"/>
            <p:cNvGrpSpPr>
              <a:grpSpLocks/>
            </p:cNvGrpSpPr>
            <p:nvPr/>
          </p:nvGrpSpPr>
          <p:grpSpPr bwMode="auto">
            <a:xfrm>
              <a:off x="2248" y="2287"/>
              <a:ext cx="3065" cy="48"/>
              <a:chOff x="2248" y="2287"/>
              <a:chExt cx="3065" cy="48"/>
            </a:xfrm>
          </p:grpSpPr>
          <p:sp>
            <p:nvSpPr>
              <p:cNvPr id="24178" name="Line 40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9" name="Line 409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0" name="Line 410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1" name="Line 411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2" name="Line 412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3" name="Line 413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4" name="Line 414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5" name="Line 415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6" name="Line 416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7" name="Line 417"/>
              <p:cNvSpPr>
                <a:spLocks noChangeShapeType="1"/>
              </p:cNvSpPr>
              <p:nvPr/>
            </p:nvSpPr>
            <p:spPr bwMode="auto">
              <a:xfrm>
                <a:off x="2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8" name="Line 418"/>
              <p:cNvSpPr>
                <a:spLocks noChangeShapeType="1"/>
              </p:cNvSpPr>
              <p:nvPr/>
            </p:nvSpPr>
            <p:spPr bwMode="auto">
              <a:xfrm>
                <a:off x="2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9" name="Line 419"/>
              <p:cNvSpPr>
                <a:spLocks noChangeShapeType="1"/>
              </p:cNvSpPr>
              <p:nvPr/>
            </p:nvSpPr>
            <p:spPr bwMode="auto">
              <a:xfrm>
                <a:off x="24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0" name="Line 420"/>
              <p:cNvSpPr>
                <a:spLocks noChangeShapeType="1"/>
              </p:cNvSpPr>
              <p:nvPr/>
            </p:nvSpPr>
            <p:spPr bwMode="auto">
              <a:xfrm>
                <a:off x="2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1" name="Line 421"/>
              <p:cNvSpPr>
                <a:spLocks noChangeShapeType="1"/>
              </p:cNvSpPr>
              <p:nvPr/>
            </p:nvSpPr>
            <p:spPr bwMode="auto">
              <a:xfrm>
                <a:off x="25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2" name="Line 422"/>
              <p:cNvSpPr>
                <a:spLocks noChangeShapeType="1"/>
              </p:cNvSpPr>
              <p:nvPr/>
            </p:nvSpPr>
            <p:spPr bwMode="auto">
              <a:xfrm>
                <a:off x="256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3" name="Line 423"/>
              <p:cNvSpPr>
                <a:spLocks noChangeShapeType="1"/>
              </p:cNvSpPr>
              <p:nvPr/>
            </p:nvSpPr>
            <p:spPr bwMode="auto">
              <a:xfrm>
                <a:off x="25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4" name="Line 424"/>
              <p:cNvSpPr>
                <a:spLocks noChangeShapeType="1"/>
              </p:cNvSpPr>
              <p:nvPr/>
            </p:nvSpPr>
            <p:spPr bwMode="auto">
              <a:xfrm>
                <a:off x="26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5" name="Line 425"/>
              <p:cNvSpPr>
                <a:spLocks noChangeShapeType="1"/>
              </p:cNvSpPr>
              <p:nvPr/>
            </p:nvSpPr>
            <p:spPr bwMode="auto">
              <a:xfrm>
                <a:off x="2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6" name="Line 426"/>
              <p:cNvSpPr>
                <a:spLocks noChangeShapeType="1"/>
              </p:cNvSpPr>
              <p:nvPr/>
            </p:nvSpPr>
            <p:spPr bwMode="auto">
              <a:xfrm>
                <a:off x="2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7" name="Line 427"/>
              <p:cNvSpPr>
                <a:spLocks noChangeShapeType="1"/>
              </p:cNvSpPr>
              <p:nvPr/>
            </p:nvSpPr>
            <p:spPr bwMode="auto">
              <a:xfrm>
                <a:off x="28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8" name="Line 428"/>
              <p:cNvSpPr>
                <a:spLocks noChangeShapeType="1"/>
              </p:cNvSpPr>
              <p:nvPr/>
            </p:nvSpPr>
            <p:spPr bwMode="auto">
              <a:xfrm>
                <a:off x="2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9" name="Line 429"/>
              <p:cNvSpPr>
                <a:spLocks noChangeShapeType="1"/>
              </p:cNvSpPr>
              <p:nvPr/>
            </p:nvSpPr>
            <p:spPr bwMode="auto">
              <a:xfrm>
                <a:off x="29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0" name="Line 430"/>
              <p:cNvSpPr>
                <a:spLocks noChangeShapeType="1"/>
              </p:cNvSpPr>
              <p:nvPr/>
            </p:nvSpPr>
            <p:spPr bwMode="auto">
              <a:xfrm>
                <a:off x="295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1" name="Line 431"/>
              <p:cNvSpPr>
                <a:spLocks noChangeShapeType="1"/>
              </p:cNvSpPr>
              <p:nvPr/>
            </p:nvSpPr>
            <p:spPr bwMode="auto">
              <a:xfrm>
                <a:off x="29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2" name="Line 432"/>
              <p:cNvSpPr>
                <a:spLocks noChangeShapeType="1"/>
              </p:cNvSpPr>
              <p:nvPr/>
            </p:nvSpPr>
            <p:spPr bwMode="auto">
              <a:xfrm>
                <a:off x="30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3" name="Line 433"/>
              <p:cNvSpPr>
                <a:spLocks noChangeShapeType="1"/>
              </p:cNvSpPr>
              <p:nvPr/>
            </p:nvSpPr>
            <p:spPr bwMode="auto">
              <a:xfrm>
                <a:off x="3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4" name="Line 434"/>
              <p:cNvSpPr>
                <a:spLocks noChangeShapeType="1"/>
              </p:cNvSpPr>
              <p:nvPr/>
            </p:nvSpPr>
            <p:spPr bwMode="auto">
              <a:xfrm>
                <a:off x="3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5" name="Line 435"/>
              <p:cNvSpPr>
                <a:spLocks noChangeShapeType="1"/>
              </p:cNvSpPr>
              <p:nvPr/>
            </p:nvSpPr>
            <p:spPr bwMode="auto">
              <a:xfrm>
                <a:off x="32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6" name="Line 436"/>
              <p:cNvSpPr>
                <a:spLocks noChangeShapeType="1"/>
              </p:cNvSpPr>
              <p:nvPr/>
            </p:nvSpPr>
            <p:spPr bwMode="auto">
              <a:xfrm>
                <a:off x="3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7" name="Line 437"/>
              <p:cNvSpPr>
                <a:spLocks noChangeShapeType="1"/>
              </p:cNvSpPr>
              <p:nvPr/>
            </p:nvSpPr>
            <p:spPr bwMode="auto">
              <a:xfrm>
                <a:off x="33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8" name="Line 438"/>
              <p:cNvSpPr>
                <a:spLocks noChangeShapeType="1"/>
              </p:cNvSpPr>
              <p:nvPr/>
            </p:nvSpPr>
            <p:spPr bwMode="auto">
              <a:xfrm>
                <a:off x="333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9" name="Line 439"/>
              <p:cNvSpPr>
                <a:spLocks noChangeShapeType="1"/>
              </p:cNvSpPr>
              <p:nvPr/>
            </p:nvSpPr>
            <p:spPr bwMode="auto">
              <a:xfrm>
                <a:off x="3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0" name="Line 440"/>
              <p:cNvSpPr>
                <a:spLocks noChangeShapeType="1"/>
              </p:cNvSpPr>
              <p:nvPr/>
            </p:nvSpPr>
            <p:spPr bwMode="auto">
              <a:xfrm>
                <a:off x="33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1" name="Line 441"/>
              <p:cNvSpPr>
                <a:spLocks noChangeShapeType="1"/>
              </p:cNvSpPr>
              <p:nvPr/>
            </p:nvSpPr>
            <p:spPr bwMode="auto">
              <a:xfrm>
                <a:off x="3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2" name="Line 442"/>
              <p:cNvSpPr>
                <a:spLocks noChangeShapeType="1"/>
              </p:cNvSpPr>
              <p:nvPr/>
            </p:nvSpPr>
            <p:spPr bwMode="auto">
              <a:xfrm>
                <a:off x="35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3" name="Line 443"/>
              <p:cNvSpPr>
                <a:spLocks noChangeShapeType="1"/>
              </p:cNvSpPr>
              <p:nvPr/>
            </p:nvSpPr>
            <p:spPr bwMode="auto">
              <a:xfrm>
                <a:off x="36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4" name="Line 444"/>
              <p:cNvSpPr>
                <a:spLocks noChangeShapeType="1"/>
              </p:cNvSpPr>
              <p:nvPr/>
            </p:nvSpPr>
            <p:spPr bwMode="auto">
              <a:xfrm>
                <a:off x="3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5" name="Line 445"/>
              <p:cNvSpPr>
                <a:spLocks noChangeShapeType="1"/>
              </p:cNvSpPr>
              <p:nvPr/>
            </p:nvSpPr>
            <p:spPr bwMode="auto">
              <a:xfrm>
                <a:off x="36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6" name="Line 446"/>
              <p:cNvSpPr>
                <a:spLocks noChangeShapeType="1"/>
              </p:cNvSpPr>
              <p:nvPr/>
            </p:nvSpPr>
            <p:spPr bwMode="auto">
              <a:xfrm>
                <a:off x="372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7" name="Line 447"/>
              <p:cNvSpPr>
                <a:spLocks noChangeShapeType="1"/>
              </p:cNvSpPr>
              <p:nvPr/>
            </p:nvSpPr>
            <p:spPr bwMode="auto">
              <a:xfrm>
                <a:off x="3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8" name="Line 448"/>
              <p:cNvSpPr>
                <a:spLocks noChangeShapeType="1"/>
              </p:cNvSpPr>
              <p:nvPr/>
            </p:nvSpPr>
            <p:spPr bwMode="auto">
              <a:xfrm>
                <a:off x="37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9" name="Line 449"/>
              <p:cNvSpPr>
                <a:spLocks noChangeShapeType="1"/>
              </p:cNvSpPr>
              <p:nvPr/>
            </p:nvSpPr>
            <p:spPr bwMode="auto">
              <a:xfrm>
                <a:off x="3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0" name="Line 450"/>
              <p:cNvSpPr>
                <a:spLocks noChangeShapeType="1"/>
              </p:cNvSpPr>
              <p:nvPr/>
            </p:nvSpPr>
            <p:spPr bwMode="auto">
              <a:xfrm>
                <a:off x="39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1" name="Line 451"/>
              <p:cNvSpPr>
                <a:spLocks noChangeShapeType="1"/>
              </p:cNvSpPr>
              <p:nvPr/>
            </p:nvSpPr>
            <p:spPr bwMode="auto">
              <a:xfrm>
                <a:off x="400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2" name="Line 452"/>
              <p:cNvSpPr>
                <a:spLocks noChangeShapeType="1"/>
              </p:cNvSpPr>
              <p:nvPr/>
            </p:nvSpPr>
            <p:spPr bwMode="auto">
              <a:xfrm>
                <a:off x="4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3" name="Line 453"/>
              <p:cNvSpPr>
                <a:spLocks noChangeShapeType="1"/>
              </p:cNvSpPr>
              <p:nvPr/>
            </p:nvSpPr>
            <p:spPr bwMode="auto">
              <a:xfrm>
                <a:off x="40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4" name="Line 454"/>
              <p:cNvSpPr>
                <a:spLocks noChangeShapeType="1"/>
              </p:cNvSpPr>
              <p:nvPr/>
            </p:nvSpPr>
            <p:spPr bwMode="auto">
              <a:xfrm>
                <a:off x="410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5" name="Line 455"/>
              <p:cNvSpPr>
                <a:spLocks noChangeShapeType="1"/>
              </p:cNvSpPr>
              <p:nvPr/>
            </p:nvSpPr>
            <p:spPr bwMode="auto">
              <a:xfrm>
                <a:off x="4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6" name="Line 456"/>
              <p:cNvSpPr>
                <a:spLocks noChangeShapeType="1"/>
              </p:cNvSpPr>
              <p:nvPr/>
            </p:nvSpPr>
            <p:spPr bwMode="auto">
              <a:xfrm>
                <a:off x="41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7" name="Line 457"/>
              <p:cNvSpPr>
                <a:spLocks noChangeShapeType="1"/>
              </p:cNvSpPr>
              <p:nvPr/>
            </p:nvSpPr>
            <p:spPr bwMode="auto">
              <a:xfrm>
                <a:off x="4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8" name="Line 458"/>
              <p:cNvSpPr>
                <a:spLocks noChangeShapeType="1"/>
              </p:cNvSpPr>
              <p:nvPr/>
            </p:nvSpPr>
            <p:spPr bwMode="auto">
              <a:xfrm>
                <a:off x="43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9" name="Line 459"/>
              <p:cNvSpPr>
                <a:spLocks noChangeShapeType="1"/>
              </p:cNvSpPr>
              <p:nvPr/>
            </p:nvSpPr>
            <p:spPr bwMode="auto">
              <a:xfrm>
                <a:off x="43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0" name="Line 460"/>
              <p:cNvSpPr>
                <a:spLocks noChangeShapeType="1"/>
              </p:cNvSpPr>
              <p:nvPr/>
            </p:nvSpPr>
            <p:spPr bwMode="auto">
              <a:xfrm>
                <a:off x="4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1" name="Line 461"/>
              <p:cNvSpPr>
                <a:spLocks noChangeShapeType="1"/>
              </p:cNvSpPr>
              <p:nvPr/>
            </p:nvSpPr>
            <p:spPr bwMode="auto">
              <a:xfrm>
                <a:off x="44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2" name="Line 462"/>
              <p:cNvSpPr>
                <a:spLocks noChangeShapeType="1"/>
              </p:cNvSpPr>
              <p:nvPr/>
            </p:nvSpPr>
            <p:spPr bwMode="auto">
              <a:xfrm>
                <a:off x="44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3" name="Line 463"/>
              <p:cNvSpPr>
                <a:spLocks noChangeShapeType="1"/>
              </p:cNvSpPr>
              <p:nvPr/>
            </p:nvSpPr>
            <p:spPr bwMode="auto">
              <a:xfrm>
                <a:off x="4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4" name="Line 464"/>
              <p:cNvSpPr>
                <a:spLocks noChangeShapeType="1"/>
              </p:cNvSpPr>
              <p:nvPr/>
            </p:nvSpPr>
            <p:spPr bwMode="auto">
              <a:xfrm>
                <a:off x="45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5" name="Line 465"/>
              <p:cNvSpPr>
                <a:spLocks noChangeShapeType="1"/>
              </p:cNvSpPr>
              <p:nvPr/>
            </p:nvSpPr>
            <p:spPr bwMode="auto">
              <a:xfrm>
                <a:off x="4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6" name="Line 466"/>
              <p:cNvSpPr>
                <a:spLocks noChangeShapeType="1"/>
              </p:cNvSpPr>
              <p:nvPr/>
            </p:nvSpPr>
            <p:spPr bwMode="auto">
              <a:xfrm>
                <a:off x="47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7" name="Line 467"/>
              <p:cNvSpPr>
                <a:spLocks noChangeShapeType="1"/>
              </p:cNvSpPr>
              <p:nvPr/>
            </p:nvSpPr>
            <p:spPr bwMode="auto">
              <a:xfrm>
                <a:off x="47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8" name="Line 468"/>
              <p:cNvSpPr>
                <a:spLocks noChangeShapeType="1"/>
              </p:cNvSpPr>
              <p:nvPr/>
            </p:nvSpPr>
            <p:spPr bwMode="auto">
              <a:xfrm>
                <a:off x="4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9" name="Line 469"/>
              <p:cNvSpPr>
                <a:spLocks noChangeShapeType="1"/>
              </p:cNvSpPr>
              <p:nvPr/>
            </p:nvSpPr>
            <p:spPr bwMode="auto">
              <a:xfrm>
                <a:off x="48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0" name="Line 470"/>
              <p:cNvSpPr>
                <a:spLocks noChangeShapeType="1"/>
              </p:cNvSpPr>
              <p:nvPr/>
            </p:nvSpPr>
            <p:spPr bwMode="auto">
              <a:xfrm>
                <a:off x="48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1" name="Line 471"/>
              <p:cNvSpPr>
                <a:spLocks noChangeShapeType="1"/>
              </p:cNvSpPr>
              <p:nvPr/>
            </p:nvSpPr>
            <p:spPr bwMode="auto">
              <a:xfrm>
                <a:off x="48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2" name="Line 472"/>
              <p:cNvSpPr>
                <a:spLocks noChangeShapeType="1"/>
              </p:cNvSpPr>
              <p:nvPr/>
            </p:nvSpPr>
            <p:spPr bwMode="auto">
              <a:xfrm>
                <a:off x="49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3" name="Line 473"/>
              <p:cNvSpPr>
                <a:spLocks noChangeShapeType="1"/>
              </p:cNvSpPr>
              <p:nvPr/>
            </p:nvSpPr>
            <p:spPr bwMode="auto">
              <a:xfrm>
                <a:off x="5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4" name="Line 474"/>
              <p:cNvSpPr>
                <a:spLocks noChangeShapeType="1"/>
              </p:cNvSpPr>
              <p:nvPr/>
            </p:nvSpPr>
            <p:spPr bwMode="auto">
              <a:xfrm>
                <a:off x="51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5" name="Line 475"/>
              <p:cNvSpPr>
                <a:spLocks noChangeShapeType="1"/>
              </p:cNvSpPr>
              <p:nvPr/>
            </p:nvSpPr>
            <p:spPr bwMode="auto">
              <a:xfrm>
                <a:off x="51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6" name="Line 476"/>
              <p:cNvSpPr>
                <a:spLocks noChangeShapeType="1"/>
              </p:cNvSpPr>
              <p:nvPr/>
            </p:nvSpPr>
            <p:spPr bwMode="auto">
              <a:xfrm>
                <a:off x="5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7" name="Line 477"/>
              <p:cNvSpPr>
                <a:spLocks noChangeShapeType="1"/>
              </p:cNvSpPr>
              <p:nvPr/>
            </p:nvSpPr>
            <p:spPr bwMode="auto">
              <a:xfrm>
                <a:off x="52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8" name="Line 478"/>
              <p:cNvSpPr>
                <a:spLocks noChangeShapeType="1"/>
              </p:cNvSpPr>
              <p:nvPr/>
            </p:nvSpPr>
            <p:spPr bwMode="auto">
              <a:xfrm>
                <a:off x="525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9" name="Line 479"/>
              <p:cNvSpPr>
                <a:spLocks noChangeShapeType="1"/>
              </p:cNvSpPr>
              <p:nvPr/>
            </p:nvSpPr>
            <p:spPr bwMode="auto">
              <a:xfrm>
                <a:off x="52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0" name="Line 480"/>
              <p:cNvSpPr>
                <a:spLocks noChangeShapeType="1"/>
              </p:cNvSpPr>
              <p:nvPr/>
            </p:nvSpPr>
            <p:spPr bwMode="auto">
              <a:xfrm>
                <a:off x="52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81"/>
            <p:cNvGrpSpPr>
              <a:grpSpLocks/>
            </p:cNvGrpSpPr>
            <p:nvPr/>
          </p:nvGrpSpPr>
          <p:grpSpPr bwMode="auto">
            <a:xfrm>
              <a:off x="2240" y="2280"/>
              <a:ext cx="3065" cy="2176"/>
              <a:chOff x="2240" y="2280"/>
              <a:chExt cx="3065" cy="2176"/>
            </a:xfrm>
          </p:grpSpPr>
          <p:sp>
            <p:nvSpPr>
              <p:cNvPr id="23978" name="Line 482"/>
              <p:cNvSpPr>
                <a:spLocks noChangeShapeType="1"/>
              </p:cNvSpPr>
              <p:nvPr/>
            </p:nvSpPr>
            <p:spPr bwMode="auto">
              <a:xfrm rot="10800000" flipH="1">
                <a:off x="2240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9" name="Line 483"/>
              <p:cNvSpPr>
                <a:spLocks noChangeShapeType="1"/>
              </p:cNvSpPr>
              <p:nvPr/>
            </p:nvSpPr>
            <p:spPr bwMode="auto">
              <a:xfrm rot="10800000" flipH="1">
                <a:off x="5304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0" name="Line 484"/>
              <p:cNvSpPr>
                <a:spLocks noChangeShapeType="1"/>
              </p:cNvSpPr>
              <p:nvPr/>
            </p:nvSpPr>
            <p:spPr bwMode="auto">
              <a:xfrm>
                <a:off x="2240" y="4455"/>
                <a:ext cx="3064" cy="1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1" name="Line 485"/>
              <p:cNvSpPr>
                <a:spLocks noChangeShapeType="1"/>
              </p:cNvSpPr>
              <p:nvPr/>
            </p:nvSpPr>
            <p:spPr bwMode="auto">
              <a:xfrm>
                <a:off x="2240" y="2280"/>
                <a:ext cx="3064" cy="0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2" name="Oval 486"/>
              <p:cNvSpPr>
                <a:spLocks noChangeArrowheads="1"/>
              </p:cNvSpPr>
              <p:nvPr/>
            </p:nvSpPr>
            <p:spPr bwMode="auto">
              <a:xfrm>
                <a:off x="2424" y="23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3" name="Oval 487"/>
              <p:cNvSpPr>
                <a:spLocks noChangeArrowheads="1"/>
              </p:cNvSpPr>
              <p:nvPr/>
            </p:nvSpPr>
            <p:spPr bwMode="auto">
              <a:xfrm>
                <a:off x="2440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4" name="Oval 488"/>
              <p:cNvSpPr>
                <a:spLocks noChangeArrowheads="1"/>
              </p:cNvSpPr>
              <p:nvPr/>
            </p:nvSpPr>
            <p:spPr bwMode="auto">
              <a:xfrm>
                <a:off x="2456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5" name="Oval 489"/>
              <p:cNvSpPr>
                <a:spLocks noChangeArrowheads="1"/>
              </p:cNvSpPr>
              <p:nvPr/>
            </p:nvSpPr>
            <p:spPr bwMode="auto">
              <a:xfrm>
                <a:off x="247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6" name="Oval 490"/>
              <p:cNvSpPr>
                <a:spLocks noChangeArrowheads="1"/>
              </p:cNvSpPr>
              <p:nvPr/>
            </p:nvSpPr>
            <p:spPr bwMode="auto">
              <a:xfrm>
                <a:off x="2488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7" name="Oval 491"/>
              <p:cNvSpPr>
                <a:spLocks noChangeArrowheads="1"/>
              </p:cNvSpPr>
              <p:nvPr/>
            </p:nvSpPr>
            <p:spPr bwMode="auto">
              <a:xfrm>
                <a:off x="250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8" name="Oval 492"/>
              <p:cNvSpPr>
                <a:spLocks noChangeArrowheads="1"/>
              </p:cNvSpPr>
              <p:nvPr/>
            </p:nvSpPr>
            <p:spPr bwMode="auto">
              <a:xfrm>
                <a:off x="251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9" name="Oval 493"/>
              <p:cNvSpPr>
                <a:spLocks noChangeArrowheads="1"/>
              </p:cNvSpPr>
              <p:nvPr/>
            </p:nvSpPr>
            <p:spPr bwMode="auto">
              <a:xfrm>
                <a:off x="2528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0" name="Oval 494"/>
              <p:cNvSpPr>
                <a:spLocks noChangeArrowheads="1"/>
              </p:cNvSpPr>
              <p:nvPr/>
            </p:nvSpPr>
            <p:spPr bwMode="auto">
              <a:xfrm>
                <a:off x="254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1" name="Oval 495"/>
              <p:cNvSpPr>
                <a:spLocks noChangeArrowheads="1"/>
              </p:cNvSpPr>
              <p:nvPr/>
            </p:nvSpPr>
            <p:spPr bwMode="auto">
              <a:xfrm>
                <a:off x="255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2" name="Oval 496"/>
              <p:cNvSpPr>
                <a:spLocks noChangeArrowheads="1"/>
              </p:cNvSpPr>
              <p:nvPr/>
            </p:nvSpPr>
            <p:spPr bwMode="auto">
              <a:xfrm>
                <a:off x="2568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3" name="Oval 497"/>
              <p:cNvSpPr>
                <a:spLocks noChangeArrowheads="1"/>
              </p:cNvSpPr>
              <p:nvPr/>
            </p:nvSpPr>
            <p:spPr bwMode="auto">
              <a:xfrm>
                <a:off x="2576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4" name="Oval 498"/>
              <p:cNvSpPr>
                <a:spLocks noChangeArrowheads="1"/>
              </p:cNvSpPr>
              <p:nvPr/>
            </p:nvSpPr>
            <p:spPr bwMode="auto">
              <a:xfrm>
                <a:off x="259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5" name="Oval 499"/>
              <p:cNvSpPr>
                <a:spLocks noChangeArrowheads="1"/>
              </p:cNvSpPr>
              <p:nvPr/>
            </p:nvSpPr>
            <p:spPr bwMode="auto">
              <a:xfrm>
                <a:off x="2600" y="23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6" name="Oval 500"/>
              <p:cNvSpPr>
                <a:spLocks noChangeArrowheads="1"/>
              </p:cNvSpPr>
              <p:nvPr/>
            </p:nvSpPr>
            <p:spPr bwMode="auto">
              <a:xfrm>
                <a:off x="2616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7" name="Oval 501"/>
              <p:cNvSpPr>
                <a:spLocks noChangeArrowheads="1"/>
              </p:cNvSpPr>
              <p:nvPr/>
            </p:nvSpPr>
            <p:spPr bwMode="auto">
              <a:xfrm>
                <a:off x="2632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8" name="Oval 502"/>
              <p:cNvSpPr>
                <a:spLocks noChangeArrowheads="1"/>
              </p:cNvSpPr>
              <p:nvPr/>
            </p:nvSpPr>
            <p:spPr bwMode="auto">
              <a:xfrm>
                <a:off x="2640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9" name="Oval 503"/>
              <p:cNvSpPr>
                <a:spLocks noChangeArrowheads="1"/>
              </p:cNvSpPr>
              <p:nvPr/>
            </p:nvSpPr>
            <p:spPr bwMode="auto">
              <a:xfrm>
                <a:off x="2656" y="23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0" name="Oval 504"/>
              <p:cNvSpPr>
                <a:spLocks noChangeArrowheads="1"/>
              </p:cNvSpPr>
              <p:nvPr/>
            </p:nvSpPr>
            <p:spPr bwMode="auto">
              <a:xfrm>
                <a:off x="2664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1" name="Oval 505"/>
              <p:cNvSpPr>
                <a:spLocks noChangeArrowheads="1"/>
              </p:cNvSpPr>
              <p:nvPr/>
            </p:nvSpPr>
            <p:spPr bwMode="auto">
              <a:xfrm>
                <a:off x="2680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2" name="Oval 506"/>
              <p:cNvSpPr>
                <a:spLocks noChangeArrowheads="1"/>
              </p:cNvSpPr>
              <p:nvPr/>
            </p:nvSpPr>
            <p:spPr bwMode="auto">
              <a:xfrm>
                <a:off x="2688" y="24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3" name="Oval 507"/>
              <p:cNvSpPr>
                <a:spLocks noChangeArrowheads="1"/>
              </p:cNvSpPr>
              <p:nvPr/>
            </p:nvSpPr>
            <p:spPr bwMode="auto">
              <a:xfrm>
                <a:off x="2704" y="24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4" name="Oval 508"/>
              <p:cNvSpPr>
                <a:spLocks noChangeArrowheads="1"/>
              </p:cNvSpPr>
              <p:nvPr/>
            </p:nvSpPr>
            <p:spPr bwMode="auto">
              <a:xfrm>
                <a:off x="2720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5" name="Oval 509"/>
              <p:cNvSpPr>
                <a:spLocks noChangeArrowheads="1"/>
              </p:cNvSpPr>
              <p:nvPr/>
            </p:nvSpPr>
            <p:spPr bwMode="auto">
              <a:xfrm>
                <a:off x="2728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6" name="Oval 510"/>
              <p:cNvSpPr>
                <a:spLocks noChangeArrowheads="1"/>
              </p:cNvSpPr>
              <p:nvPr/>
            </p:nvSpPr>
            <p:spPr bwMode="auto">
              <a:xfrm>
                <a:off x="2744" y="24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7" name="Oval 511"/>
              <p:cNvSpPr>
                <a:spLocks noChangeArrowheads="1"/>
              </p:cNvSpPr>
              <p:nvPr/>
            </p:nvSpPr>
            <p:spPr bwMode="auto">
              <a:xfrm>
                <a:off x="2752" y="24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8" name="Oval 512"/>
              <p:cNvSpPr>
                <a:spLocks noChangeArrowheads="1"/>
              </p:cNvSpPr>
              <p:nvPr/>
            </p:nvSpPr>
            <p:spPr bwMode="auto">
              <a:xfrm>
                <a:off x="2768" y="24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9" name="Oval 513"/>
              <p:cNvSpPr>
                <a:spLocks noChangeArrowheads="1"/>
              </p:cNvSpPr>
              <p:nvPr/>
            </p:nvSpPr>
            <p:spPr bwMode="auto">
              <a:xfrm>
                <a:off x="2776" y="24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0" name="Oval 514"/>
              <p:cNvSpPr>
                <a:spLocks noChangeArrowheads="1"/>
              </p:cNvSpPr>
              <p:nvPr/>
            </p:nvSpPr>
            <p:spPr bwMode="auto">
              <a:xfrm>
                <a:off x="2792" y="24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1" name="Oval 515"/>
              <p:cNvSpPr>
                <a:spLocks noChangeArrowheads="1"/>
              </p:cNvSpPr>
              <p:nvPr/>
            </p:nvSpPr>
            <p:spPr bwMode="auto">
              <a:xfrm>
                <a:off x="2800" y="24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2" name="Oval 516"/>
              <p:cNvSpPr>
                <a:spLocks noChangeArrowheads="1"/>
              </p:cNvSpPr>
              <p:nvPr/>
            </p:nvSpPr>
            <p:spPr bwMode="auto">
              <a:xfrm>
                <a:off x="2816" y="24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3" name="Oval 517"/>
              <p:cNvSpPr>
                <a:spLocks noChangeArrowheads="1"/>
              </p:cNvSpPr>
              <p:nvPr/>
            </p:nvSpPr>
            <p:spPr bwMode="auto">
              <a:xfrm>
                <a:off x="2832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4" name="Oval 518"/>
              <p:cNvSpPr>
                <a:spLocks noChangeArrowheads="1"/>
              </p:cNvSpPr>
              <p:nvPr/>
            </p:nvSpPr>
            <p:spPr bwMode="auto">
              <a:xfrm>
                <a:off x="2840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5" name="Oval 519"/>
              <p:cNvSpPr>
                <a:spLocks noChangeArrowheads="1"/>
              </p:cNvSpPr>
              <p:nvPr/>
            </p:nvSpPr>
            <p:spPr bwMode="auto">
              <a:xfrm>
                <a:off x="2856" y="25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6" name="Oval 520"/>
              <p:cNvSpPr>
                <a:spLocks noChangeArrowheads="1"/>
              </p:cNvSpPr>
              <p:nvPr/>
            </p:nvSpPr>
            <p:spPr bwMode="auto">
              <a:xfrm>
                <a:off x="2864" y="25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7" name="Oval 521"/>
              <p:cNvSpPr>
                <a:spLocks noChangeArrowheads="1"/>
              </p:cNvSpPr>
              <p:nvPr/>
            </p:nvSpPr>
            <p:spPr bwMode="auto">
              <a:xfrm>
                <a:off x="2880" y="25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8" name="Oval 522"/>
              <p:cNvSpPr>
                <a:spLocks noChangeArrowheads="1"/>
              </p:cNvSpPr>
              <p:nvPr/>
            </p:nvSpPr>
            <p:spPr bwMode="auto">
              <a:xfrm>
                <a:off x="2888" y="25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9" name="Oval 523"/>
              <p:cNvSpPr>
                <a:spLocks noChangeArrowheads="1"/>
              </p:cNvSpPr>
              <p:nvPr/>
            </p:nvSpPr>
            <p:spPr bwMode="auto">
              <a:xfrm>
                <a:off x="2904" y="25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0" name="Oval 524"/>
              <p:cNvSpPr>
                <a:spLocks noChangeArrowheads="1"/>
              </p:cNvSpPr>
              <p:nvPr/>
            </p:nvSpPr>
            <p:spPr bwMode="auto">
              <a:xfrm>
                <a:off x="2920" y="25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1" name="Oval 525"/>
              <p:cNvSpPr>
                <a:spLocks noChangeArrowheads="1"/>
              </p:cNvSpPr>
              <p:nvPr/>
            </p:nvSpPr>
            <p:spPr bwMode="auto">
              <a:xfrm>
                <a:off x="2928" y="25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2" name="Oval 526"/>
              <p:cNvSpPr>
                <a:spLocks noChangeArrowheads="1"/>
              </p:cNvSpPr>
              <p:nvPr/>
            </p:nvSpPr>
            <p:spPr bwMode="auto">
              <a:xfrm>
                <a:off x="2944" y="25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3" name="Oval 527"/>
              <p:cNvSpPr>
                <a:spLocks noChangeArrowheads="1"/>
              </p:cNvSpPr>
              <p:nvPr/>
            </p:nvSpPr>
            <p:spPr bwMode="auto">
              <a:xfrm>
                <a:off x="2952" y="25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4" name="Oval 528"/>
              <p:cNvSpPr>
                <a:spLocks noChangeArrowheads="1"/>
              </p:cNvSpPr>
              <p:nvPr/>
            </p:nvSpPr>
            <p:spPr bwMode="auto">
              <a:xfrm>
                <a:off x="2968" y="25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5" name="Oval 529"/>
              <p:cNvSpPr>
                <a:spLocks noChangeArrowheads="1"/>
              </p:cNvSpPr>
              <p:nvPr/>
            </p:nvSpPr>
            <p:spPr bwMode="auto">
              <a:xfrm>
                <a:off x="2976" y="25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6" name="Oval 530"/>
              <p:cNvSpPr>
                <a:spLocks noChangeArrowheads="1"/>
              </p:cNvSpPr>
              <p:nvPr/>
            </p:nvSpPr>
            <p:spPr bwMode="auto">
              <a:xfrm>
                <a:off x="2992" y="25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7" name="Oval 531"/>
              <p:cNvSpPr>
                <a:spLocks noChangeArrowheads="1"/>
              </p:cNvSpPr>
              <p:nvPr/>
            </p:nvSpPr>
            <p:spPr bwMode="auto">
              <a:xfrm>
                <a:off x="3008" y="25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8" name="Oval 532"/>
              <p:cNvSpPr>
                <a:spLocks noChangeArrowheads="1"/>
              </p:cNvSpPr>
              <p:nvPr/>
            </p:nvSpPr>
            <p:spPr bwMode="auto">
              <a:xfrm>
                <a:off x="3016" y="26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9" name="Oval 533"/>
              <p:cNvSpPr>
                <a:spLocks noChangeArrowheads="1"/>
              </p:cNvSpPr>
              <p:nvPr/>
            </p:nvSpPr>
            <p:spPr bwMode="auto">
              <a:xfrm>
                <a:off x="3032" y="26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0" name="Oval 534"/>
              <p:cNvSpPr>
                <a:spLocks noChangeArrowheads="1"/>
              </p:cNvSpPr>
              <p:nvPr/>
            </p:nvSpPr>
            <p:spPr bwMode="auto">
              <a:xfrm>
                <a:off x="3040" y="26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1" name="Oval 535"/>
              <p:cNvSpPr>
                <a:spLocks noChangeArrowheads="1"/>
              </p:cNvSpPr>
              <p:nvPr/>
            </p:nvSpPr>
            <p:spPr bwMode="auto">
              <a:xfrm>
                <a:off x="3056" y="26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2" name="Oval 536"/>
              <p:cNvSpPr>
                <a:spLocks noChangeArrowheads="1"/>
              </p:cNvSpPr>
              <p:nvPr/>
            </p:nvSpPr>
            <p:spPr bwMode="auto">
              <a:xfrm>
                <a:off x="3064" y="26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3" name="Oval 537"/>
              <p:cNvSpPr>
                <a:spLocks noChangeArrowheads="1"/>
              </p:cNvSpPr>
              <p:nvPr/>
            </p:nvSpPr>
            <p:spPr bwMode="auto">
              <a:xfrm>
                <a:off x="3080" y="26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4" name="Oval 538"/>
              <p:cNvSpPr>
                <a:spLocks noChangeArrowheads="1"/>
              </p:cNvSpPr>
              <p:nvPr/>
            </p:nvSpPr>
            <p:spPr bwMode="auto">
              <a:xfrm>
                <a:off x="3096" y="26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5" name="Oval 539"/>
              <p:cNvSpPr>
                <a:spLocks noChangeArrowheads="1"/>
              </p:cNvSpPr>
              <p:nvPr/>
            </p:nvSpPr>
            <p:spPr bwMode="auto">
              <a:xfrm>
                <a:off x="3104" y="26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6" name="Oval 540"/>
              <p:cNvSpPr>
                <a:spLocks noChangeArrowheads="1"/>
              </p:cNvSpPr>
              <p:nvPr/>
            </p:nvSpPr>
            <p:spPr bwMode="auto">
              <a:xfrm>
                <a:off x="3120" y="26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7" name="Oval 541"/>
              <p:cNvSpPr>
                <a:spLocks noChangeArrowheads="1"/>
              </p:cNvSpPr>
              <p:nvPr/>
            </p:nvSpPr>
            <p:spPr bwMode="auto">
              <a:xfrm>
                <a:off x="3128" y="27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8" name="Oval 542"/>
              <p:cNvSpPr>
                <a:spLocks noChangeArrowheads="1"/>
              </p:cNvSpPr>
              <p:nvPr/>
            </p:nvSpPr>
            <p:spPr bwMode="auto">
              <a:xfrm>
                <a:off x="3144" y="27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9" name="Oval 543"/>
              <p:cNvSpPr>
                <a:spLocks noChangeArrowheads="1"/>
              </p:cNvSpPr>
              <p:nvPr/>
            </p:nvSpPr>
            <p:spPr bwMode="auto">
              <a:xfrm>
                <a:off x="3152" y="27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0" name="Oval 544"/>
              <p:cNvSpPr>
                <a:spLocks noChangeArrowheads="1"/>
              </p:cNvSpPr>
              <p:nvPr/>
            </p:nvSpPr>
            <p:spPr bwMode="auto">
              <a:xfrm>
                <a:off x="3168" y="27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1" name="Oval 545"/>
              <p:cNvSpPr>
                <a:spLocks noChangeArrowheads="1"/>
              </p:cNvSpPr>
              <p:nvPr/>
            </p:nvSpPr>
            <p:spPr bwMode="auto">
              <a:xfrm>
                <a:off x="3184" y="27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2" name="Oval 546"/>
              <p:cNvSpPr>
                <a:spLocks noChangeArrowheads="1"/>
              </p:cNvSpPr>
              <p:nvPr/>
            </p:nvSpPr>
            <p:spPr bwMode="auto">
              <a:xfrm>
                <a:off x="3192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3" name="Oval 547"/>
              <p:cNvSpPr>
                <a:spLocks noChangeArrowheads="1"/>
              </p:cNvSpPr>
              <p:nvPr/>
            </p:nvSpPr>
            <p:spPr bwMode="auto">
              <a:xfrm>
                <a:off x="3208" y="27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4" name="Oval 548"/>
              <p:cNvSpPr>
                <a:spLocks noChangeArrowheads="1"/>
              </p:cNvSpPr>
              <p:nvPr/>
            </p:nvSpPr>
            <p:spPr bwMode="auto">
              <a:xfrm>
                <a:off x="3208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5" name="Oval 549"/>
              <p:cNvSpPr>
                <a:spLocks noChangeArrowheads="1"/>
              </p:cNvSpPr>
              <p:nvPr/>
            </p:nvSpPr>
            <p:spPr bwMode="auto">
              <a:xfrm>
                <a:off x="3232" y="27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6" name="Oval 550"/>
              <p:cNvSpPr>
                <a:spLocks noChangeArrowheads="1"/>
              </p:cNvSpPr>
              <p:nvPr/>
            </p:nvSpPr>
            <p:spPr bwMode="auto">
              <a:xfrm>
                <a:off x="3256" y="28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7" name="Oval 551"/>
              <p:cNvSpPr>
                <a:spLocks noChangeArrowheads="1"/>
              </p:cNvSpPr>
              <p:nvPr/>
            </p:nvSpPr>
            <p:spPr bwMode="auto">
              <a:xfrm>
                <a:off x="3280" y="28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8" name="Oval 552"/>
              <p:cNvSpPr>
                <a:spLocks noChangeArrowheads="1"/>
              </p:cNvSpPr>
              <p:nvPr/>
            </p:nvSpPr>
            <p:spPr bwMode="auto">
              <a:xfrm>
                <a:off x="3296" y="28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9" name="Oval 553"/>
              <p:cNvSpPr>
                <a:spLocks noChangeArrowheads="1"/>
              </p:cNvSpPr>
              <p:nvPr/>
            </p:nvSpPr>
            <p:spPr bwMode="auto">
              <a:xfrm>
                <a:off x="3312" y="28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0" name="Oval 554"/>
              <p:cNvSpPr>
                <a:spLocks noChangeArrowheads="1"/>
              </p:cNvSpPr>
              <p:nvPr/>
            </p:nvSpPr>
            <p:spPr bwMode="auto">
              <a:xfrm>
                <a:off x="3328" y="29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1" name="Oval 555"/>
              <p:cNvSpPr>
                <a:spLocks noChangeArrowheads="1"/>
              </p:cNvSpPr>
              <p:nvPr/>
            </p:nvSpPr>
            <p:spPr bwMode="auto">
              <a:xfrm>
                <a:off x="3344" y="29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2" name="Oval 556"/>
              <p:cNvSpPr>
                <a:spLocks noChangeArrowheads="1"/>
              </p:cNvSpPr>
              <p:nvPr/>
            </p:nvSpPr>
            <p:spPr bwMode="auto">
              <a:xfrm>
                <a:off x="3360" y="29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3" name="Oval 557"/>
              <p:cNvSpPr>
                <a:spLocks noChangeArrowheads="1"/>
              </p:cNvSpPr>
              <p:nvPr/>
            </p:nvSpPr>
            <p:spPr bwMode="auto">
              <a:xfrm>
                <a:off x="3368" y="29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4" name="Oval 558"/>
              <p:cNvSpPr>
                <a:spLocks noChangeArrowheads="1"/>
              </p:cNvSpPr>
              <p:nvPr/>
            </p:nvSpPr>
            <p:spPr bwMode="auto">
              <a:xfrm>
                <a:off x="3384" y="29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5" name="Oval 559"/>
              <p:cNvSpPr>
                <a:spLocks noChangeArrowheads="1"/>
              </p:cNvSpPr>
              <p:nvPr/>
            </p:nvSpPr>
            <p:spPr bwMode="auto">
              <a:xfrm>
                <a:off x="3392" y="29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6" name="Oval 560"/>
              <p:cNvSpPr>
                <a:spLocks noChangeArrowheads="1"/>
              </p:cNvSpPr>
              <p:nvPr/>
            </p:nvSpPr>
            <p:spPr bwMode="auto">
              <a:xfrm>
                <a:off x="3400" y="29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7" name="Oval 561"/>
              <p:cNvSpPr>
                <a:spLocks noChangeArrowheads="1"/>
              </p:cNvSpPr>
              <p:nvPr/>
            </p:nvSpPr>
            <p:spPr bwMode="auto">
              <a:xfrm>
                <a:off x="3408" y="29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8" name="Oval 562"/>
              <p:cNvSpPr>
                <a:spLocks noChangeArrowheads="1"/>
              </p:cNvSpPr>
              <p:nvPr/>
            </p:nvSpPr>
            <p:spPr bwMode="auto">
              <a:xfrm>
                <a:off x="3416" y="30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9" name="Oval 563"/>
              <p:cNvSpPr>
                <a:spLocks noChangeArrowheads="1"/>
              </p:cNvSpPr>
              <p:nvPr/>
            </p:nvSpPr>
            <p:spPr bwMode="auto">
              <a:xfrm>
                <a:off x="3424" y="30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0" name="Oval 564"/>
              <p:cNvSpPr>
                <a:spLocks noChangeArrowheads="1"/>
              </p:cNvSpPr>
              <p:nvPr/>
            </p:nvSpPr>
            <p:spPr bwMode="auto">
              <a:xfrm>
                <a:off x="3432" y="30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1" name="Oval 565"/>
              <p:cNvSpPr>
                <a:spLocks noChangeArrowheads="1"/>
              </p:cNvSpPr>
              <p:nvPr/>
            </p:nvSpPr>
            <p:spPr bwMode="auto">
              <a:xfrm>
                <a:off x="3440" y="30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2" name="Oval 566"/>
              <p:cNvSpPr>
                <a:spLocks noChangeArrowheads="1"/>
              </p:cNvSpPr>
              <p:nvPr/>
            </p:nvSpPr>
            <p:spPr bwMode="auto">
              <a:xfrm>
                <a:off x="3448" y="30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3" name="Oval 567"/>
              <p:cNvSpPr>
                <a:spLocks noChangeArrowheads="1"/>
              </p:cNvSpPr>
              <p:nvPr/>
            </p:nvSpPr>
            <p:spPr bwMode="auto">
              <a:xfrm>
                <a:off x="3456" y="30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4" name="Oval 568"/>
              <p:cNvSpPr>
                <a:spLocks noChangeArrowheads="1"/>
              </p:cNvSpPr>
              <p:nvPr/>
            </p:nvSpPr>
            <p:spPr bwMode="auto">
              <a:xfrm>
                <a:off x="3464" y="30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5" name="Oval 569"/>
              <p:cNvSpPr>
                <a:spLocks noChangeArrowheads="1"/>
              </p:cNvSpPr>
              <p:nvPr/>
            </p:nvSpPr>
            <p:spPr bwMode="auto">
              <a:xfrm>
                <a:off x="3472" y="30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6" name="Oval 570"/>
              <p:cNvSpPr>
                <a:spLocks noChangeArrowheads="1"/>
              </p:cNvSpPr>
              <p:nvPr/>
            </p:nvSpPr>
            <p:spPr bwMode="auto">
              <a:xfrm>
                <a:off x="3472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7" name="Oval 571"/>
              <p:cNvSpPr>
                <a:spLocks noChangeArrowheads="1"/>
              </p:cNvSpPr>
              <p:nvPr/>
            </p:nvSpPr>
            <p:spPr bwMode="auto">
              <a:xfrm>
                <a:off x="3480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8" name="Oval 572"/>
              <p:cNvSpPr>
                <a:spLocks noChangeArrowheads="1"/>
              </p:cNvSpPr>
              <p:nvPr/>
            </p:nvSpPr>
            <p:spPr bwMode="auto">
              <a:xfrm>
                <a:off x="3488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9" name="Oval 573"/>
              <p:cNvSpPr>
                <a:spLocks noChangeArrowheads="1"/>
              </p:cNvSpPr>
              <p:nvPr/>
            </p:nvSpPr>
            <p:spPr bwMode="auto">
              <a:xfrm>
                <a:off x="3496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0" name="Oval 574"/>
              <p:cNvSpPr>
                <a:spLocks noChangeArrowheads="1"/>
              </p:cNvSpPr>
              <p:nvPr/>
            </p:nvSpPr>
            <p:spPr bwMode="auto">
              <a:xfrm>
                <a:off x="3496" y="30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1" name="Oval 575"/>
              <p:cNvSpPr>
                <a:spLocks noChangeArrowheads="1"/>
              </p:cNvSpPr>
              <p:nvPr/>
            </p:nvSpPr>
            <p:spPr bwMode="auto">
              <a:xfrm>
                <a:off x="3504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2" name="Oval 576"/>
              <p:cNvSpPr>
                <a:spLocks noChangeArrowheads="1"/>
              </p:cNvSpPr>
              <p:nvPr/>
            </p:nvSpPr>
            <p:spPr bwMode="auto">
              <a:xfrm>
                <a:off x="3512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3" name="Oval 577"/>
              <p:cNvSpPr>
                <a:spLocks noChangeArrowheads="1"/>
              </p:cNvSpPr>
              <p:nvPr/>
            </p:nvSpPr>
            <p:spPr bwMode="auto">
              <a:xfrm>
                <a:off x="3512" y="31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4" name="Oval 578"/>
              <p:cNvSpPr>
                <a:spLocks noChangeArrowheads="1"/>
              </p:cNvSpPr>
              <p:nvPr/>
            </p:nvSpPr>
            <p:spPr bwMode="auto">
              <a:xfrm>
                <a:off x="3520" y="31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5" name="Oval 579"/>
              <p:cNvSpPr>
                <a:spLocks noChangeArrowheads="1"/>
              </p:cNvSpPr>
              <p:nvPr/>
            </p:nvSpPr>
            <p:spPr bwMode="auto">
              <a:xfrm>
                <a:off x="3512" y="31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6" name="Oval 580"/>
              <p:cNvSpPr>
                <a:spLocks noChangeArrowheads="1"/>
              </p:cNvSpPr>
              <p:nvPr/>
            </p:nvSpPr>
            <p:spPr bwMode="auto">
              <a:xfrm>
                <a:off x="3520" y="31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7" name="Oval 581"/>
              <p:cNvSpPr>
                <a:spLocks noChangeArrowheads="1"/>
              </p:cNvSpPr>
              <p:nvPr/>
            </p:nvSpPr>
            <p:spPr bwMode="auto">
              <a:xfrm>
                <a:off x="3528" y="31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8" name="Oval 582"/>
              <p:cNvSpPr>
                <a:spLocks noChangeArrowheads="1"/>
              </p:cNvSpPr>
              <p:nvPr/>
            </p:nvSpPr>
            <p:spPr bwMode="auto">
              <a:xfrm>
                <a:off x="3536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9" name="Oval 583"/>
              <p:cNvSpPr>
                <a:spLocks noChangeArrowheads="1"/>
              </p:cNvSpPr>
              <p:nvPr/>
            </p:nvSpPr>
            <p:spPr bwMode="auto">
              <a:xfrm>
                <a:off x="3544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0" name="Oval 584"/>
              <p:cNvSpPr>
                <a:spLocks noChangeArrowheads="1"/>
              </p:cNvSpPr>
              <p:nvPr/>
            </p:nvSpPr>
            <p:spPr bwMode="auto">
              <a:xfrm>
                <a:off x="3552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1" name="Oval 585"/>
              <p:cNvSpPr>
                <a:spLocks noChangeArrowheads="1"/>
              </p:cNvSpPr>
              <p:nvPr/>
            </p:nvSpPr>
            <p:spPr bwMode="auto">
              <a:xfrm>
                <a:off x="3560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2" name="Oval 586"/>
              <p:cNvSpPr>
                <a:spLocks noChangeArrowheads="1"/>
              </p:cNvSpPr>
              <p:nvPr/>
            </p:nvSpPr>
            <p:spPr bwMode="auto">
              <a:xfrm>
                <a:off x="3568" y="31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3" name="Oval 587"/>
              <p:cNvSpPr>
                <a:spLocks noChangeArrowheads="1"/>
              </p:cNvSpPr>
              <p:nvPr/>
            </p:nvSpPr>
            <p:spPr bwMode="auto">
              <a:xfrm>
                <a:off x="3576" y="31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4" name="Oval 588"/>
              <p:cNvSpPr>
                <a:spLocks noChangeArrowheads="1"/>
              </p:cNvSpPr>
              <p:nvPr/>
            </p:nvSpPr>
            <p:spPr bwMode="auto">
              <a:xfrm>
                <a:off x="3584" y="31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5" name="Oval 589"/>
              <p:cNvSpPr>
                <a:spLocks noChangeArrowheads="1"/>
              </p:cNvSpPr>
              <p:nvPr/>
            </p:nvSpPr>
            <p:spPr bwMode="auto">
              <a:xfrm>
                <a:off x="3592" y="32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6" name="Oval 590"/>
              <p:cNvSpPr>
                <a:spLocks noChangeArrowheads="1"/>
              </p:cNvSpPr>
              <p:nvPr/>
            </p:nvSpPr>
            <p:spPr bwMode="auto">
              <a:xfrm>
                <a:off x="3592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7" name="Oval 591"/>
              <p:cNvSpPr>
                <a:spLocks noChangeArrowheads="1"/>
              </p:cNvSpPr>
              <p:nvPr/>
            </p:nvSpPr>
            <p:spPr bwMode="auto">
              <a:xfrm>
                <a:off x="3600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8" name="Oval 592"/>
              <p:cNvSpPr>
                <a:spLocks noChangeArrowheads="1"/>
              </p:cNvSpPr>
              <p:nvPr/>
            </p:nvSpPr>
            <p:spPr bwMode="auto">
              <a:xfrm>
                <a:off x="3608" y="32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9" name="Oval 593"/>
              <p:cNvSpPr>
                <a:spLocks noChangeArrowheads="1"/>
              </p:cNvSpPr>
              <p:nvPr/>
            </p:nvSpPr>
            <p:spPr bwMode="auto">
              <a:xfrm>
                <a:off x="3608" y="32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0" name="Oval 594"/>
              <p:cNvSpPr>
                <a:spLocks noChangeArrowheads="1"/>
              </p:cNvSpPr>
              <p:nvPr/>
            </p:nvSpPr>
            <p:spPr bwMode="auto">
              <a:xfrm>
                <a:off x="3616" y="32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1" name="Oval 595"/>
              <p:cNvSpPr>
                <a:spLocks noChangeArrowheads="1"/>
              </p:cNvSpPr>
              <p:nvPr/>
            </p:nvSpPr>
            <p:spPr bwMode="auto">
              <a:xfrm>
                <a:off x="3624" y="32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2" name="Oval 596"/>
              <p:cNvSpPr>
                <a:spLocks noChangeArrowheads="1"/>
              </p:cNvSpPr>
              <p:nvPr/>
            </p:nvSpPr>
            <p:spPr bwMode="auto">
              <a:xfrm>
                <a:off x="3632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3" name="Oval 597"/>
              <p:cNvSpPr>
                <a:spLocks noChangeArrowheads="1"/>
              </p:cNvSpPr>
              <p:nvPr/>
            </p:nvSpPr>
            <p:spPr bwMode="auto">
              <a:xfrm>
                <a:off x="3640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4" name="Oval 598"/>
              <p:cNvSpPr>
                <a:spLocks noChangeArrowheads="1"/>
              </p:cNvSpPr>
              <p:nvPr/>
            </p:nvSpPr>
            <p:spPr bwMode="auto">
              <a:xfrm>
                <a:off x="3640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5" name="Oval 599"/>
              <p:cNvSpPr>
                <a:spLocks noChangeArrowheads="1"/>
              </p:cNvSpPr>
              <p:nvPr/>
            </p:nvSpPr>
            <p:spPr bwMode="auto">
              <a:xfrm>
                <a:off x="3648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6" name="Oval 600"/>
              <p:cNvSpPr>
                <a:spLocks noChangeArrowheads="1"/>
              </p:cNvSpPr>
              <p:nvPr/>
            </p:nvSpPr>
            <p:spPr bwMode="auto">
              <a:xfrm>
                <a:off x="3648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7" name="Oval 601"/>
              <p:cNvSpPr>
                <a:spLocks noChangeArrowheads="1"/>
              </p:cNvSpPr>
              <p:nvPr/>
            </p:nvSpPr>
            <p:spPr bwMode="auto">
              <a:xfrm>
                <a:off x="3656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8" name="Oval 602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9" name="Oval 603"/>
              <p:cNvSpPr>
                <a:spLocks noChangeArrowheads="1"/>
              </p:cNvSpPr>
              <p:nvPr/>
            </p:nvSpPr>
            <p:spPr bwMode="auto">
              <a:xfrm>
                <a:off x="3664" y="33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0" name="Oval 604"/>
              <p:cNvSpPr>
                <a:spLocks noChangeArrowheads="1"/>
              </p:cNvSpPr>
              <p:nvPr/>
            </p:nvSpPr>
            <p:spPr bwMode="auto">
              <a:xfrm>
                <a:off x="3672" y="33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1" name="Oval 605"/>
              <p:cNvSpPr>
                <a:spLocks noChangeArrowheads="1"/>
              </p:cNvSpPr>
              <p:nvPr/>
            </p:nvSpPr>
            <p:spPr bwMode="auto">
              <a:xfrm>
                <a:off x="3680" y="33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2" name="Oval 606"/>
              <p:cNvSpPr>
                <a:spLocks noChangeArrowheads="1"/>
              </p:cNvSpPr>
              <p:nvPr/>
            </p:nvSpPr>
            <p:spPr bwMode="auto">
              <a:xfrm>
                <a:off x="3688" y="33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3" name="Oval 607"/>
              <p:cNvSpPr>
                <a:spLocks noChangeArrowheads="1"/>
              </p:cNvSpPr>
              <p:nvPr/>
            </p:nvSpPr>
            <p:spPr bwMode="auto">
              <a:xfrm>
                <a:off x="3536" y="31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4" name="Oval 608"/>
              <p:cNvSpPr>
                <a:spLocks noChangeArrowheads="1"/>
              </p:cNvSpPr>
              <p:nvPr/>
            </p:nvSpPr>
            <p:spPr bwMode="auto">
              <a:xfrm>
                <a:off x="3552" y="31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5" name="Oval 609"/>
              <p:cNvSpPr>
                <a:spLocks noChangeArrowheads="1"/>
              </p:cNvSpPr>
              <p:nvPr/>
            </p:nvSpPr>
            <p:spPr bwMode="auto">
              <a:xfrm>
                <a:off x="3568" y="31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6" name="Oval 610"/>
              <p:cNvSpPr>
                <a:spLocks noChangeArrowheads="1"/>
              </p:cNvSpPr>
              <p:nvPr/>
            </p:nvSpPr>
            <p:spPr bwMode="auto">
              <a:xfrm>
                <a:off x="3576" y="31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7" name="Oval 611"/>
              <p:cNvSpPr>
                <a:spLocks noChangeArrowheads="1"/>
              </p:cNvSpPr>
              <p:nvPr/>
            </p:nvSpPr>
            <p:spPr bwMode="auto">
              <a:xfrm>
                <a:off x="3592" y="32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8" name="Oval 612"/>
              <p:cNvSpPr>
                <a:spLocks noChangeArrowheads="1"/>
              </p:cNvSpPr>
              <p:nvPr/>
            </p:nvSpPr>
            <p:spPr bwMode="auto">
              <a:xfrm>
                <a:off x="3608" y="32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9" name="Oval 613"/>
              <p:cNvSpPr>
                <a:spLocks noChangeArrowheads="1"/>
              </p:cNvSpPr>
              <p:nvPr/>
            </p:nvSpPr>
            <p:spPr bwMode="auto">
              <a:xfrm>
                <a:off x="3616" y="32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0" name="Oval 614"/>
              <p:cNvSpPr>
                <a:spLocks noChangeArrowheads="1"/>
              </p:cNvSpPr>
              <p:nvPr/>
            </p:nvSpPr>
            <p:spPr bwMode="auto">
              <a:xfrm>
                <a:off x="3632" y="32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1" name="Oval 615"/>
              <p:cNvSpPr>
                <a:spLocks noChangeArrowheads="1"/>
              </p:cNvSpPr>
              <p:nvPr/>
            </p:nvSpPr>
            <p:spPr bwMode="auto">
              <a:xfrm>
                <a:off x="3648" y="32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2" name="Oval 616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3" name="Oval 617"/>
              <p:cNvSpPr>
                <a:spLocks noChangeArrowheads="1"/>
              </p:cNvSpPr>
              <p:nvPr/>
            </p:nvSpPr>
            <p:spPr bwMode="auto">
              <a:xfrm>
                <a:off x="3672" y="33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4" name="Oval 618"/>
              <p:cNvSpPr>
                <a:spLocks noChangeArrowheads="1"/>
              </p:cNvSpPr>
              <p:nvPr/>
            </p:nvSpPr>
            <p:spPr bwMode="auto">
              <a:xfrm>
                <a:off x="3688" y="33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5" name="Oval 619"/>
              <p:cNvSpPr>
                <a:spLocks noChangeArrowheads="1"/>
              </p:cNvSpPr>
              <p:nvPr/>
            </p:nvSpPr>
            <p:spPr bwMode="auto">
              <a:xfrm>
                <a:off x="3696" y="33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6" name="Oval 620"/>
              <p:cNvSpPr>
                <a:spLocks noChangeArrowheads="1"/>
              </p:cNvSpPr>
              <p:nvPr/>
            </p:nvSpPr>
            <p:spPr bwMode="auto">
              <a:xfrm>
                <a:off x="3712" y="33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7" name="Oval 621"/>
              <p:cNvSpPr>
                <a:spLocks noChangeArrowheads="1"/>
              </p:cNvSpPr>
              <p:nvPr/>
            </p:nvSpPr>
            <p:spPr bwMode="auto">
              <a:xfrm>
                <a:off x="3720" y="33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8" name="Oval 622"/>
              <p:cNvSpPr>
                <a:spLocks noChangeArrowheads="1"/>
              </p:cNvSpPr>
              <p:nvPr/>
            </p:nvSpPr>
            <p:spPr bwMode="auto">
              <a:xfrm>
                <a:off x="3736" y="33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9" name="Oval 623"/>
              <p:cNvSpPr>
                <a:spLocks noChangeArrowheads="1"/>
              </p:cNvSpPr>
              <p:nvPr/>
            </p:nvSpPr>
            <p:spPr bwMode="auto">
              <a:xfrm>
                <a:off x="3752" y="33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0" name="Oval 624"/>
              <p:cNvSpPr>
                <a:spLocks noChangeArrowheads="1"/>
              </p:cNvSpPr>
              <p:nvPr/>
            </p:nvSpPr>
            <p:spPr bwMode="auto">
              <a:xfrm>
                <a:off x="3760" y="34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1" name="Oval 625"/>
              <p:cNvSpPr>
                <a:spLocks noChangeArrowheads="1"/>
              </p:cNvSpPr>
              <p:nvPr/>
            </p:nvSpPr>
            <p:spPr bwMode="auto">
              <a:xfrm>
                <a:off x="3776" y="34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2" name="Oval 626"/>
              <p:cNvSpPr>
                <a:spLocks noChangeArrowheads="1"/>
              </p:cNvSpPr>
              <p:nvPr/>
            </p:nvSpPr>
            <p:spPr bwMode="auto">
              <a:xfrm>
                <a:off x="3792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3" name="Oval 627"/>
              <p:cNvSpPr>
                <a:spLocks noChangeArrowheads="1"/>
              </p:cNvSpPr>
              <p:nvPr/>
            </p:nvSpPr>
            <p:spPr bwMode="auto">
              <a:xfrm>
                <a:off x="3800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4" name="Oval 628"/>
              <p:cNvSpPr>
                <a:spLocks noChangeArrowheads="1"/>
              </p:cNvSpPr>
              <p:nvPr/>
            </p:nvSpPr>
            <p:spPr bwMode="auto">
              <a:xfrm>
                <a:off x="3816" y="34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5" name="Oval 629"/>
              <p:cNvSpPr>
                <a:spLocks noChangeArrowheads="1"/>
              </p:cNvSpPr>
              <p:nvPr/>
            </p:nvSpPr>
            <p:spPr bwMode="auto">
              <a:xfrm>
                <a:off x="3824" y="348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6" name="Oval 630"/>
              <p:cNvSpPr>
                <a:spLocks noChangeArrowheads="1"/>
              </p:cNvSpPr>
              <p:nvPr/>
            </p:nvSpPr>
            <p:spPr bwMode="auto">
              <a:xfrm>
                <a:off x="3840" y="34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7" name="Oval 631"/>
              <p:cNvSpPr>
                <a:spLocks noChangeArrowheads="1"/>
              </p:cNvSpPr>
              <p:nvPr/>
            </p:nvSpPr>
            <p:spPr bwMode="auto">
              <a:xfrm>
                <a:off x="3856" y="35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8" name="Oval 632"/>
              <p:cNvSpPr>
                <a:spLocks noChangeArrowheads="1"/>
              </p:cNvSpPr>
              <p:nvPr/>
            </p:nvSpPr>
            <p:spPr bwMode="auto">
              <a:xfrm>
                <a:off x="3864" y="35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9" name="Oval 633"/>
              <p:cNvSpPr>
                <a:spLocks noChangeArrowheads="1"/>
              </p:cNvSpPr>
              <p:nvPr/>
            </p:nvSpPr>
            <p:spPr bwMode="auto">
              <a:xfrm>
                <a:off x="3880" y="35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0" name="Oval 634"/>
              <p:cNvSpPr>
                <a:spLocks noChangeArrowheads="1"/>
              </p:cNvSpPr>
              <p:nvPr/>
            </p:nvSpPr>
            <p:spPr bwMode="auto">
              <a:xfrm>
                <a:off x="3896" y="355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1" name="Oval 635"/>
              <p:cNvSpPr>
                <a:spLocks noChangeArrowheads="1"/>
              </p:cNvSpPr>
              <p:nvPr/>
            </p:nvSpPr>
            <p:spPr bwMode="auto">
              <a:xfrm>
                <a:off x="3904" y="35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2" name="Oval 636"/>
              <p:cNvSpPr>
                <a:spLocks noChangeArrowheads="1"/>
              </p:cNvSpPr>
              <p:nvPr/>
            </p:nvSpPr>
            <p:spPr bwMode="auto">
              <a:xfrm>
                <a:off x="3920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3" name="Oval 637"/>
              <p:cNvSpPr>
                <a:spLocks noChangeArrowheads="1"/>
              </p:cNvSpPr>
              <p:nvPr/>
            </p:nvSpPr>
            <p:spPr bwMode="auto">
              <a:xfrm>
                <a:off x="3928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4" name="Oval 638"/>
              <p:cNvSpPr>
                <a:spLocks noChangeArrowheads="1"/>
              </p:cNvSpPr>
              <p:nvPr/>
            </p:nvSpPr>
            <p:spPr bwMode="auto">
              <a:xfrm>
                <a:off x="3944" y="35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5" name="Oval 639"/>
              <p:cNvSpPr>
                <a:spLocks noChangeArrowheads="1"/>
              </p:cNvSpPr>
              <p:nvPr/>
            </p:nvSpPr>
            <p:spPr bwMode="auto">
              <a:xfrm>
                <a:off x="3960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6" name="Oval 640"/>
              <p:cNvSpPr>
                <a:spLocks noChangeArrowheads="1"/>
              </p:cNvSpPr>
              <p:nvPr/>
            </p:nvSpPr>
            <p:spPr bwMode="auto">
              <a:xfrm>
                <a:off x="3968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7" name="Oval 641"/>
              <p:cNvSpPr>
                <a:spLocks noChangeArrowheads="1"/>
              </p:cNvSpPr>
              <p:nvPr/>
            </p:nvSpPr>
            <p:spPr bwMode="auto">
              <a:xfrm>
                <a:off x="3984" y="36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8" name="Oval 642"/>
              <p:cNvSpPr>
                <a:spLocks noChangeArrowheads="1"/>
              </p:cNvSpPr>
              <p:nvPr/>
            </p:nvSpPr>
            <p:spPr bwMode="auto">
              <a:xfrm>
                <a:off x="3992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9" name="Oval 643"/>
              <p:cNvSpPr>
                <a:spLocks noChangeArrowheads="1"/>
              </p:cNvSpPr>
              <p:nvPr/>
            </p:nvSpPr>
            <p:spPr bwMode="auto">
              <a:xfrm>
                <a:off x="4008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0" name="Oval 644"/>
              <p:cNvSpPr>
                <a:spLocks noChangeArrowheads="1"/>
              </p:cNvSpPr>
              <p:nvPr/>
            </p:nvSpPr>
            <p:spPr bwMode="auto">
              <a:xfrm>
                <a:off x="4024" y="36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1" name="Oval 645"/>
              <p:cNvSpPr>
                <a:spLocks noChangeArrowheads="1"/>
              </p:cNvSpPr>
              <p:nvPr/>
            </p:nvSpPr>
            <p:spPr bwMode="auto">
              <a:xfrm>
                <a:off x="4032" y="36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2" name="Oval 646"/>
              <p:cNvSpPr>
                <a:spLocks noChangeArrowheads="1"/>
              </p:cNvSpPr>
              <p:nvPr/>
            </p:nvSpPr>
            <p:spPr bwMode="auto">
              <a:xfrm>
                <a:off x="4048" y="36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3" name="Oval 647"/>
              <p:cNvSpPr>
                <a:spLocks noChangeArrowheads="1"/>
              </p:cNvSpPr>
              <p:nvPr/>
            </p:nvSpPr>
            <p:spPr bwMode="auto">
              <a:xfrm>
                <a:off x="4064" y="367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4" name="Oval 648"/>
              <p:cNvSpPr>
                <a:spLocks noChangeArrowheads="1"/>
              </p:cNvSpPr>
              <p:nvPr/>
            </p:nvSpPr>
            <p:spPr bwMode="auto">
              <a:xfrm>
                <a:off x="4072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5" name="Oval 649"/>
              <p:cNvSpPr>
                <a:spLocks noChangeArrowheads="1"/>
              </p:cNvSpPr>
              <p:nvPr/>
            </p:nvSpPr>
            <p:spPr bwMode="auto">
              <a:xfrm>
                <a:off x="4088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6" name="Oval 650"/>
              <p:cNvSpPr>
                <a:spLocks noChangeArrowheads="1"/>
              </p:cNvSpPr>
              <p:nvPr/>
            </p:nvSpPr>
            <p:spPr bwMode="auto">
              <a:xfrm>
                <a:off x="4096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7" name="Oval 651"/>
              <p:cNvSpPr>
                <a:spLocks noChangeArrowheads="1"/>
              </p:cNvSpPr>
              <p:nvPr/>
            </p:nvSpPr>
            <p:spPr bwMode="auto">
              <a:xfrm>
                <a:off x="4112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8" name="Oval 652"/>
              <p:cNvSpPr>
                <a:spLocks noChangeArrowheads="1"/>
              </p:cNvSpPr>
              <p:nvPr/>
            </p:nvSpPr>
            <p:spPr bwMode="auto">
              <a:xfrm>
                <a:off x="4128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9" name="Oval 653"/>
              <p:cNvSpPr>
                <a:spLocks noChangeArrowheads="1"/>
              </p:cNvSpPr>
              <p:nvPr/>
            </p:nvSpPr>
            <p:spPr bwMode="auto">
              <a:xfrm>
                <a:off x="4136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0" name="Oval 654"/>
              <p:cNvSpPr>
                <a:spLocks noChangeArrowheads="1"/>
              </p:cNvSpPr>
              <p:nvPr/>
            </p:nvSpPr>
            <p:spPr bwMode="auto">
              <a:xfrm>
                <a:off x="4152" y="37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1" name="Oval 655"/>
              <p:cNvSpPr>
                <a:spLocks noChangeArrowheads="1"/>
              </p:cNvSpPr>
              <p:nvPr/>
            </p:nvSpPr>
            <p:spPr bwMode="auto">
              <a:xfrm>
                <a:off x="4160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2" name="Oval 656"/>
              <p:cNvSpPr>
                <a:spLocks noChangeArrowheads="1"/>
              </p:cNvSpPr>
              <p:nvPr/>
            </p:nvSpPr>
            <p:spPr bwMode="auto">
              <a:xfrm>
                <a:off x="4176" y="37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3" name="Oval 657"/>
              <p:cNvSpPr>
                <a:spLocks noChangeArrowheads="1"/>
              </p:cNvSpPr>
              <p:nvPr/>
            </p:nvSpPr>
            <p:spPr bwMode="auto">
              <a:xfrm>
                <a:off x="4192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4" name="Oval 658"/>
              <p:cNvSpPr>
                <a:spLocks noChangeArrowheads="1"/>
              </p:cNvSpPr>
              <p:nvPr/>
            </p:nvSpPr>
            <p:spPr bwMode="auto">
              <a:xfrm>
                <a:off x="4200" y="37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5" name="Oval 659"/>
              <p:cNvSpPr>
                <a:spLocks noChangeArrowheads="1"/>
              </p:cNvSpPr>
              <p:nvPr/>
            </p:nvSpPr>
            <p:spPr bwMode="auto">
              <a:xfrm>
                <a:off x="4216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6" name="Oval 660"/>
              <p:cNvSpPr>
                <a:spLocks noChangeArrowheads="1"/>
              </p:cNvSpPr>
              <p:nvPr/>
            </p:nvSpPr>
            <p:spPr bwMode="auto">
              <a:xfrm>
                <a:off x="4224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7" name="Oval 661"/>
              <p:cNvSpPr>
                <a:spLocks noChangeArrowheads="1"/>
              </p:cNvSpPr>
              <p:nvPr/>
            </p:nvSpPr>
            <p:spPr bwMode="auto">
              <a:xfrm>
                <a:off x="4240" y="380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8" name="Oval 662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9" name="Oval 663"/>
              <p:cNvSpPr>
                <a:spLocks noChangeArrowheads="1"/>
              </p:cNvSpPr>
              <p:nvPr/>
            </p:nvSpPr>
            <p:spPr bwMode="auto">
              <a:xfrm>
                <a:off x="4264" y="38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0" name="Oval 664"/>
              <p:cNvSpPr>
                <a:spLocks noChangeArrowheads="1"/>
              </p:cNvSpPr>
              <p:nvPr/>
            </p:nvSpPr>
            <p:spPr bwMode="auto">
              <a:xfrm>
                <a:off x="4280" y="384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1" name="Oval 665"/>
              <p:cNvSpPr>
                <a:spLocks noChangeArrowheads="1"/>
              </p:cNvSpPr>
              <p:nvPr/>
            </p:nvSpPr>
            <p:spPr bwMode="auto">
              <a:xfrm>
                <a:off x="4288" y="38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2" name="Oval 666"/>
              <p:cNvSpPr>
                <a:spLocks noChangeArrowheads="1"/>
              </p:cNvSpPr>
              <p:nvPr/>
            </p:nvSpPr>
            <p:spPr bwMode="auto">
              <a:xfrm>
                <a:off x="4304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3" name="Oval 667"/>
              <p:cNvSpPr>
                <a:spLocks noChangeArrowheads="1"/>
              </p:cNvSpPr>
              <p:nvPr/>
            </p:nvSpPr>
            <p:spPr bwMode="auto">
              <a:xfrm>
                <a:off x="4320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4" name="Oval 668"/>
              <p:cNvSpPr>
                <a:spLocks noChangeArrowheads="1"/>
              </p:cNvSpPr>
              <p:nvPr/>
            </p:nvSpPr>
            <p:spPr bwMode="auto">
              <a:xfrm>
                <a:off x="4328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5" name="Oval 669"/>
              <p:cNvSpPr>
                <a:spLocks noChangeArrowheads="1"/>
              </p:cNvSpPr>
              <p:nvPr/>
            </p:nvSpPr>
            <p:spPr bwMode="auto">
              <a:xfrm>
                <a:off x="4344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6" name="Oval 670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7" name="Oval 671"/>
              <p:cNvSpPr>
                <a:spLocks noChangeArrowheads="1"/>
              </p:cNvSpPr>
              <p:nvPr/>
            </p:nvSpPr>
            <p:spPr bwMode="auto">
              <a:xfrm>
                <a:off x="4368" y="390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8" name="Oval 672"/>
              <p:cNvSpPr>
                <a:spLocks noChangeArrowheads="1"/>
              </p:cNvSpPr>
              <p:nvPr/>
            </p:nvSpPr>
            <p:spPr bwMode="auto">
              <a:xfrm>
                <a:off x="4384" y="393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9" name="Oval 673"/>
              <p:cNvSpPr>
                <a:spLocks noChangeArrowheads="1"/>
              </p:cNvSpPr>
              <p:nvPr/>
            </p:nvSpPr>
            <p:spPr bwMode="auto">
              <a:xfrm>
                <a:off x="4392" y="39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0" name="Oval 674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1" name="Oval 675"/>
              <p:cNvSpPr>
                <a:spLocks noChangeArrowheads="1"/>
              </p:cNvSpPr>
              <p:nvPr/>
            </p:nvSpPr>
            <p:spPr bwMode="auto">
              <a:xfrm>
                <a:off x="4424" y="39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2" name="Oval 676"/>
              <p:cNvSpPr>
                <a:spLocks noChangeArrowheads="1"/>
              </p:cNvSpPr>
              <p:nvPr/>
            </p:nvSpPr>
            <p:spPr bwMode="auto">
              <a:xfrm>
                <a:off x="4432" y="39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3" name="AutoShape 677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4" name="AutoShape 678"/>
              <p:cNvSpPr>
                <a:spLocks noChangeArrowheads="1"/>
              </p:cNvSpPr>
              <p:nvPr/>
            </p:nvSpPr>
            <p:spPr bwMode="auto">
              <a:xfrm>
                <a:off x="4272" y="38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5" name="AutoShape 679"/>
              <p:cNvSpPr>
                <a:spLocks noChangeArrowheads="1"/>
              </p:cNvSpPr>
              <p:nvPr/>
            </p:nvSpPr>
            <p:spPr bwMode="auto">
              <a:xfrm>
                <a:off x="4296" y="38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6" name="AutoShape 680"/>
              <p:cNvSpPr>
                <a:spLocks noChangeArrowheads="1"/>
              </p:cNvSpPr>
              <p:nvPr/>
            </p:nvSpPr>
            <p:spPr bwMode="auto">
              <a:xfrm>
                <a:off x="4312" y="38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7" name="AutoShape 681"/>
              <p:cNvSpPr>
                <a:spLocks noChangeArrowheads="1"/>
              </p:cNvSpPr>
              <p:nvPr/>
            </p:nvSpPr>
            <p:spPr bwMode="auto">
              <a:xfrm>
                <a:off x="4328" y="38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82"/>
            <p:cNvGrpSpPr>
              <a:grpSpLocks/>
            </p:cNvGrpSpPr>
            <p:nvPr/>
          </p:nvGrpSpPr>
          <p:grpSpPr bwMode="auto">
            <a:xfrm>
              <a:off x="4344" y="3887"/>
              <a:ext cx="656" cy="512"/>
              <a:chOff x="4344" y="3887"/>
              <a:chExt cx="656" cy="512"/>
            </a:xfrm>
          </p:grpSpPr>
          <p:sp>
            <p:nvSpPr>
              <p:cNvPr id="23778" name="AutoShape 683"/>
              <p:cNvSpPr>
                <a:spLocks noChangeArrowheads="1"/>
              </p:cNvSpPr>
              <p:nvPr/>
            </p:nvSpPr>
            <p:spPr bwMode="auto">
              <a:xfrm>
                <a:off x="4344" y="38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79" name="AutoShape 684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0" name="AutoShape 685"/>
              <p:cNvSpPr>
                <a:spLocks noChangeArrowheads="1"/>
              </p:cNvSpPr>
              <p:nvPr/>
            </p:nvSpPr>
            <p:spPr bwMode="auto">
              <a:xfrm>
                <a:off x="4368" y="39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1" name="AutoShape 686"/>
              <p:cNvSpPr>
                <a:spLocks noChangeArrowheads="1"/>
              </p:cNvSpPr>
              <p:nvPr/>
            </p:nvSpPr>
            <p:spPr bwMode="auto">
              <a:xfrm>
                <a:off x="4384" y="39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2" name="AutoShape 687"/>
              <p:cNvSpPr>
                <a:spLocks noChangeArrowheads="1"/>
              </p:cNvSpPr>
              <p:nvPr/>
            </p:nvSpPr>
            <p:spPr bwMode="auto">
              <a:xfrm>
                <a:off x="4392" y="3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3" name="AutoShape 688"/>
              <p:cNvSpPr>
                <a:spLocks noChangeArrowheads="1"/>
              </p:cNvSpPr>
              <p:nvPr/>
            </p:nvSpPr>
            <p:spPr bwMode="auto">
              <a:xfrm>
                <a:off x="4400" y="39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4" name="AutoShape 689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5" name="AutoShape 690"/>
              <p:cNvSpPr>
                <a:spLocks noChangeArrowheads="1"/>
              </p:cNvSpPr>
              <p:nvPr/>
            </p:nvSpPr>
            <p:spPr bwMode="auto">
              <a:xfrm>
                <a:off x="4416" y="39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6" name="AutoShape 691"/>
              <p:cNvSpPr>
                <a:spLocks noChangeArrowheads="1"/>
              </p:cNvSpPr>
              <p:nvPr/>
            </p:nvSpPr>
            <p:spPr bwMode="auto">
              <a:xfrm>
                <a:off x="4432" y="39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7" name="AutoShape 692"/>
              <p:cNvSpPr>
                <a:spLocks noChangeArrowheads="1"/>
              </p:cNvSpPr>
              <p:nvPr/>
            </p:nvSpPr>
            <p:spPr bwMode="auto">
              <a:xfrm>
                <a:off x="4440" y="40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8" name="AutoShape 693"/>
              <p:cNvSpPr>
                <a:spLocks noChangeArrowheads="1"/>
              </p:cNvSpPr>
              <p:nvPr/>
            </p:nvSpPr>
            <p:spPr bwMode="auto">
              <a:xfrm>
                <a:off x="4448" y="40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9" name="AutoShape 694"/>
              <p:cNvSpPr>
                <a:spLocks noChangeArrowheads="1"/>
              </p:cNvSpPr>
              <p:nvPr/>
            </p:nvSpPr>
            <p:spPr bwMode="auto">
              <a:xfrm>
                <a:off x="4448" y="40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0" name="AutoShape 695"/>
              <p:cNvSpPr>
                <a:spLocks noChangeArrowheads="1"/>
              </p:cNvSpPr>
              <p:nvPr/>
            </p:nvSpPr>
            <p:spPr bwMode="auto">
              <a:xfrm>
                <a:off x="4456" y="40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1" name="AutoShape 696"/>
              <p:cNvSpPr>
                <a:spLocks noChangeArrowheads="1"/>
              </p:cNvSpPr>
              <p:nvPr/>
            </p:nvSpPr>
            <p:spPr bwMode="auto">
              <a:xfrm>
                <a:off x="4464" y="40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2" name="AutoShape 697"/>
              <p:cNvSpPr>
                <a:spLocks noChangeArrowheads="1"/>
              </p:cNvSpPr>
              <p:nvPr/>
            </p:nvSpPr>
            <p:spPr bwMode="auto">
              <a:xfrm>
                <a:off x="4472" y="40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3" name="AutoShape 698"/>
              <p:cNvSpPr>
                <a:spLocks noChangeArrowheads="1"/>
              </p:cNvSpPr>
              <p:nvPr/>
            </p:nvSpPr>
            <p:spPr bwMode="auto">
              <a:xfrm>
                <a:off x="4480" y="40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4" name="AutoShape 699"/>
              <p:cNvSpPr>
                <a:spLocks noChangeArrowheads="1"/>
              </p:cNvSpPr>
              <p:nvPr/>
            </p:nvSpPr>
            <p:spPr bwMode="auto">
              <a:xfrm>
                <a:off x="4488" y="40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5" name="AutoShape 700"/>
              <p:cNvSpPr>
                <a:spLocks noChangeArrowheads="1"/>
              </p:cNvSpPr>
              <p:nvPr/>
            </p:nvSpPr>
            <p:spPr bwMode="auto">
              <a:xfrm>
                <a:off x="4488" y="41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6" name="AutoShape 701"/>
              <p:cNvSpPr>
                <a:spLocks noChangeArrowheads="1"/>
              </p:cNvSpPr>
              <p:nvPr/>
            </p:nvSpPr>
            <p:spPr bwMode="auto">
              <a:xfrm>
                <a:off x="4496" y="41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7" name="AutoShape 702"/>
              <p:cNvSpPr>
                <a:spLocks noChangeArrowheads="1"/>
              </p:cNvSpPr>
              <p:nvPr/>
            </p:nvSpPr>
            <p:spPr bwMode="auto">
              <a:xfrm>
                <a:off x="4504" y="41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8" name="AutoShape 703"/>
              <p:cNvSpPr>
                <a:spLocks noChangeArrowheads="1"/>
              </p:cNvSpPr>
              <p:nvPr/>
            </p:nvSpPr>
            <p:spPr bwMode="auto">
              <a:xfrm>
                <a:off x="4512" y="41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9" name="AutoShape 704"/>
              <p:cNvSpPr>
                <a:spLocks noChangeArrowheads="1"/>
              </p:cNvSpPr>
              <p:nvPr/>
            </p:nvSpPr>
            <p:spPr bwMode="auto">
              <a:xfrm>
                <a:off x="4520" y="41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0" name="AutoShape 705"/>
              <p:cNvSpPr>
                <a:spLocks noChangeArrowheads="1"/>
              </p:cNvSpPr>
              <p:nvPr/>
            </p:nvSpPr>
            <p:spPr bwMode="auto">
              <a:xfrm>
                <a:off x="4520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1" name="AutoShape 706"/>
              <p:cNvSpPr>
                <a:spLocks noChangeArrowheads="1"/>
              </p:cNvSpPr>
              <p:nvPr/>
            </p:nvSpPr>
            <p:spPr bwMode="auto">
              <a:xfrm>
                <a:off x="4528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2" name="AutoShape 707"/>
              <p:cNvSpPr>
                <a:spLocks noChangeArrowheads="1"/>
              </p:cNvSpPr>
              <p:nvPr/>
            </p:nvSpPr>
            <p:spPr bwMode="auto">
              <a:xfrm>
                <a:off x="4536" y="415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3" name="AutoShape 708"/>
              <p:cNvSpPr>
                <a:spLocks noChangeArrowheads="1"/>
              </p:cNvSpPr>
              <p:nvPr/>
            </p:nvSpPr>
            <p:spPr bwMode="auto">
              <a:xfrm>
                <a:off x="4536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4" name="AutoShape 709"/>
              <p:cNvSpPr>
                <a:spLocks noChangeArrowheads="1"/>
              </p:cNvSpPr>
              <p:nvPr/>
            </p:nvSpPr>
            <p:spPr bwMode="auto">
              <a:xfrm>
                <a:off x="4544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5" name="AutoShape 710"/>
              <p:cNvSpPr>
                <a:spLocks noChangeArrowheads="1"/>
              </p:cNvSpPr>
              <p:nvPr/>
            </p:nvSpPr>
            <p:spPr bwMode="auto">
              <a:xfrm>
                <a:off x="4544" y="41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6" name="AutoShape 711"/>
              <p:cNvSpPr>
                <a:spLocks noChangeArrowheads="1"/>
              </p:cNvSpPr>
              <p:nvPr/>
            </p:nvSpPr>
            <p:spPr bwMode="auto">
              <a:xfrm>
                <a:off x="4552" y="41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7" name="AutoShape 712"/>
              <p:cNvSpPr>
                <a:spLocks noChangeArrowheads="1"/>
              </p:cNvSpPr>
              <p:nvPr/>
            </p:nvSpPr>
            <p:spPr bwMode="auto">
              <a:xfrm>
                <a:off x="4552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8" name="AutoShape 713"/>
              <p:cNvSpPr>
                <a:spLocks noChangeArrowheads="1"/>
              </p:cNvSpPr>
              <p:nvPr/>
            </p:nvSpPr>
            <p:spPr bwMode="auto">
              <a:xfrm>
                <a:off x="4560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9" name="AutoShape 714"/>
              <p:cNvSpPr>
                <a:spLocks noChangeArrowheads="1"/>
              </p:cNvSpPr>
              <p:nvPr/>
            </p:nvSpPr>
            <p:spPr bwMode="auto">
              <a:xfrm>
                <a:off x="4560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0" name="AutoShape 715"/>
              <p:cNvSpPr>
                <a:spLocks noChangeArrowheads="1"/>
              </p:cNvSpPr>
              <p:nvPr/>
            </p:nvSpPr>
            <p:spPr bwMode="auto">
              <a:xfrm>
                <a:off x="4568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1" name="AutoShape 716"/>
              <p:cNvSpPr>
                <a:spLocks noChangeArrowheads="1"/>
              </p:cNvSpPr>
              <p:nvPr/>
            </p:nvSpPr>
            <p:spPr bwMode="auto">
              <a:xfrm>
                <a:off x="4568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2" name="AutoShape 717"/>
              <p:cNvSpPr>
                <a:spLocks noChangeArrowheads="1"/>
              </p:cNvSpPr>
              <p:nvPr/>
            </p:nvSpPr>
            <p:spPr bwMode="auto">
              <a:xfrm>
                <a:off x="4576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3" name="AutoShape 718"/>
              <p:cNvSpPr>
                <a:spLocks noChangeArrowheads="1"/>
              </p:cNvSpPr>
              <p:nvPr/>
            </p:nvSpPr>
            <p:spPr bwMode="auto">
              <a:xfrm>
                <a:off x="457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4" name="AutoShape 719"/>
              <p:cNvSpPr>
                <a:spLocks noChangeArrowheads="1"/>
              </p:cNvSpPr>
              <p:nvPr/>
            </p:nvSpPr>
            <p:spPr bwMode="auto">
              <a:xfrm>
                <a:off x="458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5" name="AutoShape 720"/>
              <p:cNvSpPr>
                <a:spLocks noChangeArrowheads="1"/>
              </p:cNvSpPr>
              <p:nvPr/>
            </p:nvSpPr>
            <p:spPr bwMode="auto">
              <a:xfrm>
                <a:off x="458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6" name="AutoShape 721"/>
              <p:cNvSpPr>
                <a:spLocks noChangeArrowheads="1"/>
              </p:cNvSpPr>
              <p:nvPr/>
            </p:nvSpPr>
            <p:spPr bwMode="auto">
              <a:xfrm>
                <a:off x="4584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7" name="AutoShape 722"/>
              <p:cNvSpPr>
                <a:spLocks noChangeArrowheads="1"/>
              </p:cNvSpPr>
              <p:nvPr/>
            </p:nvSpPr>
            <p:spPr bwMode="auto">
              <a:xfrm>
                <a:off x="4592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8" name="AutoShape 723"/>
              <p:cNvSpPr>
                <a:spLocks noChangeArrowheads="1"/>
              </p:cNvSpPr>
              <p:nvPr/>
            </p:nvSpPr>
            <p:spPr bwMode="auto">
              <a:xfrm>
                <a:off x="4592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9" name="AutoShape 724"/>
              <p:cNvSpPr>
                <a:spLocks noChangeArrowheads="1"/>
              </p:cNvSpPr>
              <p:nvPr/>
            </p:nvSpPr>
            <p:spPr bwMode="auto">
              <a:xfrm>
                <a:off x="4600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0" name="AutoShape 725"/>
              <p:cNvSpPr>
                <a:spLocks noChangeArrowheads="1"/>
              </p:cNvSpPr>
              <p:nvPr/>
            </p:nvSpPr>
            <p:spPr bwMode="auto">
              <a:xfrm>
                <a:off x="460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1" name="AutoShape 726"/>
              <p:cNvSpPr>
                <a:spLocks noChangeArrowheads="1"/>
              </p:cNvSpPr>
              <p:nvPr/>
            </p:nvSpPr>
            <p:spPr bwMode="auto">
              <a:xfrm>
                <a:off x="4608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2" name="AutoShape 727"/>
              <p:cNvSpPr>
                <a:spLocks noChangeArrowheads="1"/>
              </p:cNvSpPr>
              <p:nvPr/>
            </p:nvSpPr>
            <p:spPr bwMode="auto">
              <a:xfrm>
                <a:off x="4608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3" name="AutoShape 728"/>
              <p:cNvSpPr>
                <a:spLocks noChangeArrowheads="1"/>
              </p:cNvSpPr>
              <p:nvPr/>
            </p:nvSpPr>
            <p:spPr bwMode="auto">
              <a:xfrm>
                <a:off x="4616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4" name="AutoShape 729"/>
              <p:cNvSpPr>
                <a:spLocks noChangeArrowheads="1"/>
              </p:cNvSpPr>
              <p:nvPr/>
            </p:nvSpPr>
            <p:spPr bwMode="auto">
              <a:xfrm>
                <a:off x="461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5" name="AutoShape 730"/>
              <p:cNvSpPr>
                <a:spLocks noChangeArrowheads="1"/>
              </p:cNvSpPr>
              <p:nvPr/>
            </p:nvSpPr>
            <p:spPr bwMode="auto">
              <a:xfrm>
                <a:off x="462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6" name="AutoShape 731"/>
              <p:cNvSpPr>
                <a:spLocks noChangeArrowheads="1"/>
              </p:cNvSpPr>
              <p:nvPr/>
            </p:nvSpPr>
            <p:spPr bwMode="auto">
              <a:xfrm>
                <a:off x="4624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7" name="AutoShape 732"/>
              <p:cNvSpPr>
                <a:spLocks noChangeArrowheads="1"/>
              </p:cNvSpPr>
              <p:nvPr/>
            </p:nvSpPr>
            <p:spPr bwMode="auto">
              <a:xfrm>
                <a:off x="4632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8" name="AutoShape 733"/>
              <p:cNvSpPr>
                <a:spLocks noChangeArrowheads="1"/>
              </p:cNvSpPr>
              <p:nvPr/>
            </p:nvSpPr>
            <p:spPr bwMode="auto">
              <a:xfrm>
                <a:off x="4640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9" name="AutoShape 734"/>
              <p:cNvSpPr>
                <a:spLocks noChangeArrowheads="1"/>
              </p:cNvSpPr>
              <p:nvPr/>
            </p:nvSpPr>
            <p:spPr bwMode="auto">
              <a:xfrm>
                <a:off x="4640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0" name="AutoShape 735"/>
              <p:cNvSpPr>
                <a:spLocks noChangeArrowheads="1"/>
              </p:cNvSpPr>
              <p:nvPr/>
            </p:nvSpPr>
            <p:spPr bwMode="auto">
              <a:xfrm>
                <a:off x="464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1" name="AutoShape 736"/>
              <p:cNvSpPr>
                <a:spLocks noChangeArrowheads="1"/>
              </p:cNvSpPr>
              <p:nvPr/>
            </p:nvSpPr>
            <p:spPr bwMode="auto">
              <a:xfrm>
                <a:off x="4648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2" name="AutoShape 737"/>
              <p:cNvSpPr>
                <a:spLocks noChangeArrowheads="1"/>
              </p:cNvSpPr>
              <p:nvPr/>
            </p:nvSpPr>
            <p:spPr bwMode="auto">
              <a:xfrm>
                <a:off x="4656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3" name="AutoShape 738"/>
              <p:cNvSpPr>
                <a:spLocks noChangeArrowheads="1"/>
              </p:cNvSpPr>
              <p:nvPr/>
            </p:nvSpPr>
            <p:spPr bwMode="auto">
              <a:xfrm>
                <a:off x="46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4" name="AutoShape 739"/>
              <p:cNvSpPr>
                <a:spLocks noChangeArrowheads="1"/>
              </p:cNvSpPr>
              <p:nvPr/>
            </p:nvSpPr>
            <p:spPr bwMode="auto">
              <a:xfrm>
                <a:off x="4664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5" name="AutoShape 740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6" name="AutoShape 741"/>
              <p:cNvSpPr>
                <a:spLocks noChangeArrowheads="1"/>
              </p:cNvSpPr>
              <p:nvPr/>
            </p:nvSpPr>
            <p:spPr bwMode="auto">
              <a:xfrm>
                <a:off x="46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7" name="AutoShape 742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8" name="AutoShape 743"/>
              <p:cNvSpPr>
                <a:spLocks noChangeArrowheads="1"/>
              </p:cNvSpPr>
              <p:nvPr/>
            </p:nvSpPr>
            <p:spPr bwMode="auto">
              <a:xfrm>
                <a:off x="46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9" name="AutoShape 744"/>
              <p:cNvSpPr>
                <a:spLocks noChangeArrowheads="1"/>
              </p:cNvSpPr>
              <p:nvPr/>
            </p:nvSpPr>
            <p:spPr bwMode="auto">
              <a:xfrm>
                <a:off x="46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0" name="AutoShape 745"/>
              <p:cNvSpPr>
                <a:spLocks noChangeArrowheads="1"/>
              </p:cNvSpPr>
              <p:nvPr/>
            </p:nvSpPr>
            <p:spPr bwMode="auto">
              <a:xfrm>
                <a:off x="4680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1" name="AutoShape 746"/>
              <p:cNvSpPr>
                <a:spLocks noChangeArrowheads="1"/>
              </p:cNvSpPr>
              <p:nvPr/>
            </p:nvSpPr>
            <p:spPr bwMode="auto">
              <a:xfrm>
                <a:off x="468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2" name="AutoShape 747"/>
              <p:cNvSpPr>
                <a:spLocks noChangeArrowheads="1"/>
              </p:cNvSpPr>
              <p:nvPr/>
            </p:nvSpPr>
            <p:spPr bwMode="auto">
              <a:xfrm>
                <a:off x="468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3" name="AutoShape 748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4" name="AutoShape 749"/>
              <p:cNvSpPr>
                <a:spLocks noChangeArrowheads="1"/>
              </p:cNvSpPr>
              <p:nvPr/>
            </p:nvSpPr>
            <p:spPr bwMode="auto">
              <a:xfrm>
                <a:off x="469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5" name="AutoShape 750"/>
              <p:cNvSpPr>
                <a:spLocks noChangeArrowheads="1"/>
              </p:cNvSpPr>
              <p:nvPr/>
            </p:nvSpPr>
            <p:spPr bwMode="auto">
              <a:xfrm>
                <a:off x="469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6" name="AutoShape 751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7" name="AutoShape 752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8" name="AutoShape 753"/>
              <p:cNvSpPr>
                <a:spLocks noChangeArrowheads="1"/>
              </p:cNvSpPr>
              <p:nvPr/>
            </p:nvSpPr>
            <p:spPr bwMode="auto">
              <a:xfrm>
                <a:off x="470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9" name="AutoShape 754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0" name="AutoShape 755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1" name="AutoShape 756"/>
              <p:cNvSpPr>
                <a:spLocks noChangeArrowheads="1"/>
              </p:cNvSpPr>
              <p:nvPr/>
            </p:nvSpPr>
            <p:spPr bwMode="auto">
              <a:xfrm>
                <a:off x="471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2" name="AutoShape 757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3" name="AutoShape 758"/>
              <p:cNvSpPr>
                <a:spLocks noChangeArrowheads="1"/>
              </p:cNvSpPr>
              <p:nvPr/>
            </p:nvSpPr>
            <p:spPr bwMode="auto">
              <a:xfrm>
                <a:off x="471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4" name="AutoShape 759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5" name="AutoShape 760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6" name="AutoShape 761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7" name="AutoShape 762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8" name="AutoShape 763"/>
              <p:cNvSpPr>
                <a:spLocks noChangeArrowheads="1"/>
              </p:cNvSpPr>
              <p:nvPr/>
            </p:nvSpPr>
            <p:spPr bwMode="auto">
              <a:xfrm>
                <a:off x="472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9" name="AutoShape 764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0" name="AutoShape 765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1" name="AutoShape 766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2" name="AutoShape 767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3" name="AutoShape 768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4" name="AutoShape 769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5" name="AutoShape 770"/>
              <p:cNvSpPr>
                <a:spLocks noChangeArrowheads="1"/>
              </p:cNvSpPr>
              <p:nvPr/>
            </p:nvSpPr>
            <p:spPr bwMode="auto">
              <a:xfrm>
                <a:off x="473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6" name="AutoShape 771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7" name="AutoShape 772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8" name="AutoShape 773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9" name="AutoShape 774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0" name="AutoShape 775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1" name="AutoShape 776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2" name="AutoShape 777"/>
              <p:cNvSpPr>
                <a:spLocks noChangeArrowheads="1"/>
              </p:cNvSpPr>
              <p:nvPr/>
            </p:nvSpPr>
            <p:spPr bwMode="auto">
              <a:xfrm>
                <a:off x="475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3" name="AutoShape 778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4" name="AutoShape 779"/>
              <p:cNvSpPr>
                <a:spLocks noChangeArrowheads="1"/>
              </p:cNvSpPr>
              <p:nvPr/>
            </p:nvSpPr>
            <p:spPr bwMode="auto">
              <a:xfrm>
                <a:off x="475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5" name="AutoShape 780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6" name="AutoShape 781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7" name="AutoShape 782"/>
              <p:cNvSpPr>
                <a:spLocks noChangeArrowheads="1"/>
              </p:cNvSpPr>
              <p:nvPr/>
            </p:nvSpPr>
            <p:spPr bwMode="auto">
              <a:xfrm>
                <a:off x="476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8" name="AutoShape 783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9" name="AutoShape 784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0" name="AutoShape 785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1" name="AutoShape 786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2" name="AutoShape 787"/>
              <p:cNvSpPr>
                <a:spLocks noChangeArrowheads="1"/>
              </p:cNvSpPr>
              <p:nvPr/>
            </p:nvSpPr>
            <p:spPr bwMode="auto">
              <a:xfrm>
                <a:off x="476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3" name="AutoShape 788"/>
              <p:cNvSpPr>
                <a:spLocks noChangeArrowheads="1"/>
              </p:cNvSpPr>
              <p:nvPr/>
            </p:nvSpPr>
            <p:spPr bwMode="auto">
              <a:xfrm>
                <a:off x="476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4" name="AutoShape 789"/>
              <p:cNvSpPr>
                <a:spLocks noChangeArrowheads="1"/>
              </p:cNvSpPr>
              <p:nvPr/>
            </p:nvSpPr>
            <p:spPr bwMode="auto">
              <a:xfrm>
                <a:off x="476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5" name="AutoShape 790"/>
              <p:cNvSpPr>
                <a:spLocks noChangeArrowheads="1"/>
              </p:cNvSpPr>
              <p:nvPr/>
            </p:nvSpPr>
            <p:spPr bwMode="auto">
              <a:xfrm>
                <a:off x="476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6" name="AutoShape 791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7" name="AutoShape 792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8" name="AutoShape 793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9" name="AutoShape 794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0" name="AutoShape 795"/>
              <p:cNvSpPr>
                <a:spLocks noChangeArrowheads="1"/>
              </p:cNvSpPr>
              <p:nvPr/>
            </p:nvSpPr>
            <p:spPr bwMode="auto">
              <a:xfrm>
                <a:off x="4776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1" name="AutoShape 796"/>
              <p:cNvSpPr>
                <a:spLocks noChangeArrowheads="1"/>
              </p:cNvSpPr>
              <p:nvPr/>
            </p:nvSpPr>
            <p:spPr bwMode="auto">
              <a:xfrm>
                <a:off x="478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2" name="AutoShape 797"/>
              <p:cNvSpPr>
                <a:spLocks noChangeArrowheads="1"/>
              </p:cNvSpPr>
              <p:nvPr/>
            </p:nvSpPr>
            <p:spPr bwMode="auto">
              <a:xfrm>
                <a:off x="478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3" name="AutoShape 798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4" name="AutoShape 799"/>
              <p:cNvSpPr>
                <a:spLocks noChangeArrowheads="1"/>
              </p:cNvSpPr>
              <p:nvPr/>
            </p:nvSpPr>
            <p:spPr bwMode="auto">
              <a:xfrm>
                <a:off x="4784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5" name="AutoShape 800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6" name="AutoShape 801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7" name="AutoShape 802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8" name="AutoShape 803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9" name="AutoShape 804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0" name="AutoShape 805"/>
              <p:cNvSpPr>
                <a:spLocks noChangeArrowheads="1"/>
              </p:cNvSpPr>
              <p:nvPr/>
            </p:nvSpPr>
            <p:spPr bwMode="auto">
              <a:xfrm>
                <a:off x="479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1" name="AutoShape 806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2" name="AutoShape 807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3" name="AutoShape 808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4" name="AutoShape 809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5" name="AutoShape 810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6" name="AutoShape 811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7" name="AutoShape 812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8" name="AutoShape 813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9" name="AutoShape 814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0" name="AutoShape 815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1" name="AutoShape 816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2" name="AutoShape 817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3" name="AutoShape 818"/>
              <p:cNvSpPr>
                <a:spLocks noChangeArrowheads="1"/>
              </p:cNvSpPr>
              <p:nvPr/>
            </p:nvSpPr>
            <p:spPr bwMode="auto">
              <a:xfrm>
                <a:off x="481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4" name="AutoShape 819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5" name="AutoShape 820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6" name="AutoShape 821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7" name="AutoShape 822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8" name="AutoShape 823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9" name="AutoShape 824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0" name="AutoShape 825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1" name="AutoShape 826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2" name="AutoShape 827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3" name="AutoShape 828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4" name="AutoShape 829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5" name="AutoShape 830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6" name="AutoShape 831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7" name="AutoShape 832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8" name="AutoShape 833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9" name="AutoShape 834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0" name="AutoShape 835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1" name="AutoShape 836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2" name="AutoShape 837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3" name="AutoShape 838"/>
              <p:cNvSpPr>
                <a:spLocks noChangeArrowheads="1"/>
              </p:cNvSpPr>
              <p:nvPr/>
            </p:nvSpPr>
            <p:spPr bwMode="auto">
              <a:xfrm>
                <a:off x="484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4" name="AutoShape 839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5" name="AutoShape 840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6" name="AutoShape 841"/>
              <p:cNvSpPr>
                <a:spLocks noChangeArrowheads="1"/>
              </p:cNvSpPr>
              <p:nvPr/>
            </p:nvSpPr>
            <p:spPr bwMode="auto">
              <a:xfrm>
                <a:off x="4808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7" name="AutoShape 842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8" name="AutoShape 843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9" name="AutoShape 844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0" name="AutoShape 845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1" name="AutoShape 846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2" name="AutoShape 847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3" name="AutoShape 848"/>
              <p:cNvSpPr>
                <a:spLocks noChangeArrowheads="1"/>
              </p:cNvSpPr>
              <p:nvPr/>
            </p:nvSpPr>
            <p:spPr bwMode="auto">
              <a:xfrm>
                <a:off x="484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4" name="AutoShape 849"/>
              <p:cNvSpPr>
                <a:spLocks noChangeArrowheads="1"/>
              </p:cNvSpPr>
              <p:nvPr/>
            </p:nvSpPr>
            <p:spPr bwMode="auto">
              <a:xfrm>
                <a:off x="484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5" name="AutoShape 850"/>
              <p:cNvSpPr>
                <a:spLocks noChangeArrowheads="1"/>
              </p:cNvSpPr>
              <p:nvPr/>
            </p:nvSpPr>
            <p:spPr bwMode="auto">
              <a:xfrm>
                <a:off x="484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6" name="AutoShape 851"/>
              <p:cNvSpPr>
                <a:spLocks noChangeArrowheads="1"/>
              </p:cNvSpPr>
              <p:nvPr/>
            </p:nvSpPr>
            <p:spPr bwMode="auto">
              <a:xfrm>
                <a:off x="484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7" name="AutoShape 852"/>
              <p:cNvSpPr>
                <a:spLocks noChangeArrowheads="1"/>
              </p:cNvSpPr>
              <p:nvPr/>
            </p:nvSpPr>
            <p:spPr bwMode="auto">
              <a:xfrm>
                <a:off x="484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8" name="AutoShape 853"/>
              <p:cNvSpPr>
                <a:spLocks noChangeArrowheads="1"/>
              </p:cNvSpPr>
              <p:nvPr/>
            </p:nvSpPr>
            <p:spPr bwMode="auto">
              <a:xfrm>
                <a:off x="485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9" name="AutoShape 854"/>
              <p:cNvSpPr>
                <a:spLocks noChangeArrowheads="1"/>
              </p:cNvSpPr>
              <p:nvPr/>
            </p:nvSpPr>
            <p:spPr bwMode="auto">
              <a:xfrm>
                <a:off x="48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0" name="AutoShape 855"/>
              <p:cNvSpPr>
                <a:spLocks noChangeArrowheads="1"/>
              </p:cNvSpPr>
              <p:nvPr/>
            </p:nvSpPr>
            <p:spPr bwMode="auto">
              <a:xfrm>
                <a:off x="48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1" name="AutoShape 856"/>
              <p:cNvSpPr>
                <a:spLocks noChangeArrowheads="1"/>
              </p:cNvSpPr>
              <p:nvPr/>
            </p:nvSpPr>
            <p:spPr bwMode="auto">
              <a:xfrm>
                <a:off x="48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2" name="AutoShape 857"/>
              <p:cNvSpPr>
                <a:spLocks noChangeArrowheads="1"/>
              </p:cNvSpPr>
              <p:nvPr/>
            </p:nvSpPr>
            <p:spPr bwMode="auto">
              <a:xfrm>
                <a:off x="4880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3" name="AutoShape 858"/>
              <p:cNvSpPr>
                <a:spLocks noChangeArrowheads="1"/>
              </p:cNvSpPr>
              <p:nvPr/>
            </p:nvSpPr>
            <p:spPr bwMode="auto">
              <a:xfrm>
                <a:off x="48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4" name="AutoShape 859"/>
              <p:cNvSpPr>
                <a:spLocks noChangeArrowheads="1"/>
              </p:cNvSpPr>
              <p:nvPr/>
            </p:nvSpPr>
            <p:spPr bwMode="auto">
              <a:xfrm>
                <a:off x="488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5" name="AutoShape 860"/>
              <p:cNvSpPr>
                <a:spLocks noChangeArrowheads="1"/>
              </p:cNvSpPr>
              <p:nvPr/>
            </p:nvSpPr>
            <p:spPr bwMode="auto">
              <a:xfrm>
                <a:off x="4888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6" name="AutoShape 861"/>
              <p:cNvSpPr>
                <a:spLocks noChangeArrowheads="1"/>
              </p:cNvSpPr>
              <p:nvPr/>
            </p:nvSpPr>
            <p:spPr bwMode="auto">
              <a:xfrm>
                <a:off x="4896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7" name="AutoShape 862"/>
              <p:cNvSpPr>
                <a:spLocks noChangeArrowheads="1"/>
              </p:cNvSpPr>
              <p:nvPr/>
            </p:nvSpPr>
            <p:spPr bwMode="auto">
              <a:xfrm>
                <a:off x="4896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8" name="AutoShape 863"/>
              <p:cNvSpPr>
                <a:spLocks noChangeArrowheads="1"/>
              </p:cNvSpPr>
              <p:nvPr/>
            </p:nvSpPr>
            <p:spPr bwMode="auto">
              <a:xfrm>
                <a:off x="489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9" name="AutoShape 864"/>
              <p:cNvSpPr>
                <a:spLocks noChangeArrowheads="1"/>
              </p:cNvSpPr>
              <p:nvPr/>
            </p:nvSpPr>
            <p:spPr bwMode="auto">
              <a:xfrm>
                <a:off x="490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0" name="AutoShape 865"/>
              <p:cNvSpPr>
                <a:spLocks noChangeArrowheads="1"/>
              </p:cNvSpPr>
              <p:nvPr/>
            </p:nvSpPr>
            <p:spPr bwMode="auto">
              <a:xfrm>
                <a:off x="4904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1" name="AutoShape 866"/>
              <p:cNvSpPr>
                <a:spLocks noChangeArrowheads="1"/>
              </p:cNvSpPr>
              <p:nvPr/>
            </p:nvSpPr>
            <p:spPr bwMode="auto">
              <a:xfrm>
                <a:off x="4904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2" name="AutoShape 867"/>
              <p:cNvSpPr>
                <a:spLocks noChangeArrowheads="1"/>
              </p:cNvSpPr>
              <p:nvPr/>
            </p:nvSpPr>
            <p:spPr bwMode="auto">
              <a:xfrm>
                <a:off x="4912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3" name="AutoShape 868"/>
              <p:cNvSpPr>
                <a:spLocks noChangeArrowheads="1"/>
              </p:cNvSpPr>
              <p:nvPr/>
            </p:nvSpPr>
            <p:spPr bwMode="auto">
              <a:xfrm>
                <a:off x="4912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4" name="AutoShape 869"/>
              <p:cNvSpPr>
                <a:spLocks noChangeArrowheads="1"/>
              </p:cNvSpPr>
              <p:nvPr/>
            </p:nvSpPr>
            <p:spPr bwMode="auto">
              <a:xfrm>
                <a:off x="4920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5" name="AutoShape 870"/>
              <p:cNvSpPr>
                <a:spLocks noChangeArrowheads="1"/>
              </p:cNvSpPr>
              <p:nvPr/>
            </p:nvSpPr>
            <p:spPr bwMode="auto">
              <a:xfrm>
                <a:off x="492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6" name="AutoShape 871"/>
              <p:cNvSpPr>
                <a:spLocks noChangeArrowheads="1"/>
              </p:cNvSpPr>
              <p:nvPr/>
            </p:nvSpPr>
            <p:spPr bwMode="auto">
              <a:xfrm>
                <a:off x="4928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7" name="AutoShape 872"/>
              <p:cNvSpPr>
                <a:spLocks noChangeArrowheads="1"/>
              </p:cNvSpPr>
              <p:nvPr/>
            </p:nvSpPr>
            <p:spPr bwMode="auto">
              <a:xfrm>
                <a:off x="4928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8" name="AutoShape 873"/>
              <p:cNvSpPr>
                <a:spLocks noChangeArrowheads="1"/>
              </p:cNvSpPr>
              <p:nvPr/>
            </p:nvSpPr>
            <p:spPr bwMode="auto">
              <a:xfrm>
                <a:off x="4928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9" name="AutoShape 874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0" name="AutoShape 875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1" name="AutoShape 876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2" name="AutoShape 877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3" name="AutoShape 878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4" name="AutoShape 879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5" name="AutoShape 880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6" name="AutoShape 881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7" name="AutoShape 882"/>
              <p:cNvSpPr>
                <a:spLocks noChangeArrowheads="1"/>
              </p:cNvSpPr>
              <p:nvPr/>
            </p:nvSpPr>
            <p:spPr bwMode="auto">
              <a:xfrm>
                <a:off x="4952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593" name="AutoShape 883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4" name="AutoShape 884"/>
            <p:cNvSpPr>
              <a:spLocks noChangeArrowheads="1"/>
            </p:cNvSpPr>
            <p:nvPr/>
          </p:nvSpPr>
          <p:spPr bwMode="auto">
            <a:xfrm>
              <a:off x="496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5" name="AutoShape 885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6" name="AutoShape 886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7" name="AutoShape 887"/>
            <p:cNvSpPr>
              <a:spLocks noChangeArrowheads="1"/>
            </p:cNvSpPr>
            <p:nvPr/>
          </p:nvSpPr>
          <p:spPr bwMode="auto">
            <a:xfrm>
              <a:off x="496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8" name="AutoShape 888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9" name="AutoShape 889"/>
            <p:cNvSpPr>
              <a:spLocks noChangeArrowheads="1"/>
            </p:cNvSpPr>
            <p:nvPr/>
          </p:nvSpPr>
          <p:spPr bwMode="auto">
            <a:xfrm>
              <a:off x="497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0" name="AutoShape 890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1" name="AutoShape 891"/>
            <p:cNvSpPr>
              <a:spLocks noChangeArrowheads="1"/>
            </p:cNvSpPr>
            <p:nvPr/>
          </p:nvSpPr>
          <p:spPr bwMode="auto">
            <a:xfrm>
              <a:off x="498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2" name="AutoShape 892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3" name="AutoShape 893"/>
            <p:cNvSpPr>
              <a:spLocks noChangeArrowheads="1"/>
            </p:cNvSpPr>
            <p:nvPr/>
          </p:nvSpPr>
          <p:spPr bwMode="auto">
            <a:xfrm>
              <a:off x="498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4" name="AutoShape 894"/>
            <p:cNvSpPr>
              <a:spLocks noChangeArrowheads="1"/>
            </p:cNvSpPr>
            <p:nvPr/>
          </p:nvSpPr>
          <p:spPr bwMode="auto">
            <a:xfrm>
              <a:off x="499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5" name="AutoShape 895"/>
            <p:cNvSpPr>
              <a:spLocks noChangeArrowheads="1"/>
            </p:cNvSpPr>
            <p:nvPr/>
          </p:nvSpPr>
          <p:spPr bwMode="auto">
            <a:xfrm>
              <a:off x="499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6" name="AutoShape 896"/>
            <p:cNvSpPr>
              <a:spLocks noChangeArrowheads="1"/>
            </p:cNvSpPr>
            <p:nvPr/>
          </p:nvSpPr>
          <p:spPr bwMode="auto">
            <a:xfrm>
              <a:off x="500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7" name="AutoShape 897"/>
            <p:cNvSpPr>
              <a:spLocks noChangeArrowheads="1"/>
            </p:cNvSpPr>
            <p:nvPr/>
          </p:nvSpPr>
          <p:spPr bwMode="auto">
            <a:xfrm>
              <a:off x="500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8" name="AutoShape 898"/>
            <p:cNvSpPr>
              <a:spLocks noChangeArrowheads="1"/>
            </p:cNvSpPr>
            <p:nvPr/>
          </p:nvSpPr>
          <p:spPr bwMode="auto">
            <a:xfrm>
              <a:off x="500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9" name="AutoShape 899"/>
            <p:cNvSpPr>
              <a:spLocks noChangeArrowheads="1"/>
            </p:cNvSpPr>
            <p:nvPr/>
          </p:nvSpPr>
          <p:spPr bwMode="auto">
            <a:xfrm>
              <a:off x="500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0" name="AutoShape 900"/>
            <p:cNvSpPr>
              <a:spLocks noChangeArrowheads="1"/>
            </p:cNvSpPr>
            <p:nvPr/>
          </p:nvSpPr>
          <p:spPr bwMode="auto">
            <a:xfrm>
              <a:off x="500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1" name="AutoShape 901"/>
            <p:cNvSpPr>
              <a:spLocks noChangeArrowheads="1"/>
            </p:cNvSpPr>
            <p:nvPr/>
          </p:nvSpPr>
          <p:spPr bwMode="auto">
            <a:xfrm>
              <a:off x="500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2" name="AutoShape 902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3" name="AutoShape 903"/>
            <p:cNvSpPr>
              <a:spLocks noChangeArrowheads="1"/>
            </p:cNvSpPr>
            <p:nvPr/>
          </p:nvSpPr>
          <p:spPr bwMode="auto">
            <a:xfrm>
              <a:off x="501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4" name="AutoShape 904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5" name="AutoShape 905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6" name="AutoShape 906"/>
            <p:cNvSpPr>
              <a:spLocks noChangeArrowheads="1"/>
            </p:cNvSpPr>
            <p:nvPr/>
          </p:nvSpPr>
          <p:spPr bwMode="auto">
            <a:xfrm>
              <a:off x="501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7" name="AutoShape 907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8" name="AutoShape 908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9" name="AutoShape 909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0" name="AutoShape 910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1" name="AutoShape 911"/>
            <p:cNvSpPr>
              <a:spLocks noChangeArrowheads="1"/>
            </p:cNvSpPr>
            <p:nvPr/>
          </p:nvSpPr>
          <p:spPr bwMode="auto">
            <a:xfrm>
              <a:off x="502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2" name="AutoShape 912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3" name="AutoShape 913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4" name="AutoShape 914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5" name="AutoShape 915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6" name="AutoShape 916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7" name="AutoShape 917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8" name="AutoShape 918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9" name="AutoShape 919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0" name="AutoShape 920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1" name="AutoShape 921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2" name="AutoShape 922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3" name="AutoShape 923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4" name="AutoShape 924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5" name="AutoShape 925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6" name="AutoShape 926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7" name="AutoShape 927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8" name="AutoShape 928"/>
            <p:cNvSpPr>
              <a:spLocks noChangeArrowheads="1"/>
            </p:cNvSpPr>
            <p:nvPr/>
          </p:nvSpPr>
          <p:spPr bwMode="auto">
            <a:xfrm>
              <a:off x="504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9" name="AutoShape 929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0" name="AutoShape 930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1" name="AutoShape 931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2" name="AutoShape 932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3" name="AutoShape 933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4" name="AutoShape 934"/>
            <p:cNvSpPr>
              <a:spLocks noChangeArrowheads="1"/>
            </p:cNvSpPr>
            <p:nvPr/>
          </p:nvSpPr>
          <p:spPr bwMode="auto">
            <a:xfrm>
              <a:off x="505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5" name="AutoShape 935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6" name="AutoShape 936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7" name="AutoShape 937"/>
            <p:cNvSpPr>
              <a:spLocks noChangeArrowheads="1"/>
            </p:cNvSpPr>
            <p:nvPr/>
          </p:nvSpPr>
          <p:spPr bwMode="auto">
            <a:xfrm>
              <a:off x="505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8" name="AutoShape 938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9" name="AutoShape 939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0" name="AutoShape 940"/>
            <p:cNvSpPr>
              <a:spLocks noChangeArrowheads="1"/>
            </p:cNvSpPr>
            <p:nvPr/>
          </p:nvSpPr>
          <p:spPr bwMode="auto">
            <a:xfrm>
              <a:off x="506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1" name="AutoShape 941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2" name="AutoShape 942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3" name="AutoShape 943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4" name="AutoShape 944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5" name="AutoShape 945"/>
            <p:cNvSpPr>
              <a:spLocks noChangeArrowheads="1"/>
            </p:cNvSpPr>
            <p:nvPr/>
          </p:nvSpPr>
          <p:spPr bwMode="auto">
            <a:xfrm>
              <a:off x="506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6" name="AutoShape 946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7" name="AutoShape 947"/>
            <p:cNvSpPr>
              <a:spLocks noChangeArrowheads="1"/>
            </p:cNvSpPr>
            <p:nvPr/>
          </p:nvSpPr>
          <p:spPr bwMode="auto">
            <a:xfrm>
              <a:off x="507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8" name="AutoShape 948"/>
            <p:cNvSpPr>
              <a:spLocks noChangeArrowheads="1"/>
            </p:cNvSpPr>
            <p:nvPr/>
          </p:nvSpPr>
          <p:spPr bwMode="auto">
            <a:xfrm>
              <a:off x="507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9" name="AutoShape 949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0" name="AutoShape 950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1" name="AutoShape 951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2" name="AutoShape 952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3" name="AutoShape 953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4" name="AutoShape 954"/>
            <p:cNvSpPr>
              <a:spLocks noChangeArrowheads="1"/>
            </p:cNvSpPr>
            <p:nvPr/>
          </p:nvSpPr>
          <p:spPr bwMode="auto">
            <a:xfrm>
              <a:off x="508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5" name="AutoShape 955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6" name="AutoShape 956"/>
            <p:cNvSpPr>
              <a:spLocks noChangeArrowheads="1"/>
            </p:cNvSpPr>
            <p:nvPr/>
          </p:nvSpPr>
          <p:spPr bwMode="auto">
            <a:xfrm>
              <a:off x="508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7" name="AutoShape 957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8" name="AutoShape 958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9" name="AutoShape 959"/>
            <p:cNvSpPr>
              <a:spLocks noChangeArrowheads="1"/>
            </p:cNvSpPr>
            <p:nvPr/>
          </p:nvSpPr>
          <p:spPr bwMode="auto">
            <a:xfrm>
              <a:off x="508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0" name="AutoShape 960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1" name="AutoShape 961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2" name="AutoShape 962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3" name="AutoShape 963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4" name="AutoShape 964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5" name="AutoShape 965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6" name="AutoShape 966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7" name="AutoShape 967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8" name="AutoShape 968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9" name="AutoShape 969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0" name="AutoShape 970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1" name="AutoShape 971"/>
            <p:cNvSpPr>
              <a:spLocks noChangeArrowheads="1"/>
            </p:cNvSpPr>
            <p:nvPr/>
          </p:nvSpPr>
          <p:spPr bwMode="auto">
            <a:xfrm>
              <a:off x="5096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2" name="AutoShape 972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3" name="AutoShape 973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4" name="AutoShape 974"/>
            <p:cNvSpPr>
              <a:spLocks noChangeArrowheads="1"/>
            </p:cNvSpPr>
            <p:nvPr/>
          </p:nvSpPr>
          <p:spPr bwMode="auto">
            <a:xfrm>
              <a:off x="509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5" name="AutoShape 975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6" name="AutoShape 976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7" name="AutoShape 977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8" name="AutoShape 978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9" name="AutoShape 979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0" name="AutoShape 980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1" name="AutoShape 981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2" name="AutoShape 982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3" name="AutoShape 983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4" name="AutoShape 984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5" name="AutoShape 985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6" name="AutoShape 986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7" name="AutoShape 987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8" name="AutoShape 988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9" name="AutoShape 989"/>
            <p:cNvSpPr>
              <a:spLocks noChangeArrowheads="1"/>
            </p:cNvSpPr>
            <p:nvPr/>
          </p:nvSpPr>
          <p:spPr bwMode="auto">
            <a:xfrm>
              <a:off x="5112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0" name="AutoShape 990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1" name="AutoShape 991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2" name="AutoShape 992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3" name="AutoShape 993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4" name="AutoShape 994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5" name="AutoShape 995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6" name="AutoShape 996"/>
            <p:cNvSpPr>
              <a:spLocks noChangeArrowheads="1"/>
            </p:cNvSpPr>
            <p:nvPr/>
          </p:nvSpPr>
          <p:spPr bwMode="auto">
            <a:xfrm>
              <a:off x="5112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7" name="AutoShape 997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8" name="AutoShape 998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9" name="AutoShape 999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0" name="AutoShape 1000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1" name="AutoShape 1001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2" name="AutoShape 1002"/>
            <p:cNvSpPr>
              <a:spLocks noChangeArrowheads="1"/>
            </p:cNvSpPr>
            <p:nvPr/>
          </p:nvSpPr>
          <p:spPr bwMode="auto">
            <a:xfrm>
              <a:off x="5120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3" name="AutoShape 1003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4" name="AutoShape 1004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5" name="AutoShape 1005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6" name="AutoShape 1006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7" name="AutoShape 1007"/>
            <p:cNvSpPr>
              <a:spLocks noChangeArrowheads="1"/>
            </p:cNvSpPr>
            <p:nvPr/>
          </p:nvSpPr>
          <p:spPr bwMode="auto">
            <a:xfrm>
              <a:off x="512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8" name="AutoShape 1008"/>
            <p:cNvSpPr>
              <a:spLocks noChangeArrowheads="1"/>
            </p:cNvSpPr>
            <p:nvPr/>
          </p:nvSpPr>
          <p:spPr bwMode="auto">
            <a:xfrm>
              <a:off x="512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9" name="AutoShape 1009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0" name="AutoShape 101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1" name="AutoShape 101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2" name="AutoShape 1012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3" name="AutoShape 1013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4" name="AutoShape 1014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5" name="AutoShape 1015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6" name="AutoShape 1016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7" name="AutoShape 1017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8" name="AutoShape 1018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9" name="AutoShape 1019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0" name="AutoShape 102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1" name="AutoShape 102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2" name="AutoShape 102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3" name="AutoShape 1023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4" name="AutoShape 0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5" name="AutoShape 1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6" name="AutoShape 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7" name="AutoShape 3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8" name="AutoShape 4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9" name="AutoShape 5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0" name="AutoShape 6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1" name="AutoShape 7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2" name="AutoShape 8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210" y="4499"/>
              <a:ext cx="3194" cy="136"/>
              <a:chOff x="2210" y="4499"/>
              <a:chExt cx="3194" cy="136"/>
            </a:xfrm>
          </p:grpSpPr>
          <p:sp>
            <p:nvSpPr>
              <p:cNvPr id="23766" name="Rectangle 10"/>
              <p:cNvSpPr>
                <a:spLocks noChangeArrowheads="1"/>
              </p:cNvSpPr>
              <p:nvPr/>
            </p:nvSpPr>
            <p:spPr bwMode="auto">
              <a:xfrm>
                <a:off x="2210" y="4514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7" name="Rectangle 11"/>
              <p:cNvSpPr>
                <a:spLocks noChangeArrowheads="1"/>
              </p:cNvSpPr>
              <p:nvPr/>
            </p:nvSpPr>
            <p:spPr bwMode="auto">
              <a:xfrm>
                <a:off x="2308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-7</a:t>
                </a:r>
              </a:p>
            </p:txBody>
          </p:sp>
          <p:sp>
            <p:nvSpPr>
              <p:cNvPr id="23768" name="Rectangle 12"/>
              <p:cNvSpPr>
                <a:spLocks noChangeArrowheads="1"/>
              </p:cNvSpPr>
              <p:nvPr/>
            </p:nvSpPr>
            <p:spPr bwMode="auto">
              <a:xfrm>
                <a:off x="2589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9" name="Rectangle 13"/>
              <p:cNvSpPr>
                <a:spLocks noChangeArrowheads="1"/>
              </p:cNvSpPr>
              <p:nvPr/>
            </p:nvSpPr>
            <p:spPr bwMode="auto">
              <a:xfrm>
                <a:off x="2682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-6</a:t>
                </a:r>
              </a:p>
            </p:txBody>
          </p:sp>
          <p:sp>
            <p:nvSpPr>
              <p:cNvPr id="23770" name="Rectangle 14"/>
              <p:cNvSpPr>
                <a:spLocks noChangeArrowheads="1"/>
              </p:cNvSpPr>
              <p:nvPr/>
            </p:nvSpPr>
            <p:spPr bwMode="auto">
              <a:xfrm>
                <a:off x="2973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71" name="Rectangle 15"/>
              <p:cNvSpPr>
                <a:spLocks noChangeArrowheads="1"/>
              </p:cNvSpPr>
              <p:nvPr/>
            </p:nvSpPr>
            <p:spPr bwMode="auto">
              <a:xfrm>
                <a:off x="3066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-5</a:t>
                </a:r>
              </a:p>
            </p:txBody>
          </p:sp>
          <p:sp>
            <p:nvSpPr>
              <p:cNvPr id="23772" name="Rectangle 16"/>
              <p:cNvSpPr>
                <a:spLocks noChangeArrowheads="1"/>
              </p:cNvSpPr>
              <p:nvPr/>
            </p:nvSpPr>
            <p:spPr bwMode="auto">
              <a:xfrm>
                <a:off x="3288" y="4515"/>
                <a:ext cx="291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0.0001</a:t>
                </a:r>
              </a:p>
            </p:txBody>
          </p:sp>
          <p:sp>
            <p:nvSpPr>
              <p:cNvPr id="23773" name="Rectangle 17"/>
              <p:cNvSpPr>
                <a:spLocks noChangeArrowheads="1"/>
              </p:cNvSpPr>
              <p:nvPr/>
            </p:nvSpPr>
            <p:spPr bwMode="auto">
              <a:xfrm>
                <a:off x="3702" y="4515"/>
                <a:ext cx="23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0.001</a:t>
                </a:r>
              </a:p>
            </p:txBody>
          </p:sp>
          <p:sp>
            <p:nvSpPr>
              <p:cNvPr id="23774" name="Rectangle 18"/>
              <p:cNvSpPr>
                <a:spLocks noChangeArrowheads="1"/>
              </p:cNvSpPr>
              <p:nvPr/>
            </p:nvSpPr>
            <p:spPr bwMode="auto">
              <a:xfrm>
                <a:off x="4108" y="4515"/>
                <a:ext cx="18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0.01</a:t>
                </a:r>
              </a:p>
            </p:txBody>
          </p:sp>
          <p:sp>
            <p:nvSpPr>
              <p:cNvPr id="23775" name="Rectangle 19"/>
              <p:cNvSpPr>
                <a:spLocks noChangeArrowheads="1"/>
              </p:cNvSpPr>
              <p:nvPr/>
            </p:nvSpPr>
            <p:spPr bwMode="auto">
              <a:xfrm>
                <a:off x="4523" y="4515"/>
                <a:ext cx="13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0.1</a:t>
                </a:r>
              </a:p>
            </p:txBody>
          </p:sp>
          <p:sp>
            <p:nvSpPr>
              <p:cNvPr id="23776" name="Rectangle 20"/>
              <p:cNvSpPr>
                <a:spLocks noChangeArrowheads="1"/>
              </p:cNvSpPr>
              <p:nvPr/>
            </p:nvSpPr>
            <p:spPr bwMode="auto">
              <a:xfrm>
                <a:off x="4947" y="4515"/>
                <a:ext cx="53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</a:t>
                </a:r>
              </a:p>
            </p:txBody>
          </p:sp>
          <p:sp>
            <p:nvSpPr>
              <p:cNvPr id="23777" name="Rectangle 21"/>
              <p:cNvSpPr>
                <a:spLocks noChangeArrowheads="1"/>
              </p:cNvSpPr>
              <p:nvPr/>
            </p:nvSpPr>
            <p:spPr bwMode="auto">
              <a:xfrm>
                <a:off x="5298" y="4515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</p:grpSp>
        <p:sp>
          <p:nvSpPr>
            <p:cNvPr id="23744" name="Rectangle 22"/>
            <p:cNvSpPr>
              <a:spLocks noChangeArrowheads="1"/>
            </p:cNvSpPr>
            <p:nvPr/>
          </p:nvSpPr>
          <p:spPr bwMode="auto">
            <a:xfrm rot="16200000">
              <a:off x="1788" y="3229"/>
              <a:ext cx="48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3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Intensity</a:t>
              </a:r>
            </a:p>
          </p:txBody>
        </p:sp>
        <p:sp>
          <p:nvSpPr>
            <p:cNvPr id="23745" name="Line 23"/>
            <p:cNvSpPr>
              <a:spLocks noChangeShapeType="1"/>
            </p:cNvSpPr>
            <p:nvPr/>
          </p:nvSpPr>
          <p:spPr bwMode="auto">
            <a:xfrm>
              <a:off x="4272" y="3992"/>
              <a:ext cx="25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6" name="Rectangle 24"/>
            <p:cNvSpPr>
              <a:spLocks noChangeArrowheads="1"/>
            </p:cNvSpPr>
            <p:nvPr/>
          </p:nvSpPr>
          <p:spPr bwMode="auto">
            <a:xfrm>
              <a:off x="4062" y="4172"/>
              <a:ext cx="16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-4.0</a:t>
              </a:r>
            </a:p>
          </p:txBody>
        </p:sp>
        <p:sp>
          <p:nvSpPr>
            <p:cNvPr id="23747" name="Line 25"/>
            <p:cNvSpPr>
              <a:spLocks noChangeShapeType="1"/>
            </p:cNvSpPr>
            <p:nvPr/>
          </p:nvSpPr>
          <p:spPr bwMode="auto">
            <a:xfrm>
              <a:off x="3801" y="3632"/>
              <a:ext cx="391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8" name="Rectangle 26"/>
            <p:cNvSpPr>
              <a:spLocks noChangeArrowheads="1"/>
            </p:cNvSpPr>
            <p:nvPr/>
          </p:nvSpPr>
          <p:spPr bwMode="auto">
            <a:xfrm>
              <a:off x="3605" y="3740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-2.0</a:t>
              </a:r>
            </a:p>
          </p:txBody>
        </p:sp>
        <p:sp>
          <p:nvSpPr>
            <p:cNvPr id="23749" name="Line 27"/>
            <p:cNvSpPr>
              <a:spLocks noChangeShapeType="1"/>
            </p:cNvSpPr>
            <p:nvPr/>
          </p:nvSpPr>
          <p:spPr bwMode="auto">
            <a:xfrm>
              <a:off x="3120" y="2872"/>
              <a:ext cx="6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0" name="Rectangle 28"/>
            <p:cNvSpPr>
              <a:spLocks noChangeArrowheads="1"/>
            </p:cNvSpPr>
            <p:nvPr/>
          </p:nvSpPr>
          <p:spPr bwMode="auto">
            <a:xfrm>
              <a:off x="2989" y="3164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-3.1</a:t>
              </a:r>
            </a:p>
          </p:txBody>
        </p:sp>
        <p:sp>
          <p:nvSpPr>
            <p:cNvPr id="23751" name="Rectangle 29"/>
            <p:cNvSpPr>
              <a:spLocks noChangeArrowheads="1"/>
            </p:cNvSpPr>
            <p:nvPr/>
          </p:nvSpPr>
          <p:spPr bwMode="auto">
            <a:xfrm>
              <a:off x="2350" y="2740"/>
              <a:ext cx="7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</a:t>
              </a:r>
            </a:p>
          </p:txBody>
        </p:sp>
        <p:sp>
          <p:nvSpPr>
            <p:cNvPr id="23752" name="Rectangle 30"/>
            <p:cNvSpPr>
              <a:spLocks noChangeArrowheads="1"/>
            </p:cNvSpPr>
            <p:nvPr/>
          </p:nvSpPr>
          <p:spPr bwMode="auto">
            <a:xfrm>
              <a:off x="2413" y="2804"/>
              <a:ext cx="4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7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G</a:t>
              </a:r>
            </a:p>
          </p:txBody>
        </p:sp>
        <p:sp>
          <p:nvSpPr>
            <p:cNvPr id="23753" name="Rectangle 31"/>
            <p:cNvSpPr>
              <a:spLocks noChangeArrowheads="1"/>
            </p:cNvSpPr>
            <p:nvPr/>
          </p:nvSpPr>
          <p:spPr bwMode="auto">
            <a:xfrm>
              <a:off x="2469" y="2740"/>
              <a:ext cx="22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= 89  </a:t>
              </a:r>
            </a:p>
          </p:txBody>
        </p:sp>
        <p:sp>
          <p:nvSpPr>
            <p:cNvPr id="23754" name="Rectangle 32"/>
            <p:cNvSpPr>
              <a:spLocks noChangeArrowheads="1"/>
            </p:cNvSpPr>
            <p:nvPr/>
          </p:nvSpPr>
          <p:spPr bwMode="auto">
            <a:xfrm>
              <a:off x="2711" y="2748"/>
              <a:ext cx="6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Times" charset="0"/>
                  <a:ea typeface="Symbol" charset="2"/>
                  <a:cs typeface="Symbol" charset="2"/>
                  <a:sym typeface="Symbol" charset="2"/>
                </a:rPr>
                <a:t>μ</a:t>
              </a:r>
            </a:p>
          </p:txBody>
        </p:sp>
        <p:sp>
          <p:nvSpPr>
            <p:cNvPr id="23755" name="AutoShape 33"/>
            <p:cNvSpPr>
              <a:spLocks noChangeArrowheads="1"/>
            </p:cNvSpPr>
            <p:nvPr/>
          </p:nvSpPr>
          <p:spPr bwMode="auto">
            <a:xfrm>
              <a:off x="2712" y="2488"/>
              <a:ext cx="64" cy="8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10800" y="13745"/>
                  </a:lnTo>
                  <a:lnTo>
                    <a:pt x="0" y="2160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6" name="Line 34"/>
            <p:cNvSpPr>
              <a:spLocks noChangeShapeType="1"/>
            </p:cNvSpPr>
            <p:nvPr/>
          </p:nvSpPr>
          <p:spPr bwMode="auto">
            <a:xfrm>
              <a:off x="2745" y="2544"/>
              <a:ext cx="1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7" name="Line 35"/>
            <p:cNvSpPr>
              <a:spLocks noChangeShapeType="1"/>
            </p:cNvSpPr>
            <p:nvPr/>
          </p:nvSpPr>
          <p:spPr bwMode="auto">
            <a:xfrm>
              <a:off x="3784" y="2313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8" name="Line 36"/>
            <p:cNvSpPr>
              <a:spLocks noChangeShapeType="1"/>
            </p:cNvSpPr>
            <p:nvPr/>
          </p:nvSpPr>
          <p:spPr bwMode="auto">
            <a:xfrm>
              <a:off x="4408" y="244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9" name="Line 37"/>
            <p:cNvSpPr>
              <a:spLocks noChangeShapeType="1"/>
            </p:cNvSpPr>
            <p:nvPr/>
          </p:nvSpPr>
          <p:spPr bwMode="auto">
            <a:xfrm>
              <a:off x="2728" y="172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0" name="Line 38"/>
            <p:cNvSpPr>
              <a:spLocks noChangeShapeType="1"/>
            </p:cNvSpPr>
            <p:nvPr/>
          </p:nvSpPr>
          <p:spPr bwMode="auto">
            <a:xfrm>
              <a:off x="4984" y="2557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1" name="Line 39"/>
            <p:cNvSpPr>
              <a:spLocks noChangeShapeType="1"/>
            </p:cNvSpPr>
            <p:nvPr/>
          </p:nvSpPr>
          <p:spPr bwMode="auto">
            <a:xfrm rot="10800000" flipH="1">
              <a:off x="1392" y="3216"/>
              <a:ext cx="1536" cy="81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2" name="Line 40"/>
            <p:cNvSpPr>
              <a:spLocks noChangeShapeType="1"/>
            </p:cNvSpPr>
            <p:nvPr/>
          </p:nvSpPr>
          <p:spPr bwMode="auto">
            <a:xfrm rot="10800000" flipH="1">
              <a:off x="1488" y="3792"/>
              <a:ext cx="2064" cy="33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3" name="Line 41"/>
            <p:cNvSpPr>
              <a:spLocks noChangeShapeType="1"/>
            </p:cNvSpPr>
            <p:nvPr/>
          </p:nvSpPr>
          <p:spPr bwMode="auto">
            <a:xfrm rot="10800000" flipH="1">
              <a:off x="1920" y="4224"/>
              <a:ext cx="2112" cy="9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4" name="Rectangle 42"/>
            <p:cNvSpPr>
              <a:spLocks noChangeArrowheads="1"/>
            </p:cNvSpPr>
            <p:nvPr/>
          </p:nvSpPr>
          <p:spPr bwMode="auto">
            <a:xfrm>
              <a:off x="3001" y="4688"/>
              <a:ext cx="164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46038" algn="ctr" defTabSz="820738" eaLnBrk="1" hangingPunct="1"/>
              <a:r>
                <a:rPr lang="en-US" b="0" i="1" dirty="0">
                  <a:ea typeface="Times New Roman" charset="0"/>
                  <a:cs typeface="Times New Roman" charset="0"/>
                  <a:sym typeface="Times New Roman" charset="0"/>
                </a:rPr>
                <a:t>q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 [Å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-1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] ~ </a:t>
              </a:r>
              <a:r>
                <a:rPr lang="en-US" b="0" dirty="0" smtClean="0">
                  <a:ea typeface="Times New Roman" charset="0"/>
                  <a:cs typeface="Times New Roman" charset="0"/>
                  <a:sym typeface="Times New Roman" charset="0"/>
                </a:rPr>
                <a:t>Length</a:t>
              </a:r>
              <a:r>
                <a:rPr lang="en-US" b="0" baseline="30000" dirty="0" smtClean="0">
                  <a:ea typeface="Times New Roman" charset="0"/>
                  <a:cs typeface="Times New Roman" charset="0"/>
                  <a:sym typeface="Times New Roman" charset="0"/>
                </a:rPr>
                <a:t>-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1 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~ sin(</a:t>
              </a:r>
              <a:r>
                <a:rPr lang="en-US" b="0" dirty="0" err="1">
                  <a:latin typeface="+mn-lt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/2)</a:t>
              </a:r>
            </a:p>
          </p:txBody>
        </p:sp>
      </p:grpSp>
      <p:pic>
        <p:nvPicPr>
          <p:cNvPr id="23584" name="Picture 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0150" y="1681163"/>
            <a:ext cx="284163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>
            <a:off x="4953000" y="4953000"/>
            <a:ext cx="18288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715000" y="5562600"/>
            <a:ext cx="1371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38800" y="4572000"/>
            <a:ext cx="85742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USAXS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5181600"/>
            <a:ext cx="70924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SAXS</a:t>
            </a:r>
          </a:p>
        </p:txBody>
      </p:sp>
      <p:graphicFrame>
        <p:nvGraphicFramePr>
          <p:cNvPr id="1073" name="Object 1072"/>
          <p:cNvGraphicFramePr>
            <a:graphicFrameLocks noChangeAspect="1"/>
          </p:cNvGraphicFramePr>
          <p:nvPr/>
        </p:nvGraphicFramePr>
        <p:xfrm>
          <a:off x="304800" y="3276600"/>
          <a:ext cx="2171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47" name="Equation" r:id="rId8" imgW="1447387" imgH="456924" progId="Equation.3">
                  <p:embed/>
                </p:oleObj>
              </mc:Choice>
              <mc:Fallback>
                <p:oleObj name="Equation" r:id="rId8" imgW="1447387" imgH="4569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76600"/>
                        <a:ext cx="21717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43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532" y="146220"/>
            <a:ext cx="6891337" cy="473075"/>
          </a:xfrm>
        </p:spPr>
        <p:txBody>
          <a:bodyPr/>
          <a:lstStyle/>
          <a:p>
            <a:r>
              <a:rPr lang="en-US" sz="2600" dirty="0" smtClean="0">
                <a:ea typeface="ＭＳ Ｐゴシック" pitchFamily="-111" charset="-128"/>
                <a:cs typeface="ＭＳ Ｐゴシック" pitchFamily="-111" charset="-128"/>
              </a:rPr>
              <a:t>Mass</a:t>
            </a:r>
            <a:r>
              <a:rPr lang="en-US" sz="2600" dirty="0">
                <a:ea typeface="ＭＳ Ｐゴシック" pitchFamily="-111" charset="-128"/>
                <a:cs typeface="ＭＳ Ｐゴシック" pitchFamily="-111" charset="-128"/>
              </a:rPr>
              <a:t>-Fractal Objects</a:t>
            </a: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532188" y="2622550"/>
            <a:ext cx="1766887" cy="179388"/>
          </a:xfrm>
          <a:prstGeom prst="can">
            <a:avLst>
              <a:gd name="adj" fmla="val 25000"/>
            </a:avLst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 algn="ctr" defTabSz="820738"/>
            <a:endParaRPr lang="en-US" sz="1600" b="1">
              <a:solidFill>
                <a:schemeClr val="bg2"/>
              </a:solidFill>
              <a:latin typeface="Arial" pitchFamily="-111" charset="0"/>
            </a:endParaRPr>
          </a:p>
        </p:txBody>
      </p:sp>
      <p:sp>
        <p:nvSpPr>
          <p:cNvPr id="472070" name="Oval 6"/>
          <p:cNvSpPr>
            <a:spLocks noChangeArrowheads="1"/>
          </p:cNvSpPr>
          <p:nvPr/>
        </p:nvSpPr>
        <p:spPr bwMode="auto">
          <a:xfrm rot="15585163">
            <a:off x="4034632" y="3277394"/>
            <a:ext cx="100012" cy="1333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round/>
            <a:headEnd/>
            <a:tailEnd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36306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7" name="Text Box 7" descr="Newsprint"/>
          <p:cNvSpPr txBox="1">
            <a:spLocks noChangeArrowheads="1"/>
          </p:cNvSpPr>
          <p:nvPr/>
        </p:nvSpPr>
        <p:spPr bwMode="auto">
          <a:xfrm>
            <a:off x="2719130" y="6248400"/>
            <a:ext cx="2831563" cy="35985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dirty="0">
                <a:solidFill>
                  <a:schemeClr val="tx1"/>
                </a:solidFill>
                <a:latin typeface="+mn-lt"/>
              </a:rPr>
              <a:t>Mass Fractal Dimension =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d</a:t>
            </a:r>
          </a:p>
        </p:txBody>
      </p:sp>
      <p:sp>
        <p:nvSpPr>
          <p:cNvPr id="30728" name="Text Box 8" descr="Newsprint"/>
          <p:cNvSpPr txBox="1">
            <a:spLocks noChangeArrowheads="1"/>
          </p:cNvSpPr>
          <p:nvPr/>
        </p:nvSpPr>
        <p:spPr bwMode="auto">
          <a:xfrm>
            <a:off x="1127125" y="914400"/>
            <a:ext cx="1384300" cy="35718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b="1">
                <a:solidFill>
                  <a:schemeClr val="tx1"/>
                </a:solidFill>
                <a:latin typeface="Arial" pitchFamily="-111" charset="0"/>
              </a:rPr>
              <a:t>Real Space</a:t>
            </a:r>
          </a:p>
        </p:txBody>
      </p:sp>
      <p:sp>
        <p:nvSpPr>
          <p:cNvPr id="30729" name="AutoShape 9" descr="Newsprint"/>
          <p:cNvSpPr>
            <a:spLocks/>
          </p:cNvSpPr>
          <p:nvPr/>
        </p:nvSpPr>
        <p:spPr bwMode="auto">
          <a:xfrm>
            <a:off x="969963" y="1411288"/>
            <a:ext cx="276225" cy="4035425"/>
          </a:xfrm>
          <a:prstGeom prst="leftBrace">
            <a:avLst>
              <a:gd name="adj1" fmla="val 12174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30" name="Text Box 10" descr="Newsprint"/>
          <p:cNvSpPr txBox="1">
            <a:spLocks noChangeArrowheads="1"/>
          </p:cNvSpPr>
          <p:nvPr/>
        </p:nvSpPr>
        <p:spPr bwMode="auto">
          <a:xfrm>
            <a:off x="221507" y="3224213"/>
            <a:ext cx="747586" cy="35985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i="1" dirty="0" err="1">
                <a:solidFill>
                  <a:schemeClr val="tx1"/>
                </a:solidFill>
                <a:latin typeface="+mn-lt"/>
              </a:rPr>
              <a:t>M~R</a:t>
            </a:r>
            <a:r>
              <a:rPr lang="en-US" i="1" baseline="30000" dirty="0" err="1">
                <a:solidFill>
                  <a:schemeClr val="tx1"/>
                </a:solidFill>
                <a:latin typeface="+mn-lt"/>
              </a:rPr>
              <a:t>d</a:t>
            </a:r>
            <a:endParaRPr lang="en-US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3810000" y="1143000"/>
            <a:ext cx="969963" cy="941388"/>
          </a:xfrm>
          <a:prstGeom prst="ellipse">
            <a:avLst/>
          </a:prstGeom>
          <a:gradFill rotWithShape="0">
            <a:gsLst>
              <a:gs pos="0">
                <a:srgbClr val="F8F8F8"/>
              </a:gs>
              <a:gs pos="100000">
                <a:srgbClr val="737373"/>
              </a:gs>
            </a:gsLst>
            <a:path path="shape">
              <a:fillToRect l="50000" t="50000" r="50000" b="50000"/>
            </a:path>
          </a:gradFill>
          <a:ln w="349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2075" y="874713"/>
            <a:ext cx="1627188" cy="162083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3" name="Picture 13" descr="Newspr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6113" y="3706813"/>
            <a:ext cx="669925" cy="39211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4" name="Picture 14" descr="Newspri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6963" y="3235325"/>
            <a:ext cx="796925" cy="53816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5" name="Picture 15" descr="Newspri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2425" y="3168650"/>
            <a:ext cx="542925" cy="549275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6" name="Picture 16" descr="Newspri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3963" y="4041775"/>
            <a:ext cx="669925" cy="3937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7" name="Picture 17" descr="Newspri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5963" y="3908425"/>
            <a:ext cx="796925" cy="53816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8" name="Picture 18" descr="Newsprin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3888" y="4591050"/>
            <a:ext cx="669925" cy="39211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9" name="Picture 19" descr="Newsprin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12038" y="4591050"/>
            <a:ext cx="669925" cy="39211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40" name="Picture 20" descr="Newsprin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42150" y="4792663"/>
            <a:ext cx="796925" cy="53816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30741" name="Line 21"/>
          <p:cNvSpPr>
            <a:spLocks noChangeShapeType="1"/>
          </p:cNvSpPr>
          <p:nvPr/>
        </p:nvSpPr>
        <p:spPr bwMode="auto">
          <a:xfrm>
            <a:off x="7481888" y="2487613"/>
            <a:ext cx="0" cy="1008062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42" name="Text Box 22" descr="Newsprint"/>
          <p:cNvSpPr txBox="1">
            <a:spLocks noChangeArrowheads="1"/>
          </p:cNvSpPr>
          <p:nvPr/>
        </p:nvSpPr>
        <p:spPr bwMode="auto">
          <a:xfrm>
            <a:off x="5900738" y="2820988"/>
            <a:ext cx="1165993" cy="35985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>
                <a:solidFill>
                  <a:schemeClr val="tx1"/>
                </a:solidFill>
                <a:latin typeface="+mn-lt"/>
              </a:rPr>
              <a:t>Dispersion</a:t>
            </a:r>
          </a:p>
        </p:txBody>
      </p:sp>
      <p:sp>
        <p:nvSpPr>
          <p:cNvPr id="30743" name="Text Box 23" descr="Newsprint"/>
          <p:cNvSpPr txBox="1">
            <a:spLocks noChangeArrowheads="1"/>
          </p:cNvSpPr>
          <p:nvPr/>
        </p:nvSpPr>
        <p:spPr bwMode="auto">
          <a:xfrm>
            <a:off x="8083376" y="1408113"/>
            <a:ext cx="729613" cy="35985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i="1" dirty="0">
                <a:solidFill>
                  <a:schemeClr val="tx1"/>
                </a:solidFill>
                <a:latin typeface="+mn-lt"/>
              </a:rPr>
              <a:t>d = 3</a:t>
            </a:r>
          </a:p>
        </p:txBody>
      </p:sp>
      <p:sp>
        <p:nvSpPr>
          <p:cNvPr id="30744" name="Text Box 24" descr="Newsprint"/>
          <p:cNvSpPr txBox="1">
            <a:spLocks noChangeArrowheads="1"/>
          </p:cNvSpPr>
          <p:nvPr/>
        </p:nvSpPr>
        <p:spPr bwMode="auto">
          <a:xfrm>
            <a:off x="8153226" y="4568825"/>
            <a:ext cx="729613" cy="35985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i="1" dirty="0">
                <a:solidFill>
                  <a:schemeClr val="tx1"/>
                </a:solidFill>
                <a:latin typeface="+mn-lt"/>
              </a:rPr>
              <a:t>d = 2</a:t>
            </a:r>
          </a:p>
        </p:txBody>
      </p:sp>
      <p:pic>
        <p:nvPicPr>
          <p:cNvPr id="30745" name="Picture 25" descr="Newsprin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62400" y="4800600"/>
            <a:ext cx="1447800" cy="8509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435608" y="1554480"/>
            <a:ext cx="175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 ~V ~ R</a:t>
            </a:r>
            <a:r>
              <a:rPr lang="en-US" i="1" baseline="30000" dirty="0" smtClean="0"/>
              <a:t>3</a:t>
            </a:r>
          </a:p>
          <a:p>
            <a:endParaRPr lang="en-US" i="1" baseline="30000" dirty="0" smtClean="0"/>
          </a:p>
          <a:p>
            <a:endParaRPr lang="en-US" i="1" baseline="30000" dirty="0" smtClean="0"/>
          </a:p>
          <a:p>
            <a:endParaRPr lang="en-US" i="1" baseline="30000" dirty="0" smtClean="0"/>
          </a:p>
          <a:p>
            <a:endParaRPr lang="en-US" i="1" baseline="30000" dirty="0" smtClean="0"/>
          </a:p>
          <a:p>
            <a:r>
              <a:rPr lang="en-US" i="1" dirty="0" smtClean="0"/>
              <a:t>M ~V ~ R</a:t>
            </a:r>
            <a:r>
              <a:rPr lang="en-US" i="1" baseline="30000" dirty="0" smtClean="0"/>
              <a:t>2</a:t>
            </a:r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M ~V ~ R</a:t>
            </a:r>
            <a:r>
              <a:rPr lang="en-US" i="1" baseline="30000" dirty="0" smtClean="0"/>
              <a:t>1</a:t>
            </a:r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M ~V ~ R</a:t>
            </a:r>
            <a:r>
              <a:rPr lang="en-US" i="1" baseline="30000" dirty="0" smtClean="0"/>
              <a:t>2.2</a:t>
            </a:r>
            <a:endParaRPr lang="en-US" i="1" dirty="0" smtClean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09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457200"/>
          </a:xfrm>
        </p:spPr>
        <p:txBody>
          <a:bodyPr/>
          <a:lstStyle/>
          <a:p>
            <a:r>
              <a:rPr lang="en-US" dirty="0" smtClean="0">
                <a:latin typeface="Times New Roman"/>
              </a:rPr>
              <a:t>Crystals:  Bragg</a:t>
            </a:r>
            <a:r>
              <a:rPr lang="ja-JP" altLang="en-US" dirty="0" smtClean="0">
                <a:latin typeface="Times New Roman"/>
              </a:rPr>
              <a:t>’</a:t>
            </a:r>
            <a:r>
              <a:rPr lang="en-US" dirty="0" smtClean="0">
                <a:latin typeface="Times New Roman"/>
              </a:rPr>
              <a:t>s Law and the scattering vector, </a:t>
            </a:r>
            <a:r>
              <a:rPr lang="en-US" b="1" i="1" dirty="0" smtClean="0">
                <a:latin typeface="Times New Roman"/>
              </a:rPr>
              <a:t>q</a:t>
            </a:r>
            <a:endParaRPr lang="en-US" b="1" i="1" dirty="0">
              <a:latin typeface="Times New Roman"/>
            </a:endParaRPr>
          </a:p>
        </p:txBody>
      </p:sp>
      <p:sp>
        <p:nvSpPr>
          <p:cNvPr id="464905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3584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err="1" smtClean="0">
                <a:sym typeface="Symbol" charset="0"/>
              </a:rPr>
              <a:t>θ</a:t>
            </a:r>
            <a:endParaRPr lang="en-US" b="0" i="1" dirty="0"/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2041525" y="63865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1371600" y="2278063"/>
            <a:ext cx="19050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4649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008674"/>
              </p:ext>
            </p:extLst>
          </p:nvPr>
        </p:nvGraphicFramePr>
        <p:xfrm>
          <a:off x="2587625" y="6248400"/>
          <a:ext cx="20796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629" name="Equation" r:id="rId4" imgW="118800" imgH="164520" progId="Equation.3">
                  <p:embed/>
                </p:oleObj>
              </mc:Choice>
              <mc:Fallback>
                <p:oleObj name="Equation" r:id="rId4" imgW="118800" imgH="16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25" y="6248400"/>
                        <a:ext cx="207963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09" name="Text Box 13"/>
          <p:cNvSpPr txBox="1">
            <a:spLocks noChangeArrowheads="1"/>
          </p:cNvSpPr>
          <p:nvPr/>
        </p:nvSpPr>
        <p:spPr bwMode="auto">
          <a:xfrm>
            <a:off x="3276600" y="2743200"/>
            <a:ext cx="354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/>
              <a:t>d</a:t>
            </a:r>
          </a:p>
        </p:txBody>
      </p:sp>
      <p:sp>
        <p:nvSpPr>
          <p:cNvPr id="464911" name="Line 15"/>
          <p:cNvSpPr>
            <a:spLocks noChangeShapeType="1"/>
          </p:cNvSpPr>
          <p:nvPr/>
        </p:nvSpPr>
        <p:spPr bwMode="auto">
          <a:xfrm flipV="1">
            <a:off x="3581400" y="2822575"/>
            <a:ext cx="527050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64913" name="Object 17"/>
          <p:cNvGraphicFramePr>
            <a:graphicFrameLocks noChangeAspect="1"/>
          </p:cNvGraphicFramePr>
          <p:nvPr/>
        </p:nvGraphicFramePr>
        <p:xfrm>
          <a:off x="7161213" y="1736725"/>
          <a:ext cx="122713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630" name="Equation" r:id="rId6" imgW="840960" imgH="621360" progId="Equation.3">
                  <p:embed/>
                </p:oleObj>
              </mc:Choice>
              <mc:Fallback>
                <p:oleObj name="Equation" r:id="rId6" imgW="840960" imgH="621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1736725"/>
                        <a:ext cx="1227137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C0128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14" name="Oval 18"/>
          <p:cNvSpPr>
            <a:spLocks/>
          </p:cNvSpPr>
          <p:nvPr/>
        </p:nvSpPr>
        <p:spPr bwMode="auto">
          <a:xfrm>
            <a:off x="8128000" y="1676400"/>
            <a:ext cx="304800" cy="381000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64917" name="Object 21"/>
          <p:cNvGraphicFramePr>
            <a:graphicFrameLocks noChangeAspect="1"/>
          </p:cNvGraphicFramePr>
          <p:nvPr/>
        </p:nvGraphicFramePr>
        <p:xfrm>
          <a:off x="2584450" y="1524000"/>
          <a:ext cx="30162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631" name="Equation" r:id="rId8" imgW="255960" imgH="219240" progId="Equation.3">
                  <p:embed/>
                </p:oleObj>
              </mc:Choice>
              <mc:Fallback>
                <p:oleObj name="Equation" r:id="rId8" imgW="255960" imgH="219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1524000"/>
                        <a:ext cx="301625" cy="2603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18" name="Object 22"/>
          <p:cNvGraphicFramePr>
            <a:graphicFrameLocks noChangeAspect="1"/>
          </p:cNvGraphicFramePr>
          <p:nvPr/>
        </p:nvGraphicFramePr>
        <p:xfrm>
          <a:off x="6097588" y="1592263"/>
          <a:ext cx="215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632" name="Equation" r:id="rId10" imgW="182520" imgH="164520" progId="Equation.3">
                  <p:embed/>
                </p:oleObj>
              </mc:Choice>
              <mc:Fallback>
                <p:oleObj name="Equation" r:id="rId10" imgW="182520" imgH="16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1592263"/>
                        <a:ext cx="215900" cy="203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19" name="Object 23"/>
          <p:cNvGraphicFramePr>
            <a:graphicFrameLocks noChangeAspect="1"/>
          </p:cNvGraphicFramePr>
          <p:nvPr/>
        </p:nvGraphicFramePr>
        <p:xfrm>
          <a:off x="3733800" y="990600"/>
          <a:ext cx="13843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633" name="Equation" r:id="rId12" imgW="1206720" imgH="493560" progId="Equation.3">
                  <p:embed/>
                </p:oleObj>
              </mc:Choice>
              <mc:Fallback>
                <p:oleObj name="Equation" r:id="rId12" imgW="1206720" imgH="493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990600"/>
                        <a:ext cx="1384300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2" name="Object 6"/>
          <p:cNvGraphicFramePr>
            <a:graphicFrameLocks noChangeAspect="1"/>
          </p:cNvGraphicFramePr>
          <p:nvPr/>
        </p:nvGraphicFramePr>
        <p:xfrm>
          <a:off x="1276350" y="2444750"/>
          <a:ext cx="10287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634" name="Equation" r:id="rId14" imgW="1014840" imgH="1042200" progId="Equation.3">
                  <p:embed/>
                </p:oleObj>
              </mc:Choice>
              <mc:Fallback>
                <p:oleObj name="Equation" r:id="rId14" imgW="1014840" imgH="104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2444750"/>
                        <a:ext cx="10287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21" name="Rectangle 25"/>
          <p:cNvSpPr>
            <a:spLocks noChangeArrowheads="1"/>
          </p:cNvSpPr>
          <p:nvPr/>
        </p:nvSpPr>
        <p:spPr bwMode="auto">
          <a:xfrm>
            <a:off x="1981201" y="3733800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Ordered Structures give peaks in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reciprocal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Space.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structures scatter at small angles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relevant size scale is determined by 2</a:t>
            </a:r>
            <a:r>
              <a:rPr lang="en-US" dirty="0">
                <a:sym typeface="Symbol" charset="0"/>
              </a:rPr>
              <a:t>π</a:t>
            </a:r>
            <a:r>
              <a:rPr lang="en-US" dirty="0"/>
              <a:t>/</a:t>
            </a:r>
            <a:r>
              <a:rPr lang="en-US" i="1" dirty="0" smtClean="0"/>
              <a:t>q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 </a:t>
            </a:r>
            <a:r>
              <a:rPr lang="en-US" i="1" dirty="0" smtClean="0"/>
              <a:t>q</a:t>
            </a:r>
            <a:r>
              <a:rPr lang="en-US" dirty="0" smtClean="0"/>
              <a:t> is a vector</a:t>
            </a:r>
            <a:r>
              <a:rPr lang="en-US" i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You can’t always determine the real space structure from the scattering data.</a:t>
            </a:r>
          </a:p>
        </p:txBody>
      </p:sp>
      <p:sp>
        <p:nvSpPr>
          <p:cNvPr id="464922" name="Text Box 26"/>
          <p:cNvSpPr txBox="1">
            <a:spLocks noChangeArrowheads="1"/>
          </p:cNvSpPr>
          <p:nvPr/>
        </p:nvSpPr>
        <p:spPr bwMode="auto">
          <a:xfrm>
            <a:off x="2895600" y="6521450"/>
            <a:ext cx="410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Problem:  </a:t>
            </a:r>
            <a:r>
              <a:rPr lang="en-US" dirty="0" err="1"/>
              <a:t>Nanomaterials</a:t>
            </a:r>
            <a:r>
              <a:rPr lang="en-US" dirty="0"/>
              <a:t> are seldom ordered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6019800" y="2514600"/>
            <a:ext cx="1347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SAXS: </a:t>
            </a:r>
            <a:r>
              <a:rPr lang="en-US" b="0" i="1" dirty="0" err="1">
                <a:latin typeface="Times" charset="0"/>
                <a:sym typeface="Symbol" charset="2"/>
              </a:rPr>
              <a:t>θ</a:t>
            </a:r>
            <a:r>
              <a:rPr lang="en-US" b="0" dirty="0">
                <a:latin typeface="Times" charset="0"/>
                <a:sym typeface="Symbol" charset="2"/>
              </a:rPr>
              <a:t> &lt;</a:t>
            </a:r>
            <a:r>
              <a:rPr lang="en-US" b="0" dirty="0">
                <a:sym typeface="Symbol" charset="2"/>
              </a:rPr>
              <a:t> 6°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6000" y="1600200"/>
            <a:ext cx="1752600" cy="101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072536">
            <a:off x="4914980" y="1675750"/>
            <a:ext cx="1752600" cy="101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6996" y="4648200"/>
            <a:ext cx="1567004" cy="157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9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real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3962400"/>
            <a:ext cx="44831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1066800"/>
            <a:ext cx="72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1066800"/>
            <a:ext cx="84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detector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572000" y="1828800"/>
            <a:ext cx="0" cy="8382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6640" y="1010920"/>
            <a:ext cx="7391400" cy="2832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581400"/>
            <a:ext cx="1580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Reciprocal space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184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Surface Fractal Dimension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l="3195" t="10751" r="3473" b="3383"/>
          <a:stretch>
            <a:fillRect/>
          </a:stretch>
        </p:blipFill>
        <p:spPr bwMode="auto">
          <a:xfrm rot="1183960">
            <a:off x="5166793" y="3962400"/>
            <a:ext cx="2133600" cy="1812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78212" name="Oval 4"/>
          <p:cNvSpPr>
            <a:spLocks noChangeArrowheads="1"/>
          </p:cNvSpPr>
          <p:nvPr/>
        </p:nvSpPr>
        <p:spPr bwMode="auto">
          <a:xfrm>
            <a:off x="2956993" y="1295400"/>
            <a:ext cx="1524000" cy="1600200"/>
          </a:xfrm>
          <a:prstGeom prst="ellipse">
            <a:avLst/>
          </a:prstGeom>
          <a:gradFill rotWithShape="0">
            <a:gsLst>
              <a:gs pos="0">
                <a:schemeClr val="tx2">
                  <a:gamma/>
                  <a:tint val="52941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023793" y="4346575"/>
            <a:ext cx="1233488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252393" y="5410200"/>
            <a:ext cx="1069975" cy="80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852593" y="3352800"/>
            <a:ext cx="114813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/>
              <a:t>S ~ </a:t>
            </a:r>
            <a:r>
              <a:rPr lang="en-US" sz="2400" b="0" i="1" dirty="0" err="1"/>
              <a:t>R</a:t>
            </a:r>
            <a:r>
              <a:rPr lang="en-US" sz="2400" b="0" i="1" baseline="30000" dirty="0" err="1"/>
              <a:t>ds</a:t>
            </a:r>
            <a:endParaRPr lang="en-US" sz="2400" b="0" i="1" dirty="0"/>
          </a:p>
        </p:txBody>
      </p:sp>
      <p:sp>
        <p:nvSpPr>
          <p:cNvPr id="478216" name="Freeform 8"/>
          <p:cNvSpPr>
            <a:spLocks/>
          </p:cNvSpPr>
          <p:nvPr/>
        </p:nvSpPr>
        <p:spPr bwMode="auto">
          <a:xfrm>
            <a:off x="2728393" y="3581400"/>
            <a:ext cx="1546225" cy="2103438"/>
          </a:xfrm>
          <a:custGeom>
            <a:avLst/>
            <a:gdLst/>
            <a:ahLst/>
            <a:cxnLst>
              <a:cxn ang="0">
                <a:pos x="458" y="51"/>
              </a:cxn>
              <a:cxn ang="0">
                <a:pos x="499" y="64"/>
              </a:cxn>
              <a:cxn ang="0">
                <a:pos x="540" y="51"/>
              </a:cxn>
              <a:cxn ang="0">
                <a:pos x="499" y="37"/>
              </a:cxn>
              <a:cxn ang="0">
                <a:pos x="540" y="112"/>
              </a:cxn>
              <a:cxn ang="0">
                <a:pos x="780" y="229"/>
              </a:cxn>
              <a:cxn ang="0">
                <a:pos x="636" y="324"/>
              </a:cxn>
              <a:cxn ang="0">
                <a:pos x="718" y="413"/>
              </a:cxn>
              <a:cxn ang="0">
                <a:pos x="814" y="352"/>
              </a:cxn>
              <a:cxn ang="0">
                <a:pos x="862" y="488"/>
              </a:cxn>
              <a:cxn ang="0">
                <a:pos x="650" y="557"/>
              </a:cxn>
              <a:cxn ang="0">
                <a:pos x="520" y="495"/>
              </a:cxn>
              <a:cxn ang="0">
                <a:pos x="445" y="475"/>
              </a:cxn>
              <a:cxn ang="0">
                <a:pos x="424" y="666"/>
              </a:cxn>
              <a:cxn ang="0">
                <a:pos x="595" y="769"/>
              </a:cxn>
              <a:cxn ang="0">
                <a:pos x="739" y="776"/>
              </a:cxn>
              <a:cxn ang="0">
                <a:pos x="793" y="735"/>
              </a:cxn>
              <a:cxn ang="0">
                <a:pos x="951" y="769"/>
              </a:cxn>
              <a:cxn ang="0">
                <a:pos x="909" y="858"/>
              </a:cxn>
              <a:cxn ang="0">
                <a:pos x="718" y="1015"/>
              </a:cxn>
              <a:cxn ang="0">
                <a:pos x="937" y="1049"/>
              </a:cxn>
              <a:cxn ang="0">
                <a:pos x="766" y="1227"/>
              </a:cxn>
              <a:cxn ang="0">
                <a:pos x="656" y="1145"/>
              </a:cxn>
              <a:cxn ang="0">
                <a:pos x="520" y="1309"/>
              </a:cxn>
              <a:cxn ang="0">
                <a:pos x="267" y="1288"/>
              </a:cxn>
              <a:cxn ang="0">
                <a:pos x="171" y="1213"/>
              </a:cxn>
              <a:cxn ang="0">
                <a:pos x="144" y="1131"/>
              </a:cxn>
              <a:cxn ang="0">
                <a:pos x="253" y="1090"/>
              </a:cxn>
              <a:cxn ang="0">
                <a:pos x="150" y="858"/>
              </a:cxn>
              <a:cxn ang="0">
                <a:pos x="116" y="810"/>
              </a:cxn>
              <a:cxn ang="0">
                <a:pos x="48" y="632"/>
              </a:cxn>
              <a:cxn ang="0">
                <a:pos x="68" y="536"/>
              </a:cxn>
              <a:cxn ang="0">
                <a:pos x="21" y="345"/>
              </a:cxn>
              <a:cxn ang="0">
                <a:pos x="103" y="400"/>
              </a:cxn>
              <a:cxn ang="0">
                <a:pos x="226" y="447"/>
              </a:cxn>
              <a:cxn ang="0">
                <a:pos x="287" y="345"/>
              </a:cxn>
              <a:cxn ang="0">
                <a:pos x="239" y="311"/>
              </a:cxn>
              <a:cxn ang="0">
                <a:pos x="150" y="270"/>
              </a:cxn>
              <a:cxn ang="0">
                <a:pos x="75" y="222"/>
              </a:cxn>
              <a:cxn ang="0">
                <a:pos x="62" y="64"/>
              </a:cxn>
              <a:cxn ang="0">
                <a:pos x="178" y="133"/>
              </a:cxn>
              <a:cxn ang="0">
                <a:pos x="212" y="188"/>
              </a:cxn>
              <a:cxn ang="0">
                <a:pos x="301" y="256"/>
              </a:cxn>
              <a:cxn ang="0">
                <a:pos x="342" y="379"/>
              </a:cxn>
              <a:cxn ang="0">
                <a:pos x="301" y="413"/>
              </a:cxn>
              <a:cxn ang="0">
                <a:pos x="417" y="434"/>
              </a:cxn>
              <a:cxn ang="0">
                <a:pos x="451" y="400"/>
              </a:cxn>
              <a:cxn ang="0">
                <a:pos x="499" y="352"/>
              </a:cxn>
              <a:cxn ang="0">
                <a:pos x="499" y="297"/>
              </a:cxn>
              <a:cxn ang="0">
                <a:pos x="472" y="229"/>
              </a:cxn>
              <a:cxn ang="0">
                <a:pos x="356" y="167"/>
              </a:cxn>
            </a:cxnLst>
            <a:rect l="0" t="0" r="r" b="b"/>
            <a:pathLst>
              <a:path w="974" h="1325">
                <a:moveTo>
                  <a:pt x="356" y="167"/>
                </a:moveTo>
                <a:cubicBezTo>
                  <a:pt x="349" y="53"/>
                  <a:pt x="305" y="0"/>
                  <a:pt x="458" y="51"/>
                </a:cubicBezTo>
                <a:cubicBezTo>
                  <a:pt x="461" y="52"/>
                  <a:pt x="395" y="93"/>
                  <a:pt x="451" y="58"/>
                </a:cubicBezTo>
                <a:cubicBezTo>
                  <a:pt x="467" y="60"/>
                  <a:pt x="483" y="61"/>
                  <a:pt x="499" y="64"/>
                </a:cubicBezTo>
                <a:cubicBezTo>
                  <a:pt x="510" y="65"/>
                  <a:pt x="521" y="74"/>
                  <a:pt x="533" y="71"/>
                </a:cubicBezTo>
                <a:cubicBezTo>
                  <a:pt x="539" y="68"/>
                  <a:pt x="537" y="57"/>
                  <a:pt x="540" y="51"/>
                </a:cubicBezTo>
                <a:cubicBezTo>
                  <a:pt x="537" y="44"/>
                  <a:pt x="539" y="32"/>
                  <a:pt x="533" y="30"/>
                </a:cubicBezTo>
                <a:cubicBezTo>
                  <a:pt x="522" y="26"/>
                  <a:pt x="503" y="26"/>
                  <a:pt x="499" y="37"/>
                </a:cubicBezTo>
                <a:cubicBezTo>
                  <a:pt x="491" y="56"/>
                  <a:pt x="496" y="80"/>
                  <a:pt x="506" y="99"/>
                </a:cubicBezTo>
                <a:cubicBezTo>
                  <a:pt x="511" y="109"/>
                  <a:pt x="528" y="107"/>
                  <a:pt x="540" y="112"/>
                </a:cubicBezTo>
                <a:cubicBezTo>
                  <a:pt x="577" y="168"/>
                  <a:pt x="741" y="151"/>
                  <a:pt x="780" y="153"/>
                </a:cubicBezTo>
                <a:cubicBezTo>
                  <a:pt x="790" y="182"/>
                  <a:pt x="804" y="198"/>
                  <a:pt x="780" y="229"/>
                </a:cubicBezTo>
                <a:cubicBezTo>
                  <a:pt x="767" y="244"/>
                  <a:pt x="732" y="263"/>
                  <a:pt x="732" y="263"/>
                </a:cubicBezTo>
                <a:cubicBezTo>
                  <a:pt x="711" y="302"/>
                  <a:pt x="677" y="313"/>
                  <a:pt x="636" y="324"/>
                </a:cubicBezTo>
                <a:cubicBezTo>
                  <a:pt x="638" y="344"/>
                  <a:pt x="634" y="367"/>
                  <a:pt x="643" y="386"/>
                </a:cubicBezTo>
                <a:cubicBezTo>
                  <a:pt x="653" y="410"/>
                  <a:pt x="718" y="413"/>
                  <a:pt x="718" y="413"/>
                </a:cubicBezTo>
                <a:cubicBezTo>
                  <a:pt x="734" y="410"/>
                  <a:pt x="750" y="411"/>
                  <a:pt x="766" y="406"/>
                </a:cubicBezTo>
                <a:cubicBezTo>
                  <a:pt x="804" y="390"/>
                  <a:pt x="769" y="366"/>
                  <a:pt x="814" y="352"/>
                </a:cubicBezTo>
                <a:cubicBezTo>
                  <a:pt x="865" y="371"/>
                  <a:pt x="851" y="381"/>
                  <a:pt x="868" y="434"/>
                </a:cubicBezTo>
                <a:cubicBezTo>
                  <a:pt x="866" y="452"/>
                  <a:pt x="878" y="480"/>
                  <a:pt x="862" y="488"/>
                </a:cubicBezTo>
                <a:cubicBezTo>
                  <a:pt x="774" y="529"/>
                  <a:pt x="772" y="501"/>
                  <a:pt x="759" y="461"/>
                </a:cubicBezTo>
                <a:cubicBezTo>
                  <a:pt x="726" y="495"/>
                  <a:pt x="696" y="540"/>
                  <a:pt x="650" y="557"/>
                </a:cubicBezTo>
                <a:cubicBezTo>
                  <a:pt x="622" y="610"/>
                  <a:pt x="637" y="602"/>
                  <a:pt x="533" y="557"/>
                </a:cubicBezTo>
                <a:cubicBezTo>
                  <a:pt x="529" y="555"/>
                  <a:pt x="521" y="506"/>
                  <a:pt x="520" y="495"/>
                </a:cubicBezTo>
                <a:cubicBezTo>
                  <a:pt x="522" y="486"/>
                  <a:pt x="532" y="475"/>
                  <a:pt x="527" y="468"/>
                </a:cubicBezTo>
                <a:cubicBezTo>
                  <a:pt x="510" y="447"/>
                  <a:pt x="456" y="471"/>
                  <a:pt x="445" y="475"/>
                </a:cubicBezTo>
                <a:cubicBezTo>
                  <a:pt x="424" y="501"/>
                  <a:pt x="420" y="519"/>
                  <a:pt x="410" y="550"/>
                </a:cubicBezTo>
                <a:cubicBezTo>
                  <a:pt x="414" y="588"/>
                  <a:pt x="414" y="628"/>
                  <a:pt x="424" y="666"/>
                </a:cubicBezTo>
                <a:cubicBezTo>
                  <a:pt x="427" y="680"/>
                  <a:pt x="455" y="691"/>
                  <a:pt x="465" y="700"/>
                </a:cubicBezTo>
                <a:cubicBezTo>
                  <a:pt x="503" y="733"/>
                  <a:pt x="545" y="752"/>
                  <a:pt x="595" y="769"/>
                </a:cubicBezTo>
                <a:cubicBezTo>
                  <a:pt x="623" y="823"/>
                  <a:pt x="654" y="804"/>
                  <a:pt x="725" y="810"/>
                </a:cubicBezTo>
                <a:cubicBezTo>
                  <a:pt x="729" y="798"/>
                  <a:pt x="734" y="787"/>
                  <a:pt x="739" y="776"/>
                </a:cubicBezTo>
                <a:cubicBezTo>
                  <a:pt x="741" y="769"/>
                  <a:pt x="739" y="760"/>
                  <a:pt x="745" y="755"/>
                </a:cubicBezTo>
                <a:cubicBezTo>
                  <a:pt x="757" y="742"/>
                  <a:pt x="777" y="742"/>
                  <a:pt x="793" y="735"/>
                </a:cubicBezTo>
                <a:cubicBezTo>
                  <a:pt x="843" y="737"/>
                  <a:pt x="894" y="730"/>
                  <a:pt x="944" y="741"/>
                </a:cubicBezTo>
                <a:cubicBezTo>
                  <a:pt x="953" y="743"/>
                  <a:pt x="951" y="759"/>
                  <a:pt x="951" y="769"/>
                </a:cubicBezTo>
                <a:cubicBezTo>
                  <a:pt x="949" y="794"/>
                  <a:pt x="947" y="821"/>
                  <a:pt x="937" y="844"/>
                </a:cubicBezTo>
                <a:cubicBezTo>
                  <a:pt x="932" y="853"/>
                  <a:pt x="917" y="851"/>
                  <a:pt x="909" y="858"/>
                </a:cubicBezTo>
                <a:cubicBezTo>
                  <a:pt x="833" y="913"/>
                  <a:pt x="839" y="892"/>
                  <a:pt x="711" y="899"/>
                </a:cubicBezTo>
                <a:cubicBezTo>
                  <a:pt x="713" y="937"/>
                  <a:pt x="710" y="977"/>
                  <a:pt x="718" y="1015"/>
                </a:cubicBezTo>
                <a:cubicBezTo>
                  <a:pt x="720" y="1027"/>
                  <a:pt x="747" y="1041"/>
                  <a:pt x="759" y="1042"/>
                </a:cubicBezTo>
                <a:cubicBezTo>
                  <a:pt x="818" y="1046"/>
                  <a:pt x="877" y="1046"/>
                  <a:pt x="937" y="1049"/>
                </a:cubicBezTo>
                <a:cubicBezTo>
                  <a:pt x="974" y="1140"/>
                  <a:pt x="911" y="1222"/>
                  <a:pt x="827" y="1247"/>
                </a:cubicBezTo>
                <a:cubicBezTo>
                  <a:pt x="806" y="1240"/>
                  <a:pt x="784" y="1238"/>
                  <a:pt x="766" y="1227"/>
                </a:cubicBezTo>
                <a:cubicBezTo>
                  <a:pt x="711" y="1191"/>
                  <a:pt x="748" y="1171"/>
                  <a:pt x="677" y="1159"/>
                </a:cubicBezTo>
                <a:cubicBezTo>
                  <a:pt x="670" y="1154"/>
                  <a:pt x="664" y="1145"/>
                  <a:pt x="656" y="1145"/>
                </a:cubicBezTo>
                <a:cubicBezTo>
                  <a:pt x="635" y="1145"/>
                  <a:pt x="558" y="1194"/>
                  <a:pt x="540" y="1206"/>
                </a:cubicBezTo>
                <a:cubicBezTo>
                  <a:pt x="535" y="1218"/>
                  <a:pt x="521" y="1308"/>
                  <a:pt x="520" y="1309"/>
                </a:cubicBezTo>
                <a:cubicBezTo>
                  <a:pt x="469" y="1325"/>
                  <a:pt x="414" y="1313"/>
                  <a:pt x="362" y="1316"/>
                </a:cubicBezTo>
                <a:cubicBezTo>
                  <a:pt x="319" y="1312"/>
                  <a:pt x="288" y="1325"/>
                  <a:pt x="267" y="1288"/>
                </a:cubicBezTo>
                <a:cubicBezTo>
                  <a:pt x="262" y="1279"/>
                  <a:pt x="266" y="1268"/>
                  <a:pt x="260" y="1261"/>
                </a:cubicBezTo>
                <a:cubicBezTo>
                  <a:pt x="239" y="1237"/>
                  <a:pt x="196" y="1230"/>
                  <a:pt x="171" y="1213"/>
                </a:cubicBezTo>
                <a:cubicBezTo>
                  <a:pt x="166" y="1197"/>
                  <a:pt x="162" y="1180"/>
                  <a:pt x="157" y="1165"/>
                </a:cubicBezTo>
                <a:cubicBezTo>
                  <a:pt x="153" y="1153"/>
                  <a:pt x="140" y="1142"/>
                  <a:pt x="144" y="1131"/>
                </a:cubicBezTo>
                <a:cubicBezTo>
                  <a:pt x="148" y="1116"/>
                  <a:pt x="202" y="1113"/>
                  <a:pt x="226" y="1111"/>
                </a:cubicBezTo>
                <a:cubicBezTo>
                  <a:pt x="235" y="1104"/>
                  <a:pt x="251" y="1101"/>
                  <a:pt x="253" y="1090"/>
                </a:cubicBezTo>
                <a:cubicBezTo>
                  <a:pt x="263" y="1026"/>
                  <a:pt x="246" y="897"/>
                  <a:pt x="171" y="878"/>
                </a:cubicBezTo>
                <a:cubicBezTo>
                  <a:pt x="164" y="871"/>
                  <a:pt x="157" y="863"/>
                  <a:pt x="150" y="858"/>
                </a:cubicBezTo>
                <a:cubicBezTo>
                  <a:pt x="141" y="852"/>
                  <a:pt x="128" y="852"/>
                  <a:pt x="123" y="844"/>
                </a:cubicBezTo>
                <a:cubicBezTo>
                  <a:pt x="116" y="834"/>
                  <a:pt x="119" y="820"/>
                  <a:pt x="116" y="810"/>
                </a:cubicBezTo>
                <a:cubicBezTo>
                  <a:pt x="108" y="790"/>
                  <a:pt x="93" y="765"/>
                  <a:pt x="82" y="748"/>
                </a:cubicBezTo>
                <a:cubicBezTo>
                  <a:pt x="71" y="708"/>
                  <a:pt x="58" y="671"/>
                  <a:pt x="48" y="632"/>
                </a:cubicBezTo>
                <a:cubicBezTo>
                  <a:pt x="78" y="601"/>
                  <a:pt x="116" y="589"/>
                  <a:pt x="89" y="543"/>
                </a:cubicBezTo>
                <a:cubicBezTo>
                  <a:pt x="85" y="536"/>
                  <a:pt x="75" y="538"/>
                  <a:pt x="68" y="536"/>
                </a:cubicBezTo>
                <a:cubicBezTo>
                  <a:pt x="37" y="494"/>
                  <a:pt x="29" y="467"/>
                  <a:pt x="14" y="420"/>
                </a:cubicBezTo>
                <a:cubicBezTo>
                  <a:pt x="16" y="395"/>
                  <a:pt x="0" y="358"/>
                  <a:pt x="21" y="345"/>
                </a:cubicBezTo>
                <a:cubicBezTo>
                  <a:pt x="42" y="330"/>
                  <a:pt x="74" y="350"/>
                  <a:pt x="96" y="365"/>
                </a:cubicBezTo>
                <a:cubicBezTo>
                  <a:pt x="105" y="371"/>
                  <a:pt x="96" y="389"/>
                  <a:pt x="103" y="400"/>
                </a:cubicBezTo>
                <a:cubicBezTo>
                  <a:pt x="122" y="430"/>
                  <a:pt x="152" y="450"/>
                  <a:pt x="185" y="461"/>
                </a:cubicBezTo>
                <a:cubicBezTo>
                  <a:pt x="198" y="456"/>
                  <a:pt x="214" y="455"/>
                  <a:pt x="226" y="447"/>
                </a:cubicBezTo>
                <a:cubicBezTo>
                  <a:pt x="248" y="429"/>
                  <a:pt x="246" y="370"/>
                  <a:pt x="260" y="352"/>
                </a:cubicBezTo>
                <a:cubicBezTo>
                  <a:pt x="265" y="344"/>
                  <a:pt x="278" y="347"/>
                  <a:pt x="287" y="345"/>
                </a:cubicBezTo>
                <a:cubicBezTo>
                  <a:pt x="278" y="340"/>
                  <a:pt x="268" y="336"/>
                  <a:pt x="260" y="331"/>
                </a:cubicBezTo>
                <a:cubicBezTo>
                  <a:pt x="252" y="325"/>
                  <a:pt x="247" y="315"/>
                  <a:pt x="239" y="311"/>
                </a:cubicBezTo>
                <a:cubicBezTo>
                  <a:pt x="226" y="304"/>
                  <a:pt x="198" y="297"/>
                  <a:pt x="198" y="297"/>
                </a:cubicBezTo>
                <a:cubicBezTo>
                  <a:pt x="135" y="231"/>
                  <a:pt x="222" y="314"/>
                  <a:pt x="150" y="270"/>
                </a:cubicBezTo>
                <a:cubicBezTo>
                  <a:pt x="138" y="263"/>
                  <a:pt x="133" y="249"/>
                  <a:pt x="123" y="242"/>
                </a:cubicBezTo>
                <a:cubicBezTo>
                  <a:pt x="109" y="231"/>
                  <a:pt x="90" y="229"/>
                  <a:pt x="75" y="222"/>
                </a:cubicBezTo>
                <a:cubicBezTo>
                  <a:pt x="67" y="185"/>
                  <a:pt x="55" y="112"/>
                  <a:pt x="55" y="112"/>
                </a:cubicBezTo>
                <a:cubicBezTo>
                  <a:pt x="57" y="96"/>
                  <a:pt x="48" y="73"/>
                  <a:pt x="62" y="64"/>
                </a:cubicBezTo>
                <a:cubicBezTo>
                  <a:pt x="93" y="42"/>
                  <a:pt x="140" y="98"/>
                  <a:pt x="164" y="112"/>
                </a:cubicBezTo>
                <a:cubicBezTo>
                  <a:pt x="168" y="119"/>
                  <a:pt x="171" y="127"/>
                  <a:pt x="178" y="133"/>
                </a:cubicBezTo>
                <a:cubicBezTo>
                  <a:pt x="183" y="137"/>
                  <a:pt x="193" y="134"/>
                  <a:pt x="198" y="140"/>
                </a:cubicBezTo>
                <a:cubicBezTo>
                  <a:pt x="208" y="153"/>
                  <a:pt x="204" y="173"/>
                  <a:pt x="212" y="188"/>
                </a:cubicBezTo>
                <a:cubicBezTo>
                  <a:pt x="226" y="217"/>
                  <a:pt x="251" y="223"/>
                  <a:pt x="280" y="235"/>
                </a:cubicBezTo>
                <a:cubicBezTo>
                  <a:pt x="287" y="242"/>
                  <a:pt x="291" y="253"/>
                  <a:pt x="301" y="256"/>
                </a:cubicBezTo>
                <a:cubicBezTo>
                  <a:pt x="336" y="265"/>
                  <a:pt x="410" y="270"/>
                  <a:pt x="410" y="270"/>
                </a:cubicBezTo>
                <a:cubicBezTo>
                  <a:pt x="441" y="314"/>
                  <a:pt x="387" y="367"/>
                  <a:pt x="342" y="379"/>
                </a:cubicBezTo>
                <a:cubicBezTo>
                  <a:pt x="339" y="386"/>
                  <a:pt x="340" y="395"/>
                  <a:pt x="335" y="400"/>
                </a:cubicBezTo>
                <a:cubicBezTo>
                  <a:pt x="325" y="407"/>
                  <a:pt x="305" y="401"/>
                  <a:pt x="301" y="413"/>
                </a:cubicBezTo>
                <a:cubicBezTo>
                  <a:pt x="278" y="469"/>
                  <a:pt x="305" y="467"/>
                  <a:pt x="335" y="475"/>
                </a:cubicBezTo>
                <a:cubicBezTo>
                  <a:pt x="367" y="448"/>
                  <a:pt x="380" y="446"/>
                  <a:pt x="417" y="434"/>
                </a:cubicBezTo>
                <a:cubicBezTo>
                  <a:pt x="421" y="427"/>
                  <a:pt x="425" y="418"/>
                  <a:pt x="431" y="413"/>
                </a:cubicBezTo>
                <a:cubicBezTo>
                  <a:pt x="436" y="407"/>
                  <a:pt x="446" y="406"/>
                  <a:pt x="451" y="400"/>
                </a:cubicBezTo>
                <a:cubicBezTo>
                  <a:pt x="456" y="391"/>
                  <a:pt x="452" y="379"/>
                  <a:pt x="458" y="372"/>
                </a:cubicBezTo>
                <a:cubicBezTo>
                  <a:pt x="464" y="362"/>
                  <a:pt x="488" y="355"/>
                  <a:pt x="499" y="352"/>
                </a:cubicBezTo>
                <a:cubicBezTo>
                  <a:pt x="503" y="345"/>
                  <a:pt x="513" y="339"/>
                  <a:pt x="513" y="331"/>
                </a:cubicBezTo>
                <a:cubicBezTo>
                  <a:pt x="513" y="318"/>
                  <a:pt x="502" y="308"/>
                  <a:pt x="499" y="297"/>
                </a:cubicBezTo>
                <a:cubicBezTo>
                  <a:pt x="494" y="281"/>
                  <a:pt x="497" y="264"/>
                  <a:pt x="492" y="249"/>
                </a:cubicBezTo>
                <a:cubicBezTo>
                  <a:pt x="488" y="240"/>
                  <a:pt x="477" y="236"/>
                  <a:pt x="472" y="229"/>
                </a:cubicBezTo>
                <a:cubicBezTo>
                  <a:pt x="461" y="211"/>
                  <a:pt x="465" y="175"/>
                  <a:pt x="445" y="174"/>
                </a:cubicBezTo>
                <a:cubicBezTo>
                  <a:pt x="415" y="171"/>
                  <a:pt x="356" y="167"/>
                  <a:pt x="356" y="167"/>
                </a:cubicBezTo>
                <a:close/>
              </a:path>
            </a:pathLst>
          </a:custGeom>
          <a:gradFill rotWithShape="0">
            <a:gsLst>
              <a:gs pos="0">
                <a:schemeClr val="tx2">
                  <a:gamma/>
                  <a:tint val="52941"/>
                  <a:invGamma/>
                </a:schemeClr>
              </a:gs>
              <a:gs pos="100000">
                <a:schemeClr val="tx2"/>
              </a:gs>
            </a:gsLst>
            <a:path path="rect">
              <a:fillToRect l="50000" t="50000" r="50000" b="50000"/>
            </a:path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753" name="Freeform 9"/>
          <p:cNvSpPr>
            <a:spLocks/>
          </p:cNvSpPr>
          <p:nvPr/>
        </p:nvSpPr>
        <p:spPr bwMode="auto">
          <a:xfrm>
            <a:off x="2999856" y="4438650"/>
            <a:ext cx="347662" cy="341313"/>
          </a:xfrm>
          <a:custGeom>
            <a:avLst/>
            <a:gdLst>
              <a:gd name="T0" fmla="*/ 2147483647 w 219"/>
              <a:gd name="T1" fmla="*/ 2147483647 h 215"/>
              <a:gd name="T2" fmla="*/ 2147483647 w 219"/>
              <a:gd name="T3" fmla="*/ 2147483647 h 215"/>
              <a:gd name="T4" fmla="*/ 2147483647 w 219"/>
              <a:gd name="T5" fmla="*/ 2147483647 h 215"/>
              <a:gd name="T6" fmla="*/ 2147483647 w 219"/>
              <a:gd name="T7" fmla="*/ 2147483647 h 215"/>
              <a:gd name="T8" fmla="*/ 2147483647 w 219"/>
              <a:gd name="T9" fmla="*/ 2147483647 h 215"/>
              <a:gd name="T10" fmla="*/ 2147483647 w 219"/>
              <a:gd name="T11" fmla="*/ 2147483647 h 215"/>
              <a:gd name="T12" fmla="*/ 2147483647 w 219"/>
              <a:gd name="T13" fmla="*/ 2147483647 h 215"/>
              <a:gd name="T14" fmla="*/ 2147483647 w 219"/>
              <a:gd name="T15" fmla="*/ 2147483647 h 215"/>
              <a:gd name="T16" fmla="*/ 2147483647 w 219"/>
              <a:gd name="T17" fmla="*/ 2147483647 h 215"/>
              <a:gd name="T18" fmla="*/ 2147483647 w 219"/>
              <a:gd name="T19" fmla="*/ 2147483647 h 215"/>
              <a:gd name="T20" fmla="*/ 2147483647 w 219"/>
              <a:gd name="T21" fmla="*/ 2147483647 h 215"/>
              <a:gd name="T22" fmla="*/ 2147483647 w 219"/>
              <a:gd name="T23" fmla="*/ 2147483647 h 215"/>
              <a:gd name="T24" fmla="*/ 2147483647 w 219"/>
              <a:gd name="T25" fmla="*/ 2147483647 h 2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9"/>
              <a:gd name="T40" fmla="*/ 0 h 215"/>
              <a:gd name="T41" fmla="*/ 219 w 219"/>
              <a:gd name="T42" fmla="*/ 215 h 21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9" h="215">
                <a:moveTo>
                  <a:pt x="41" y="16"/>
                </a:moveTo>
                <a:cubicBezTo>
                  <a:pt x="31" y="25"/>
                  <a:pt x="15" y="31"/>
                  <a:pt x="13" y="44"/>
                </a:cubicBezTo>
                <a:cubicBezTo>
                  <a:pt x="0" y="99"/>
                  <a:pt x="108" y="90"/>
                  <a:pt x="116" y="92"/>
                </a:cubicBezTo>
                <a:cubicBezTo>
                  <a:pt x="106" y="101"/>
                  <a:pt x="99" y="112"/>
                  <a:pt x="88" y="119"/>
                </a:cubicBezTo>
                <a:cubicBezTo>
                  <a:pt x="75" y="126"/>
                  <a:pt x="47" y="133"/>
                  <a:pt x="47" y="133"/>
                </a:cubicBezTo>
                <a:cubicBezTo>
                  <a:pt x="57" y="163"/>
                  <a:pt x="71" y="166"/>
                  <a:pt x="102" y="174"/>
                </a:cubicBezTo>
                <a:cubicBezTo>
                  <a:pt x="125" y="207"/>
                  <a:pt x="158" y="193"/>
                  <a:pt x="191" y="215"/>
                </a:cubicBezTo>
                <a:cubicBezTo>
                  <a:pt x="219" y="172"/>
                  <a:pt x="185" y="136"/>
                  <a:pt x="177" y="92"/>
                </a:cubicBezTo>
                <a:cubicBezTo>
                  <a:pt x="172" y="66"/>
                  <a:pt x="173" y="40"/>
                  <a:pt x="164" y="16"/>
                </a:cubicBezTo>
                <a:cubicBezTo>
                  <a:pt x="161" y="8"/>
                  <a:pt x="150" y="7"/>
                  <a:pt x="143" y="3"/>
                </a:cubicBezTo>
                <a:cubicBezTo>
                  <a:pt x="122" y="5"/>
                  <a:pt x="100" y="0"/>
                  <a:pt x="82" y="10"/>
                </a:cubicBezTo>
                <a:cubicBezTo>
                  <a:pt x="75" y="13"/>
                  <a:pt x="94" y="28"/>
                  <a:pt x="88" y="30"/>
                </a:cubicBezTo>
                <a:cubicBezTo>
                  <a:pt x="71" y="32"/>
                  <a:pt x="56" y="20"/>
                  <a:pt x="41" y="1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4709593" y="1828800"/>
            <a:ext cx="102485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/>
              <a:t>S ~ R</a:t>
            </a:r>
            <a:r>
              <a:rPr lang="en-US" sz="2400" b="0" i="1" baseline="30000" dirty="0"/>
              <a:t>2</a:t>
            </a:r>
            <a:endParaRPr lang="en-US" sz="2400" b="0" i="1" dirty="0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590281" y="6099175"/>
            <a:ext cx="35766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/>
              <a:t>fractal or self-affine surface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 rot="1534400">
            <a:off x="3831706" y="4638675"/>
            <a:ext cx="609600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895600" y="838200"/>
            <a:ext cx="15748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Sharp interface</a:t>
            </a:r>
          </a:p>
        </p:txBody>
      </p:sp>
    </p:spTree>
    <p:extLst>
      <p:ext uri="{BB962C8B-B14F-4D97-AF65-F5344CB8AC3E}">
        <p14:creationId xmlns:p14="http://schemas.microsoft.com/office/powerpoint/2010/main" val="38331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762000"/>
          </a:xfrm>
        </p:spPr>
        <p:txBody>
          <a:bodyPr/>
          <a:lstStyle/>
          <a:p>
            <a:pPr lvl="0"/>
            <a:r>
              <a:rPr lang="en-US" dirty="0" err="1" smtClean="0"/>
              <a:t>Porod</a:t>
            </a:r>
            <a:r>
              <a:rPr lang="en-US" dirty="0" smtClean="0"/>
              <a:t> Slope for Fractals</a:t>
            </a:r>
            <a:endParaRPr lang="en-US" dirty="0"/>
          </a:p>
        </p:txBody>
      </p:sp>
      <p:sp>
        <p:nvSpPr>
          <p:cNvPr id="473130" name="Rectangle 3"/>
          <p:cNvSpPr>
            <a:spLocks noChangeArrowheads="1"/>
          </p:cNvSpPr>
          <p:nvPr/>
        </p:nvSpPr>
        <p:spPr bwMode="auto">
          <a:xfrm>
            <a:off x="536575" y="0"/>
            <a:ext cx="4867275" cy="493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1203" tIns="39889" rIns="81203" bIns="3988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grpSp>
        <p:nvGrpSpPr>
          <p:cNvPr id="473143" name="Group 16"/>
          <p:cNvGrpSpPr>
            <a:grpSpLocks/>
          </p:cNvGrpSpPr>
          <p:nvPr/>
        </p:nvGrpSpPr>
        <p:grpSpPr bwMode="auto">
          <a:xfrm>
            <a:off x="2355850" y="739775"/>
            <a:ext cx="5983919" cy="336550"/>
            <a:chOff x="330" y="854"/>
            <a:chExt cx="4147" cy="240"/>
          </a:xfrm>
        </p:grpSpPr>
        <p:sp>
          <p:nvSpPr>
            <p:cNvPr id="473144" name="Rectangle 17"/>
            <p:cNvSpPr>
              <a:spLocks noChangeArrowheads="1"/>
            </p:cNvSpPr>
            <p:nvPr/>
          </p:nvSpPr>
          <p:spPr bwMode="auto">
            <a:xfrm>
              <a:off x="330" y="854"/>
              <a:ext cx="648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Structure</a:t>
              </a:r>
            </a:p>
          </p:txBody>
        </p:sp>
        <p:sp>
          <p:nvSpPr>
            <p:cNvPr id="473145" name="Rectangle 18"/>
            <p:cNvSpPr>
              <a:spLocks noChangeArrowheads="1"/>
            </p:cNvSpPr>
            <p:nvPr/>
          </p:nvSpPr>
          <p:spPr bwMode="auto">
            <a:xfrm>
              <a:off x="1658" y="854"/>
              <a:ext cx="1071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Scaling Relation</a:t>
              </a:r>
            </a:p>
          </p:txBody>
        </p:sp>
        <p:sp>
          <p:nvSpPr>
            <p:cNvPr id="473146" name="Rectangle 19"/>
            <p:cNvSpPr>
              <a:spLocks noChangeArrowheads="1"/>
            </p:cNvSpPr>
            <p:nvPr/>
          </p:nvSpPr>
          <p:spPr bwMode="auto">
            <a:xfrm>
              <a:off x="3082" y="854"/>
              <a:ext cx="1395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Porod</a:t>
              </a:r>
              <a:r>
                <a:rPr kumimoji="0" lang="en-US" sz="1600" b="0" i="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kumimoji="0" lang="en-US" sz="1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Slope=</a:t>
              </a:r>
              <a:r>
                <a:rPr kumimoji="0" lang="en-US" sz="1600" b="0" i="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kumimoji="0" lang="en-US" sz="1600" b="0" i="1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d</a:t>
              </a:r>
              <a:r>
                <a:rPr kumimoji="0" lang="en-US" sz="1600" b="0" i="1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r>
                <a:rPr kumimoji="0" lang="en-US" sz="1600" b="0" i="1" strike="noStrike" cap="none" normalizeH="0" baseline="-25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kumimoji="0" lang="en-US" sz="1600" b="0" i="1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– 2d</a:t>
              </a:r>
              <a:r>
                <a:rPr kumimoji="0" lang="en-US" sz="1600" b="0" i="1" strike="noStrike" cap="none" normalizeH="0" baseline="-25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m</a:t>
              </a:r>
              <a:endParaRPr kumimoji="0" lang="en-US" sz="1600" b="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sp>
        <p:nvSpPr>
          <p:cNvPr id="473147" name="Rectangle 20"/>
          <p:cNvSpPr>
            <a:spLocks noChangeArrowheads="1"/>
          </p:cNvSpPr>
          <p:nvPr/>
        </p:nvSpPr>
        <p:spPr bwMode="auto">
          <a:xfrm>
            <a:off x="4389438" y="1389063"/>
            <a:ext cx="693884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kumimoji="0" lang="en-US" sz="16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= 3</a:t>
            </a:r>
          </a:p>
        </p:txBody>
      </p:sp>
      <p:sp>
        <p:nvSpPr>
          <p:cNvPr id="473148" name="Rectangle 21"/>
          <p:cNvSpPr>
            <a:spLocks noChangeArrowheads="1"/>
          </p:cNvSpPr>
          <p:nvPr/>
        </p:nvSpPr>
        <p:spPr bwMode="auto">
          <a:xfrm>
            <a:off x="4389438" y="1893888"/>
            <a:ext cx="266584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</a:p>
        </p:txBody>
      </p:sp>
      <p:sp>
        <p:nvSpPr>
          <p:cNvPr id="473149" name="Rectangle 22"/>
          <p:cNvSpPr>
            <a:spLocks noChangeArrowheads="1"/>
          </p:cNvSpPr>
          <p:nvPr/>
        </p:nvSpPr>
        <p:spPr bwMode="auto">
          <a:xfrm>
            <a:off x="4538663" y="2011363"/>
            <a:ext cx="249577" cy="265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473150" name="Rectangle 23"/>
          <p:cNvSpPr>
            <a:spLocks noChangeArrowheads="1"/>
          </p:cNvSpPr>
          <p:nvPr/>
        </p:nvSpPr>
        <p:spPr bwMode="auto">
          <a:xfrm>
            <a:off x="4643438" y="1893888"/>
            <a:ext cx="484893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= 2</a:t>
            </a:r>
          </a:p>
        </p:txBody>
      </p:sp>
      <p:sp>
        <p:nvSpPr>
          <p:cNvPr id="473151" name="Rectangle 24"/>
          <p:cNvSpPr>
            <a:spLocks noChangeArrowheads="1"/>
          </p:cNvSpPr>
          <p:nvPr/>
        </p:nvSpPr>
        <p:spPr bwMode="auto">
          <a:xfrm>
            <a:off x="7696200" y="1600200"/>
            <a:ext cx="386208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- 4</a:t>
            </a:r>
          </a:p>
        </p:txBody>
      </p:sp>
      <p:sp>
        <p:nvSpPr>
          <p:cNvPr id="473152" name="Rectangle 25"/>
          <p:cNvSpPr>
            <a:spLocks noChangeArrowheads="1"/>
          </p:cNvSpPr>
          <p:nvPr/>
        </p:nvSpPr>
        <p:spPr bwMode="auto">
          <a:xfrm>
            <a:off x="4481513" y="3249613"/>
            <a:ext cx="693884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kumimoji="0" lang="en-US" sz="16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= 3</a:t>
            </a:r>
          </a:p>
        </p:txBody>
      </p:sp>
      <p:sp>
        <p:nvSpPr>
          <p:cNvPr id="473153" name="Rectangle 26"/>
          <p:cNvSpPr>
            <a:spLocks noChangeArrowheads="1"/>
          </p:cNvSpPr>
          <p:nvPr/>
        </p:nvSpPr>
        <p:spPr bwMode="auto">
          <a:xfrm>
            <a:off x="4481513" y="3798888"/>
            <a:ext cx="587485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 &lt; d</a:t>
            </a:r>
          </a:p>
        </p:txBody>
      </p:sp>
      <p:sp>
        <p:nvSpPr>
          <p:cNvPr id="473154" name="Rectangle 27"/>
          <p:cNvSpPr>
            <a:spLocks noChangeArrowheads="1"/>
          </p:cNvSpPr>
          <p:nvPr/>
        </p:nvSpPr>
        <p:spPr bwMode="auto">
          <a:xfrm>
            <a:off x="4983163" y="3916363"/>
            <a:ext cx="249577" cy="265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473155" name="Rectangle 28"/>
          <p:cNvSpPr>
            <a:spLocks noChangeArrowheads="1"/>
          </p:cNvSpPr>
          <p:nvPr/>
        </p:nvSpPr>
        <p:spPr bwMode="auto">
          <a:xfrm>
            <a:off x="5087938" y="3798888"/>
            <a:ext cx="481787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≤ 3 </a:t>
            </a:r>
          </a:p>
        </p:txBody>
      </p:sp>
      <p:sp>
        <p:nvSpPr>
          <p:cNvPr id="473156" name="Rectangle 29"/>
          <p:cNvSpPr>
            <a:spLocks noChangeArrowheads="1"/>
          </p:cNvSpPr>
          <p:nvPr/>
        </p:nvSpPr>
        <p:spPr bwMode="auto">
          <a:xfrm>
            <a:off x="7162800" y="3429000"/>
            <a:ext cx="1507308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- 3 ≤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Slope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≤ - 4</a:t>
            </a:r>
          </a:p>
        </p:txBody>
      </p:sp>
      <p:sp>
        <p:nvSpPr>
          <p:cNvPr id="473159" name="Rectangle 32"/>
          <p:cNvSpPr>
            <a:spLocks noChangeArrowheads="1"/>
          </p:cNvSpPr>
          <p:nvPr/>
        </p:nvSpPr>
        <p:spPr bwMode="auto">
          <a:xfrm>
            <a:off x="4495800" y="5105400"/>
            <a:ext cx="2209800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1 ≤ </a:t>
            </a:r>
            <a:r>
              <a:rPr lang="en-US" b="0" i="1" dirty="0" err="1" smtClean="0">
                <a:solidFill>
                  <a:srgbClr val="000000"/>
                </a:solidFill>
              </a:rPr>
              <a:t>d</a:t>
            </a:r>
            <a:r>
              <a:rPr lang="en-US" sz="1400" b="0" baseline="-25000" dirty="0" err="1" smtClean="0">
                <a:solidFill>
                  <a:srgbClr val="000000"/>
                </a:solidFill>
              </a:rPr>
              <a:t>s</a:t>
            </a:r>
            <a:r>
              <a:rPr lang="en-US" b="0" i="1" dirty="0" smtClean="0">
                <a:solidFill>
                  <a:srgbClr val="000000"/>
                </a:solidFill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= 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kumimoji="0" lang="en-US" sz="16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≤ 3</a:t>
            </a:r>
          </a:p>
        </p:txBody>
      </p:sp>
      <p:sp>
        <p:nvSpPr>
          <p:cNvPr id="473160" name="Rectangle 33"/>
          <p:cNvSpPr>
            <a:spLocks noChangeArrowheads="1"/>
          </p:cNvSpPr>
          <p:nvPr/>
        </p:nvSpPr>
        <p:spPr bwMode="auto">
          <a:xfrm>
            <a:off x="7086600" y="5105400"/>
            <a:ext cx="1507308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- 1 ≤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Slope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≤ - 3</a:t>
            </a:r>
          </a:p>
        </p:txBody>
      </p:sp>
      <p:sp>
        <p:nvSpPr>
          <p:cNvPr id="473161" name="Rectangle 34"/>
          <p:cNvSpPr>
            <a:spLocks noChangeArrowheads="1"/>
          </p:cNvSpPr>
          <p:nvPr/>
        </p:nvSpPr>
        <p:spPr bwMode="auto">
          <a:xfrm>
            <a:off x="415925" y="1612900"/>
            <a:ext cx="1233539" cy="280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Smooth Surface</a:t>
            </a:r>
          </a:p>
        </p:txBody>
      </p:sp>
      <p:sp>
        <p:nvSpPr>
          <p:cNvPr id="473162" name="Rectangle 35"/>
          <p:cNvSpPr>
            <a:spLocks noChangeArrowheads="1"/>
          </p:cNvSpPr>
          <p:nvPr/>
        </p:nvSpPr>
        <p:spPr bwMode="auto">
          <a:xfrm>
            <a:off x="415925" y="3765550"/>
            <a:ext cx="1159382" cy="280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Rough Surface</a:t>
            </a:r>
          </a:p>
        </p:txBody>
      </p:sp>
      <p:sp>
        <p:nvSpPr>
          <p:cNvPr id="473163" name="Rectangle 36"/>
          <p:cNvSpPr>
            <a:spLocks noChangeArrowheads="1"/>
          </p:cNvSpPr>
          <p:nvPr/>
        </p:nvSpPr>
        <p:spPr bwMode="auto">
          <a:xfrm>
            <a:off x="415925" y="5580063"/>
            <a:ext cx="1020509" cy="280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Mass Fractal</a:t>
            </a:r>
          </a:p>
        </p:txBody>
      </p:sp>
      <p:sp>
        <p:nvSpPr>
          <p:cNvPr id="473164" name="Text Box 38" descr="Newsprint"/>
          <p:cNvSpPr txBox="1">
            <a:spLocks noChangeArrowheads="1"/>
          </p:cNvSpPr>
          <p:nvPr/>
        </p:nvSpPr>
        <p:spPr bwMode="auto">
          <a:xfrm>
            <a:off x="6858000" y="152400"/>
            <a:ext cx="1559187" cy="46758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vert="horz" wrap="none" lIns="82058" tIns="41029" rIns="82058" bIns="410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I</a:t>
            </a:r>
            <a:r>
              <a:rPr kumimoji="0" lang="en-US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(q</a:t>
            </a: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)</a:t>
            </a: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=</a:t>
            </a:r>
            <a:r>
              <a:rPr kumimoji="0" lang="en-US" sz="2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q</a:t>
            </a:r>
            <a:r>
              <a:rPr kumimoji="0" lang="en-US" sz="25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d</a:t>
            </a:r>
            <a:r>
              <a:rPr kumimoji="0" lang="en-US" sz="14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s</a:t>
            </a:r>
            <a:r>
              <a:rPr kumimoji="0" lang="en-US" sz="25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-2d</a:t>
            </a:r>
            <a:r>
              <a:rPr kumimoji="0" lang="en-US" sz="14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m</a:t>
            </a:r>
            <a:endParaRPr kumimoji="0" lang="en-US" sz="1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/>
              <a:cs typeface="Times"/>
            </a:endParaRPr>
          </a:p>
        </p:txBody>
      </p:sp>
      <p:graphicFrame>
        <p:nvGraphicFramePr>
          <p:cNvPr id="473166" name="Object 78"/>
          <p:cNvGraphicFramePr>
            <a:graphicFrameLocks noChangeAspect="1"/>
          </p:cNvGraphicFramePr>
          <p:nvPr/>
        </p:nvGraphicFramePr>
        <p:xfrm>
          <a:off x="7097713" y="1077913"/>
          <a:ext cx="744537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1" name="Equation" r:id="rId4" imgW="482539" imgH="165253" progId="Equation.3">
                  <p:embed/>
                </p:oleObj>
              </mc:Choice>
              <mc:Fallback>
                <p:oleObj name="Equation" r:id="rId4" imgW="482539" imgH="16525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7713" y="1077913"/>
                        <a:ext cx="744537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2438400" y="1371600"/>
            <a:ext cx="914400" cy="952142"/>
          </a:xfrm>
          <a:prstGeom prst="ellipse">
            <a:avLst/>
          </a:prstGeom>
          <a:gradFill rotWithShape="0">
            <a:gsLst>
              <a:gs pos="0">
                <a:srgbClr val="F8F8F8"/>
              </a:gs>
              <a:gs pos="100000">
                <a:srgbClr val="F8F8F8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4925">
            <a:noFill/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2819400"/>
            <a:ext cx="1627188" cy="162083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</p:pic>
      <p:pic>
        <p:nvPicPr>
          <p:cNvPr id="36" name="Picture 25" descr="Newspri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5334000"/>
            <a:ext cx="1447800" cy="8509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70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11" charset="-128"/>
                <a:cs typeface="ＭＳ Ｐゴシック" pitchFamily="-111" charset="-128"/>
              </a:rPr>
              <a:t>Scattering from colloidal aggregates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1371600"/>
            <a:ext cx="1066800" cy="1371600"/>
            <a:chOff x="1104" y="864"/>
            <a:chExt cx="672" cy="864"/>
          </a:xfrm>
        </p:grpSpPr>
        <p:sp>
          <p:nvSpPr>
            <p:cNvPr id="34842" name="Oval 4"/>
            <p:cNvSpPr>
              <a:spLocks noChangeArrowheads="1"/>
            </p:cNvSpPr>
            <p:nvPr/>
          </p:nvSpPr>
          <p:spPr bwMode="auto">
            <a:xfrm>
              <a:off x="1440" y="153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3" name="Oval 5"/>
            <p:cNvSpPr>
              <a:spLocks noChangeArrowheads="1"/>
            </p:cNvSpPr>
            <p:nvPr/>
          </p:nvSpPr>
          <p:spPr bwMode="auto">
            <a:xfrm>
              <a:off x="1296" y="86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4" name="Oval 6"/>
            <p:cNvSpPr>
              <a:spLocks noChangeArrowheads="1"/>
            </p:cNvSpPr>
            <p:nvPr/>
          </p:nvSpPr>
          <p:spPr bwMode="auto">
            <a:xfrm>
              <a:off x="1248" y="110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5" name="Oval 7"/>
            <p:cNvSpPr>
              <a:spLocks noChangeArrowheads="1"/>
            </p:cNvSpPr>
            <p:nvPr/>
          </p:nvSpPr>
          <p:spPr bwMode="auto">
            <a:xfrm>
              <a:off x="1536" y="96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6" name="Oval 8"/>
            <p:cNvSpPr>
              <a:spLocks noChangeArrowheads="1"/>
            </p:cNvSpPr>
            <p:nvPr/>
          </p:nvSpPr>
          <p:spPr bwMode="auto">
            <a:xfrm>
              <a:off x="1584" y="129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7" name="Oval 9"/>
            <p:cNvSpPr>
              <a:spLocks noChangeArrowheads="1"/>
            </p:cNvSpPr>
            <p:nvPr/>
          </p:nvSpPr>
          <p:spPr bwMode="auto">
            <a:xfrm>
              <a:off x="1104" y="1152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8" name="Oval 10"/>
            <p:cNvSpPr>
              <a:spLocks noChangeArrowheads="1"/>
            </p:cNvSpPr>
            <p:nvPr/>
          </p:nvSpPr>
          <p:spPr bwMode="auto">
            <a:xfrm>
              <a:off x="1344" y="144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9" name="Oval 11"/>
            <p:cNvSpPr>
              <a:spLocks noChangeArrowheads="1"/>
            </p:cNvSpPr>
            <p:nvPr/>
          </p:nvSpPr>
          <p:spPr bwMode="auto">
            <a:xfrm>
              <a:off x="1392" y="129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50" name="Oval 12"/>
            <p:cNvSpPr>
              <a:spLocks noChangeArrowheads="1"/>
            </p:cNvSpPr>
            <p:nvPr/>
          </p:nvSpPr>
          <p:spPr bwMode="auto">
            <a:xfrm>
              <a:off x="1392" y="110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51" name="Oval 13"/>
            <p:cNvSpPr>
              <a:spLocks noChangeArrowheads="1"/>
            </p:cNvSpPr>
            <p:nvPr/>
          </p:nvSpPr>
          <p:spPr bwMode="auto">
            <a:xfrm>
              <a:off x="1392" y="1008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52" name="Oval 14"/>
            <p:cNvSpPr>
              <a:spLocks noChangeArrowheads="1"/>
            </p:cNvSpPr>
            <p:nvPr/>
          </p:nvSpPr>
          <p:spPr bwMode="auto">
            <a:xfrm>
              <a:off x="1152" y="86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52400" y="3124200"/>
            <a:ext cx="3184525" cy="1854200"/>
            <a:chOff x="3888" y="3264"/>
            <a:chExt cx="2208" cy="1323"/>
          </a:xfrm>
        </p:grpSpPr>
        <p:pic>
          <p:nvPicPr>
            <p:cNvPr id="34840" name="Picture 2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88" y="3264"/>
              <a:ext cx="2208" cy="1323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41" name="Oval 21" descr="Newsprint"/>
            <p:cNvSpPr>
              <a:spLocks noChangeArrowheads="1"/>
            </p:cNvSpPr>
            <p:nvPr/>
          </p:nvSpPr>
          <p:spPr bwMode="auto">
            <a:xfrm>
              <a:off x="4944" y="4144"/>
              <a:ext cx="144" cy="144"/>
            </a:xfrm>
            <a:prstGeom prst="ellipse">
              <a:avLst/>
            </a:prstGeom>
            <a:noFill/>
            <a:ln w="349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4825" name="Line 22"/>
          <p:cNvSpPr>
            <a:spLocks noChangeShapeType="1"/>
          </p:cNvSpPr>
          <p:nvPr/>
        </p:nvSpPr>
        <p:spPr bwMode="auto">
          <a:xfrm>
            <a:off x="990600" y="14478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6" name="Text Box 23"/>
          <p:cNvSpPr txBox="1">
            <a:spLocks noChangeArrowheads="1"/>
          </p:cNvSpPr>
          <p:nvPr/>
        </p:nvSpPr>
        <p:spPr bwMode="auto">
          <a:xfrm>
            <a:off x="517525" y="1790700"/>
            <a:ext cx="3365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34827" name="Text Box 24"/>
          <p:cNvSpPr txBox="1">
            <a:spLocks noChangeArrowheads="1"/>
          </p:cNvSpPr>
          <p:nvPr/>
        </p:nvSpPr>
        <p:spPr bwMode="auto">
          <a:xfrm>
            <a:off x="2667000" y="2057400"/>
            <a:ext cx="2603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34828" name="Line 25"/>
          <p:cNvSpPr>
            <a:spLocks noChangeShapeType="1"/>
          </p:cNvSpPr>
          <p:nvPr/>
        </p:nvSpPr>
        <p:spPr bwMode="auto">
          <a:xfrm>
            <a:off x="2590800" y="213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9" name="Text Box 26"/>
          <p:cNvSpPr txBox="1">
            <a:spLocks noChangeArrowheads="1"/>
          </p:cNvSpPr>
          <p:nvPr/>
        </p:nvSpPr>
        <p:spPr bwMode="auto">
          <a:xfrm>
            <a:off x="366713" y="5078413"/>
            <a:ext cx="18542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Precipitated Silica</a:t>
            </a:r>
          </a:p>
        </p:txBody>
      </p:sp>
      <p:sp>
        <p:nvSpPr>
          <p:cNvPr id="34830" name="Rectangle 27"/>
          <p:cNvSpPr>
            <a:spLocks noChangeArrowheads="1"/>
          </p:cNvSpPr>
          <p:nvPr/>
        </p:nvSpPr>
        <p:spPr bwMode="auto">
          <a:xfrm>
            <a:off x="4648200" y="1905000"/>
            <a:ext cx="3341687" cy="2530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31" name="Text Box 28"/>
          <p:cNvSpPr txBox="1">
            <a:spLocks noChangeArrowheads="1"/>
          </p:cNvSpPr>
          <p:nvPr/>
        </p:nvSpPr>
        <p:spPr bwMode="auto">
          <a:xfrm>
            <a:off x="5978525" y="4530725"/>
            <a:ext cx="7239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Log q</a:t>
            </a:r>
          </a:p>
        </p:txBody>
      </p:sp>
      <p:sp>
        <p:nvSpPr>
          <p:cNvPr id="34832" name="Text Box 29"/>
          <p:cNvSpPr txBox="1">
            <a:spLocks noChangeArrowheads="1"/>
          </p:cNvSpPr>
          <p:nvPr/>
        </p:nvSpPr>
        <p:spPr bwMode="auto">
          <a:xfrm rot="16200000">
            <a:off x="3971131" y="2974181"/>
            <a:ext cx="6858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Log I</a:t>
            </a:r>
          </a:p>
        </p:txBody>
      </p:sp>
      <p:sp>
        <p:nvSpPr>
          <p:cNvPr id="34833" name="Freeform 32"/>
          <p:cNvSpPr>
            <a:spLocks/>
          </p:cNvSpPr>
          <p:nvPr/>
        </p:nvSpPr>
        <p:spPr bwMode="auto">
          <a:xfrm>
            <a:off x="4657725" y="2363787"/>
            <a:ext cx="2673350" cy="1804988"/>
          </a:xfrm>
          <a:custGeom>
            <a:avLst/>
            <a:gdLst>
              <a:gd name="T0" fmla="*/ 0 w 1684"/>
              <a:gd name="T1" fmla="*/ 0 h 1137"/>
              <a:gd name="T2" fmla="*/ 2147483647 w 1684"/>
              <a:gd name="T3" fmla="*/ 2147483647 h 1137"/>
              <a:gd name="T4" fmla="*/ 2147483647 w 1684"/>
              <a:gd name="T5" fmla="*/ 2147483647 h 1137"/>
              <a:gd name="T6" fmla="*/ 2147483647 w 1684"/>
              <a:gd name="T7" fmla="*/ 2147483647 h 1137"/>
              <a:gd name="T8" fmla="*/ 0 60000 65536"/>
              <a:gd name="T9" fmla="*/ 0 60000 65536"/>
              <a:gd name="T10" fmla="*/ 0 60000 65536"/>
              <a:gd name="T11" fmla="*/ 0 60000 65536"/>
              <a:gd name="T12" fmla="*/ 0 w 1684"/>
              <a:gd name="T13" fmla="*/ 0 h 1137"/>
              <a:gd name="T14" fmla="*/ 1684 w 1684"/>
              <a:gd name="T15" fmla="*/ 1137 h 11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4" h="1137">
                <a:moveTo>
                  <a:pt x="0" y="0"/>
                </a:moveTo>
                <a:lnTo>
                  <a:pt x="421" y="6"/>
                </a:lnTo>
                <a:lnTo>
                  <a:pt x="1269" y="523"/>
                </a:lnTo>
                <a:lnTo>
                  <a:pt x="1684" y="1137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34" name="Text Box 33"/>
          <p:cNvSpPr txBox="1">
            <a:spLocks noChangeArrowheads="1"/>
          </p:cNvSpPr>
          <p:nvPr/>
        </p:nvSpPr>
        <p:spPr bwMode="auto">
          <a:xfrm>
            <a:off x="5033962" y="2735262"/>
            <a:ext cx="90623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qR = 1</a:t>
            </a:r>
          </a:p>
        </p:txBody>
      </p:sp>
      <p:sp>
        <p:nvSpPr>
          <p:cNvPr id="34835" name="Text Box 34"/>
          <p:cNvSpPr txBox="1">
            <a:spLocks noChangeArrowheads="1"/>
          </p:cNvSpPr>
          <p:nvPr/>
        </p:nvSpPr>
        <p:spPr bwMode="auto">
          <a:xfrm>
            <a:off x="6319583" y="3746881"/>
            <a:ext cx="855059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err="1"/>
              <a:t>qr</a:t>
            </a:r>
            <a:r>
              <a:rPr lang="en-US" i="1" dirty="0"/>
              <a:t> = 1</a:t>
            </a:r>
          </a:p>
        </p:txBody>
      </p:sp>
      <p:sp>
        <p:nvSpPr>
          <p:cNvPr id="34836" name="Text Box 35"/>
          <p:cNvSpPr txBox="1">
            <a:spLocks noChangeArrowheads="1"/>
          </p:cNvSpPr>
          <p:nvPr/>
        </p:nvSpPr>
        <p:spPr bwMode="auto">
          <a:xfrm>
            <a:off x="5930900" y="2333625"/>
            <a:ext cx="48786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q</a:t>
            </a:r>
            <a:r>
              <a:rPr lang="en-US" i="1" baseline="30000"/>
              <a:t>-d</a:t>
            </a:r>
            <a:endParaRPr lang="en-US" i="1"/>
          </a:p>
        </p:txBody>
      </p:sp>
      <p:sp>
        <p:nvSpPr>
          <p:cNvPr id="34837" name="Text Box 36"/>
          <p:cNvSpPr txBox="1">
            <a:spLocks noChangeArrowheads="1"/>
          </p:cNvSpPr>
          <p:nvPr/>
        </p:nvSpPr>
        <p:spPr bwMode="auto">
          <a:xfrm>
            <a:off x="7075487" y="3449637"/>
            <a:ext cx="48786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q</a:t>
            </a:r>
            <a:r>
              <a:rPr lang="en-US" i="1" baseline="30000" dirty="0"/>
              <a:t>-4</a:t>
            </a:r>
            <a:endParaRPr lang="en-US" i="1" dirty="0"/>
          </a:p>
        </p:txBody>
      </p:sp>
      <p:sp>
        <p:nvSpPr>
          <p:cNvPr id="34838" name="Line 37"/>
          <p:cNvSpPr>
            <a:spLocks noChangeShapeType="1"/>
          </p:cNvSpPr>
          <p:nvPr/>
        </p:nvSpPr>
        <p:spPr bwMode="auto">
          <a:xfrm flipV="1">
            <a:off x="5326062" y="2441575"/>
            <a:ext cx="0" cy="280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39" name="Line 38"/>
          <p:cNvSpPr>
            <a:spLocks noChangeShapeType="1"/>
          </p:cNvSpPr>
          <p:nvPr/>
        </p:nvSpPr>
        <p:spPr bwMode="auto">
          <a:xfrm flipV="1">
            <a:off x="6694487" y="3297237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685800"/>
          </a:xfrm>
        </p:spPr>
        <p:txBody>
          <a:bodyPr/>
          <a:lstStyle/>
          <a:p>
            <a:r>
              <a:rPr lang="en-US" sz="2800" dirty="0"/>
              <a:t>Morphology of </a:t>
            </a:r>
            <a:r>
              <a:rPr lang="en-US" sz="2800" dirty="0" smtClean="0"/>
              <a:t>Dimosil</a:t>
            </a:r>
            <a:r>
              <a:rPr lang="en-US" sz="2800" b="1" baseline="30000" dirty="0" smtClean="0">
                <a:latin typeface="+mn-lt"/>
                <a:sym typeface="Symbol" charset="0"/>
              </a:rPr>
              <a:t>®</a:t>
            </a:r>
            <a:r>
              <a:rPr lang="en-US" sz="2800" dirty="0" smtClean="0"/>
              <a:t> </a:t>
            </a:r>
            <a:r>
              <a:rPr lang="en-US" sz="2800" dirty="0"/>
              <a:t>Tire-Tread Silica</a:t>
            </a:r>
          </a:p>
        </p:txBody>
      </p:sp>
      <p:sp>
        <p:nvSpPr>
          <p:cNvPr id="7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6553200"/>
            <a:ext cx="609600" cy="381000"/>
          </a:xfrm>
          <a:prstGeom prst="rect">
            <a:avLst/>
          </a:prstGeom>
        </p:spPr>
        <p:txBody>
          <a:bodyPr/>
          <a:lstStyle/>
          <a:p>
            <a:fld id="{C1F3833B-7D11-D144-98D5-D3471737A323}" type="slidenum">
              <a:rPr lang="en-US"/>
              <a:pPr/>
              <a:t>23</a:t>
            </a:fld>
            <a:endParaRPr lang="en-US"/>
          </a:p>
        </p:txBody>
      </p:sp>
      <p:pic>
        <p:nvPicPr>
          <p:cNvPr id="302161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391160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2086" name="Line 6"/>
          <p:cNvSpPr>
            <a:spLocks noChangeShapeType="1"/>
          </p:cNvSpPr>
          <p:nvPr/>
        </p:nvSpPr>
        <p:spPr bwMode="auto">
          <a:xfrm>
            <a:off x="2132013" y="1311275"/>
            <a:ext cx="0" cy="914400"/>
          </a:xfrm>
          <a:prstGeom prst="line">
            <a:avLst/>
          </a:prstGeom>
          <a:noFill/>
          <a:ln w="28575">
            <a:solidFill>
              <a:srgbClr val="D50A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4103535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2400" b="0" dirty="0">
                <a:latin typeface="Times" charset="0"/>
              </a:rPr>
              <a:t>Two Agglomerate length Scales</a:t>
            </a:r>
          </a:p>
        </p:txBody>
      </p:sp>
      <p:sp>
        <p:nvSpPr>
          <p:cNvPr id="302085" name="Line 5"/>
          <p:cNvSpPr>
            <a:spLocks noChangeShapeType="1"/>
          </p:cNvSpPr>
          <p:nvPr/>
        </p:nvSpPr>
        <p:spPr bwMode="auto">
          <a:xfrm>
            <a:off x="1649413" y="1200150"/>
            <a:ext cx="0" cy="457200"/>
          </a:xfrm>
          <a:prstGeom prst="line">
            <a:avLst/>
          </a:prstGeom>
          <a:noFill/>
          <a:ln w="28575">
            <a:solidFill>
              <a:srgbClr val="D50A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876800" y="1371600"/>
            <a:ext cx="3429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latin typeface="Helvetica" charset="0"/>
              </a:rPr>
              <a:t>Soft = </a:t>
            </a:r>
            <a:r>
              <a:rPr lang="en-US" sz="2000" b="0" dirty="0" smtClean="0">
                <a:latin typeface="Helvetica" charset="0"/>
              </a:rPr>
              <a:t>Physically Bonded</a:t>
            </a:r>
            <a:endParaRPr lang="en-US" sz="2000" b="0" dirty="0"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n-US" sz="2000" b="0" dirty="0">
                <a:latin typeface="Helvetica" charset="0"/>
              </a:rPr>
              <a:t>Hard = </a:t>
            </a:r>
            <a:r>
              <a:rPr lang="en-US" sz="2000" b="0" dirty="0" smtClean="0">
                <a:latin typeface="Helvetica" charset="0"/>
              </a:rPr>
              <a:t>Chemically Bonded</a:t>
            </a:r>
            <a:endParaRPr lang="en-US" sz="2000" b="0" dirty="0">
              <a:latin typeface="Helvetica" charset="0"/>
            </a:endParaRP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1508125" y="2381250"/>
            <a:ext cx="34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-2</a:t>
            </a:r>
          </a:p>
        </p:txBody>
      </p: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4037013" y="5364163"/>
            <a:ext cx="458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charset="0"/>
              </a:rPr>
              <a:t>-4</a:t>
            </a:r>
          </a:p>
        </p:txBody>
      </p:sp>
      <p:grpSp>
        <p:nvGrpSpPr>
          <p:cNvPr id="302091" name="Group 11"/>
          <p:cNvGrpSpPr>
            <a:grpSpLocks/>
          </p:cNvGrpSpPr>
          <p:nvPr/>
        </p:nvGrpSpPr>
        <p:grpSpPr bwMode="auto">
          <a:xfrm>
            <a:off x="5791200" y="4191000"/>
            <a:ext cx="723900" cy="927100"/>
            <a:chOff x="3648" y="2640"/>
            <a:chExt cx="456" cy="584"/>
          </a:xfrm>
        </p:grpSpPr>
        <p:pic>
          <p:nvPicPr>
            <p:cNvPr id="302092" name="Picture 12" descr="Newspr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3" name="Picture 13" descr="Newspri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4" name="Picture 14" descr="Newspri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5" name="Picture 15" descr="Newspri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6" name="Picture 16" descr="Newspri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57483"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097" name="Group 17"/>
          <p:cNvGrpSpPr>
            <a:grpSpLocks/>
          </p:cNvGrpSpPr>
          <p:nvPr/>
        </p:nvGrpSpPr>
        <p:grpSpPr bwMode="auto">
          <a:xfrm>
            <a:off x="6075363" y="3511550"/>
            <a:ext cx="723900" cy="927100"/>
            <a:chOff x="3648" y="2640"/>
            <a:chExt cx="456" cy="584"/>
          </a:xfrm>
        </p:grpSpPr>
        <p:pic>
          <p:nvPicPr>
            <p:cNvPr id="302098" name="Picture 18" descr="Newsprin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9" name="Picture 19" descr="Newsprin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0" name="Picture 20" descr="Newsprin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1" name="Picture 21" descr="Newsprin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2" name="Picture 22" descr="Newsprin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03" name="Group 23"/>
          <p:cNvGrpSpPr>
            <a:grpSpLocks/>
          </p:cNvGrpSpPr>
          <p:nvPr/>
        </p:nvGrpSpPr>
        <p:grpSpPr bwMode="auto">
          <a:xfrm>
            <a:off x="6629400" y="3733800"/>
            <a:ext cx="863600" cy="927100"/>
            <a:chOff x="3648" y="2640"/>
            <a:chExt cx="544" cy="584"/>
          </a:xfrm>
        </p:grpSpPr>
        <p:pic>
          <p:nvPicPr>
            <p:cNvPr id="302104" name="Picture 24" descr="Newsprin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5" name="Picture 25" descr="Newsprin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6" name="Picture 26" descr="Newsprin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7" name="Picture 27" descr="Newsprin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47172"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8" name="Picture 28" descr="Newsprin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09" name="Group 29"/>
          <p:cNvGrpSpPr>
            <a:grpSpLocks/>
          </p:cNvGrpSpPr>
          <p:nvPr/>
        </p:nvGrpSpPr>
        <p:grpSpPr bwMode="auto">
          <a:xfrm>
            <a:off x="6248400" y="4724400"/>
            <a:ext cx="685800" cy="927100"/>
            <a:chOff x="3648" y="2640"/>
            <a:chExt cx="432" cy="584"/>
          </a:xfrm>
        </p:grpSpPr>
        <p:pic>
          <p:nvPicPr>
            <p:cNvPr id="302110" name="Picture 30" descr="Newsprin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1" name="Picture 31" descr="Newsprin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2" name="Picture 32" descr="Newsprin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3" name="Picture 33" descr="Newsprin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5387">
              <a:off x="3840" y="2728"/>
              <a:ext cx="240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4" name="Picture 34" descr="Newsprin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15" name="Group 35"/>
          <p:cNvGrpSpPr>
            <a:grpSpLocks/>
          </p:cNvGrpSpPr>
          <p:nvPr/>
        </p:nvGrpSpPr>
        <p:grpSpPr bwMode="auto">
          <a:xfrm>
            <a:off x="5638800" y="3276600"/>
            <a:ext cx="723900" cy="927100"/>
            <a:chOff x="3648" y="2640"/>
            <a:chExt cx="456" cy="584"/>
          </a:xfrm>
        </p:grpSpPr>
        <p:pic>
          <p:nvPicPr>
            <p:cNvPr id="302116" name="Picture 36" descr="Newsprin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7" name="Picture 37" descr="Newsprin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8" name="Picture 38" descr="Newsprin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9" name="Picture 39" descr="Newsprin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0" name="Picture 40" descr="Newsprin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21" name="Group 41"/>
          <p:cNvGrpSpPr>
            <a:grpSpLocks/>
          </p:cNvGrpSpPr>
          <p:nvPr/>
        </p:nvGrpSpPr>
        <p:grpSpPr bwMode="auto">
          <a:xfrm>
            <a:off x="5181600" y="4572000"/>
            <a:ext cx="800100" cy="1003300"/>
            <a:chOff x="3600" y="2640"/>
            <a:chExt cx="504" cy="632"/>
          </a:xfrm>
        </p:grpSpPr>
        <p:pic>
          <p:nvPicPr>
            <p:cNvPr id="302122" name="Picture 42" descr="Newsprin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3" name="Picture 43" descr="Newsprin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4" name="Picture 44" descr="Newsprin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5" name="Picture 45" descr="Newsprint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6" name="Picture 46" descr="Newsprint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832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27" name="Group 47"/>
          <p:cNvGrpSpPr>
            <a:grpSpLocks/>
          </p:cNvGrpSpPr>
          <p:nvPr/>
        </p:nvGrpSpPr>
        <p:grpSpPr bwMode="auto">
          <a:xfrm>
            <a:off x="6392863" y="2882900"/>
            <a:ext cx="723900" cy="927100"/>
            <a:chOff x="3648" y="2640"/>
            <a:chExt cx="456" cy="584"/>
          </a:xfrm>
        </p:grpSpPr>
        <p:pic>
          <p:nvPicPr>
            <p:cNvPr id="302128" name="Picture 48" descr="Newsprint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9" name="Picture 49" descr="Newsprint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30" name="Picture 50" descr="Newsprint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31" name="Picture 51" descr="Newsprint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32" name="Picture 52" descr="Newsprint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02133" name="Picture 53" descr="Newsprint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689225"/>
            <a:ext cx="41751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4" name="Picture 54" descr="Newsprint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841625"/>
            <a:ext cx="4191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5" name="Picture 55" descr="Newsprint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291782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6" name="Picture 56" descr="Newsprint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071">
            <a:off x="7231063" y="2765425"/>
            <a:ext cx="4206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7" name="Picture 57" descr="Newsprint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0592">
            <a:off x="6927850" y="268922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2138" name="Line 58"/>
          <p:cNvSpPr>
            <a:spLocks noChangeShapeType="1"/>
          </p:cNvSpPr>
          <p:nvPr/>
        </p:nvSpPr>
        <p:spPr bwMode="auto">
          <a:xfrm>
            <a:off x="6248400" y="5791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39" name="Text Box 59"/>
          <p:cNvSpPr txBox="1">
            <a:spLocks noChangeArrowheads="1"/>
          </p:cNvSpPr>
          <p:nvPr/>
        </p:nvSpPr>
        <p:spPr bwMode="auto">
          <a:xfrm>
            <a:off x="6308725" y="5886450"/>
            <a:ext cx="582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7 µm</a:t>
            </a:r>
          </a:p>
        </p:txBody>
      </p:sp>
      <p:sp>
        <p:nvSpPr>
          <p:cNvPr id="302140" name="Line 60"/>
          <p:cNvSpPr>
            <a:spLocks noChangeShapeType="1"/>
          </p:cNvSpPr>
          <p:nvPr/>
        </p:nvSpPr>
        <p:spPr bwMode="auto">
          <a:xfrm>
            <a:off x="4800600" y="2895600"/>
            <a:ext cx="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41" name="Text Box 61"/>
          <p:cNvSpPr txBox="1">
            <a:spLocks noChangeArrowheads="1"/>
          </p:cNvSpPr>
          <p:nvPr/>
        </p:nvSpPr>
        <p:spPr bwMode="auto">
          <a:xfrm>
            <a:off x="4495800" y="3886200"/>
            <a:ext cx="781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116 µm</a:t>
            </a:r>
          </a:p>
        </p:txBody>
      </p:sp>
      <p:grpSp>
        <p:nvGrpSpPr>
          <p:cNvPr id="302142" name="Group 62"/>
          <p:cNvGrpSpPr>
            <a:grpSpLocks/>
          </p:cNvGrpSpPr>
          <p:nvPr/>
        </p:nvGrpSpPr>
        <p:grpSpPr bwMode="auto">
          <a:xfrm>
            <a:off x="6858000" y="4318000"/>
            <a:ext cx="1355725" cy="1287463"/>
            <a:chOff x="4752" y="3083"/>
            <a:chExt cx="939" cy="919"/>
          </a:xfrm>
        </p:grpSpPr>
        <p:pic>
          <p:nvPicPr>
            <p:cNvPr id="302143" name="Picture 63" descr="Newsprint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" y="3083"/>
              <a:ext cx="552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2144" name="Line 64"/>
            <p:cNvSpPr>
              <a:spLocks noChangeShapeType="1"/>
            </p:cNvSpPr>
            <p:nvPr/>
          </p:nvSpPr>
          <p:spPr bwMode="auto">
            <a:xfrm flipV="1">
              <a:off x="4752" y="3210"/>
              <a:ext cx="581" cy="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145" name="Line 65"/>
            <p:cNvSpPr>
              <a:spLocks noChangeShapeType="1"/>
            </p:cNvSpPr>
            <p:nvPr/>
          </p:nvSpPr>
          <p:spPr bwMode="auto">
            <a:xfrm>
              <a:off x="4752" y="3699"/>
              <a:ext cx="528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2146" name="Text Box 66"/>
          <p:cNvSpPr txBox="1">
            <a:spLocks noChangeArrowheads="1"/>
          </p:cNvSpPr>
          <p:nvPr/>
        </p:nvSpPr>
        <p:spPr bwMode="auto">
          <a:xfrm>
            <a:off x="8213725" y="4743450"/>
            <a:ext cx="77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300 nm</a:t>
            </a:r>
          </a:p>
        </p:txBody>
      </p:sp>
      <p:sp>
        <p:nvSpPr>
          <p:cNvPr id="302147" name="Line 67"/>
          <p:cNvSpPr>
            <a:spLocks noChangeShapeType="1"/>
          </p:cNvSpPr>
          <p:nvPr/>
        </p:nvSpPr>
        <p:spPr bwMode="auto">
          <a:xfrm>
            <a:off x="8228013" y="4618038"/>
            <a:ext cx="9525" cy="581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48" name="AutoShape 68"/>
          <p:cNvSpPr>
            <a:spLocks/>
          </p:cNvSpPr>
          <p:nvPr/>
        </p:nvSpPr>
        <p:spPr bwMode="auto">
          <a:xfrm rot="-5400000">
            <a:off x="1440656" y="3074194"/>
            <a:ext cx="134938" cy="1524000"/>
          </a:xfrm>
          <a:prstGeom prst="leftBrace">
            <a:avLst>
              <a:gd name="adj1" fmla="val 94117"/>
              <a:gd name="adj2" fmla="val 50000"/>
            </a:avLst>
          </a:prstGeom>
          <a:noFill/>
          <a:ln w="38100">
            <a:solidFill>
              <a:srgbClr val="3841F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49" name="AutoShape 69"/>
          <p:cNvSpPr>
            <a:spLocks/>
          </p:cNvSpPr>
          <p:nvPr/>
        </p:nvSpPr>
        <p:spPr bwMode="auto">
          <a:xfrm rot="-5400000">
            <a:off x="2758281" y="4453732"/>
            <a:ext cx="201613" cy="1454150"/>
          </a:xfrm>
          <a:prstGeom prst="leftBrace">
            <a:avLst>
              <a:gd name="adj1" fmla="val 60105"/>
              <a:gd name="adj2" fmla="val 50000"/>
            </a:avLst>
          </a:prstGeom>
          <a:noFill/>
          <a:ln w="38100">
            <a:solidFill>
              <a:srgbClr val="3841F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51" name="Text Box 71"/>
          <p:cNvSpPr txBox="1">
            <a:spLocks/>
          </p:cNvSpPr>
          <p:nvPr/>
        </p:nvSpPr>
        <p:spPr bwMode="auto">
          <a:xfrm>
            <a:off x="746125" y="3975100"/>
            <a:ext cx="16446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841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  <a:cs typeface="Times" charset="0"/>
                <a:sym typeface="Times" charset="0"/>
              </a:rPr>
              <a:t>Light Scattering</a:t>
            </a:r>
          </a:p>
        </p:txBody>
      </p:sp>
      <p:sp>
        <p:nvSpPr>
          <p:cNvPr id="302152" name="Text Box 72"/>
          <p:cNvSpPr txBox="1">
            <a:spLocks/>
          </p:cNvSpPr>
          <p:nvPr/>
        </p:nvSpPr>
        <p:spPr bwMode="auto">
          <a:xfrm>
            <a:off x="2390775" y="5248275"/>
            <a:ext cx="91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841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  <a:cs typeface="Times" charset="0"/>
                <a:sym typeface="Times" charset="0"/>
              </a:rPr>
              <a:t>USAXS</a:t>
            </a:r>
          </a:p>
        </p:txBody>
      </p:sp>
      <p:sp>
        <p:nvSpPr>
          <p:cNvPr id="302153" name="Freeform 73"/>
          <p:cNvSpPr>
            <a:spLocks/>
          </p:cNvSpPr>
          <p:nvPr/>
        </p:nvSpPr>
        <p:spPr bwMode="auto">
          <a:xfrm>
            <a:off x="8066088" y="5364163"/>
            <a:ext cx="284162" cy="606425"/>
          </a:xfrm>
          <a:custGeom>
            <a:avLst/>
            <a:gdLst>
              <a:gd name="T0" fmla="*/ 179 w 179"/>
              <a:gd name="T1" fmla="*/ 382 h 382"/>
              <a:gd name="T2" fmla="*/ 113 w 179"/>
              <a:gd name="T3" fmla="*/ 161 h 382"/>
              <a:gd name="T4" fmla="*/ 48 w 179"/>
              <a:gd name="T5" fmla="*/ 263 h 382"/>
              <a:gd name="T6" fmla="*/ 0 w 179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9" h="382">
                <a:moveTo>
                  <a:pt x="179" y="382"/>
                </a:moveTo>
                <a:cubicBezTo>
                  <a:pt x="157" y="281"/>
                  <a:pt x="135" y="181"/>
                  <a:pt x="113" y="161"/>
                </a:cubicBezTo>
                <a:cubicBezTo>
                  <a:pt x="91" y="141"/>
                  <a:pt x="67" y="290"/>
                  <a:pt x="48" y="263"/>
                </a:cubicBezTo>
                <a:cubicBezTo>
                  <a:pt x="29" y="236"/>
                  <a:pt x="14" y="118"/>
                  <a:pt x="0" y="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54" name="Text Box 74"/>
          <p:cNvSpPr txBox="1">
            <a:spLocks noChangeArrowheads="1"/>
          </p:cNvSpPr>
          <p:nvPr/>
        </p:nvSpPr>
        <p:spPr bwMode="auto">
          <a:xfrm>
            <a:off x="8210550" y="6030913"/>
            <a:ext cx="64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126 Å</a:t>
            </a:r>
          </a:p>
        </p:txBody>
      </p:sp>
      <p:sp>
        <p:nvSpPr>
          <p:cNvPr id="302156" name="Text Box 76"/>
          <p:cNvSpPr txBox="1">
            <a:spLocks noChangeArrowheads="1"/>
          </p:cNvSpPr>
          <p:nvPr/>
        </p:nvSpPr>
        <p:spPr bwMode="auto">
          <a:xfrm>
            <a:off x="1108075" y="3463925"/>
            <a:ext cx="1023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Dispersion</a:t>
            </a:r>
          </a:p>
        </p:txBody>
      </p:sp>
      <p:sp>
        <p:nvSpPr>
          <p:cNvPr id="302157" name="Text Box 77"/>
          <p:cNvSpPr txBox="1">
            <a:spLocks noChangeArrowheads="1"/>
          </p:cNvSpPr>
          <p:nvPr/>
        </p:nvSpPr>
        <p:spPr bwMode="auto">
          <a:xfrm>
            <a:off x="2133600" y="4743450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Reinforcement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6324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Schaefer</a:t>
            </a:r>
            <a:r>
              <a:rPr lang="en-US" sz="1200" b="0" dirty="0"/>
              <a:t>, D. W., Kohls, D. &amp; </a:t>
            </a:r>
            <a:r>
              <a:rPr lang="en-US" sz="1200" b="0" dirty="0" err="1"/>
              <a:t>Feinblum</a:t>
            </a:r>
            <a:r>
              <a:rPr lang="en-US" sz="1200" b="0" dirty="0"/>
              <a:t>, E. Morphology of Highly Dispersing Precipitated Silica: Impact of Drying and Sonication. </a:t>
            </a:r>
            <a:r>
              <a:rPr lang="en-US" sz="1200" b="0" i="1" dirty="0"/>
              <a:t>J </a:t>
            </a:r>
            <a:r>
              <a:rPr lang="en-US" sz="1200" b="0" i="1" dirty="0" err="1"/>
              <a:t>Inorg</a:t>
            </a:r>
            <a:r>
              <a:rPr lang="en-US" sz="1200" b="0" i="1" dirty="0"/>
              <a:t> </a:t>
            </a:r>
            <a:r>
              <a:rPr lang="en-US" sz="1200" b="0" i="1" dirty="0" err="1"/>
              <a:t>Organomet</a:t>
            </a:r>
            <a:r>
              <a:rPr lang="en-US" sz="1200" b="0" i="1" dirty="0"/>
              <a:t> </a:t>
            </a:r>
            <a:r>
              <a:rPr lang="en-US" sz="1200" b="0" i="1" dirty="0" err="1"/>
              <a:t>Polym</a:t>
            </a:r>
            <a:r>
              <a:rPr lang="en-US" sz="1200" b="0" dirty="0"/>
              <a:t> 22, 617–623 (2012).</a:t>
            </a:r>
          </a:p>
        </p:txBody>
      </p:sp>
    </p:spTree>
    <p:extLst>
      <p:ext uri="{BB962C8B-B14F-4D97-AF65-F5344CB8AC3E}">
        <p14:creationId xmlns:p14="http://schemas.microsoft.com/office/powerpoint/2010/main" val="41019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56" grpId="0" build="p" autoUpdateAnimBg="0"/>
      <p:bldP spid="3021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Aggregates are robust</a:t>
            </a:r>
          </a:p>
        </p:txBody>
      </p:sp>
      <p:sp>
        <p:nvSpPr>
          <p:cNvPr id="7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6553200"/>
            <a:ext cx="609600" cy="381000"/>
          </a:xfrm>
          <a:prstGeom prst="rect">
            <a:avLst/>
          </a:prstGeom>
        </p:spPr>
        <p:txBody>
          <a:bodyPr/>
          <a:lstStyle/>
          <a:p>
            <a:fld id="{58661A4C-0BA2-2542-A32B-3DA84E25C4D6}" type="slidenum">
              <a:rPr lang="en-US"/>
              <a:pPr/>
              <a:t>24</a:t>
            </a:fld>
            <a:endParaRPr lang="en-US"/>
          </a:p>
        </p:txBody>
      </p:sp>
      <p:grpSp>
        <p:nvGrpSpPr>
          <p:cNvPr id="346118" name="Group 6"/>
          <p:cNvGrpSpPr>
            <a:grpSpLocks/>
          </p:cNvGrpSpPr>
          <p:nvPr/>
        </p:nvGrpSpPr>
        <p:grpSpPr bwMode="auto">
          <a:xfrm>
            <a:off x="6586538" y="1062038"/>
            <a:ext cx="723900" cy="927100"/>
            <a:chOff x="3648" y="2640"/>
            <a:chExt cx="456" cy="584"/>
          </a:xfrm>
        </p:grpSpPr>
        <p:pic>
          <p:nvPicPr>
            <p:cNvPr id="346119" name="Picture 7" descr="Newspr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0" name="Picture 8" descr="Newspri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1" name="Picture 9" descr="Newspri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2" name="Picture 10" descr="Newspri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3" name="Picture 11" descr="Newspri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24" name="Group 12"/>
          <p:cNvGrpSpPr>
            <a:grpSpLocks/>
          </p:cNvGrpSpPr>
          <p:nvPr/>
        </p:nvGrpSpPr>
        <p:grpSpPr bwMode="auto">
          <a:xfrm>
            <a:off x="6694488" y="2084388"/>
            <a:ext cx="722312" cy="927100"/>
            <a:chOff x="3648" y="2640"/>
            <a:chExt cx="456" cy="584"/>
          </a:xfrm>
        </p:grpSpPr>
        <p:pic>
          <p:nvPicPr>
            <p:cNvPr id="346125" name="Picture 13" descr="Newsprin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6" name="Picture 14" descr="Newsprin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7" name="Picture 15" descr="Newsprin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8" name="Picture 16" descr="Newsprin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9" name="Picture 17" descr="Newsprin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30" name="Group 18"/>
          <p:cNvGrpSpPr>
            <a:grpSpLocks/>
          </p:cNvGrpSpPr>
          <p:nvPr/>
        </p:nvGrpSpPr>
        <p:grpSpPr bwMode="auto">
          <a:xfrm>
            <a:off x="5170488" y="2089150"/>
            <a:ext cx="722312" cy="925513"/>
            <a:chOff x="3648" y="2640"/>
            <a:chExt cx="456" cy="584"/>
          </a:xfrm>
        </p:grpSpPr>
        <p:pic>
          <p:nvPicPr>
            <p:cNvPr id="346131" name="Picture 19" descr="Newsprin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2" name="Picture 20" descr="Newsprin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3" name="Picture 21" descr="Newsprin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4" name="Picture 22" descr="Newsprin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5" name="Picture 23" descr="Newsprin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36" name="Group 24"/>
          <p:cNvGrpSpPr>
            <a:grpSpLocks/>
          </p:cNvGrpSpPr>
          <p:nvPr/>
        </p:nvGrpSpPr>
        <p:grpSpPr bwMode="auto">
          <a:xfrm>
            <a:off x="5414963" y="1419225"/>
            <a:ext cx="723900" cy="927100"/>
            <a:chOff x="3648" y="2640"/>
            <a:chExt cx="456" cy="584"/>
          </a:xfrm>
        </p:grpSpPr>
        <p:pic>
          <p:nvPicPr>
            <p:cNvPr id="346137" name="Picture 25" descr="Newsprin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8" name="Picture 26" descr="Newsprin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9" name="Picture 27" descr="Newsprin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0" name="Picture 28" descr="Newsprin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1" name="Picture 29" descr="Newsprin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42" name="Group 30"/>
          <p:cNvGrpSpPr>
            <a:grpSpLocks/>
          </p:cNvGrpSpPr>
          <p:nvPr/>
        </p:nvGrpSpPr>
        <p:grpSpPr bwMode="auto">
          <a:xfrm>
            <a:off x="6000750" y="1390650"/>
            <a:ext cx="723900" cy="927100"/>
            <a:chOff x="3648" y="2640"/>
            <a:chExt cx="456" cy="584"/>
          </a:xfrm>
        </p:grpSpPr>
        <p:pic>
          <p:nvPicPr>
            <p:cNvPr id="346143" name="Picture 31" descr="Newsprin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4" name="Picture 32" descr="Newsprin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5" name="Picture 33" descr="Newsprin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6" name="Picture 34" descr="Newsprin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7" name="Picture 35" descr="Newsprin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48" name="Group 36"/>
          <p:cNvGrpSpPr>
            <a:grpSpLocks/>
          </p:cNvGrpSpPr>
          <p:nvPr/>
        </p:nvGrpSpPr>
        <p:grpSpPr bwMode="auto">
          <a:xfrm>
            <a:off x="6229350" y="1911350"/>
            <a:ext cx="647700" cy="957263"/>
            <a:chOff x="4675" y="1200"/>
            <a:chExt cx="449" cy="684"/>
          </a:xfrm>
        </p:grpSpPr>
        <p:pic>
          <p:nvPicPr>
            <p:cNvPr id="346149" name="Picture 37" descr="Newsprin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" y="1222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0" name="Picture 38" descr="Newsprin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" y="1331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1" name="Picture 39" descr="Newsprin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" y="1385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2" name="Picture 40" descr="Newsprint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" y="1276"/>
              <a:ext cx="291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3" name="Picture 41" descr="Newsprint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200"/>
              <a:ext cx="291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58" name="Group 46"/>
          <p:cNvGrpSpPr>
            <a:grpSpLocks/>
          </p:cNvGrpSpPr>
          <p:nvPr/>
        </p:nvGrpSpPr>
        <p:grpSpPr bwMode="auto">
          <a:xfrm>
            <a:off x="6526213" y="3300413"/>
            <a:ext cx="723900" cy="927100"/>
            <a:chOff x="3648" y="2640"/>
            <a:chExt cx="456" cy="584"/>
          </a:xfrm>
        </p:grpSpPr>
        <p:pic>
          <p:nvPicPr>
            <p:cNvPr id="346159" name="Picture 47" descr="Newsprint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0" name="Picture 48" descr="Newsprint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1" name="Picture 49" descr="Newsprint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2" name="Picture 50" descr="Newsprint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3" name="Picture 51" descr="Newsprint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76" name="Group 64"/>
          <p:cNvGrpSpPr>
            <a:grpSpLocks/>
          </p:cNvGrpSpPr>
          <p:nvPr/>
        </p:nvGrpSpPr>
        <p:grpSpPr bwMode="auto">
          <a:xfrm>
            <a:off x="4652963" y="3321050"/>
            <a:ext cx="723900" cy="927100"/>
            <a:chOff x="3648" y="2640"/>
            <a:chExt cx="456" cy="584"/>
          </a:xfrm>
        </p:grpSpPr>
        <p:pic>
          <p:nvPicPr>
            <p:cNvPr id="346177" name="Picture 65" descr="Newsprint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78" name="Picture 66" descr="Newsprint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79" name="Picture 67" descr="Newsprint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0" name="Picture 68" descr="Newsprint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1" name="Picture 69" descr="Newsprint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82" name="Group 70"/>
          <p:cNvGrpSpPr>
            <a:grpSpLocks/>
          </p:cNvGrpSpPr>
          <p:nvPr/>
        </p:nvGrpSpPr>
        <p:grpSpPr bwMode="auto">
          <a:xfrm>
            <a:off x="5602288" y="3648075"/>
            <a:ext cx="723900" cy="927100"/>
            <a:chOff x="3648" y="2640"/>
            <a:chExt cx="456" cy="584"/>
          </a:xfrm>
        </p:grpSpPr>
        <p:pic>
          <p:nvPicPr>
            <p:cNvPr id="346183" name="Picture 71" descr="Newsprint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4" name="Picture 72" descr="Newsprint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5" name="Picture 73" descr="Newsprint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6" name="Picture 74" descr="Newsprint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7" name="Picture 75" descr="Newsprint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46189" name="Picture 77" descr="Newsprint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94347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0" name="Picture 78" descr="Newsprint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489267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1" name="Picture 79" descr="Newsprint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559117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2" name="Picture 80" descr="Newsprint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5535613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3" name="Picture 81" descr="Newsprint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984750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6194" name="Line 82"/>
          <p:cNvSpPr>
            <a:spLocks noChangeShapeType="1"/>
          </p:cNvSpPr>
          <p:nvPr/>
        </p:nvSpPr>
        <p:spPr bwMode="auto">
          <a:xfrm>
            <a:off x="6138863" y="3014663"/>
            <a:ext cx="0" cy="5349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95" name="Line 83"/>
          <p:cNvSpPr>
            <a:spLocks noChangeShapeType="1"/>
          </p:cNvSpPr>
          <p:nvPr/>
        </p:nvSpPr>
        <p:spPr bwMode="auto">
          <a:xfrm>
            <a:off x="6173788" y="4575175"/>
            <a:ext cx="0" cy="4095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96" name="Text Box 84"/>
          <p:cNvSpPr txBox="1">
            <a:spLocks noChangeArrowheads="1"/>
          </p:cNvSpPr>
          <p:nvPr/>
        </p:nvSpPr>
        <p:spPr bwMode="auto">
          <a:xfrm>
            <a:off x="7493000" y="1803400"/>
            <a:ext cx="1438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Soft Agglomerates</a:t>
            </a:r>
          </a:p>
        </p:txBody>
      </p:sp>
      <p:sp>
        <p:nvSpPr>
          <p:cNvPr id="346197" name="Text Box 85"/>
          <p:cNvSpPr txBox="1">
            <a:spLocks noChangeArrowheads="1"/>
          </p:cNvSpPr>
          <p:nvPr/>
        </p:nvSpPr>
        <p:spPr bwMode="auto">
          <a:xfrm>
            <a:off x="7645400" y="35290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Hard Agglomerates</a:t>
            </a:r>
          </a:p>
        </p:txBody>
      </p:sp>
      <p:sp>
        <p:nvSpPr>
          <p:cNvPr id="346198" name="Text Box 86"/>
          <p:cNvSpPr txBox="1">
            <a:spLocks noChangeArrowheads="1"/>
          </p:cNvSpPr>
          <p:nvPr/>
        </p:nvSpPr>
        <p:spPr bwMode="auto">
          <a:xfrm>
            <a:off x="7770813" y="5202238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Aggregates</a:t>
            </a:r>
            <a:endParaRPr lang="en-US" sz="2400"/>
          </a:p>
        </p:txBody>
      </p:sp>
      <p:sp>
        <p:nvSpPr>
          <p:cNvPr id="346199" name="Text Box 87"/>
          <p:cNvSpPr txBox="1">
            <a:spLocks noChangeArrowheads="1"/>
          </p:cNvSpPr>
          <p:nvPr/>
        </p:nvSpPr>
        <p:spPr bwMode="auto">
          <a:xfrm>
            <a:off x="5195888" y="6386513"/>
            <a:ext cx="281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What is the ideal aggregate size?</a:t>
            </a:r>
          </a:p>
        </p:txBody>
      </p:sp>
      <p:pic>
        <p:nvPicPr>
          <p:cNvPr id="346200" name="Picture 88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290638"/>
            <a:ext cx="3454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6201" name="Line 89"/>
          <p:cNvSpPr>
            <a:spLocks noChangeShapeType="1"/>
          </p:cNvSpPr>
          <p:nvPr/>
        </p:nvSpPr>
        <p:spPr bwMode="auto">
          <a:xfrm>
            <a:off x="1706563" y="2640013"/>
            <a:ext cx="0" cy="812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202" name="Text Box 90"/>
          <p:cNvSpPr txBox="1">
            <a:spLocks noChangeArrowheads="1"/>
          </p:cNvSpPr>
          <p:nvPr/>
        </p:nvSpPr>
        <p:spPr bwMode="auto">
          <a:xfrm>
            <a:off x="1392238" y="2868613"/>
            <a:ext cx="67786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</a:t>
            </a:r>
          </a:p>
        </p:txBody>
      </p:sp>
      <p:sp>
        <p:nvSpPr>
          <p:cNvPr id="346203" name="Line 91"/>
          <p:cNvSpPr>
            <a:spLocks noChangeShapeType="1"/>
          </p:cNvSpPr>
          <p:nvPr/>
        </p:nvSpPr>
        <p:spPr bwMode="auto">
          <a:xfrm>
            <a:off x="2236788" y="2609850"/>
            <a:ext cx="0" cy="12668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46205" name="Object 93"/>
          <p:cNvGraphicFramePr>
            <a:graphicFrameLocks noChangeAspect="1"/>
          </p:cNvGraphicFramePr>
          <p:nvPr/>
        </p:nvGraphicFramePr>
        <p:xfrm>
          <a:off x="1906588" y="3910013"/>
          <a:ext cx="7905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05" name="Equation" r:id="rId55" imgW="639720" imgH="447840" progId="Equation.3">
                  <p:embed/>
                </p:oleObj>
              </mc:Choice>
              <mc:Fallback>
                <p:oleObj name="Equation" r:id="rId55" imgW="63972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88" y="3910013"/>
                        <a:ext cx="7905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6206" name="Line 94"/>
          <p:cNvSpPr>
            <a:spLocks noChangeShapeType="1"/>
          </p:cNvSpPr>
          <p:nvPr/>
        </p:nvSpPr>
        <p:spPr bwMode="auto">
          <a:xfrm>
            <a:off x="4729163" y="4984750"/>
            <a:ext cx="0" cy="3984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207" name="Text Box 95"/>
          <p:cNvSpPr txBox="1">
            <a:spLocks noChangeArrowheads="1"/>
          </p:cNvSpPr>
          <p:nvPr/>
        </p:nvSpPr>
        <p:spPr bwMode="auto">
          <a:xfrm>
            <a:off x="4078288" y="4991100"/>
            <a:ext cx="468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R</a:t>
            </a:r>
            <a:r>
              <a:rPr lang="en-US" baseline="-25000">
                <a:latin typeface="Times New Roman" charset="0"/>
              </a:rPr>
              <a:t>agg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7925" y="0"/>
            <a:ext cx="7035800" cy="644525"/>
          </a:xfrm>
        </p:spPr>
        <p:txBody>
          <a:bodyPr lIns="123087" tIns="0" rIns="147705" bIns="0"/>
          <a:lstStyle/>
          <a:p>
            <a:pPr eaLnBrk="1" hangingPunct="1"/>
            <a:r>
              <a:rPr lang="en-US" i="0" dirty="0" smtClean="0">
                <a:ea typeface="ＭＳ Ｐゴシック" charset="-128"/>
                <a:cs typeface="ＭＳ Ｐゴシック" charset="-128"/>
              </a:rPr>
              <a:t>Exploring the </a:t>
            </a:r>
            <a:r>
              <a:rPr lang="en-US" i="0" dirty="0" err="1" smtClean="0">
                <a:ea typeface="ＭＳ Ｐゴシック" charset="-128"/>
                <a:cs typeface="ＭＳ Ｐゴシック" charset="-128"/>
              </a:rPr>
              <a:t>Nanoworld</a:t>
            </a:r>
            <a:endParaRPr lang="en-US" i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2026852" y="1425982"/>
            <a:ext cx="592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Tubes</a:t>
            </a:r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1406101" y="3643720"/>
            <a:ext cx="17613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Carbon Nanotubes</a:t>
            </a:r>
          </a:p>
        </p:txBody>
      </p:sp>
      <p:sp>
        <p:nvSpPr>
          <p:cNvPr id="11270" name="Rectangle 14"/>
          <p:cNvSpPr>
            <a:spLocks noChangeArrowheads="1"/>
          </p:cNvSpPr>
          <p:nvPr/>
        </p:nvSpPr>
        <p:spPr bwMode="auto">
          <a:xfrm>
            <a:off x="3778345" y="1425982"/>
            <a:ext cx="639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Sheets</a:t>
            </a:r>
          </a:p>
        </p:txBody>
      </p:sp>
      <p:sp>
        <p:nvSpPr>
          <p:cNvPr id="11271" name="Rectangle 15"/>
          <p:cNvSpPr>
            <a:spLocks noChangeArrowheads="1"/>
          </p:cNvSpPr>
          <p:nvPr/>
        </p:nvSpPr>
        <p:spPr bwMode="auto">
          <a:xfrm>
            <a:off x="3895309" y="3643720"/>
            <a:ext cx="16327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Layered Silicates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910098" y="2455863"/>
            <a:ext cx="355600" cy="1016000"/>
            <a:chOff x="5618" y="3257"/>
            <a:chExt cx="246" cy="726"/>
          </a:xfrm>
        </p:grpSpPr>
        <p:sp>
          <p:nvSpPr>
            <p:cNvPr id="11308" name="AutoShape 17"/>
            <p:cNvSpPr>
              <a:spLocks noChangeArrowheads="1"/>
            </p:cNvSpPr>
            <p:nvPr/>
          </p:nvSpPr>
          <p:spPr bwMode="auto">
            <a:xfrm rot="-5459999">
              <a:off x="5379" y="3496"/>
              <a:ext cx="723" cy="24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9" name="AutoShape 18"/>
            <p:cNvSpPr>
              <a:spLocks noChangeArrowheads="1"/>
            </p:cNvSpPr>
            <p:nvPr/>
          </p:nvSpPr>
          <p:spPr bwMode="auto">
            <a:xfrm rot="-5459999">
              <a:off x="5319" y="3560"/>
              <a:ext cx="723" cy="12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10" name="AutoShape 19"/>
            <p:cNvSpPr>
              <a:spLocks noChangeArrowheads="1"/>
            </p:cNvSpPr>
            <p:nvPr/>
          </p:nvSpPr>
          <p:spPr bwMode="auto">
            <a:xfrm rot="-5459999">
              <a:off x="5350" y="3590"/>
              <a:ext cx="723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187910" y="1522413"/>
            <a:ext cx="354013" cy="1011237"/>
            <a:chOff x="5811" y="2591"/>
            <a:chExt cx="245" cy="722"/>
          </a:xfrm>
        </p:grpSpPr>
        <p:sp>
          <p:nvSpPr>
            <p:cNvPr id="11305" name="AutoShape 21"/>
            <p:cNvSpPr>
              <a:spLocks noChangeArrowheads="1"/>
            </p:cNvSpPr>
            <p:nvPr/>
          </p:nvSpPr>
          <p:spPr bwMode="auto">
            <a:xfrm rot="-5459999">
              <a:off x="5573" y="2829"/>
              <a:ext cx="721" cy="245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6" name="AutoShape 22"/>
            <p:cNvSpPr>
              <a:spLocks noChangeArrowheads="1"/>
            </p:cNvSpPr>
            <p:nvPr/>
          </p:nvSpPr>
          <p:spPr bwMode="auto">
            <a:xfrm rot="-5459999">
              <a:off x="5511" y="2892"/>
              <a:ext cx="721" cy="12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7" name="AutoShape 23"/>
            <p:cNvSpPr>
              <a:spLocks noChangeArrowheads="1"/>
            </p:cNvSpPr>
            <p:nvPr/>
          </p:nvSpPr>
          <p:spPr bwMode="auto">
            <a:xfrm rot="-5459999">
              <a:off x="5542" y="2922"/>
              <a:ext cx="721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632285" y="1990725"/>
            <a:ext cx="349250" cy="1011238"/>
            <a:chOff x="5426" y="2925"/>
            <a:chExt cx="242" cy="722"/>
          </a:xfrm>
        </p:grpSpPr>
        <p:sp>
          <p:nvSpPr>
            <p:cNvPr id="11302" name="AutoShape 25"/>
            <p:cNvSpPr>
              <a:spLocks noChangeArrowheads="1"/>
            </p:cNvSpPr>
            <p:nvPr/>
          </p:nvSpPr>
          <p:spPr bwMode="auto">
            <a:xfrm rot="-5459999">
              <a:off x="5187" y="3164"/>
              <a:ext cx="719" cy="24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3" name="AutoShape 26"/>
            <p:cNvSpPr>
              <a:spLocks noChangeArrowheads="1"/>
            </p:cNvSpPr>
            <p:nvPr/>
          </p:nvSpPr>
          <p:spPr bwMode="auto">
            <a:xfrm rot="-5459999">
              <a:off x="5128" y="3227"/>
              <a:ext cx="719" cy="12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4" name="AutoShape 27"/>
            <p:cNvSpPr>
              <a:spLocks noChangeArrowheads="1"/>
            </p:cNvSpPr>
            <p:nvPr/>
          </p:nvSpPr>
          <p:spPr bwMode="auto">
            <a:xfrm rot="-5459999">
              <a:off x="5158" y="3256"/>
              <a:ext cx="719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733760" y="2108200"/>
            <a:ext cx="354013" cy="1011238"/>
            <a:chOff x="4803" y="3009"/>
            <a:chExt cx="245" cy="722"/>
          </a:xfrm>
        </p:grpSpPr>
        <p:sp>
          <p:nvSpPr>
            <p:cNvPr id="11299" name="AutoShape 29"/>
            <p:cNvSpPr>
              <a:spLocks noChangeArrowheads="1"/>
            </p:cNvSpPr>
            <p:nvPr/>
          </p:nvSpPr>
          <p:spPr bwMode="auto">
            <a:xfrm rot="-5459999">
              <a:off x="4565" y="3247"/>
              <a:ext cx="721" cy="245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0" name="AutoShape 30"/>
            <p:cNvSpPr>
              <a:spLocks noChangeArrowheads="1"/>
            </p:cNvSpPr>
            <p:nvPr/>
          </p:nvSpPr>
          <p:spPr bwMode="auto">
            <a:xfrm rot="-5459999">
              <a:off x="4503" y="3310"/>
              <a:ext cx="721" cy="12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1" name="AutoShape 31"/>
            <p:cNvSpPr>
              <a:spLocks noChangeArrowheads="1"/>
            </p:cNvSpPr>
            <p:nvPr/>
          </p:nvSpPr>
          <p:spPr bwMode="auto">
            <a:xfrm rot="-5459999">
              <a:off x="4534" y="3340"/>
              <a:ext cx="721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4297323" y="1982788"/>
            <a:ext cx="322262" cy="976312"/>
            <a:chOff x="5194" y="2919"/>
            <a:chExt cx="223" cy="697"/>
          </a:xfrm>
        </p:grpSpPr>
        <p:sp>
          <p:nvSpPr>
            <p:cNvPr id="11296" name="AutoShape 33"/>
            <p:cNvSpPr>
              <a:spLocks noChangeArrowheads="1"/>
            </p:cNvSpPr>
            <p:nvPr/>
          </p:nvSpPr>
          <p:spPr bwMode="auto">
            <a:xfrm rot="5219999">
              <a:off x="4957" y="3158"/>
              <a:ext cx="695" cy="22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22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7" name="AutoShape 34"/>
            <p:cNvSpPr>
              <a:spLocks noChangeArrowheads="1"/>
            </p:cNvSpPr>
            <p:nvPr/>
          </p:nvSpPr>
          <p:spPr bwMode="auto">
            <a:xfrm rot="5219999">
              <a:off x="5014" y="3211"/>
              <a:ext cx="695" cy="11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8" name="AutoShape 35"/>
            <p:cNvSpPr>
              <a:spLocks noChangeArrowheads="1"/>
            </p:cNvSpPr>
            <p:nvPr/>
          </p:nvSpPr>
          <p:spPr bwMode="auto">
            <a:xfrm rot="5219999">
              <a:off x="4985" y="3240"/>
              <a:ext cx="695" cy="5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sp>
        <p:nvSpPr>
          <p:cNvPr id="11277" name="Rectangle 36"/>
          <p:cNvSpPr>
            <a:spLocks noChangeArrowheads="1"/>
          </p:cNvSpPr>
          <p:nvPr/>
        </p:nvSpPr>
        <p:spPr bwMode="auto">
          <a:xfrm>
            <a:off x="1524000" y="4191000"/>
            <a:ext cx="60748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241300" indent="-206375" algn="ctr" defTabSz="820738" eaLnBrk="1" hangingPunct="1"/>
            <a:r>
              <a:rPr lang="en-US" sz="1800" b="0" dirty="0">
                <a:ea typeface="Arial" charset="0"/>
                <a:cs typeface="Arial" charset="0"/>
                <a:sym typeface="Arial" charset="0"/>
              </a:rPr>
              <a:t>How valid are the cartoons?</a:t>
            </a:r>
          </a:p>
          <a:p>
            <a:pPr marL="241300" indent="-206375" algn="ctr" defTabSz="820738" eaLnBrk="1" hangingPunct="1"/>
            <a:r>
              <a:rPr lang="en-US" sz="1800" b="0" dirty="0">
                <a:ea typeface="Arial" charset="0"/>
                <a:cs typeface="Arial" charset="0"/>
                <a:sym typeface="Arial" charset="0"/>
              </a:rPr>
              <a:t>What are the implications of morphology for </a:t>
            </a:r>
            <a:r>
              <a:rPr lang="en-US" sz="1800" b="0" dirty="0" smtClean="0">
                <a:ea typeface="Arial" charset="0"/>
                <a:cs typeface="Arial" charset="0"/>
                <a:sym typeface="Arial" charset="0"/>
              </a:rPr>
              <a:t>material properties?</a:t>
            </a:r>
            <a:endParaRPr lang="en-US" sz="1800" b="0" dirty="0"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1278" name="Rectangle 38"/>
          <p:cNvSpPr>
            <a:spLocks noChangeArrowheads="1"/>
          </p:cNvSpPr>
          <p:nvPr/>
        </p:nvSpPr>
        <p:spPr bwMode="auto">
          <a:xfrm>
            <a:off x="6515060" y="1447800"/>
            <a:ext cx="767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>
              <a:spcBef>
                <a:spcPts val="1038"/>
              </a:spcBef>
            </a:pPr>
            <a:r>
              <a:rPr lang="en-US" sz="1800" b="0" dirty="0">
                <a:ea typeface="Arial" charset="0"/>
                <a:cs typeface="Arial" charset="0"/>
                <a:sym typeface="Arial" charset="0"/>
              </a:rPr>
              <a:t>Spheres</a:t>
            </a:r>
          </a:p>
        </p:txBody>
      </p:sp>
      <p:sp>
        <p:nvSpPr>
          <p:cNvPr id="11279" name="Rectangle 39"/>
          <p:cNvSpPr>
            <a:spLocks noChangeArrowheads="1"/>
          </p:cNvSpPr>
          <p:nvPr/>
        </p:nvSpPr>
        <p:spPr bwMode="auto">
          <a:xfrm>
            <a:off x="6362660" y="3657600"/>
            <a:ext cx="1485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ea typeface="Arial" charset="0"/>
                <a:cs typeface="Arial" charset="0"/>
                <a:sym typeface="Arial" charset="0"/>
              </a:rPr>
              <a:t>Colloidal Silica</a:t>
            </a:r>
          </a:p>
        </p:txBody>
      </p:sp>
      <p:pic>
        <p:nvPicPr>
          <p:cNvPr id="11280" name="Picture 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260" y="2209800"/>
            <a:ext cx="860425" cy="8112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284" name="Text Box 47"/>
          <p:cNvSpPr txBox="1">
            <a:spLocks noChangeArrowheads="1"/>
          </p:cNvSpPr>
          <p:nvPr/>
        </p:nvSpPr>
        <p:spPr bwMode="auto">
          <a:xfrm>
            <a:off x="1950998" y="838200"/>
            <a:ext cx="5440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/>
              <a:t>1-d                </a:t>
            </a:r>
            <a:r>
              <a:rPr lang="en-US" sz="2400" b="0" i="1" dirty="0" smtClean="0"/>
              <a:t>          </a:t>
            </a:r>
            <a:r>
              <a:rPr lang="en-US" sz="2400" b="0" i="1" dirty="0"/>
              <a:t>2-d                         </a:t>
            </a:r>
            <a:r>
              <a:rPr lang="en-US" sz="2400" b="0" i="1" dirty="0" smtClean="0"/>
              <a:t>3</a:t>
            </a:r>
            <a:r>
              <a:rPr lang="en-US" sz="2400" b="0" i="1" dirty="0"/>
              <a:t>-d   </a:t>
            </a: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215985" y="2592388"/>
            <a:ext cx="1814513" cy="112712"/>
            <a:chOff x="118" y="1777"/>
            <a:chExt cx="1143" cy="71"/>
          </a:xfrm>
        </p:grpSpPr>
        <p:sp>
          <p:nvSpPr>
            <p:cNvPr id="11289" name="Oval 50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E6E6E6"/>
                </a:solidFill>
              </a:endParaRPr>
            </a:p>
          </p:txBody>
        </p:sp>
        <p:sp>
          <p:nvSpPr>
            <p:cNvPr id="11290" name="Line 5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1" name="Line 6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2" name="Rectangle 8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3" name="AutoShape 9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4" name="Oval 10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5" name="Oval 51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E6E6E6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71600" y="5181600"/>
            <a:ext cx="6656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Answers come from Small-Angle Scattering.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9600" y="6019800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Schaefer, D.W. and R.S. Justice, </a:t>
            </a:r>
            <a:r>
              <a:rPr lang="en-US" sz="1400" b="0" i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How nano are nanocomposites?</a:t>
            </a:r>
            <a:r>
              <a:rPr lang="en-US" sz="1400" b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Macromolecules, 2007. 40(24): </a:t>
            </a:r>
            <a:r>
              <a:rPr lang="en-US" sz="1400" b="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</a:t>
            </a:r>
            <a:r>
              <a:rPr lang="en-US" sz="1400" b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. 8501-8517.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55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0"/>
            <a:ext cx="8315325" cy="6858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The Promise of Nanotube Reinforcement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2976563" y="2509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6" name="Object 2"/>
          <p:cNvGraphicFramePr>
            <a:graphicFrameLocks noChangeAspect="1"/>
          </p:cNvGraphicFramePr>
          <p:nvPr/>
        </p:nvGraphicFramePr>
        <p:xfrm>
          <a:off x="457200" y="4849813"/>
          <a:ext cx="1516063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25" name="Equation" r:id="rId4" imgW="1231686" imgH="266608" progId="Equation.3">
                  <p:embed/>
                </p:oleObj>
              </mc:Choice>
              <mc:Fallback>
                <p:oleObj name="Equation" r:id="rId4" imgW="1231686" imgH="26660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49813"/>
                        <a:ext cx="1516063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7" name="Group 75"/>
          <p:cNvGrpSpPr>
            <a:grpSpLocks/>
          </p:cNvGrpSpPr>
          <p:nvPr/>
        </p:nvGrpSpPr>
        <p:grpSpPr bwMode="auto">
          <a:xfrm>
            <a:off x="3276600" y="1828800"/>
            <a:ext cx="2239661" cy="1204507"/>
            <a:chOff x="3339" y="1175"/>
            <a:chExt cx="1147" cy="610"/>
          </a:xfrm>
        </p:grpSpPr>
        <p:grpSp>
          <p:nvGrpSpPr>
            <p:cNvPr id="438" name="Group 33"/>
            <p:cNvGrpSpPr>
              <a:grpSpLocks/>
            </p:cNvGrpSpPr>
            <p:nvPr/>
          </p:nvGrpSpPr>
          <p:grpSpPr bwMode="auto">
            <a:xfrm>
              <a:off x="3339" y="1175"/>
              <a:ext cx="1143" cy="71"/>
              <a:chOff x="118" y="1777"/>
              <a:chExt cx="1143" cy="71"/>
            </a:xfrm>
          </p:grpSpPr>
          <p:sp>
            <p:nvSpPr>
              <p:cNvPr id="471" name="Oval 34"/>
              <p:cNvSpPr>
                <a:spLocks noChangeArrowheads="1"/>
              </p:cNvSpPr>
              <p:nvPr/>
            </p:nvSpPr>
            <p:spPr bwMode="auto">
              <a:xfrm>
                <a:off x="1195" y="1783"/>
                <a:ext cx="60" cy="65"/>
              </a:xfrm>
              <a:prstGeom prst="ellipse">
                <a:avLst/>
              </a:prstGeom>
              <a:solidFill>
                <a:srgbClr val="E6E6E6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  <p:sp>
            <p:nvSpPr>
              <p:cNvPr id="472" name="Line 35"/>
              <p:cNvSpPr>
                <a:spLocks noChangeShapeType="1"/>
              </p:cNvSpPr>
              <p:nvPr/>
            </p:nvSpPr>
            <p:spPr bwMode="auto">
              <a:xfrm>
                <a:off x="136" y="1782"/>
                <a:ext cx="1096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149" y="1846"/>
                <a:ext cx="1083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Rectangle 37"/>
              <p:cNvSpPr>
                <a:spLocks noChangeArrowheads="1"/>
              </p:cNvSpPr>
              <p:nvPr/>
            </p:nvSpPr>
            <p:spPr bwMode="auto">
              <a:xfrm>
                <a:off x="1232" y="1789"/>
                <a:ext cx="29" cy="5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AutoShape 38"/>
              <p:cNvSpPr>
                <a:spLocks noChangeArrowheads="1"/>
              </p:cNvSpPr>
              <p:nvPr/>
            </p:nvSpPr>
            <p:spPr bwMode="auto">
              <a:xfrm>
                <a:off x="128" y="1777"/>
                <a:ext cx="1127" cy="6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11"/>
                    </a:moveTo>
                    <a:lnTo>
                      <a:pt x="153" y="5451"/>
                    </a:lnTo>
                    <a:lnTo>
                      <a:pt x="328" y="10697"/>
                    </a:lnTo>
                    <a:lnTo>
                      <a:pt x="153" y="16149"/>
                    </a:lnTo>
                    <a:lnTo>
                      <a:pt x="0" y="21600"/>
                    </a:lnTo>
                    <a:lnTo>
                      <a:pt x="20726" y="21189"/>
                    </a:lnTo>
                    <a:lnTo>
                      <a:pt x="21032" y="20983"/>
                    </a:lnTo>
                    <a:cubicBezTo>
                      <a:pt x="21141" y="20571"/>
                      <a:pt x="21261" y="20263"/>
                      <a:pt x="21360" y="18926"/>
                    </a:cubicBezTo>
                    <a:cubicBezTo>
                      <a:pt x="21370" y="17383"/>
                      <a:pt x="21556" y="14297"/>
                      <a:pt x="21600" y="12960"/>
                    </a:cubicBezTo>
                    <a:cubicBezTo>
                      <a:pt x="21600" y="10903"/>
                      <a:pt x="21600" y="7097"/>
                      <a:pt x="21534" y="4937"/>
                    </a:cubicBezTo>
                    <a:lnTo>
                      <a:pt x="21206" y="0"/>
                    </a:lnTo>
                    <a:lnTo>
                      <a:pt x="0" y="411"/>
                    </a:lnTo>
                    <a:close/>
                    <a:moveTo>
                      <a:pt x="0" y="411"/>
                    </a:moveTo>
                  </a:path>
                </a:pathLst>
              </a:custGeom>
              <a:solidFill>
                <a:srgbClr val="FA3943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Oval 39"/>
              <p:cNvSpPr>
                <a:spLocks noChangeArrowheads="1"/>
              </p:cNvSpPr>
              <p:nvPr/>
            </p:nvSpPr>
            <p:spPr bwMode="auto">
              <a:xfrm>
                <a:off x="118" y="1782"/>
                <a:ext cx="60" cy="65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Oval 40"/>
              <p:cNvSpPr>
                <a:spLocks noChangeArrowheads="1"/>
              </p:cNvSpPr>
              <p:nvPr/>
            </p:nvSpPr>
            <p:spPr bwMode="auto">
              <a:xfrm>
                <a:off x="1208" y="1786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</p:grpSp>
        <p:grpSp>
          <p:nvGrpSpPr>
            <p:cNvPr id="439" name="Group 41"/>
            <p:cNvGrpSpPr>
              <a:grpSpLocks/>
            </p:cNvGrpSpPr>
            <p:nvPr/>
          </p:nvGrpSpPr>
          <p:grpSpPr bwMode="auto">
            <a:xfrm>
              <a:off x="3340" y="1306"/>
              <a:ext cx="1143" cy="71"/>
              <a:chOff x="118" y="1777"/>
              <a:chExt cx="1143" cy="71"/>
            </a:xfrm>
          </p:grpSpPr>
          <p:sp>
            <p:nvSpPr>
              <p:cNvPr id="464" name="Oval 42"/>
              <p:cNvSpPr>
                <a:spLocks noChangeArrowheads="1"/>
              </p:cNvSpPr>
              <p:nvPr/>
            </p:nvSpPr>
            <p:spPr bwMode="auto">
              <a:xfrm>
                <a:off x="1195" y="1783"/>
                <a:ext cx="60" cy="65"/>
              </a:xfrm>
              <a:prstGeom prst="ellipse">
                <a:avLst/>
              </a:prstGeom>
              <a:solidFill>
                <a:srgbClr val="E6E6E6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  <p:sp>
            <p:nvSpPr>
              <p:cNvPr id="465" name="Line 43"/>
              <p:cNvSpPr>
                <a:spLocks noChangeShapeType="1"/>
              </p:cNvSpPr>
              <p:nvPr/>
            </p:nvSpPr>
            <p:spPr bwMode="auto">
              <a:xfrm>
                <a:off x="136" y="1782"/>
                <a:ext cx="1096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149" y="1846"/>
                <a:ext cx="1083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Rectangle 45"/>
              <p:cNvSpPr>
                <a:spLocks noChangeArrowheads="1"/>
              </p:cNvSpPr>
              <p:nvPr/>
            </p:nvSpPr>
            <p:spPr bwMode="auto">
              <a:xfrm>
                <a:off x="1232" y="1789"/>
                <a:ext cx="29" cy="5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AutoShape 46"/>
              <p:cNvSpPr>
                <a:spLocks noChangeArrowheads="1"/>
              </p:cNvSpPr>
              <p:nvPr/>
            </p:nvSpPr>
            <p:spPr bwMode="auto">
              <a:xfrm>
                <a:off x="128" y="1777"/>
                <a:ext cx="1127" cy="6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11"/>
                    </a:moveTo>
                    <a:lnTo>
                      <a:pt x="153" y="5451"/>
                    </a:lnTo>
                    <a:lnTo>
                      <a:pt x="328" y="10697"/>
                    </a:lnTo>
                    <a:lnTo>
                      <a:pt x="153" y="16149"/>
                    </a:lnTo>
                    <a:lnTo>
                      <a:pt x="0" y="21600"/>
                    </a:lnTo>
                    <a:lnTo>
                      <a:pt x="20726" y="21189"/>
                    </a:lnTo>
                    <a:lnTo>
                      <a:pt x="21032" y="20983"/>
                    </a:lnTo>
                    <a:cubicBezTo>
                      <a:pt x="21141" y="20571"/>
                      <a:pt x="21261" y="20263"/>
                      <a:pt x="21360" y="18926"/>
                    </a:cubicBezTo>
                    <a:cubicBezTo>
                      <a:pt x="21370" y="17383"/>
                      <a:pt x="21556" y="14297"/>
                      <a:pt x="21600" y="12960"/>
                    </a:cubicBezTo>
                    <a:cubicBezTo>
                      <a:pt x="21600" y="10903"/>
                      <a:pt x="21600" y="7097"/>
                      <a:pt x="21534" y="4937"/>
                    </a:cubicBezTo>
                    <a:lnTo>
                      <a:pt x="21206" y="0"/>
                    </a:lnTo>
                    <a:lnTo>
                      <a:pt x="0" y="411"/>
                    </a:lnTo>
                    <a:close/>
                    <a:moveTo>
                      <a:pt x="0" y="411"/>
                    </a:moveTo>
                  </a:path>
                </a:pathLst>
              </a:custGeom>
              <a:solidFill>
                <a:srgbClr val="FA3943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Oval 47"/>
              <p:cNvSpPr>
                <a:spLocks noChangeArrowheads="1"/>
              </p:cNvSpPr>
              <p:nvPr/>
            </p:nvSpPr>
            <p:spPr bwMode="auto">
              <a:xfrm>
                <a:off x="118" y="1782"/>
                <a:ext cx="60" cy="65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Oval 48"/>
              <p:cNvSpPr>
                <a:spLocks noChangeArrowheads="1"/>
              </p:cNvSpPr>
              <p:nvPr/>
            </p:nvSpPr>
            <p:spPr bwMode="auto">
              <a:xfrm>
                <a:off x="1208" y="1786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</p:grpSp>
        <p:grpSp>
          <p:nvGrpSpPr>
            <p:cNvPr id="440" name="Group 49"/>
            <p:cNvGrpSpPr>
              <a:grpSpLocks/>
            </p:cNvGrpSpPr>
            <p:nvPr/>
          </p:nvGrpSpPr>
          <p:grpSpPr bwMode="auto">
            <a:xfrm>
              <a:off x="3341" y="1442"/>
              <a:ext cx="1143" cy="71"/>
              <a:chOff x="118" y="1777"/>
              <a:chExt cx="1143" cy="71"/>
            </a:xfrm>
          </p:grpSpPr>
          <p:sp>
            <p:nvSpPr>
              <p:cNvPr id="457" name="Oval 50"/>
              <p:cNvSpPr>
                <a:spLocks noChangeArrowheads="1"/>
              </p:cNvSpPr>
              <p:nvPr/>
            </p:nvSpPr>
            <p:spPr bwMode="auto">
              <a:xfrm>
                <a:off x="1195" y="1783"/>
                <a:ext cx="60" cy="65"/>
              </a:xfrm>
              <a:prstGeom prst="ellipse">
                <a:avLst/>
              </a:prstGeom>
              <a:solidFill>
                <a:srgbClr val="E6E6E6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  <p:sp>
            <p:nvSpPr>
              <p:cNvPr id="458" name="Line 51"/>
              <p:cNvSpPr>
                <a:spLocks noChangeShapeType="1"/>
              </p:cNvSpPr>
              <p:nvPr/>
            </p:nvSpPr>
            <p:spPr bwMode="auto">
              <a:xfrm>
                <a:off x="136" y="1782"/>
                <a:ext cx="1096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Line 52"/>
              <p:cNvSpPr>
                <a:spLocks noChangeShapeType="1"/>
              </p:cNvSpPr>
              <p:nvPr/>
            </p:nvSpPr>
            <p:spPr bwMode="auto">
              <a:xfrm rot="10800000" flipH="1">
                <a:off x="149" y="1846"/>
                <a:ext cx="1083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Rectangle 53"/>
              <p:cNvSpPr>
                <a:spLocks noChangeArrowheads="1"/>
              </p:cNvSpPr>
              <p:nvPr/>
            </p:nvSpPr>
            <p:spPr bwMode="auto">
              <a:xfrm>
                <a:off x="1232" y="1789"/>
                <a:ext cx="29" cy="5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AutoShape 54"/>
              <p:cNvSpPr>
                <a:spLocks noChangeArrowheads="1"/>
              </p:cNvSpPr>
              <p:nvPr/>
            </p:nvSpPr>
            <p:spPr bwMode="auto">
              <a:xfrm>
                <a:off x="128" y="1777"/>
                <a:ext cx="1127" cy="6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11"/>
                    </a:moveTo>
                    <a:lnTo>
                      <a:pt x="153" y="5451"/>
                    </a:lnTo>
                    <a:lnTo>
                      <a:pt x="328" y="10697"/>
                    </a:lnTo>
                    <a:lnTo>
                      <a:pt x="153" y="16149"/>
                    </a:lnTo>
                    <a:lnTo>
                      <a:pt x="0" y="21600"/>
                    </a:lnTo>
                    <a:lnTo>
                      <a:pt x="20726" y="21189"/>
                    </a:lnTo>
                    <a:lnTo>
                      <a:pt x="21032" y="20983"/>
                    </a:lnTo>
                    <a:cubicBezTo>
                      <a:pt x="21141" y="20571"/>
                      <a:pt x="21261" y="20263"/>
                      <a:pt x="21360" y="18926"/>
                    </a:cubicBezTo>
                    <a:cubicBezTo>
                      <a:pt x="21370" y="17383"/>
                      <a:pt x="21556" y="14297"/>
                      <a:pt x="21600" y="12960"/>
                    </a:cubicBezTo>
                    <a:cubicBezTo>
                      <a:pt x="21600" y="10903"/>
                      <a:pt x="21600" y="7097"/>
                      <a:pt x="21534" y="4937"/>
                    </a:cubicBezTo>
                    <a:lnTo>
                      <a:pt x="21206" y="0"/>
                    </a:lnTo>
                    <a:lnTo>
                      <a:pt x="0" y="411"/>
                    </a:lnTo>
                    <a:close/>
                    <a:moveTo>
                      <a:pt x="0" y="411"/>
                    </a:moveTo>
                  </a:path>
                </a:pathLst>
              </a:custGeom>
              <a:solidFill>
                <a:srgbClr val="FA3943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Oval 55"/>
              <p:cNvSpPr>
                <a:spLocks noChangeArrowheads="1"/>
              </p:cNvSpPr>
              <p:nvPr/>
            </p:nvSpPr>
            <p:spPr bwMode="auto">
              <a:xfrm>
                <a:off x="118" y="1782"/>
                <a:ext cx="60" cy="65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Oval 56"/>
              <p:cNvSpPr>
                <a:spLocks noChangeArrowheads="1"/>
              </p:cNvSpPr>
              <p:nvPr/>
            </p:nvSpPr>
            <p:spPr bwMode="auto">
              <a:xfrm>
                <a:off x="1208" y="1786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</p:grpSp>
        <p:grpSp>
          <p:nvGrpSpPr>
            <p:cNvPr id="441" name="Group 57"/>
            <p:cNvGrpSpPr>
              <a:grpSpLocks/>
            </p:cNvGrpSpPr>
            <p:nvPr/>
          </p:nvGrpSpPr>
          <p:grpSpPr bwMode="auto">
            <a:xfrm>
              <a:off x="3342" y="1578"/>
              <a:ext cx="1143" cy="71"/>
              <a:chOff x="118" y="1777"/>
              <a:chExt cx="1143" cy="71"/>
            </a:xfrm>
          </p:grpSpPr>
          <p:sp>
            <p:nvSpPr>
              <p:cNvPr id="450" name="Oval 58"/>
              <p:cNvSpPr>
                <a:spLocks noChangeArrowheads="1"/>
              </p:cNvSpPr>
              <p:nvPr/>
            </p:nvSpPr>
            <p:spPr bwMode="auto">
              <a:xfrm>
                <a:off x="1195" y="1783"/>
                <a:ext cx="60" cy="65"/>
              </a:xfrm>
              <a:prstGeom prst="ellipse">
                <a:avLst/>
              </a:prstGeom>
              <a:solidFill>
                <a:srgbClr val="E6E6E6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  <p:sp>
            <p:nvSpPr>
              <p:cNvPr id="451" name="Line 59"/>
              <p:cNvSpPr>
                <a:spLocks noChangeShapeType="1"/>
              </p:cNvSpPr>
              <p:nvPr/>
            </p:nvSpPr>
            <p:spPr bwMode="auto">
              <a:xfrm>
                <a:off x="136" y="1782"/>
                <a:ext cx="1096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Line 60"/>
              <p:cNvSpPr>
                <a:spLocks noChangeShapeType="1"/>
              </p:cNvSpPr>
              <p:nvPr/>
            </p:nvSpPr>
            <p:spPr bwMode="auto">
              <a:xfrm rot="10800000" flipH="1">
                <a:off x="149" y="1846"/>
                <a:ext cx="1083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Rectangle 61"/>
              <p:cNvSpPr>
                <a:spLocks noChangeArrowheads="1"/>
              </p:cNvSpPr>
              <p:nvPr/>
            </p:nvSpPr>
            <p:spPr bwMode="auto">
              <a:xfrm>
                <a:off x="1232" y="1789"/>
                <a:ext cx="29" cy="5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AutoShape 62"/>
              <p:cNvSpPr>
                <a:spLocks noChangeArrowheads="1"/>
              </p:cNvSpPr>
              <p:nvPr/>
            </p:nvSpPr>
            <p:spPr bwMode="auto">
              <a:xfrm>
                <a:off x="128" y="1777"/>
                <a:ext cx="1127" cy="6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11"/>
                    </a:moveTo>
                    <a:lnTo>
                      <a:pt x="153" y="5451"/>
                    </a:lnTo>
                    <a:lnTo>
                      <a:pt x="328" y="10697"/>
                    </a:lnTo>
                    <a:lnTo>
                      <a:pt x="153" y="16149"/>
                    </a:lnTo>
                    <a:lnTo>
                      <a:pt x="0" y="21600"/>
                    </a:lnTo>
                    <a:lnTo>
                      <a:pt x="20726" y="21189"/>
                    </a:lnTo>
                    <a:lnTo>
                      <a:pt x="21032" y="20983"/>
                    </a:lnTo>
                    <a:cubicBezTo>
                      <a:pt x="21141" y="20571"/>
                      <a:pt x="21261" y="20263"/>
                      <a:pt x="21360" y="18926"/>
                    </a:cubicBezTo>
                    <a:cubicBezTo>
                      <a:pt x="21370" y="17383"/>
                      <a:pt x="21556" y="14297"/>
                      <a:pt x="21600" y="12960"/>
                    </a:cubicBezTo>
                    <a:cubicBezTo>
                      <a:pt x="21600" y="10903"/>
                      <a:pt x="21600" y="7097"/>
                      <a:pt x="21534" y="4937"/>
                    </a:cubicBezTo>
                    <a:lnTo>
                      <a:pt x="21206" y="0"/>
                    </a:lnTo>
                    <a:lnTo>
                      <a:pt x="0" y="411"/>
                    </a:lnTo>
                    <a:close/>
                    <a:moveTo>
                      <a:pt x="0" y="411"/>
                    </a:moveTo>
                  </a:path>
                </a:pathLst>
              </a:custGeom>
              <a:solidFill>
                <a:srgbClr val="FA3943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Oval 63"/>
              <p:cNvSpPr>
                <a:spLocks noChangeArrowheads="1"/>
              </p:cNvSpPr>
              <p:nvPr/>
            </p:nvSpPr>
            <p:spPr bwMode="auto">
              <a:xfrm>
                <a:off x="118" y="1782"/>
                <a:ext cx="60" cy="65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Oval 64"/>
              <p:cNvSpPr>
                <a:spLocks noChangeArrowheads="1"/>
              </p:cNvSpPr>
              <p:nvPr/>
            </p:nvSpPr>
            <p:spPr bwMode="auto">
              <a:xfrm>
                <a:off x="1208" y="1786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</p:grpSp>
        <p:grpSp>
          <p:nvGrpSpPr>
            <p:cNvPr id="442" name="Group 65"/>
            <p:cNvGrpSpPr>
              <a:grpSpLocks/>
            </p:cNvGrpSpPr>
            <p:nvPr/>
          </p:nvGrpSpPr>
          <p:grpSpPr bwMode="auto">
            <a:xfrm>
              <a:off x="3343" y="1714"/>
              <a:ext cx="1143" cy="71"/>
              <a:chOff x="118" y="1777"/>
              <a:chExt cx="1143" cy="71"/>
            </a:xfrm>
          </p:grpSpPr>
          <p:sp>
            <p:nvSpPr>
              <p:cNvPr id="443" name="Oval 66"/>
              <p:cNvSpPr>
                <a:spLocks noChangeArrowheads="1"/>
              </p:cNvSpPr>
              <p:nvPr/>
            </p:nvSpPr>
            <p:spPr bwMode="auto">
              <a:xfrm>
                <a:off x="1195" y="1783"/>
                <a:ext cx="60" cy="65"/>
              </a:xfrm>
              <a:prstGeom prst="ellipse">
                <a:avLst/>
              </a:prstGeom>
              <a:solidFill>
                <a:srgbClr val="E6E6E6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  <p:sp>
            <p:nvSpPr>
              <p:cNvPr id="444" name="Line 67"/>
              <p:cNvSpPr>
                <a:spLocks noChangeShapeType="1"/>
              </p:cNvSpPr>
              <p:nvPr/>
            </p:nvSpPr>
            <p:spPr bwMode="auto">
              <a:xfrm>
                <a:off x="136" y="1782"/>
                <a:ext cx="1096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149" y="1846"/>
                <a:ext cx="1083" cy="0"/>
              </a:xfrm>
              <a:prstGeom prst="line">
                <a:avLst/>
              </a:prstGeom>
              <a:noFill/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Rectangle 69"/>
              <p:cNvSpPr>
                <a:spLocks noChangeArrowheads="1"/>
              </p:cNvSpPr>
              <p:nvPr/>
            </p:nvSpPr>
            <p:spPr bwMode="auto">
              <a:xfrm>
                <a:off x="1232" y="1789"/>
                <a:ext cx="29" cy="5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AutoShape 70"/>
              <p:cNvSpPr>
                <a:spLocks noChangeArrowheads="1"/>
              </p:cNvSpPr>
              <p:nvPr/>
            </p:nvSpPr>
            <p:spPr bwMode="auto">
              <a:xfrm>
                <a:off x="128" y="1777"/>
                <a:ext cx="1127" cy="6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411"/>
                    </a:moveTo>
                    <a:lnTo>
                      <a:pt x="153" y="5451"/>
                    </a:lnTo>
                    <a:lnTo>
                      <a:pt x="328" y="10697"/>
                    </a:lnTo>
                    <a:lnTo>
                      <a:pt x="153" y="16149"/>
                    </a:lnTo>
                    <a:lnTo>
                      <a:pt x="0" y="21600"/>
                    </a:lnTo>
                    <a:lnTo>
                      <a:pt x="20726" y="21189"/>
                    </a:lnTo>
                    <a:lnTo>
                      <a:pt x="21032" y="20983"/>
                    </a:lnTo>
                    <a:cubicBezTo>
                      <a:pt x="21141" y="20571"/>
                      <a:pt x="21261" y="20263"/>
                      <a:pt x="21360" y="18926"/>
                    </a:cubicBezTo>
                    <a:cubicBezTo>
                      <a:pt x="21370" y="17383"/>
                      <a:pt x="21556" y="14297"/>
                      <a:pt x="21600" y="12960"/>
                    </a:cubicBezTo>
                    <a:cubicBezTo>
                      <a:pt x="21600" y="10903"/>
                      <a:pt x="21600" y="7097"/>
                      <a:pt x="21534" y="4937"/>
                    </a:cubicBezTo>
                    <a:lnTo>
                      <a:pt x="21206" y="0"/>
                    </a:lnTo>
                    <a:lnTo>
                      <a:pt x="0" y="411"/>
                    </a:lnTo>
                    <a:close/>
                    <a:moveTo>
                      <a:pt x="0" y="411"/>
                    </a:moveTo>
                  </a:path>
                </a:pathLst>
              </a:custGeom>
              <a:solidFill>
                <a:srgbClr val="FA3943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Oval 71"/>
              <p:cNvSpPr>
                <a:spLocks noChangeArrowheads="1"/>
              </p:cNvSpPr>
              <p:nvPr/>
            </p:nvSpPr>
            <p:spPr bwMode="auto">
              <a:xfrm>
                <a:off x="118" y="1782"/>
                <a:ext cx="60" cy="65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Oval 72"/>
              <p:cNvSpPr>
                <a:spLocks noChangeArrowheads="1"/>
              </p:cNvSpPr>
              <p:nvPr/>
            </p:nvSpPr>
            <p:spPr bwMode="auto">
              <a:xfrm>
                <a:off x="1208" y="1786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E6E6E6"/>
                  </a:solidFill>
                </a:endParaRPr>
              </a:p>
            </p:txBody>
          </p:sp>
        </p:grpSp>
      </p:grpSp>
      <p:grpSp>
        <p:nvGrpSpPr>
          <p:cNvPr id="480" name="Group 33"/>
          <p:cNvGrpSpPr>
            <a:grpSpLocks/>
          </p:cNvGrpSpPr>
          <p:nvPr/>
        </p:nvGrpSpPr>
        <p:grpSpPr bwMode="auto">
          <a:xfrm rot="20342835">
            <a:off x="6400800" y="1905000"/>
            <a:ext cx="2231850" cy="140197"/>
            <a:chOff x="118" y="1777"/>
            <a:chExt cx="1143" cy="71"/>
          </a:xfrm>
        </p:grpSpPr>
        <p:sp>
          <p:nvSpPr>
            <p:cNvPr id="513" name="Oval 34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514" name="Line 35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Line 36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Rectangle 37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AutoShape 38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Oval 39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Oval 40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</p:grpSp>
      <p:grpSp>
        <p:nvGrpSpPr>
          <p:cNvPr id="481" name="Group 41"/>
          <p:cNvGrpSpPr>
            <a:grpSpLocks/>
          </p:cNvGrpSpPr>
          <p:nvPr/>
        </p:nvGrpSpPr>
        <p:grpSpPr bwMode="auto">
          <a:xfrm rot="638927">
            <a:off x="6402753" y="2163673"/>
            <a:ext cx="2231850" cy="140197"/>
            <a:chOff x="118" y="1777"/>
            <a:chExt cx="1143" cy="71"/>
          </a:xfrm>
        </p:grpSpPr>
        <p:sp>
          <p:nvSpPr>
            <p:cNvPr id="506" name="Oval 42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507" name="Line 43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Line 44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Rectangle 45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AutoShape 46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Oval 47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Oval 48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</p:grpSp>
      <p:grpSp>
        <p:nvGrpSpPr>
          <p:cNvPr id="482" name="Group 49"/>
          <p:cNvGrpSpPr>
            <a:grpSpLocks/>
          </p:cNvGrpSpPr>
          <p:nvPr/>
        </p:nvGrpSpPr>
        <p:grpSpPr bwMode="auto">
          <a:xfrm>
            <a:off x="6404705" y="2432219"/>
            <a:ext cx="2231850" cy="140197"/>
            <a:chOff x="118" y="1777"/>
            <a:chExt cx="1143" cy="71"/>
          </a:xfrm>
        </p:grpSpPr>
        <p:sp>
          <p:nvSpPr>
            <p:cNvPr id="499" name="Oval 50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500" name="Line 51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Line 52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Rectangle 53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AutoShape 54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Oval 55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Oval 56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</p:grpSp>
      <p:grpSp>
        <p:nvGrpSpPr>
          <p:cNvPr id="483" name="Group 57"/>
          <p:cNvGrpSpPr>
            <a:grpSpLocks/>
          </p:cNvGrpSpPr>
          <p:nvPr/>
        </p:nvGrpSpPr>
        <p:grpSpPr bwMode="auto">
          <a:xfrm rot="15383852">
            <a:off x="6406658" y="2700764"/>
            <a:ext cx="2231850" cy="140197"/>
            <a:chOff x="118" y="1777"/>
            <a:chExt cx="1143" cy="71"/>
          </a:xfrm>
        </p:grpSpPr>
        <p:sp>
          <p:nvSpPr>
            <p:cNvPr id="492" name="Oval 58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493" name="Line 59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Line 60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Rectangle 61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AutoShape 62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Oval 63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Oval 64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</p:grpSp>
      <p:grpSp>
        <p:nvGrpSpPr>
          <p:cNvPr id="484" name="Group 65"/>
          <p:cNvGrpSpPr>
            <a:grpSpLocks/>
          </p:cNvGrpSpPr>
          <p:nvPr/>
        </p:nvGrpSpPr>
        <p:grpSpPr bwMode="auto">
          <a:xfrm rot="18936178">
            <a:off x="6408611" y="2969310"/>
            <a:ext cx="2231850" cy="140197"/>
            <a:chOff x="118" y="1777"/>
            <a:chExt cx="1143" cy="71"/>
          </a:xfrm>
        </p:grpSpPr>
        <p:sp>
          <p:nvSpPr>
            <p:cNvPr id="485" name="Oval 66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486" name="Line 67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Line 68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Rectangle 69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AutoShape 70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Oval 71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Oval 72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6E6E6"/>
                </a:solidFill>
              </a:endParaRPr>
            </a:p>
          </p:txBody>
        </p:sp>
      </p:grpSp>
      <p:graphicFrame>
        <p:nvGraphicFramePr>
          <p:cNvPr id="777221" name="Object 5"/>
          <p:cNvGraphicFramePr>
            <a:graphicFrameLocks noChangeAspect="1"/>
          </p:cNvGraphicFramePr>
          <p:nvPr/>
        </p:nvGraphicFramePr>
        <p:xfrm>
          <a:off x="3128963" y="4867275"/>
          <a:ext cx="2422525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26" name="Equation" r:id="rId6" imgW="1967613" imgH="240168" progId="Equation.3">
                  <p:embed/>
                </p:oleObj>
              </mc:Choice>
              <mc:Fallback>
                <p:oleObj name="Equation" r:id="rId6" imgW="1967613" imgH="2401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4867275"/>
                        <a:ext cx="2422525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2" name="Object 6"/>
          <p:cNvGraphicFramePr>
            <a:graphicFrameLocks noChangeAspect="1"/>
          </p:cNvGraphicFramePr>
          <p:nvPr/>
        </p:nvGraphicFramePr>
        <p:xfrm>
          <a:off x="6330950" y="4868863"/>
          <a:ext cx="24606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27" name="Equation" r:id="rId8" imgW="2034209" imgH="240748" progId="Equation.3">
                  <p:embed/>
                </p:oleObj>
              </mc:Choice>
              <mc:Fallback>
                <p:oleObj name="Equation" r:id="rId8" imgW="2034209" imgH="24074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4868863"/>
                        <a:ext cx="2460625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3" name="Object 7"/>
          <p:cNvGraphicFramePr>
            <a:graphicFrameLocks noChangeAspect="1"/>
          </p:cNvGraphicFramePr>
          <p:nvPr/>
        </p:nvGraphicFramePr>
        <p:xfrm>
          <a:off x="3097213" y="3429000"/>
          <a:ext cx="21764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28" name="Equation" r:id="rId10" imgW="1462157" imgH="622852" progId="Equation.3">
                  <p:embed/>
                </p:oleObj>
              </mc:Choice>
              <mc:Fallback>
                <p:oleObj name="Equation" r:id="rId10" imgW="1462157" imgH="6228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3429000"/>
                        <a:ext cx="2176462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" name="Oval 522"/>
          <p:cNvSpPr/>
          <p:nvPr/>
        </p:nvSpPr>
        <p:spPr bwMode="auto">
          <a:xfrm>
            <a:off x="457200" y="1905000"/>
            <a:ext cx="1295400" cy="1295400"/>
          </a:xfrm>
          <a:prstGeom prst="ellipse">
            <a:avLst/>
          </a:prstGeom>
          <a:gradFill flip="none" rotWithShape="1">
            <a:gsLst>
              <a:gs pos="26000">
                <a:srgbClr val="FF0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3429000" y="5638800"/>
            <a:ext cx="208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 smtClean="0"/>
              <a:t>α</a:t>
            </a:r>
            <a:r>
              <a:rPr lang="en-US" sz="2400" b="0" dirty="0" smtClean="0"/>
              <a:t> = aspect ratio</a:t>
            </a:r>
            <a:endParaRPr lang="en-US" sz="2400" b="0" dirty="0"/>
          </a:p>
        </p:txBody>
      </p:sp>
      <p:cxnSp>
        <p:nvCxnSpPr>
          <p:cNvPr id="527" name="Straight Connector 526"/>
          <p:cNvCxnSpPr/>
          <p:nvPr/>
        </p:nvCxnSpPr>
        <p:spPr bwMode="auto">
          <a:xfrm>
            <a:off x="6934200" y="5257800"/>
            <a:ext cx="68580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2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192963" cy="6858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0.01% Loading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CNTs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in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Bismaleimide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Resin</a:t>
            </a:r>
          </a:p>
        </p:txBody>
      </p:sp>
      <p:pic>
        <p:nvPicPr>
          <p:cNvPr id="39117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38200"/>
            <a:ext cx="3939232" cy="49403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</p:pic>
      <p:pic>
        <p:nvPicPr>
          <p:cNvPr id="70664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387850"/>
            <a:ext cx="339566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5" name="Line 15"/>
          <p:cNvSpPr>
            <a:spLocks noChangeShapeType="1"/>
          </p:cNvSpPr>
          <p:nvPr/>
        </p:nvSpPr>
        <p:spPr bwMode="auto">
          <a:xfrm>
            <a:off x="6996113" y="2787650"/>
            <a:ext cx="138588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6" name="Text Box 16"/>
          <p:cNvSpPr txBox="1">
            <a:spLocks/>
          </p:cNvSpPr>
          <p:nvPr/>
        </p:nvSpPr>
        <p:spPr bwMode="auto">
          <a:xfrm>
            <a:off x="7135813" y="2249488"/>
            <a:ext cx="1065212" cy="4175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/>
            <a:r>
              <a:rPr lang="en-US" sz="2200">
                <a:solidFill>
                  <a:schemeClr val="bg1"/>
                </a:solidFill>
                <a:latin typeface="Times New Roman" charset="0"/>
                <a:ea typeface="Times" charset="0"/>
                <a:cs typeface="Times" charset="0"/>
              </a:rPr>
              <a:t>5000</a:t>
            </a:r>
            <a:r>
              <a:rPr lang="en-US" sz="2200">
                <a:solidFill>
                  <a:srgbClr val="FF0606"/>
                </a:solidFill>
                <a:latin typeface="Times New Roman" charset="0"/>
                <a:ea typeface="Times" charset="0"/>
                <a:cs typeface="Times" charset="0"/>
              </a:rPr>
              <a:t> </a:t>
            </a:r>
            <a:r>
              <a:rPr lang="en-US" sz="2200">
                <a:solidFill>
                  <a:schemeClr val="bg1"/>
                </a:solidFill>
                <a:latin typeface="Times New Roman" charset="0"/>
                <a:ea typeface="Times" charset="0"/>
                <a:cs typeface="Times" charset="0"/>
              </a:rPr>
              <a:t>Å</a:t>
            </a:r>
            <a:endParaRPr lang="en-US" sz="2200">
              <a:solidFill>
                <a:srgbClr val="FF0606"/>
              </a:solidFill>
              <a:latin typeface="Times New Roman" charset="0"/>
              <a:ea typeface="Times" charset="0"/>
              <a:cs typeface="Times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7032625" y="4495800"/>
            <a:ext cx="3079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3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-1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172325" y="4568825"/>
            <a:ext cx="2174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3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)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65887" y="3962400"/>
            <a:ext cx="4730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600" b="1" dirty="0" err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q(</a:t>
            </a:r>
            <a:r>
              <a:rPr lang="en-US" sz="1300" b="1" dirty="0" err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Å</a:t>
            </a:r>
            <a:endParaRPr lang="en-US" sz="16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969125" y="3962400"/>
            <a:ext cx="2301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6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)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4937125" y="1414462"/>
            <a:ext cx="3702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5397500" y="1450975"/>
            <a:ext cx="0" cy="147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6191250" y="1438275"/>
            <a:ext cx="1587" cy="158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7796212" y="1450975"/>
            <a:ext cx="1588" cy="147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911725" y="3763962"/>
            <a:ext cx="33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>
            <a:off x="4911725" y="37274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4911725" y="36798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4911725" y="36433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>
            <a:off x="4911725" y="36544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4911725" y="36306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>
            <a:off x="4911725" y="36179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4911725" y="36068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>
            <a:off x="4911725" y="35814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5"/>
          <p:cNvSpPr>
            <a:spLocks noChangeShapeType="1"/>
          </p:cNvSpPr>
          <p:nvPr/>
        </p:nvSpPr>
        <p:spPr bwMode="auto">
          <a:xfrm>
            <a:off x="4911725" y="3570287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>
            <a:off x="4911725" y="35337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7"/>
          <p:cNvSpPr>
            <a:spLocks noChangeShapeType="1"/>
          </p:cNvSpPr>
          <p:nvPr/>
        </p:nvSpPr>
        <p:spPr bwMode="auto">
          <a:xfrm>
            <a:off x="4911725" y="34972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>
            <a:off x="4911725" y="34464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>
            <a:off x="4911725" y="34369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4911725" y="34369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1"/>
          <p:cNvSpPr>
            <a:spLocks noChangeShapeType="1"/>
          </p:cNvSpPr>
          <p:nvPr/>
        </p:nvSpPr>
        <p:spPr bwMode="auto">
          <a:xfrm>
            <a:off x="4911725" y="34226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2"/>
          <p:cNvSpPr>
            <a:spLocks noChangeShapeType="1"/>
          </p:cNvSpPr>
          <p:nvPr/>
        </p:nvSpPr>
        <p:spPr bwMode="auto">
          <a:xfrm>
            <a:off x="4911725" y="34131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3"/>
          <p:cNvSpPr>
            <a:spLocks noChangeShapeType="1"/>
          </p:cNvSpPr>
          <p:nvPr/>
        </p:nvSpPr>
        <p:spPr bwMode="auto">
          <a:xfrm>
            <a:off x="4911725" y="33988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4"/>
          <p:cNvSpPr>
            <a:spLocks noChangeShapeType="1"/>
          </p:cNvSpPr>
          <p:nvPr/>
        </p:nvSpPr>
        <p:spPr bwMode="auto">
          <a:xfrm>
            <a:off x="4911725" y="3389312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5"/>
          <p:cNvSpPr>
            <a:spLocks noChangeShapeType="1"/>
          </p:cNvSpPr>
          <p:nvPr/>
        </p:nvSpPr>
        <p:spPr bwMode="auto">
          <a:xfrm>
            <a:off x="4911725" y="33147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6"/>
          <p:cNvSpPr>
            <a:spLocks noChangeShapeType="1"/>
          </p:cNvSpPr>
          <p:nvPr/>
        </p:nvSpPr>
        <p:spPr bwMode="auto">
          <a:xfrm>
            <a:off x="4911725" y="33020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7"/>
          <p:cNvSpPr>
            <a:spLocks noChangeShapeType="1"/>
          </p:cNvSpPr>
          <p:nvPr/>
        </p:nvSpPr>
        <p:spPr bwMode="auto">
          <a:xfrm>
            <a:off x="4911725" y="32527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38"/>
          <p:cNvSpPr>
            <a:spLocks noChangeShapeType="1"/>
          </p:cNvSpPr>
          <p:nvPr/>
        </p:nvSpPr>
        <p:spPr bwMode="auto">
          <a:xfrm>
            <a:off x="4911725" y="32416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911725" y="32162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4911725" y="32051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1"/>
          <p:cNvSpPr>
            <a:spLocks noChangeShapeType="1"/>
          </p:cNvSpPr>
          <p:nvPr/>
        </p:nvSpPr>
        <p:spPr bwMode="auto">
          <a:xfrm>
            <a:off x="4911725" y="32162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>
            <a:off x="4911725" y="32051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43"/>
          <p:cNvSpPr>
            <a:spLocks noChangeShapeType="1"/>
          </p:cNvSpPr>
          <p:nvPr/>
        </p:nvSpPr>
        <p:spPr bwMode="auto">
          <a:xfrm>
            <a:off x="4911725" y="3192462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4"/>
          <p:cNvSpPr>
            <a:spLocks noChangeShapeType="1"/>
          </p:cNvSpPr>
          <p:nvPr/>
        </p:nvSpPr>
        <p:spPr bwMode="auto">
          <a:xfrm>
            <a:off x="4911725" y="3121025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4911725" y="31083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46"/>
          <p:cNvSpPr>
            <a:spLocks noChangeShapeType="1"/>
          </p:cNvSpPr>
          <p:nvPr/>
        </p:nvSpPr>
        <p:spPr bwMode="auto">
          <a:xfrm>
            <a:off x="4911725" y="30718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47"/>
          <p:cNvSpPr>
            <a:spLocks noChangeShapeType="1"/>
          </p:cNvSpPr>
          <p:nvPr/>
        </p:nvSpPr>
        <p:spPr bwMode="auto">
          <a:xfrm>
            <a:off x="4911725" y="30607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48"/>
          <p:cNvSpPr>
            <a:spLocks noChangeShapeType="1"/>
          </p:cNvSpPr>
          <p:nvPr/>
        </p:nvSpPr>
        <p:spPr bwMode="auto">
          <a:xfrm>
            <a:off x="4911725" y="30241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49"/>
          <p:cNvSpPr>
            <a:spLocks noChangeShapeType="1"/>
          </p:cNvSpPr>
          <p:nvPr/>
        </p:nvSpPr>
        <p:spPr bwMode="auto">
          <a:xfrm>
            <a:off x="4911725" y="30114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50"/>
          <p:cNvSpPr>
            <a:spLocks noChangeShapeType="1"/>
          </p:cNvSpPr>
          <p:nvPr/>
        </p:nvSpPr>
        <p:spPr bwMode="auto">
          <a:xfrm>
            <a:off x="4911725" y="29987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51"/>
          <p:cNvSpPr>
            <a:spLocks noChangeShapeType="1"/>
          </p:cNvSpPr>
          <p:nvPr/>
        </p:nvSpPr>
        <p:spPr bwMode="auto">
          <a:xfrm>
            <a:off x="4911725" y="29876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52"/>
          <p:cNvSpPr>
            <a:spLocks noChangeShapeType="1"/>
          </p:cNvSpPr>
          <p:nvPr/>
        </p:nvSpPr>
        <p:spPr bwMode="auto">
          <a:xfrm>
            <a:off x="4911725" y="2998787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53"/>
          <p:cNvSpPr>
            <a:spLocks noChangeShapeType="1"/>
          </p:cNvSpPr>
          <p:nvPr/>
        </p:nvSpPr>
        <p:spPr bwMode="auto">
          <a:xfrm>
            <a:off x="4911725" y="29257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54"/>
          <p:cNvSpPr>
            <a:spLocks noChangeShapeType="1"/>
          </p:cNvSpPr>
          <p:nvPr/>
        </p:nvSpPr>
        <p:spPr bwMode="auto">
          <a:xfrm>
            <a:off x="4911725" y="28892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55"/>
          <p:cNvSpPr>
            <a:spLocks noChangeShapeType="1"/>
          </p:cNvSpPr>
          <p:nvPr/>
        </p:nvSpPr>
        <p:spPr bwMode="auto">
          <a:xfrm>
            <a:off x="4911725" y="28781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56"/>
          <p:cNvSpPr>
            <a:spLocks noChangeShapeType="1"/>
          </p:cNvSpPr>
          <p:nvPr/>
        </p:nvSpPr>
        <p:spPr bwMode="auto">
          <a:xfrm>
            <a:off x="4911725" y="28654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57"/>
          <p:cNvSpPr>
            <a:spLocks noChangeShapeType="1"/>
          </p:cNvSpPr>
          <p:nvPr/>
        </p:nvSpPr>
        <p:spPr bwMode="auto">
          <a:xfrm>
            <a:off x="4911725" y="28416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58"/>
          <p:cNvSpPr>
            <a:spLocks noChangeShapeType="1"/>
          </p:cNvSpPr>
          <p:nvPr/>
        </p:nvSpPr>
        <p:spPr bwMode="auto">
          <a:xfrm>
            <a:off x="4911725" y="28178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59"/>
          <p:cNvSpPr>
            <a:spLocks noChangeShapeType="1"/>
          </p:cNvSpPr>
          <p:nvPr/>
        </p:nvSpPr>
        <p:spPr bwMode="auto">
          <a:xfrm>
            <a:off x="4911725" y="28035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60"/>
          <p:cNvSpPr>
            <a:spLocks noChangeShapeType="1"/>
          </p:cNvSpPr>
          <p:nvPr/>
        </p:nvSpPr>
        <p:spPr bwMode="auto">
          <a:xfrm>
            <a:off x="4911725" y="27940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61"/>
          <p:cNvSpPr>
            <a:spLocks noChangeShapeType="1"/>
          </p:cNvSpPr>
          <p:nvPr/>
        </p:nvSpPr>
        <p:spPr bwMode="auto">
          <a:xfrm>
            <a:off x="4911725" y="2779712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62"/>
          <p:cNvSpPr>
            <a:spLocks noChangeShapeType="1"/>
          </p:cNvSpPr>
          <p:nvPr/>
        </p:nvSpPr>
        <p:spPr bwMode="auto">
          <a:xfrm>
            <a:off x="4911725" y="27432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>
            <a:off x="4911725" y="26955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4911725" y="26590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65"/>
          <p:cNvSpPr>
            <a:spLocks noChangeShapeType="1"/>
          </p:cNvSpPr>
          <p:nvPr/>
        </p:nvSpPr>
        <p:spPr bwMode="auto">
          <a:xfrm>
            <a:off x="4911725" y="26701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6"/>
          <p:cNvSpPr>
            <a:spLocks noChangeShapeType="1"/>
          </p:cNvSpPr>
          <p:nvPr/>
        </p:nvSpPr>
        <p:spPr bwMode="auto">
          <a:xfrm>
            <a:off x="4911725" y="26463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67"/>
          <p:cNvSpPr>
            <a:spLocks noChangeShapeType="1"/>
          </p:cNvSpPr>
          <p:nvPr/>
        </p:nvSpPr>
        <p:spPr bwMode="auto">
          <a:xfrm>
            <a:off x="4911725" y="26336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68"/>
          <p:cNvSpPr>
            <a:spLocks noChangeShapeType="1"/>
          </p:cNvSpPr>
          <p:nvPr/>
        </p:nvSpPr>
        <p:spPr bwMode="auto">
          <a:xfrm>
            <a:off x="4911725" y="26225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69"/>
          <p:cNvSpPr>
            <a:spLocks noChangeShapeType="1"/>
          </p:cNvSpPr>
          <p:nvPr/>
        </p:nvSpPr>
        <p:spPr bwMode="auto">
          <a:xfrm>
            <a:off x="4911725" y="25971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70"/>
          <p:cNvSpPr>
            <a:spLocks noChangeShapeType="1"/>
          </p:cNvSpPr>
          <p:nvPr/>
        </p:nvSpPr>
        <p:spPr bwMode="auto">
          <a:xfrm>
            <a:off x="4911725" y="2586037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1"/>
          <p:cNvSpPr>
            <a:spLocks noChangeShapeType="1"/>
          </p:cNvSpPr>
          <p:nvPr/>
        </p:nvSpPr>
        <p:spPr bwMode="auto">
          <a:xfrm>
            <a:off x="4911725" y="25495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72"/>
          <p:cNvSpPr>
            <a:spLocks noChangeShapeType="1"/>
          </p:cNvSpPr>
          <p:nvPr/>
        </p:nvSpPr>
        <p:spPr bwMode="auto">
          <a:xfrm>
            <a:off x="4911725" y="2514600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73"/>
          <p:cNvSpPr>
            <a:spLocks noChangeShapeType="1"/>
          </p:cNvSpPr>
          <p:nvPr/>
        </p:nvSpPr>
        <p:spPr bwMode="auto">
          <a:xfrm>
            <a:off x="4911725" y="2478087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74"/>
          <p:cNvSpPr>
            <a:spLocks noChangeShapeType="1"/>
          </p:cNvSpPr>
          <p:nvPr/>
        </p:nvSpPr>
        <p:spPr bwMode="auto">
          <a:xfrm>
            <a:off x="4911725" y="24526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75"/>
          <p:cNvSpPr>
            <a:spLocks noChangeShapeType="1"/>
          </p:cNvSpPr>
          <p:nvPr/>
        </p:nvSpPr>
        <p:spPr bwMode="auto">
          <a:xfrm>
            <a:off x="4911725" y="24526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76"/>
          <p:cNvSpPr>
            <a:spLocks noChangeShapeType="1"/>
          </p:cNvSpPr>
          <p:nvPr/>
        </p:nvSpPr>
        <p:spPr bwMode="auto">
          <a:xfrm>
            <a:off x="4911725" y="24415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77"/>
          <p:cNvSpPr>
            <a:spLocks noChangeShapeType="1"/>
          </p:cNvSpPr>
          <p:nvPr/>
        </p:nvSpPr>
        <p:spPr bwMode="auto">
          <a:xfrm>
            <a:off x="4911725" y="24288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78"/>
          <p:cNvSpPr>
            <a:spLocks noChangeShapeType="1"/>
          </p:cNvSpPr>
          <p:nvPr/>
        </p:nvSpPr>
        <p:spPr bwMode="auto">
          <a:xfrm>
            <a:off x="4911725" y="24161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79"/>
          <p:cNvSpPr>
            <a:spLocks noChangeShapeType="1"/>
          </p:cNvSpPr>
          <p:nvPr/>
        </p:nvSpPr>
        <p:spPr bwMode="auto">
          <a:xfrm>
            <a:off x="4911725" y="2405062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80"/>
          <p:cNvSpPr>
            <a:spLocks noChangeShapeType="1"/>
          </p:cNvSpPr>
          <p:nvPr/>
        </p:nvSpPr>
        <p:spPr bwMode="auto">
          <a:xfrm>
            <a:off x="4911725" y="23320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Line 81"/>
          <p:cNvSpPr>
            <a:spLocks noChangeShapeType="1"/>
          </p:cNvSpPr>
          <p:nvPr/>
        </p:nvSpPr>
        <p:spPr bwMode="auto">
          <a:xfrm>
            <a:off x="4911725" y="23193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Line 82"/>
          <p:cNvSpPr>
            <a:spLocks noChangeShapeType="1"/>
          </p:cNvSpPr>
          <p:nvPr/>
        </p:nvSpPr>
        <p:spPr bwMode="auto">
          <a:xfrm>
            <a:off x="4911725" y="22955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Line 83"/>
          <p:cNvSpPr>
            <a:spLocks noChangeShapeType="1"/>
          </p:cNvSpPr>
          <p:nvPr/>
        </p:nvSpPr>
        <p:spPr bwMode="auto">
          <a:xfrm>
            <a:off x="4911725" y="22590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84"/>
          <p:cNvSpPr>
            <a:spLocks noChangeShapeType="1"/>
          </p:cNvSpPr>
          <p:nvPr/>
        </p:nvSpPr>
        <p:spPr bwMode="auto">
          <a:xfrm>
            <a:off x="4911725" y="22320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85"/>
          <p:cNvSpPr>
            <a:spLocks noChangeShapeType="1"/>
          </p:cNvSpPr>
          <p:nvPr/>
        </p:nvSpPr>
        <p:spPr bwMode="auto">
          <a:xfrm>
            <a:off x="4911725" y="22225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86"/>
          <p:cNvSpPr>
            <a:spLocks noChangeShapeType="1"/>
          </p:cNvSpPr>
          <p:nvPr/>
        </p:nvSpPr>
        <p:spPr bwMode="auto">
          <a:xfrm>
            <a:off x="4911725" y="22320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87"/>
          <p:cNvSpPr>
            <a:spLocks noChangeShapeType="1"/>
          </p:cNvSpPr>
          <p:nvPr/>
        </p:nvSpPr>
        <p:spPr bwMode="auto">
          <a:xfrm>
            <a:off x="4911725" y="22225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88"/>
          <p:cNvSpPr>
            <a:spLocks noChangeShapeType="1"/>
          </p:cNvSpPr>
          <p:nvPr/>
        </p:nvSpPr>
        <p:spPr bwMode="auto">
          <a:xfrm>
            <a:off x="4911725" y="2208212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89"/>
          <p:cNvSpPr>
            <a:spLocks noChangeShapeType="1"/>
          </p:cNvSpPr>
          <p:nvPr/>
        </p:nvSpPr>
        <p:spPr bwMode="auto">
          <a:xfrm>
            <a:off x="4911725" y="21367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90"/>
          <p:cNvSpPr>
            <a:spLocks noChangeShapeType="1"/>
          </p:cNvSpPr>
          <p:nvPr/>
        </p:nvSpPr>
        <p:spPr bwMode="auto">
          <a:xfrm>
            <a:off x="4911725" y="21240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91"/>
          <p:cNvSpPr>
            <a:spLocks noChangeShapeType="1"/>
          </p:cNvSpPr>
          <p:nvPr/>
        </p:nvSpPr>
        <p:spPr bwMode="auto">
          <a:xfrm>
            <a:off x="4911725" y="21002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92"/>
          <p:cNvSpPr>
            <a:spLocks noChangeShapeType="1"/>
          </p:cNvSpPr>
          <p:nvPr/>
        </p:nvSpPr>
        <p:spPr bwMode="auto">
          <a:xfrm>
            <a:off x="4911725" y="20764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93"/>
          <p:cNvSpPr>
            <a:spLocks noChangeShapeType="1"/>
          </p:cNvSpPr>
          <p:nvPr/>
        </p:nvSpPr>
        <p:spPr bwMode="auto">
          <a:xfrm>
            <a:off x="4911725" y="20399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94"/>
          <p:cNvSpPr>
            <a:spLocks noChangeShapeType="1"/>
          </p:cNvSpPr>
          <p:nvPr/>
        </p:nvSpPr>
        <p:spPr bwMode="auto">
          <a:xfrm>
            <a:off x="4911725" y="20272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95"/>
          <p:cNvSpPr>
            <a:spLocks noChangeShapeType="1"/>
          </p:cNvSpPr>
          <p:nvPr/>
        </p:nvSpPr>
        <p:spPr bwMode="auto">
          <a:xfrm>
            <a:off x="4911725" y="20145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6"/>
          <p:cNvSpPr>
            <a:spLocks noChangeShapeType="1"/>
          </p:cNvSpPr>
          <p:nvPr/>
        </p:nvSpPr>
        <p:spPr bwMode="auto">
          <a:xfrm>
            <a:off x="4911725" y="20034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7"/>
          <p:cNvSpPr>
            <a:spLocks noChangeShapeType="1"/>
          </p:cNvSpPr>
          <p:nvPr/>
        </p:nvSpPr>
        <p:spPr bwMode="auto">
          <a:xfrm>
            <a:off x="4911725" y="2014537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8"/>
          <p:cNvSpPr>
            <a:spLocks noChangeShapeType="1"/>
          </p:cNvSpPr>
          <p:nvPr/>
        </p:nvSpPr>
        <p:spPr bwMode="auto">
          <a:xfrm>
            <a:off x="4911725" y="1943100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99"/>
          <p:cNvSpPr>
            <a:spLocks noChangeShapeType="1"/>
          </p:cNvSpPr>
          <p:nvPr/>
        </p:nvSpPr>
        <p:spPr bwMode="auto">
          <a:xfrm>
            <a:off x="4911725" y="1906587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100"/>
          <p:cNvSpPr>
            <a:spLocks noChangeShapeType="1"/>
          </p:cNvSpPr>
          <p:nvPr/>
        </p:nvSpPr>
        <p:spPr bwMode="auto">
          <a:xfrm>
            <a:off x="4911725" y="1906587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1"/>
          <p:cNvSpPr>
            <a:spLocks noChangeShapeType="1"/>
          </p:cNvSpPr>
          <p:nvPr/>
        </p:nvSpPr>
        <p:spPr bwMode="auto">
          <a:xfrm>
            <a:off x="4911725" y="1882775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2"/>
          <p:cNvSpPr>
            <a:spLocks noChangeShapeType="1"/>
          </p:cNvSpPr>
          <p:nvPr/>
        </p:nvSpPr>
        <p:spPr bwMode="auto">
          <a:xfrm>
            <a:off x="4911725" y="1858962"/>
            <a:ext cx="9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03"/>
          <p:cNvSpPr>
            <a:spLocks noChangeShapeType="1"/>
          </p:cNvSpPr>
          <p:nvPr/>
        </p:nvSpPr>
        <p:spPr bwMode="auto">
          <a:xfrm>
            <a:off x="4911725" y="183356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04"/>
          <p:cNvSpPr>
            <a:spLocks noChangeShapeType="1"/>
          </p:cNvSpPr>
          <p:nvPr/>
        </p:nvSpPr>
        <p:spPr bwMode="auto">
          <a:xfrm>
            <a:off x="4911725" y="18224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105"/>
          <p:cNvSpPr>
            <a:spLocks noChangeShapeType="1"/>
          </p:cNvSpPr>
          <p:nvPr/>
        </p:nvSpPr>
        <p:spPr bwMode="auto">
          <a:xfrm>
            <a:off x="4911725" y="18097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106"/>
          <p:cNvSpPr>
            <a:spLocks noChangeShapeType="1"/>
          </p:cNvSpPr>
          <p:nvPr/>
        </p:nvSpPr>
        <p:spPr bwMode="auto">
          <a:xfrm>
            <a:off x="4911725" y="1797050"/>
            <a:ext cx="333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Line 107"/>
          <p:cNvSpPr>
            <a:spLocks noChangeShapeType="1"/>
          </p:cNvSpPr>
          <p:nvPr/>
        </p:nvSpPr>
        <p:spPr bwMode="auto">
          <a:xfrm>
            <a:off x="4911725" y="17605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108"/>
          <p:cNvSpPr>
            <a:spLocks noChangeShapeType="1"/>
          </p:cNvSpPr>
          <p:nvPr/>
        </p:nvSpPr>
        <p:spPr bwMode="auto">
          <a:xfrm>
            <a:off x="4911725" y="17129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09"/>
          <p:cNvSpPr>
            <a:spLocks noChangeShapeType="1"/>
          </p:cNvSpPr>
          <p:nvPr/>
        </p:nvSpPr>
        <p:spPr bwMode="auto">
          <a:xfrm>
            <a:off x="4911725" y="16875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10"/>
          <p:cNvSpPr>
            <a:spLocks noChangeShapeType="1"/>
          </p:cNvSpPr>
          <p:nvPr/>
        </p:nvSpPr>
        <p:spPr bwMode="auto">
          <a:xfrm>
            <a:off x="4911725" y="1687512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111"/>
          <p:cNvSpPr>
            <a:spLocks noChangeShapeType="1"/>
          </p:cNvSpPr>
          <p:nvPr/>
        </p:nvSpPr>
        <p:spPr bwMode="auto">
          <a:xfrm>
            <a:off x="4911725" y="16637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2"/>
          <p:cNvSpPr>
            <a:spLocks noChangeShapeType="1"/>
          </p:cNvSpPr>
          <p:nvPr/>
        </p:nvSpPr>
        <p:spPr bwMode="auto">
          <a:xfrm>
            <a:off x="4911725" y="16510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3"/>
          <p:cNvSpPr>
            <a:spLocks noChangeShapeType="1"/>
          </p:cNvSpPr>
          <p:nvPr/>
        </p:nvSpPr>
        <p:spPr bwMode="auto">
          <a:xfrm>
            <a:off x="4911725" y="163988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Line 114"/>
          <p:cNvSpPr>
            <a:spLocks noChangeShapeType="1"/>
          </p:cNvSpPr>
          <p:nvPr/>
        </p:nvSpPr>
        <p:spPr bwMode="auto">
          <a:xfrm>
            <a:off x="4911725" y="161290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Line 115"/>
          <p:cNvSpPr>
            <a:spLocks noChangeShapeType="1"/>
          </p:cNvSpPr>
          <p:nvPr/>
        </p:nvSpPr>
        <p:spPr bwMode="auto">
          <a:xfrm>
            <a:off x="4911725" y="1603375"/>
            <a:ext cx="333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16"/>
          <p:cNvSpPr>
            <a:spLocks noChangeShapeType="1"/>
          </p:cNvSpPr>
          <p:nvPr/>
        </p:nvSpPr>
        <p:spPr bwMode="auto">
          <a:xfrm>
            <a:off x="4911725" y="156527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17"/>
          <p:cNvSpPr>
            <a:spLocks noChangeShapeType="1"/>
          </p:cNvSpPr>
          <p:nvPr/>
        </p:nvSpPr>
        <p:spPr bwMode="auto">
          <a:xfrm>
            <a:off x="4911725" y="1517650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8"/>
          <p:cNvSpPr>
            <a:spLocks noChangeShapeType="1"/>
          </p:cNvSpPr>
          <p:nvPr/>
        </p:nvSpPr>
        <p:spPr bwMode="auto">
          <a:xfrm>
            <a:off x="4911725" y="14938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119"/>
          <p:cNvSpPr>
            <a:spLocks noChangeShapeType="1"/>
          </p:cNvSpPr>
          <p:nvPr/>
        </p:nvSpPr>
        <p:spPr bwMode="auto">
          <a:xfrm>
            <a:off x="4911725" y="14684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Line 120"/>
          <p:cNvSpPr>
            <a:spLocks noChangeShapeType="1"/>
          </p:cNvSpPr>
          <p:nvPr/>
        </p:nvSpPr>
        <p:spPr bwMode="auto">
          <a:xfrm>
            <a:off x="4911725" y="1468437"/>
            <a:ext cx="95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Line 121"/>
          <p:cNvSpPr>
            <a:spLocks noChangeShapeType="1"/>
          </p:cNvSpPr>
          <p:nvPr/>
        </p:nvSpPr>
        <p:spPr bwMode="auto">
          <a:xfrm>
            <a:off x="4911725" y="14573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Line 122"/>
          <p:cNvSpPr>
            <a:spLocks noChangeShapeType="1"/>
          </p:cNvSpPr>
          <p:nvPr/>
        </p:nvSpPr>
        <p:spPr bwMode="auto">
          <a:xfrm>
            <a:off x="4911725" y="14446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Line 123"/>
          <p:cNvSpPr>
            <a:spLocks noChangeShapeType="1"/>
          </p:cNvSpPr>
          <p:nvPr/>
        </p:nvSpPr>
        <p:spPr bwMode="auto">
          <a:xfrm>
            <a:off x="4911725" y="1431925"/>
            <a:ext cx="9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Line 124"/>
          <p:cNvSpPr>
            <a:spLocks noChangeShapeType="1"/>
          </p:cNvSpPr>
          <p:nvPr/>
        </p:nvSpPr>
        <p:spPr bwMode="auto">
          <a:xfrm>
            <a:off x="4911725" y="1408112"/>
            <a:ext cx="3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Line 125"/>
          <p:cNvSpPr>
            <a:spLocks noChangeShapeType="1"/>
          </p:cNvSpPr>
          <p:nvPr/>
        </p:nvSpPr>
        <p:spPr bwMode="auto">
          <a:xfrm rot="10800000" flipH="1">
            <a:off x="4905375" y="3708400"/>
            <a:ext cx="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Line 126"/>
          <p:cNvSpPr>
            <a:spLocks noChangeShapeType="1"/>
          </p:cNvSpPr>
          <p:nvPr/>
        </p:nvSpPr>
        <p:spPr bwMode="auto">
          <a:xfrm rot="10800000" flipH="1">
            <a:off x="511175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Line 127"/>
          <p:cNvSpPr>
            <a:spLocks noChangeShapeType="1"/>
          </p:cNvSpPr>
          <p:nvPr/>
        </p:nvSpPr>
        <p:spPr bwMode="auto">
          <a:xfrm rot="10800000" flipH="1">
            <a:off x="522763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Line 128"/>
          <p:cNvSpPr>
            <a:spLocks noChangeShapeType="1"/>
          </p:cNvSpPr>
          <p:nvPr/>
        </p:nvSpPr>
        <p:spPr bwMode="auto">
          <a:xfrm rot="10800000" flipH="1">
            <a:off x="529748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Line 129"/>
          <p:cNvSpPr>
            <a:spLocks noChangeShapeType="1"/>
          </p:cNvSpPr>
          <p:nvPr/>
        </p:nvSpPr>
        <p:spPr bwMode="auto">
          <a:xfrm rot="10800000" flipH="1">
            <a:off x="534352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Line 130"/>
          <p:cNvSpPr>
            <a:spLocks noChangeShapeType="1"/>
          </p:cNvSpPr>
          <p:nvPr/>
        </p:nvSpPr>
        <p:spPr bwMode="auto">
          <a:xfrm rot="10800000" flipH="1">
            <a:off x="5413375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Line 131"/>
          <p:cNvSpPr>
            <a:spLocks noChangeShapeType="1"/>
          </p:cNvSpPr>
          <p:nvPr/>
        </p:nvSpPr>
        <p:spPr bwMode="auto">
          <a:xfrm rot="10800000" flipH="1">
            <a:off x="543560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Line 132"/>
          <p:cNvSpPr>
            <a:spLocks noChangeShapeType="1"/>
          </p:cNvSpPr>
          <p:nvPr/>
        </p:nvSpPr>
        <p:spPr bwMode="auto">
          <a:xfrm rot="10800000" flipH="1">
            <a:off x="549275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Line 133"/>
          <p:cNvSpPr>
            <a:spLocks noChangeShapeType="1"/>
          </p:cNvSpPr>
          <p:nvPr/>
        </p:nvSpPr>
        <p:spPr bwMode="auto">
          <a:xfrm rot="10800000" flipH="1">
            <a:off x="552767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Line 134"/>
          <p:cNvSpPr>
            <a:spLocks noChangeShapeType="1"/>
          </p:cNvSpPr>
          <p:nvPr/>
        </p:nvSpPr>
        <p:spPr bwMode="auto">
          <a:xfrm rot="10800000" flipH="1">
            <a:off x="5540375" y="3708400"/>
            <a:ext cx="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Line 135"/>
          <p:cNvSpPr>
            <a:spLocks noChangeShapeType="1"/>
          </p:cNvSpPr>
          <p:nvPr/>
        </p:nvSpPr>
        <p:spPr bwMode="auto">
          <a:xfrm rot="10800000" flipH="1">
            <a:off x="574675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Line 136"/>
          <p:cNvSpPr>
            <a:spLocks noChangeShapeType="1"/>
          </p:cNvSpPr>
          <p:nvPr/>
        </p:nvSpPr>
        <p:spPr bwMode="auto">
          <a:xfrm rot="10800000" flipH="1">
            <a:off x="582771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Line 137"/>
          <p:cNvSpPr>
            <a:spLocks noChangeShapeType="1"/>
          </p:cNvSpPr>
          <p:nvPr/>
        </p:nvSpPr>
        <p:spPr bwMode="auto">
          <a:xfrm rot="10800000" flipH="1">
            <a:off x="593248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Line 138"/>
          <p:cNvSpPr>
            <a:spLocks noChangeShapeType="1"/>
          </p:cNvSpPr>
          <p:nvPr/>
        </p:nvSpPr>
        <p:spPr bwMode="auto">
          <a:xfrm rot="10800000" flipH="1">
            <a:off x="597852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139"/>
          <p:cNvSpPr>
            <a:spLocks noChangeShapeType="1"/>
          </p:cNvSpPr>
          <p:nvPr/>
        </p:nvSpPr>
        <p:spPr bwMode="auto">
          <a:xfrm rot="10800000" flipH="1">
            <a:off x="603567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140"/>
          <p:cNvSpPr>
            <a:spLocks noChangeShapeType="1"/>
          </p:cNvSpPr>
          <p:nvPr/>
        </p:nvSpPr>
        <p:spPr bwMode="auto">
          <a:xfrm rot="10800000" flipH="1">
            <a:off x="605948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Line 141"/>
          <p:cNvSpPr>
            <a:spLocks noChangeShapeType="1"/>
          </p:cNvSpPr>
          <p:nvPr/>
        </p:nvSpPr>
        <p:spPr bwMode="auto">
          <a:xfrm rot="10800000" flipH="1">
            <a:off x="611663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142"/>
          <p:cNvSpPr>
            <a:spLocks noChangeShapeType="1"/>
          </p:cNvSpPr>
          <p:nvPr/>
        </p:nvSpPr>
        <p:spPr bwMode="auto">
          <a:xfrm rot="10800000" flipH="1">
            <a:off x="615156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143"/>
          <p:cNvSpPr>
            <a:spLocks noChangeShapeType="1"/>
          </p:cNvSpPr>
          <p:nvPr/>
        </p:nvSpPr>
        <p:spPr bwMode="auto">
          <a:xfrm rot="10800000" flipH="1">
            <a:off x="6162675" y="3708400"/>
            <a:ext cx="1587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144"/>
          <p:cNvSpPr>
            <a:spLocks noChangeShapeType="1"/>
          </p:cNvSpPr>
          <p:nvPr/>
        </p:nvSpPr>
        <p:spPr bwMode="auto">
          <a:xfrm rot="10800000" flipH="1">
            <a:off x="6350000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Line 145"/>
          <p:cNvSpPr>
            <a:spLocks noChangeShapeType="1"/>
          </p:cNvSpPr>
          <p:nvPr/>
        </p:nvSpPr>
        <p:spPr bwMode="auto">
          <a:xfrm rot="10800000" flipH="1">
            <a:off x="645160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Line 146"/>
          <p:cNvSpPr>
            <a:spLocks noChangeShapeType="1"/>
          </p:cNvSpPr>
          <p:nvPr/>
        </p:nvSpPr>
        <p:spPr bwMode="auto">
          <a:xfrm rot="10800000" flipH="1">
            <a:off x="6556375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Line 147"/>
          <p:cNvSpPr>
            <a:spLocks noChangeShapeType="1"/>
          </p:cNvSpPr>
          <p:nvPr/>
        </p:nvSpPr>
        <p:spPr bwMode="auto">
          <a:xfrm rot="10800000" flipH="1">
            <a:off x="6604000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Line 148"/>
          <p:cNvSpPr>
            <a:spLocks noChangeShapeType="1"/>
          </p:cNvSpPr>
          <p:nvPr/>
        </p:nvSpPr>
        <p:spPr bwMode="auto">
          <a:xfrm rot="10800000" flipH="1">
            <a:off x="667067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Line 149"/>
          <p:cNvSpPr>
            <a:spLocks noChangeShapeType="1"/>
          </p:cNvSpPr>
          <p:nvPr/>
        </p:nvSpPr>
        <p:spPr bwMode="auto">
          <a:xfrm rot="10800000" flipH="1">
            <a:off x="669448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Line 150"/>
          <p:cNvSpPr>
            <a:spLocks noChangeShapeType="1"/>
          </p:cNvSpPr>
          <p:nvPr/>
        </p:nvSpPr>
        <p:spPr bwMode="auto">
          <a:xfrm rot="10800000" flipH="1">
            <a:off x="674052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Line 151"/>
          <p:cNvSpPr>
            <a:spLocks noChangeShapeType="1"/>
          </p:cNvSpPr>
          <p:nvPr/>
        </p:nvSpPr>
        <p:spPr bwMode="auto">
          <a:xfrm rot="10800000" flipH="1">
            <a:off x="677545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Line 152"/>
          <p:cNvSpPr>
            <a:spLocks noChangeShapeType="1"/>
          </p:cNvSpPr>
          <p:nvPr/>
        </p:nvSpPr>
        <p:spPr bwMode="auto">
          <a:xfrm rot="10800000" flipH="1">
            <a:off x="6786562" y="3708400"/>
            <a:ext cx="1588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153"/>
          <p:cNvSpPr>
            <a:spLocks noChangeShapeType="1"/>
          </p:cNvSpPr>
          <p:nvPr/>
        </p:nvSpPr>
        <p:spPr bwMode="auto">
          <a:xfrm rot="10800000" flipH="1">
            <a:off x="697071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54"/>
          <p:cNvSpPr>
            <a:spLocks noChangeShapeType="1"/>
          </p:cNvSpPr>
          <p:nvPr/>
        </p:nvSpPr>
        <p:spPr bwMode="auto">
          <a:xfrm rot="10800000" flipH="1">
            <a:off x="708660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55"/>
          <p:cNvSpPr>
            <a:spLocks noChangeShapeType="1"/>
          </p:cNvSpPr>
          <p:nvPr/>
        </p:nvSpPr>
        <p:spPr bwMode="auto">
          <a:xfrm rot="10800000" flipH="1">
            <a:off x="717867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156"/>
          <p:cNvSpPr>
            <a:spLocks noChangeShapeType="1"/>
          </p:cNvSpPr>
          <p:nvPr/>
        </p:nvSpPr>
        <p:spPr bwMode="auto">
          <a:xfrm rot="10800000" flipH="1">
            <a:off x="722471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157"/>
          <p:cNvSpPr>
            <a:spLocks noChangeShapeType="1"/>
          </p:cNvSpPr>
          <p:nvPr/>
        </p:nvSpPr>
        <p:spPr bwMode="auto">
          <a:xfrm rot="10800000" flipH="1">
            <a:off x="729456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Line 158"/>
          <p:cNvSpPr>
            <a:spLocks noChangeShapeType="1"/>
          </p:cNvSpPr>
          <p:nvPr/>
        </p:nvSpPr>
        <p:spPr bwMode="auto">
          <a:xfrm rot="10800000" flipH="1">
            <a:off x="7318375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59"/>
          <p:cNvSpPr>
            <a:spLocks noChangeShapeType="1"/>
          </p:cNvSpPr>
          <p:nvPr/>
        </p:nvSpPr>
        <p:spPr bwMode="auto">
          <a:xfrm rot="10800000" flipH="1">
            <a:off x="7366000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160"/>
          <p:cNvSpPr>
            <a:spLocks noChangeShapeType="1"/>
          </p:cNvSpPr>
          <p:nvPr/>
        </p:nvSpPr>
        <p:spPr bwMode="auto">
          <a:xfrm rot="10800000" flipH="1">
            <a:off x="738663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161"/>
          <p:cNvSpPr>
            <a:spLocks noChangeShapeType="1"/>
          </p:cNvSpPr>
          <p:nvPr/>
        </p:nvSpPr>
        <p:spPr bwMode="auto">
          <a:xfrm rot="10800000" flipH="1">
            <a:off x="7410450" y="3708400"/>
            <a:ext cx="1587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Line 162"/>
          <p:cNvSpPr>
            <a:spLocks noChangeShapeType="1"/>
          </p:cNvSpPr>
          <p:nvPr/>
        </p:nvSpPr>
        <p:spPr bwMode="auto">
          <a:xfrm rot="10800000" flipH="1">
            <a:off x="759460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Line 163"/>
          <p:cNvSpPr>
            <a:spLocks noChangeShapeType="1"/>
          </p:cNvSpPr>
          <p:nvPr/>
        </p:nvSpPr>
        <p:spPr bwMode="auto">
          <a:xfrm rot="10800000" flipH="1">
            <a:off x="771048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Line 164"/>
          <p:cNvSpPr>
            <a:spLocks noChangeShapeType="1"/>
          </p:cNvSpPr>
          <p:nvPr/>
        </p:nvSpPr>
        <p:spPr bwMode="auto">
          <a:xfrm rot="10800000" flipH="1">
            <a:off x="779145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Line 165"/>
          <p:cNvSpPr>
            <a:spLocks noChangeShapeType="1"/>
          </p:cNvSpPr>
          <p:nvPr/>
        </p:nvSpPr>
        <p:spPr bwMode="auto">
          <a:xfrm rot="10800000" flipH="1">
            <a:off x="785971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Line 166"/>
          <p:cNvSpPr>
            <a:spLocks noChangeShapeType="1"/>
          </p:cNvSpPr>
          <p:nvPr/>
        </p:nvSpPr>
        <p:spPr bwMode="auto">
          <a:xfrm rot="10800000" flipH="1">
            <a:off x="7894637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Line 167"/>
          <p:cNvSpPr>
            <a:spLocks noChangeShapeType="1"/>
          </p:cNvSpPr>
          <p:nvPr/>
        </p:nvSpPr>
        <p:spPr bwMode="auto">
          <a:xfrm rot="10800000" flipH="1">
            <a:off x="794067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168"/>
          <p:cNvSpPr>
            <a:spLocks noChangeShapeType="1"/>
          </p:cNvSpPr>
          <p:nvPr/>
        </p:nvSpPr>
        <p:spPr bwMode="auto">
          <a:xfrm rot="10800000" flipH="1">
            <a:off x="8001000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169"/>
          <p:cNvSpPr>
            <a:spLocks noChangeShapeType="1"/>
          </p:cNvSpPr>
          <p:nvPr/>
        </p:nvSpPr>
        <p:spPr bwMode="auto">
          <a:xfrm rot="10800000" flipH="1">
            <a:off x="801052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170"/>
          <p:cNvSpPr>
            <a:spLocks noChangeShapeType="1"/>
          </p:cNvSpPr>
          <p:nvPr/>
        </p:nvSpPr>
        <p:spPr bwMode="auto">
          <a:xfrm rot="10800000" flipH="1">
            <a:off x="8045450" y="3708400"/>
            <a:ext cx="1587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Line 171"/>
          <p:cNvSpPr>
            <a:spLocks noChangeShapeType="1"/>
          </p:cNvSpPr>
          <p:nvPr/>
        </p:nvSpPr>
        <p:spPr bwMode="auto">
          <a:xfrm rot="10800000" flipH="1">
            <a:off x="822960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172"/>
          <p:cNvSpPr>
            <a:spLocks noChangeShapeType="1"/>
          </p:cNvSpPr>
          <p:nvPr/>
        </p:nvSpPr>
        <p:spPr bwMode="auto">
          <a:xfrm rot="10800000" flipH="1">
            <a:off x="8334375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Line 173"/>
          <p:cNvSpPr>
            <a:spLocks noChangeShapeType="1"/>
          </p:cNvSpPr>
          <p:nvPr/>
        </p:nvSpPr>
        <p:spPr bwMode="auto">
          <a:xfrm rot="10800000" flipH="1">
            <a:off x="8413750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Line 174"/>
          <p:cNvSpPr>
            <a:spLocks noChangeShapeType="1"/>
          </p:cNvSpPr>
          <p:nvPr/>
        </p:nvSpPr>
        <p:spPr bwMode="auto">
          <a:xfrm rot="10800000" flipH="1">
            <a:off x="849471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Line 175"/>
          <p:cNvSpPr>
            <a:spLocks noChangeShapeType="1"/>
          </p:cNvSpPr>
          <p:nvPr/>
        </p:nvSpPr>
        <p:spPr bwMode="auto">
          <a:xfrm rot="10800000" flipH="1">
            <a:off x="8518525" y="3722687"/>
            <a:ext cx="1587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Line 176"/>
          <p:cNvSpPr>
            <a:spLocks noChangeShapeType="1"/>
          </p:cNvSpPr>
          <p:nvPr/>
        </p:nvSpPr>
        <p:spPr bwMode="auto">
          <a:xfrm rot="10800000" flipH="1">
            <a:off x="856456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Line 177"/>
          <p:cNvSpPr>
            <a:spLocks noChangeShapeType="1"/>
          </p:cNvSpPr>
          <p:nvPr/>
        </p:nvSpPr>
        <p:spPr bwMode="auto">
          <a:xfrm rot="10800000" flipH="1">
            <a:off x="8621712" y="3722687"/>
            <a:ext cx="15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178"/>
          <p:cNvSpPr>
            <a:spLocks noChangeShapeType="1"/>
          </p:cNvSpPr>
          <p:nvPr/>
        </p:nvSpPr>
        <p:spPr bwMode="auto">
          <a:xfrm rot="10800000" flipH="1">
            <a:off x="8636000" y="3722687"/>
            <a:ext cx="0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Line 179"/>
          <p:cNvSpPr>
            <a:spLocks noChangeShapeType="1"/>
          </p:cNvSpPr>
          <p:nvPr/>
        </p:nvSpPr>
        <p:spPr bwMode="auto">
          <a:xfrm rot="10800000" flipH="1">
            <a:off x="8667750" y="3708400"/>
            <a:ext cx="1587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Line 180"/>
          <p:cNvSpPr>
            <a:spLocks noChangeShapeType="1"/>
          </p:cNvSpPr>
          <p:nvPr/>
        </p:nvSpPr>
        <p:spPr bwMode="auto">
          <a:xfrm>
            <a:off x="4922837" y="3770312"/>
            <a:ext cx="37163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2" name="Group 182"/>
          <p:cNvGrpSpPr>
            <a:grpSpLocks/>
          </p:cNvGrpSpPr>
          <p:nvPr/>
        </p:nvGrpSpPr>
        <p:grpSpPr bwMode="auto">
          <a:xfrm>
            <a:off x="5019675" y="1846262"/>
            <a:ext cx="3533775" cy="1773238"/>
            <a:chOff x="3132" y="1924"/>
            <a:chExt cx="2448" cy="1266"/>
          </a:xfrm>
        </p:grpSpPr>
        <p:sp>
          <p:nvSpPr>
            <p:cNvPr id="193" name="Oval 183"/>
            <p:cNvSpPr>
              <a:spLocks noChangeArrowheads="1"/>
            </p:cNvSpPr>
            <p:nvPr/>
          </p:nvSpPr>
          <p:spPr bwMode="auto">
            <a:xfrm>
              <a:off x="3132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Oval 184"/>
            <p:cNvSpPr>
              <a:spLocks noChangeArrowheads="1"/>
            </p:cNvSpPr>
            <p:nvPr/>
          </p:nvSpPr>
          <p:spPr bwMode="auto">
            <a:xfrm>
              <a:off x="3204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85"/>
            <p:cNvSpPr>
              <a:spLocks noChangeArrowheads="1"/>
            </p:cNvSpPr>
            <p:nvPr/>
          </p:nvSpPr>
          <p:spPr bwMode="auto">
            <a:xfrm>
              <a:off x="3268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Oval 186"/>
            <p:cNvSpPr>
              <a:spLocks noChangeArrowheads="1"/>
            </p:cNvSpPr>
            <p:nvPr/>
          </p:nvSpPr>
          <p:spPr bwMode="auto">
            <a:xfrm>
              <a:off x="3348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87"/>
            <p:cNvSpPr>
              <a:spLocks noChangeArrowheads="1"/>
            </p:cNvSpPr>
            <p:nvPr/>
          </p:nvSpPr>
          <p:spPr bwMode="auto">
            <a:xfrm>
              <a:off x="3396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Oval 188"/>
            <p:cNvSpPr>
              <a:spLocks noChangeArrowheads="1"/>
            </p:cNvSpPr>
            <p:nvPr/>
          </p:nvSpPr>
          <p:spPr bwMode="auto">
            <a:xfrm>
              <a:off x="3428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89"/>
            <p:cNvSpPr>
              <a:spLocks noChangeArrowheads="1"/>
            </p:cNvSpPr>
            <p:nvPr/>
          </p:nvSpPr>
          <p:spPr bwMode="auto">
            <a:xfrm>
              <a:off x="3492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Oval 190"/>
            <p:cNvSpPr>
              <a:spLocks noChangeArrowheads="1"/>
            </p:cNvSpPr>
            <p:nvPr/>
          </p:nvSpPr>
          <p:spPr bwMode="auto">
            <a:xfrm>
              <a:off x="3556" y="192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191"/>
            <p:cNvSpPr>
              <a:spLocks noChangeArrowheads="1"/>
            </p:cNvSpPr>
            <p:nvPr/>
          </p:nvSpPr>
          <p:spPr bwMode="auto">
            <a:xfrm>
              <a:off x="3596" y="1932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Oval 192"/>
            <p:cNvSpPr>
              <a:spLocks noChangeArrowheads="1"/>
            </p:cNvSpPr>
            <p:nvPr/>
          </p:nvSpPr>
          <p:spPr bwMode="auto">
            <a:xfrm>
              <a:off x="3684" y="195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193"/>
            <p:cNvSpPr>
              <a:spLocks noChangeArrowheads="1"/>
            </p:cNvSpPr>
            <p:nvPr/>
          </p:nvSpPr>
          <p:spPr bwMode="auto">
            <a:xfrm>
              <a:off x="3724" y="1976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Oval 194"/>
            <p:cNvSpPr>
              <a:spLocks noChangeArrowheads="1"/>
            </p:cNvSpPr>
            <p:nvPr/>
          </p:nvSpPr>
          <p:spPr bwMode="auto">
            <a:xfrm>
              <a:off x="3788" y="200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195"/>
            <p:cNvSpPr>
              <a:spLocks noChangeArrowheads="1"/>
            </p:cNvSpPr>
            <p:nvPr/>
          </p:nvSpPr>
          <p:spPr bwMode="auto">
            <a:xfrm>
              <a:off x="3852" y="205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Oval 196"/>
            <p:cNvSpPr>
              <a:spLocks noChangeArrowheads="1"/>
            </p:cNvSpPr>
            <p:nvPr/>
          </p:nvSpPr>
          <p:spPr bwMode="auto">
            <a:xfrm>
              <a:off x="3908" y="208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197"/>
            <p:cNvSpPr>
              <a:spLocks noChangeArrowheads="1"/>
            </p:cNvSpPr>
            <p:nvPr/>
          </p:nvSpPr>
          <p:spPr bwMode="auto">
            <a:xfrm>
              <a:off x="3924" y="208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198"/>
            <p:cNvSpPr>
              <a:spLocks noChangeArrowheads="1"/>
            </p:cNvSpPr>
            <p:nvPr/>
          </p:nvSpPr>
          <p:spPr bwMode="auto">
            <a:xfrm>
              <a:off x="3964" y="2097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199"/>
            <p:cNvSpPr>
              <a:spLocks noChangeArrowheads="1"/>
            </p:cNvSpPr>
            <p:nvPr/>
          </p:nvSpPr>
          <p:spPr bwMode="auto">
            <a:xfrm>
              <a:off x="3996" y="2114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200"/>
            <p:cNvSpPr>
              <a:spLocks noChangeArrowheads="1"/>
            </p:cNvSpPr>
            <p:nvPr/>
          </p:nvSpPr>
          <p:spPr bwMode="auto">
            <a:xfrm>
              <a:off x="4004" y="213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201"/>
            <p:cNvSpPr>
              <a:spLocks noChangeArrowheads="1"/>
            </p:cNvSpPr>
            <p:nvPr/>
          </p:nvSpPr>
          <p:spPr bwMode="auto">
            <a:xfrm>
              <a:off x="4036" y="2149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202"/>
            <p:cNvSpPr>
              <a:spLocks noChangeArrowheads="1"/>
            </p:cNvSpPr>
            <p:nvPr/>
          </p:nvSpPr>
          <p:spPr bwMode="auto">
            <a:xfrm>
              <a:off x="4052" y="215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Oval 203"/>
            <p:cNvSpPr>
              <a:spLocks noChangeArrowheads="1"/>
            </p:cNvSpPr>
            <p:nvPr/>
          </p:nvSpPr>
          <p:spPr bwMode="auto">
            <a:xfrm>
              <a:off x="4060" y="2166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Oval 204"/>
            <p:cNvSpPr>
              <a:spLocks noChangeArrowheads="1"/>
            </p:cNvSpPr>
            <p:nvPr/>
          </p:nvSpPr>
          <p:spPr bwMode="auto">
            <a:xfrm>
              <a:off x="4076" y="2158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Oval 205"/>
            <p:cNvSpPr>
              <a:spLocks noChangeArrowheads="1"/>
            </p:cNvSpPr>
            <p:nvPr/>
          </p:nvSpPr>
          <p:spPr bwMode="auto">
            <a:xfrm>
              <a:off x="4076" y="2158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Oval 206"/>
            <p:cNvSpPr>
              <a:spLocks noChangeArrowheads="1"/>
            </p:cNvSpPr>
            <p:nvPr/>
          </p:nvSpPr>
          <p:spPr bwMode="auto">
            <a:xfrm>
              <a:off x="4092" y="2166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Oval 207"/>
            <p:cNvSpPr>
              <a:spLocks noChangeArrowheads="1"/>
            </p:cNvSpPr>
            <p:nvPr/>
          </p:nvSpPr>
          <p:spPr bwMode="auto">
            <a:xfrm>
              <a:off x="4108" y="2175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Oval 208"/>
            <p:cNvSpPr>
              <a:spLocks noChangeArrowheads="1"/>
            </p:cNvSpPr>
            <p:nvPr/>
          </p:nvSpPr>
          <p:spPr bwMode="auto">
            <a:xfrm>
              <a:off x="4124" y="2175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Oval 209"/>
            <p:cNvSpPr>
              <a:spLocks noChangeArrowheads="1"/>
            </p:cNvSpPr>
            <p:nvPr/>
          </p:nvSpPr>
          <p:spPr bwMode="auto">
            <a:xfrm>
              <a:off x="4124" y="2184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Oval 210"/>
            <p:cNvSpPr>
              <a:spLocks noChangeArrowheads="1"/>
            </p:cNvSpPr>
            <p:nvPr/>
          </p:nvSpPr>
          <p:spPr bwMode="auto">
            <a:xfrm>
              <a:off x="4140" y="219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Oval 211"/>
            <p:cNvSpPr>
              <a:spLocks noChangeArrowheads="1"/>
            </p:cNvSpPr>
            <p:nvPr/>
          </p:nvSpPr>
          <p:spPr bwMode="auto">
            <a:xfrm>
              <a:off x="4132" y="221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Oval 212"/>
            <p:cNvSpPr>
              <a:spLocks noChangeArrowheads="1"/>
            </p:cNvSpPr>
            <p:nvPr/>
          </p:nvSpPr>
          <p:spPr bwMode="auto">
            <a:xfrm>
              <a:off x="4132" y="221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213"/>
            <p:cNvSpPr>
              <a:spLocks noChangeArrowheads="1"/>
            </p:cNvSpPr>
            <p:nvPr/>
          </p:nvSpPr>
          <p:spPr bwMode="auto">
            <a:xfrm>
              <a:off x="4148" y="2210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Oval 214"/>
            <p:cNvSpPr>
              <a:spLocks noChangeArrowheads="1"/>
            </p:cNvSpPr>
            <p:nvPr/>
          </p:nvSpPr>
          <p:spPr bwMode="auto">
            <a:xfrm>
              <a:off x="4156" y="2227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Oval 215"/>
            <p:cNvSpPr>
              <a:spLocks noChangeArrowheads="1"/>
            </p:cNvSpPr>
            <p:nvPr/>
          </p:nvSpPr>
          <p:spPr bwMode="auto">
            <a:xfrm>
              <a:off x="4196" y="223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Oval 216"/>
            <p:cNvSpPr>
              <a:spLocks noChangeArrowheads="1"/>
            </p:cNvSpPr>
            <p:nvPr/>
          </p:nvSpPr>
          <p:spPr bwMode="auto">
            <a:xfrm>
              <a:off x="4212" y="223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Oval 217"/>
            <p:cNvSpPr>
              <a:spLocks noChangeArrowheads="1"/>
            </p:cNvSpPr>
            <p:nvPr/>
          </p:nvSpPr>
          <p:spPr bwMode="auto">
            <a:xfrm>
              <a:off x="4220" y="2244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218"/>
            <p:cNvSpPr>
              <a:spLocks noChangeArrowheads="1"/>
            </p:cNvSpPr>
            <p:nvPr/>
          </p:nvSpPr>
          <p:spPr bwMode="auto">
            <a:xfrm>
              <a:off x="4236" y="2253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Oval 219"/>
            <p:cNvSpPr>
              <a:spLocks noChangeArrowheads="1"/>
            </p:cNvSpPr>
            <p:nvPr/>
          </p:nvSpPr>
          <p:spPr bwMode="auto">
            <a:xfrm>
              <a:off x="4260" y="226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220"/>
            <p:cNvSpPr>
              <a:spLocks noChangeArrowheads="1"/>
            </p:cNvSpPr>
            <p:nvPr/>
          </p:nvSpPr>
          <p:spPr bwMode="auto">
            <a:xfrm>
              <a:off x="4276" y="227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Oval 221"/>
            <p:cNvSpPr>
              <a:spLocks noChangeArrowheads="1"/>
            </p:cNvSpPr>
            <p:nvPr/>
          </p:nvSpPr>
          <p:spPr bwMode="auto">
            <a:xfrm>
              <a:off x="4284" y="228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Oval 222"/>
            <p:cNvSpPr>
              <a:spLocks noChangeArrowheads="1"/>
            </p:cNvSpPr>
            <p:nvPr/>
          </p:nvSpPr>
          <p:spPr bwMode="auto">
            <a:xfrm>
              <a:off x="4276" y="228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Oval 223"/>
            <p:cNvSpPr>
              <a:spLocks noChangeArrowheads="1"/>
            </p:cNvSpPr>
            <p:nvPr/>
          </p:nvSpPr>
          <p:spPr bwMode="auto">
            <a:xfrm>
              <a:off x="4292" y="2296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224"/>
            <p:cNvSpPr>
              <a:spLocks noChangeArrowheads="1"/>
            </p:cNvSpPr>
            <p:nvPr/>
          </p:nvSpPr>
          <p:spPr bwMode="auto">
            <a:xfrm>
              <a:off x="4300" y="2305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Oval 225"/>
            <p:cNvSpPr>
              <a:spLocks noChangeArrowheads="1"/>
            </p:cNvSpPr>
            <p:nvPr/>
          </p:nvSpPr>
          <p:spPr bwMode="auto">
            <a:xfrm>
              <a:off x="4308" y="2314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Oval 226"/>
            <p:cNvSpPr>
              <a:spLocks noChangeArrowheads="1"/>
            </p:cNvSpPr>
            <p:nvPr/>
          </p:nvSpPr>
          <p:spPr bwMode="auto">
            <a:xfrm>
              <a:off x="4324" y="2305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227"/>
            <p:cNvSpPr>
              <a:spLocks noChangeArrowheads="1"/>
            </p:cNvSpPr>
            <p:nvPr/>
          </p:nvSpPr>
          <p:spPr bwMode="auto">
            <a:xfrm>
              <a:off x="4332" y="231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228"/>
            <p:cNvSpPr>
              <a:spLocks noChangeArrowheads="1"/>
            </p:cNvSpPr>
            <p:nvPr/>
          </p:nvSpPr>
          <p:spPr bwMode="auto">
            <a:xfrm>
              <a:off x="4340" y="2322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Oval 229"/>
            <p:cNvSpPr>
              <a:spLocks noChangeArrowheads="1"/>
            </p:cNvSpPr>
            <p:nvPr/>
          </p:nvSpPr>
          <p:spPr bwMode="auto">
            <a:xfrm>
              <a:off x="4356" y="231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230"/>
            <p:cNvSpPr>
              <a:spLocks noChangeArrowheads="1"/>
            </p:cNvSpPr>
            <p:nvPr/>
          </p:nvSpPr>
          <p:spPr bwMode="auto">
            <a:xfrm>
              <a:off x="4356" y="2322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231"/>
            <p:cNvSpPr>
              <a:spLocks noChangeArrowheads="1"/>
            </p:cNvSpPr>
            <p:nvPr/>
          </p:nvSpPr>
          <p:spPr bwMode="auto">
            <a:xfrm>
              <a:off x="4348" y="231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Oval 232"/>
            <p:cNvSpPr>
              <a:spLocks noChangeArrowheads="1"/>
            </p:cNvSpPr>
            <p:nvPr/>
          </p:nvSpPr>
          <p:spPr bwMode="auto">
            <a:xfrm>
              <a:off x="4356" y="2322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233"/>
            <p:cNvSpPr>
              <a:spLocks noChangeArrowheads="1"/>
            </p:cNvSpPr>
            <p:nvPr/>
          </p:nvSpPr>
          <p:spPr bwMode="auto">
            <a:xfrm>
              <a:off x="4364" y="2322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Oval 234"/>
            <p:cNvSpPr>
              <a:spLocks noChangeArrowheads="1"/>
            </p:cNvSpPr>
            <p:nvPr/>
          </p:nvSpPr>
          <p:spPr bwMode="auto">
            <a:xfrm>
              <a:off x="4372" y="2331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4372" y="2331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4380" y="2340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4396" y="234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4404" y="234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4412" y="234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4412" y="234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Oval 241"/>
            <p:cNvSpPr>
              <a:spLocks noChangeArrowheads="1"/>
            </p:cNvSpPr>
            <p:nvPr/>
          </p:nvSpPr>
          <p:spPr bwMode="auto">
            <a:xfrm>
              <a:off x="4412" y="237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Oval 242"/>
            <p:cNvSpPr>
              <a:spLocks noChangeArrowheads="1"/>
            </p:cNvSpPr>
            <p:nvPr/>
          </p:nvSpPr>
          <p:spPr bwMode="auto">
            <a:xfrm>
              <a:off x="4420" y="236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Oval 243"/>
            <p:cNvSpPr>
              <a:spLocks noChangeArrowheads="1"/>
            </p:cNvSpPr>
            <p:nvPr/>
          </p:nvSpPr>
          <p:spPr bwMode="auto">
            <a:xfrm>
              <a:off x="4428" y="237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Oval 244"/>
            <p:cNvSpPr>
              <a:spLocks noChangeArrowheads="1"/>
            </p:cNvSpPr>
            <p:nvPr/>
          </p:nvSpPr>
          <p:spPr bwMode="auto">
            <a:xfrm>
              <a:off x="4420" y="237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Oval 245"/>
            <p:cNvSpPr>
              <a:spLocks noChangeArrowheads="1"/>
            </p:cNvSpPr>
            <p:nvPr/>
          </p:nvSpPr>
          <p:spPr bwMode="auto">
            <a:xfrm>
              <a:off x="4420" y="237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Oval 246"/>
            <p:cNvSpPr>
              <a:spLocks noChangeArrowheads="1"/>
            </p:cNvSpPr>
            <p:nvPr/>
          </p:nvSpPr>
          <p:spPr bwMode="auto">
            <a:xfrm>
              <a:off x="4428" y="237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247"/>
            <p:cNvSpPr>
              <a:spLocks noChangeArrowheads="1"/>
            </p:cNvSpPr>
            <p:nvPr/>
          </p:nvSpPr>
          <p:spPr bwMode="auto">
            <a:xfrm>
              <a:off x="4428" y="2383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Oval 248"/>
            <p:cNvSpPr>
              <a:spLocks noChangeArrowheads="1"/>
            </p:cNvSpPr>
            <p:nvPr/>
          </p:nvSpPr>
          <p:spPr bwMode="auto">
            <a:xfrm>
              <a:off x="4436" y="239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249"/>
            <p:cNvSpPr>
              <a:spLocks noChangeArrowheads="1"/>
            </p:cNvSpPr>
            <p:nvPr/>
          </p:nvSpPr>
          <p:spPr bwMode="auto">
            <a:xfrm>
              <a:off x="4436" y="239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Oval 250"/>
            <p:cNvSpPr>
              <a:spLocks noChangeArrowheads="1"/>
            </p:cNvSpPr>
            <p:nvPr/>
          </p:nvSpPr>
          <p:spPr bwMode="auto">
            <a:xfrm>
              <a:off x="4436" y="239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251"/>
            <p:cNvSpPr>
              <a:spLocks noChangeArrowheads="1"/>
            </p:cNvSpPr>
            <p:nvPr/>
          </p:nvSpPr>
          <p:spPr bwMode="auto">
            <a:xfrm>
              <a:off x="4444" y="239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Oval 252"/>
            <p:cNvSpPr>
              <a:spLocks noChangeArrowheads="1"/>
            </p:cNvSpPr>
            <p:nvPr/>
          </p:nvSpPr>
          <p:spPr bwMode="auto">
            <a:xfrm>
              <a:off x="4452" y="239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Oval 253"/>
            <p:cNvSpPr>
              <a:spLocks noChangeArrowheads="1"/>
            </p:cNvSpPr>
            <p:nvPr/>
          </p:nvSpPr>
          <p:spPr bwMode="auto">
            <a:xfrm>
              <a:off x="4452" y="2400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254"/>
            <p:cNvSpPr>
              <a:spLocks noChangeArrowheads="1"/>
            </p:cNvSpPr>
            <p:nvPr/>
          </p:nvSpPr>
          <p:spPr bwMode="auto">
            <a:xfrm>
              <a:off x="4468" y="240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Oval 255"/>
            <p:cNvSpPr>
              <a:spLocks noChangeArrowheads="1"/>
            </p:cNvSpPr>
            <p:nvPr/>
          </p:nvSpPr>
          <p:spPr bwMode="auto">
            <a:xfrm>
              <a:off x="4484" y="240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Oval 256"/>
            <p:cNvSpPr>
              <a:spLocks noChangeArrowheads="1"/>
            </p:cNvSpPr>
            <p:nvPr/>
          </p:nvSpPr>
          <p:spPr bwMode="auto">
            <a:xfrm>
              <a:off x="4484" y="240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257"/>
            <p:cNvSpPr>
              <a:spLocks noChangeArrowheads="1"/>
            </p:cNvSpPr>
            <p:nvPr/>
          </p:nvSpPr>
          <p:spPr bwMode="auto">
            <a:xfrm>
              <a:off x="4500" y="2409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Oval 258"/>
            <p:cNvSpPr>
              <a:spLocks noChangeArrowheads="1"/>
            </p:cNvSpPr>
            <p:nvPr/>
          </p:nvSpPr>
          <p:spPr bwMode="auto">
            <a:xfrm>
              <a:off x="4500" y="241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259"/>
            <p:cNvSpPr>
              <a:spLocks noChangeArrowheads="1"/>
            </p:cNvSpPr>
            <p:nvPr/>
          </p:nvSpPr>
          <p:spPr bwMode="auto">
            <a:xfrm>
              <a:off x="4500" y="241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Oval 260"/>
            <p:cNvSpPr>
              <a:spLocks noChangeArrowheads="1"/>
            </p:cNvSpPr>
            <p:nvPr/>
          </p:nvSpPr>
          <p:spPr bwMode="auto">
            <a:xfrm>
              <a:off x="4516" y="2444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261"/>
            <p:cNvSpPr>
              <a:spLocks noChangeArrowheads="1"/>
            </p:cNvSpPr>
            <p:nvPr/>
          </p:nvSpPr>
          <p:spPr bwMode="auto">
            <a:xfrm>
              <a:off x="4540" y="2452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Oval 262"/>
            <p:cNvSpPr>
              <a:spLocks noChangeArrowheads="1"/>
            </p:cNvSpPr>
            <p:nvPr/>
          </p:nvSpPr>
          <p:spPr bwMode="auto">
            <a:xfrm>
              <a:off x="4540" y="2452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263"/>
            <p:cNvSpPr>
              <a:spLocks noChangeArrowheads="1"/>
            </p:cNvSpPr>
            <p:nvPr/>
          </p:nvSpPr>
          <p:spPr bwMode="auto">
            <a:xfrm>
              <a:off x="4548" y="2461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Oval 264"/>
            <p:cNvSpPr>
              <a:spLocks noChangeArrowheads="1"/>
            </p:cNvSpPr>
            <p:nvPr/>
          </p:nvSpPr>
          <p:spPr bwMode="auto">
            <a:xfrm>
              <a:off x="4564" y="247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265"/>
            <p:cNvSpPr>
              <a:spLocks noChangeArrowheads="1"/>
            </p:cNvSpPr>
            <p:nvPr/>
          </p:nvSpPr>
          <p:spPr bwMode="auto">
            <a:xfrm>
              <a:off x="4564" y="247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Oval 266"/>
            <p:cNvSpPr>
              <a:spLocks noChangeArrowheads="1"/>
            </p:cNvSpPr>
            <p:nvPr/>
          </p:nvSpPr>
          <p:spPr bwMode="auto">
            <a:xfrm>
              <a:off x="4572" y="247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267"/>
            <p:cNvSpPr>
              <a:spLocks noChangeArrowheads="1"/>
            </p:cNvSpPr>
            <p:nvPr/>
          </p:nvSpPr>
          <p:spPr bwMode="auto">
            <a:xfrm>
              <a:off x="4564" y="247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Oval 268"/>
            <p:cNvSpPr>
              <a:spLocks noChangeArrowheads="1"/>
            </p:cNvSpPr>
            <p:nvPr/>
          </p:nvSpPr>
          <p:spPr bwMode="auto">
            <a:xfrm>
              <a:off x="4564" y="247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269"/>
            <p:cNvSpPr>
              <a:spLocks noChangeArrowheads="1"/>
            </p:cNvSpPr>
            <p:nvPr/>
          </p:nvSpPr>
          <p:spPr bwMode="auto">
            <a:xfrm>
              <a:off x="4580" y="2478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270"/>
            <p:cNvSpPr>
              <a:spLocks noChangeArrowheads="1"/>
            </p:cNvSpPr>
            <p:nvPr/>
          </p:nvSpPr>
          <p:spPr bwMode="auto">
            <a:xfrm>
              <a:off x="4588" y="2487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Oval 271"/>
            <p:cNvSpPr>
              <a:spLocks noChangeArrowheads="1"/>
            </p:cNvSpPr>
            <p:nvPr/>
          </p:nvSpPr>
          <p:spPr bwMode="auto">
            <a:xfrm>
              <a:off x="4588" y="2487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272"/>
            <p:cNvSpPr>
              <a:spLocks noChangeArrowheads="1"/>
            </p:cNvSpPr>
            <p:nvPr/>
          </p:nvSpPr>
          <p:spPr bwMode="auto">
            <a:xfrm>
              <a:off x="4596" y="2496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Oval 273"/>
            <p:cNvSpPr>
              <a:spLocks noChangeArrowheads="1"/>
            </p:cNvSpPr>
            <p:nvPr/>
          </p:nvSpPr>
          <p:spPr bwMode="auto">
            <a:xfrm>
              <a:off x="4612" y="2504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274"/>
            <p:cNvSpPr>
              <a:spLocks noChangeArrowheads="1"/>
            </p:cNvSpPr>
            <p:nvPr/>
          </p:nvSpPr>
          <p:spPr bwMode="auto">
            <a:xfrm>
              <a:off x="4612" y="2504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Oval 275"/>
            <p:cNvSpPr>
              <a:spLocks noChangeArrowheads="1"/>
            </p:cNvSpPr>
            <p:nvPr/>
          </p:nvSpPr>
          <p:spPr bwMode="auto">
            <a:xfrm>
              <a:off x="4620" y="252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276"/>
            <p:cNvSpPr>
              <a:spLocks noChangeArrowheads="1"/>
            </p:cNvSpPr>
            <p:nvPr/>
          </p:nvSpPr>
          <p:spPr bwMode="auto">
            <a:xfrm>
              <a:off x="4628" y="253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Oval 277"/>
            <p:cNvSpPr>
              <a:spLocks noChangeArrowheads="1"/>
            </p:cNvSpPr>
            <p:nvPr/>
          </p:nvSpPr>
          <p:spPr bwMode="auto">
            <a:xfrm>
              <a:off x="4628" y="253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278"/>
            <p:cNvSpPr>
              <a:spLocks noChangeArrowheads="1"/>
            </p:cNvSpPr>
            <p:nvPr/>
          </p:nvSpPr>
          <p:spPr bwMode="auto">
            <a:xfrm>
              <a:off x="4636" y="2539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Oval 279"/>
            <p:cNvSpPr>
              <a:spLocks noChangeArrowheads="1"/>
            </p:cNvSpPr>
            <p:nvPr/>
          </p:nvSpPr>
          <p:spPr bwMode="auto">
            <a:xfrm>
              <a:off x="4644" y="254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Oval 280"/>
            <p:cNvSpPr>
              <a:spLocks noChangeArrowheads="1"/>
            </p:cNvSpPr>
            <p:nvPr/>
          </p:nvSpPr>
          <p:spPr bwMode="auto">
            <a:xfrm>
              <a:off x="4644" y="254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Oval 281"/>
            <p:cNvSpPr>
              <a:spLocks noChangeArrowheads="1"/>
            </p:cNvSpPr>
            <p:nvPr/>
          </p:nvSpPr>
          <p:spPr bwMode="auto">
            <a:xfrm>
              <a:off x="4636" y="2556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Oval 282"/>
            <p:cNvSpPr>
              <a:spLocks noChangeArrowheads="1"/>
            </p:cNvSpPr>
            <p:nvPr/>
          </p:nvSpPr>
          <p:spPr bwMode="auto">
            <a:xfrm>
              <a:off x="4644" y="254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Oval 283"/>
            <p:cNvSpPr>
              <a:spLocks noChangeArrowheads="1"/>
            </p:cNvSpPr>
            <p:nvPr/>
          </p:nvSpPr>
          <p:spPr bwMode="auto">
            <a:xfrm>
              <a:off x="4644" y="2556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284"/>
            <p:cNvSpPr>
              <a:spLocks noChangeArrowheads="1"/>
            </p:cNvSpPr>
            <p:nvPr/>
          </p:nvSpPr>
          <p:spPr bwMode="auto">
            <a:xfrm>
              <a:off x="4652" y="2548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Oval 285"/>
            <p:cNvSpPr>
              <a:spLocks noChangeArrowheads="1"/>
            </p:cNvSpPr>
            <p:nvPr/>
          </p:nvSpPr>
          <p:spPr bwMode="auto">
            <a:xfrm>
              <a:off x="4660" y="2556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286"/>
            <p:cNvSpPr>
              <a:spLocks noChangeArrowheads="1"/>
            </p:cNvSpPr>
            <p:nvPr/>
          </p:nvSpPr>
          <p:spPr bwMode="auto">
            <a:xfrm>
              <a:off x="4660" y="2556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Oval 287"/>
            <p:cNvSpPr>
              <a:spLocks noChangeArrowheads="1"/>
            </p:cNvSpPr>
            <p:nvPr/>
          </p:nvSpPr>
          <p:spPr bwMode="auto">
            <a:xfrm>
              <a:off x="4660" y="2565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Oval 288"/>
            <p:cNvSpPr>
              <a:spLocks noChangeArrowheads="1"/>
            </p:cNvSpPr>
            <p:nvPr/>
          </p:nvSpPr>
          <p:spPr bwMode="auto">
            <a:xfrm>
              <a:off x="4660" y="2548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289"/>
            <p:cNvSpPr>
              <a:spLocks noChangeArrowheads="1"/>
            </p:cNvSpPr>
            <p:nvPr/>
          </p:nvSpPr>
          <p:spPr bwMode="auto">
            <a:xfrm>
              <a:off x="4668" y="2574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Oval 290"/>
            <p:cNvSpPr>
              <a:spLocks noChangeArrowheads="1"/>
            </p:cNvSpPr>
            <p:nvPr/>
          </p:nvSpPr>
          <p:spPr bwMode="auto">
            <a:xfrm>
              <a:off x="4668" y="2565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Oval 291"/>
            <p:cNvSpPr>
              <a:spLocks noChangeArrowheads="1"/>
            </p:cNvSpPr>
            <p:nvPr/>
          </p:nvSpPr>
          <p:spPr bwMode="auto">
            <a:xfrm>
              <a:off x="4684" y="258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292"/>
            <p:cNvSpPr>
              <a:spLocks noChangeArrowheads="1"/>
            </p:cNvSpPr>
            <p:nvPr/>
          </p:nvSpPr>
          <p:spPr bwMode="auto">
            <a:xfrm>
              <a:off x="4684" y="2574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Oval 293"/>
            <p:cNvSpPr>
              <a:spLocks noChangeArrowheads="1"/>
            </p:cNvSpPr>
            <p:nvPr/>
          </p:nvSpPr>
          <p:spPr bwMode="auto">
            <a:xfrm>
              <a:off x="4692" y="258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Oval 294"/>
            <p:cNvSpPr>
              <a:spLocks noChangeArrowheads="1"/>
            </p:cNvSpPr>
            <p:nvPr/>
          </p:nvSpPr>
          <p:spPr bwMode="auto">
            <a:xfrm>
              <a:off x="4692" y="258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295"/>
            <p:cNvSpPr>
              <a:spLocks noChangeArrowheads="1"/>
            </p:cNvSpPr>
            <p:nvPr/>
          </p:nvSpPr>
          <p:spPr bwMode="auto">
            <a:xfrm>
              <a:off x="4692" y="258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Oval 296"/>
            <p:cNvSpPr>
              <a:spLocks noChangeArrowheads="1"/>
            </p:cNvSpPr>
            <p:nvPr/>
          </p:nvSpPr>
          <p:spPr bwMode="auto">
            <a:xfrm>
              <a:off x="4700" y="2617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297"/>
            <p:cNvSpPr>
              <a:spLocks noChangeArrowheads="1"/>
            </p:cNvSpPr>
            <p:nvPr/>
          </p:nvSpPr>
          <p:spPr bwMode="auto">
            <a:xfrm>
              <a:off x="4700" y="260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Oval 298"/>
            <p:cNvSpPr>
              <a:spLocks noChangeArrowheads="1"/>
            </p:cNvSpPr>
            <p:nvPr/>
          </p:nvSpPr>
          <p:spPr bwMode="auto">
            <a:xfrm>
              <a:off x="4700" y="258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299"/>
            <p:cNvSpPr>
              <a:spLocks noChangeArrowheads="1"/>
            </p:cNvSpPr>
            <p:nvPr/>
          </p:nvSpPr>
          <p:spPr bwMode="auto">
            <a:xfrm>
              <a:off x="4716" y="2617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300"/>
            <p:cNvSpPr>
              <a:spLocks noChangeArrowheads="1"/>
            </p:cNvSpPr>
            <p:nvPr/>
          </p:nvSpPr>
          <p:spPr bwMode="auto">
            <a:xfrm>
              <a:off x="4716" y="2617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Oval 301"/>
            <p:cNvSpPr>
              <a:spLocks noChangeArrowheads="1"/>
            </p:cNvSpPr>
            <p:nvPr/>
          </p:nvSpPr>
          <p:spPr bwMode="auto">
            <a:xfrm>
              <a:off x="4716" y="262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302"/>
            <p:cNvSpPr>
              <a:spLocks noChangeArrowheads="1"/>
            </p:cNvSpPr>
            <p:nvPr/>
          </p:nvSpPr>
          <p:spPr bwMode="auto">
            <a:xfrm>
              <a:off x="4708" y="262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303"/>
            <p:cNvSpPr>
              <a:spLocks noChangeArrowheads="1"/>
            </p:cNvSpPr>
            <p:nvPr/>
          </p:nvSpPr>
          <p:spPr bwMode="auto">
            <a:xfrm>
              <a:off x="4716" y="262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Oval 304"/>
            <p:cNvSpPr>
              <a:spLocks noChangeArrowheads="1"/>
            </p:cNvSpPr>
            <p:nvPr/>
          </p:nvSpPr>
          <p:spPr bwMode="auto">
            <a:xfrm>
              <a:off x="4716" y="263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305"/>
            <p:cNvSpPr>
              <a:spLocks noChangeArrowheads="1"/>
            </p:cNvSpPr>
            <p:nvPr/>
          </p:nvSpPr>
          <p:spPr bwMode="auto">
            <a:xfrm>
              <a:off x="4724" y="2626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Oval 306"/>
            <p:cNvSpPr>
              <a:spLocks noChangeArrowheads="1"/>
            </p:cNvSpPr>
            <p:nvPr/>
          </p:nvSpPr>
          <p:spPr bwMode="auto">
            <a:xfrm>
              <a:off x="4724" y="2634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307"/>
            <p:cNvSpPr>
              <a:spLocks noChangeArrowheads="1"/>
            </p:cNvSpPr>
            <p:nvPr/>
          </p:nvSpPr>
          <p:spPr bwMode="auto">
            <a:xfrm>
              <a:off x="4732" y="2643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Oval 308"/>
            <p:cNvSpPr>
              <a:spLocks noChangeArrowheads="1"/>
            </p:cNvSpPr>
            <p:nvPr/>
          </p:nvSpPr>
          <p:spPr bwMode="auto">
            <a:xfrm>
              <a:off x="4732" y="2643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309"/>
            <p:cNvSpPr>
              <a:spLocks noChangeArrowheads="1"/>
            </p:cNvSpPr>
            <p:nvPr/>
          </p:nvSpPr>
          <p:spPr bwMode="auto">
            <a:xfrm>
              <a:off x="4732" y="2643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Oval 310"/>
            <p:cNvSpPr>
              <a:spLocks noChangeArrowheads="1"/>
            </p:cNvSpPr>
            <p:nvPr/>
          </p:nvSpPr>
          <p:spPr bwMode="auto">
            <a:xfrm>
              <a:off x="4740" y="2652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311"/>
            <p:cNvSpPr>
              <a:spLocks noChangeArrowheads="1"/>
            </p:cNvSpPr>
            <p:nvPr/>
          </p:nvSpPr>
          <p:spPr bwMode="auto">
            <a:xfrm>
              <a:off x="4756" y="266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Oval 312"/>
            <p:cNvSpPr>
              <a:spLocks noChangeArrowheads="1"/>
            </p:cNvSpPr>
            <p:nvPr/>
          </p:nvSpPr>
          <p:spPr bwMode="auto">
            <a:xfrm>
              <a:off x="4756" y="266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Oval 313"/>
            <p:cNvSpPr>
              <a:spLocks noChangeArrowheads="1"/>
            </p:cNvSpPr>
            <p:nvPr/>
          </p:nvSpPr>
          <p:spPr bwMode="auto">
            <a:xfrm>
              <a:off x="4764" y="267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Oval 314"/>
            <p:cNvSpPr>
              <a:spLocks noChangeArrowheads="1"/>
            </p:cNvSpPr>
            <p:nvPr/>
          </p:nvSpPr>
          <p:spPr bwMode="auto">
            <a:xfrm>
              <a:off x="4764" y="267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Oval 315"/>
            <p:cNvSpPr>
              <a:spLocks noChangeArrowheads="1"/>
            </p:cNvSpPr>
            <p:nvPr/>
          </p:nvSpPr>
          <p:spPr bwMode="auto">
            <a:xfrm>
              <a:off x="4772" y="2686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Oval 316"/>
            <p:cNvSpPr>
              <a:spLocks noChangeArrowheads="1"/>
            </p:cNvSpPr>
            <p:nvPr/>
          </p:nvSpPr>
          <p:spPr bwMode="auto">
            <a:xfrm>
              <a:off x="4772" y="2695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317"/>
            <p:cNvSpPr>
              <a:spLocks noChangeArrowheads="1"/>
            </p:cNvSpPr>
            <p:nvPr/>
          </p:nvSpPr>
          <p:spPr bwMode="auto">
            <a:xfrm>
              <a:off x="4772" y="2695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Oval 318"/>
            <p:cNvSpPr>
              <a:spLocks noChangeArrowheads="1"/>
            </p:cNvSpPr>
            <p:nvPr/>
          </p:nvSpPr>
          <p:spPr bwMode="auto">
            <a:xfrm>
              <a:off x="4780" y="2695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319"/>
            <p:cNvSpPr>
              <a:spLocks noChangeArrowheads="1"/>
            </p:cNvSpPr>
            <p:nvPr/>
          </p:nvSpPr>
          <p:spPr bwMode="auto">
            <a:xfrm>
              <a:off x="4788" y="270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Oval 320"/>
            <p:cNvSpPr>
              <a:spLocks noChangeArrowheads="1"/>
            </p:cNvSpPr>
            <p:nvPr/>
          </p:nvSpPr>
          <p:spPr bwMode="auto">
            <a:xfrm>
              <a:off x="4780" y="270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Oval 321"/>
            <p:cNvSpPr>
              <a:spLocks noChangeArrowheads="1"/>
            </p:cNvSpPr>
            <p:nvPr/>
          </p:nvSpPr>
          <p:spPr bwMode="auto">
            <a:xfrm>
              <a:off x="4788" y="2712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322"/>
            <p:cNvSpPr>
              <a:spLocks noChangeArrowheads="1"/>
            </p:cNvSpPr>
            <p:nvPr/>
          </p:nvSpPr>
          <p:spPr bwMode="auto">
            <a:xfrm>
              <a:off x="4796" y="2712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4804" y="2730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Oval 324"/>
            <p:cNvSpPr>
              <a:spLocks noChangeArrowheads="1"/>
            </p:cNvSpPr>
            <p:nvPr/>
          </p:nvSpPr>
          <p:spPr bwMode="auto">
            <a:xfrm>
              <a:off x="4812" y="2738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325"/>
            <p:cNvSpPr>
              <a:spLocks noChangeArrowheads="1"/>
            </p:cNvSpPr>
            <p:nvPr/>
          </p:nvSpPr>
          <p:spPr bwMode="auto">
            <a:xfrm>
              <a:off x="4828" y="275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Oval 326"/>
            <p:cNvSpPr>
              <a:spLocks noChangeArrowheads="1"/>
            </p:cNvSpPr>
            <p:nvPr/>
          </p:nvSpPr>
          <p:spPr bwMode="auto">
            <a:xfrm>
              <a:off x="4828" y="2773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327"/>
            <p:cNvSpPr>
              <a:spLocks noChangeArrowheads="1"/>
            </p:cNvSpPr>
            <p:nvPr/>
          </p:nvSpPr>
          <p:spPr bwMode="auto">
            <a:xfrm>
              <a:off x="4836" y="276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Oval 328"/>
            <p:cNvSpPr>
              <a:spLocks noChangeArrowheads="1"/>
            </p:cNvSpPr>
            <p:nvPr/>
          </p:nvSpPr>
          <p:spPr bwMode="auto">
            <a:xfrm>
              <a:off x="4844" y="2773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Oval 329"/>
            <p:cNvSpPr>
              <a:spLocks noChangeArrowheads="1"/>
            </p:cNvSpPr>
            <p:nvPr/>
          </p:nvSpPr>
          <p:spPr bwMode="auto">
            <a:xfrm>
              <a:off x="4852" y="279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330"/>
            <p:cNvSpPr>
              <a:spLocks noChangeArrowheads="1"/>
            </p:cNvSpPr>
            <p:nvPr/>
          </p:nvSpPr>
          <p:spPr bwMode="auto">
            <a:xfrm>
              <a:off x="4860" y="278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Oval 331"/>
            <p:cNvSpPr>
              <a:spLocks noChangeArrowheads="1"/>
            </p:cNvSpPr>
            <p:nvPr/>
          </p:nvSpPr>
          <p:spPr bwMode="auto">
            <a:xfrm>
              <a:off x="4852" y="279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332"/>
            <p:cNvSpPr>
              <a:spLocks noChangeArrowheads="1"/>
            </p:cNvSpPr>
            <p:nvPr/>
          </p:nvSpPr>
          <p:spPr bwMode="auto">
            <a:xfrm>
              <a:off x="4860" y="2799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Oval 333"/>
            <p:cNvSpPr>
              <a:spLocks noChangeArrowheads="1"/>
            </p:cNvSpPr>
            <p:nvPr/>
          </p:nvSpPr>
          <p:spPr bwMode="auto">
            <a:xfrm>
              <a:off x="4860" y="280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334"/>
            <p:cNvSpPr>
              <a:spLocks noChangeArrowheads="1"/>
            </p:cNvSpPr>
            <p:nvPr/>
          </p:nvSpPr>
          <p:spPr bwMode="auto">
            <a:xfrm>
              <a:off x="4860" y="280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Oval 335"/>
            <p:cNvSpPr>
              <a:spLocks noChangeArrowheads="1"/>
            </p:cNvSpPr>
            <p:nvPr/>
          </p:nvSpPr>
          <p:spPr bwMode="auto">
            <a:xfrm>
              <a:off x="4860" y="2834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336"/>
            <p:cNvSpPr>
              <a:spLocks noChangeArrowheads="1"/>
            </p:cNvSpPr>
            <p:nvPr/>
          </p:nvSpPr>
          <p:spPr bwMode="auto">
            <a:xfrm>
              <a:off x="4868" y="2816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Oval 337"/>
            <p:cNvSpPr>
              <a:spLocks noChangeArrowheads="1"/>
            </p:cNvSpPr>
            <p:nvPr/>
          </p:nvSpPr>
          <p:spPr bwMode="auto">
            <a:xfrm>
              <a:off x="4876" y="2834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Oval 338"/>
            <p:cNvSpPr>
              <a:spLocks noChangeArrowheads="1"/>
            </p:cNvSpPr>
            <p:nvPr/>
          </p:nvSpPr>
          <p:spPr bwMode="auto">
            <a:xfrm>
              <a:off x="4884" y="2834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339"/>
            <p:cNvSpPr>
              <a:spLocks noChangeArrowheads="1"/>
            </p:cNvSpPr>
            <p:nvPr/>
          </p:nvSpPr>
          <p:spPr bwMode="auto">
            <a:xfrm>
              <a:off x="4884" y="2868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Oval 340"/>
            <p:cNvSpPr>
              <a:spLocks noChangeArrowheads="1"/>
            </p:cNvSpPr>
            <p:nvPr/>
          </p:nvSpPr>
          <p:spPr bwMode="auto">
            <a:xfrm>
              <a:off x="4900" y="2851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341"/>
            <p:cNvSpPr>
              <a:spLocks noChangeArrowheads="1"/>
            </p:cNvSpPr>
            <p:nvPr/>
          </p:nvSpPr>
          <p:spPr bwMode="auto">
            <a:xfrm>
              <a:off x="4908" y="2868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Oval 342"/>
            <p:cNvSpPr>
              <a:spLocks noChangeArrowheads="1"/>
            </p:cNvSpPr>
            <p:nvPr/>
          </p:nvSpPr>
          <p:spPr bwMode="auto">
            <a:xfrm>
              <a:off x="4908" y="2868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343"/>
            <p:cNvSpPr>
              <a:spLocks noChangeArrowheads="1"/>
            </p:cNvSpPr>
            <p:nvPr/>
          </p:nvSpPr>
          <p:spPr bwMode="auto">
            <a:xfrm>
              <a:off x="4916" y="2868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Oval 344"/>
            <p:cNvSpPr>
              <a:spLocks noChangeArrowheads="1"/>
            </p:cNvSpPr>
            <p:nvPr/>
          </p:nvSpPr>
          <p:spPr bwMode="auto">
            <a:xfrm>
              <a:off x="4916" y="286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Oval 345"/>
            <p:cNvSpPr>
              <a:spLocks noChangeArrowheads="1"/>
            </p:cNvSpPr>
            <p:nvPr/>
          </p:nvSpPr>
          <p:spPr bwMode="auto">
            <a:xfrm>
              <a:off x="4924" y="2868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Oval 346"/>
            <p:cNvSpPr>
              <a:spLocks noChangeArrowheads="1"/>
            </p:cNvSpPr>
            <p:nvPr/>
          </p:nvSpPr>
          <p:spPr bwMode="auto">
            <a:xfrm>
              <a:off x="4932" y="2877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347"/>
            <p:cNvSpPr>
              <a:spLocks noChangeArrowheads="1"/>
            </p:cNvSpPr>
            <p:nvPr/>
          </p:nvSpPr>
          <p:spPr bwMode="auto">
            <a:xfrm>
              <a:off x="4932" y="2886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Oval 348"/>
            <p:cNvSpPr>
              <a:spLocks noChangeArrowheads="1"/>
            </p:cNvSpPr>
            <p:nvPr/>
          </p:nvSpPr>
          <p:spPr bwMode="auto">
            <a:xfrm>
              <a:off x="4924" y="2894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349"/>
            <p:cNvSpPr>
              <a:spLocks noChangeArrowheads="1"/>
            </p:cNvSpPr>
            <p:nvPr/>
          </p:nvSpPr>
          <p:spPr bwMode="auto">
            <a:xfrm>
              <a:off x="4924" y="2886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Oval 350"/>
            <p:cNvSpPr>
              <a:spLocks noChangeArrowheads="1"/>
            </p:cNvSpPr>
            <p:nvPr/>
          </p:nvSpPr>
          <p:spPr bwMode="auto">
            <a:xfrm>
              <a:off x="4924" y="292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Oval 351"/>
            <p:cNvSpPr>
              <a:spLocks noChangeArrowheads="1"/>
            </p:cNvSpPr>
            <p:nvPr/>
          </p:nvSpPr>
          <p:spPr bwMode="auto">
            <a:xfrm>
              <a:off x="4932" y="291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352"/>
            <p:cNvSpPr>
              <a:spLocks noChangeArrowheads="1"/>
            </p:cNvSpPr>
            <p:nvPr/>
          </p:nvSpPr>
          <p:spPr bwMode="auto">
            <a:xfrm>
              <a:off x="4932" y="2929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Oval 353"/>
            <p:cNvSpPr>
              <a:spLocks noChangeArrowheads="1"/>
            </p:cNvSpPr>
            <p:nvPr/>
          </p:nvSpPr>
          <p:spPr bwMode="auto">
            <a:xfrm>
              <a:off x="4940" y="2946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Oval 354"/>
            <p:cNvSpPr>
              <a:spLocks noChangeArrowheads="1"/>
            </p:cNvSpPr>
            <p:nvPr/>
          </p:nvSpPr>
          <p:spPr bwMode="auto">
            <a:xfrm>
              <a:off x="4948" y="2938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355"/>
            <p:cNvSpPr>
              <a:spLocks noChangeArrowheads="1"/>
            </p:cNvSpPr>
            <p:nvPr/>
          </p:nvSpPr>
          <p:spPr bwMode="auto">
            <a:xfrm>
              <a:off x="4972" y="2929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Oval 356"/>
            <p:cNvSpPr>
              <a:spLocks noChangeArrowheads="1"/>
            </p:cNvSpPr>
            <p:nvPr/>
          </p:nvSpPr>
          <p:spPr bwMode="auto">
            <a:xfrm>
              <a:off x="4972" y="2946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Oval 357"/>
            <p:cNvSpPr>
              <a:spLocks noChangeArrowheads="1"/>
            </p:cNvSpPr>
            <p:nvPr/>
          </p:nvSpPr>
          <p:spPr bwMode="auto">
            <a:xfrm>
              <a:off x="4980" y="302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Oval 358"/>
            <p:cNvSpPr>
              <a:spLocks noChangeArrowheads="1"/>
            </p:cNvSpPr>
            <p:nvPr/>
          </p:nvSpPr>
          <p:spPr bwMode="auto">
            <a:xfrm>
              <a:off x="4988" y="2955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Oval 359"/>
            <p:cNvSpPr>
              <a:spLocks noChangeArrowheads="1"/>
            </p:cNvSpPr>
            <p:nvPr/>
          </p:nvSpPr>
          <p:spPr bwMode="auto">
            <a:xfrm>
              <a:off x="4988" y="299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Oval 360"/>
            <p:cNvSpPr>
              <a:spLocks noChangeArrowheads="1"/>
            </p:cNvSpPr>
            <p:nvPr/>
          </p:nvSpPr>
          <p:spPr bwMode="auto">
            <a:xfrm>
              <a:off x="4988" y="2938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Oval 361"/>
            <p:cNvSpPr>
              <a:spLocks noChangeArrowheads="1"/>
            </p:cNvSpPr>
            <p:nvPr/>
          </p:nvSpPr>
          <p:spPr bwMode="auto">
            <a:xfrm>
              <a:off x="5004" y="299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Oval 362"/>
            <p:cNvSpPr>
              <a:spLocks noChangeArrowheads="1"/>
            </p:cNvSpPr>
            <p:nvPr/>
          </p:nvSpPr>
          <p:spPr bwMode="auto">
            <a:xfrm>
              <a:off x="5004" y="2990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Oval 363"/>
            <p:cNvSpPr>
              <a:spLocks noChangeArrowheads="1"/>
            </p:cNvSpPr>
            <p:nvPr/>
          </p:nvSpPr>
          <p:spPr bwMode="auto">
            <a:xfrm>
              <a:off x="5012" y="3016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Oval 364"/>
            <p:cNvSpPr>
              <a:spLocks noChangeArrowheads="1"/>
            </p:cNvSpPr>
            <p:nvPr/>
          </p:nvSpPr>
          <p:spPr bwMode="auto">
            <a:xfrm>
              <a:off x="5028" y="3016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Oval 365"/>
            <p:cNvSpPr>
              <a:spLocks noChangeArrowheads="1"/>
            </p:cNvSpPr>
            <p:nvPr/>
          </p:nvSpPr>
          <p:spPr bwMode="auto">
            <a:xfrm>
              <a:off x="5052" y="3042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Oval 366"/>
            <p:cNvSpPr>
              <a:spLocks noChangeArrowheads="1"/>
            </p:cNvSpPr>
            <p:nvPr/>
          </p:nvSpPr>
          <p:spPr bwMode="auto">
            <a:xfrm>
              <a:off x="5068" y="305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Oval 367"/>
            <p:cNvSpPr>
              <a:spLocks noChangeArrowheads="1"/>
            </p:cNvSpPr>
            <p:nvPr/>
          </p:nvSpPr>
          <p:spPr bwMode="auto">
            <a:xfrm>
              <a:off x="5068" y="3085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Oval 368"/>
            <p:cNvSpPr>
              <a:spLocks noChangeArrowheads="1"/>
            </p:cNvSpPr>
            <p:nvPr/>
          </p:nvSpPr>
          <p:spPr bwMode="auto">
            <a:xfrm>
              <a:off x="5068" y="3076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Oval 369"/>
            <p:cNvSpPr>
              <a:spLocks noChangeArrowheads="1"/>
            </p:cNvSpPr>
            <p:nvPr/>
          </p:nvSpPr>
          <p:spPr bwMode="auto">
            <a:xfrm>
              <a:off x="5132" y="3111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5164" y="3154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5212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Oval 372"/>
            <p:cNvSpPr>
              <a:spLocks noChangeArrowheads="1"/>
            </p:cNvSpPr>
            <p:nvPr/>
          </p:nvSpPr>
          <p:spPr bwMode="auto">
            <a:xfrm>
              <a:off x="5228" y="3180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Oval 373"/>
            <p:cNvSpPr>
              <a:spLocks noChangeArrowheads="1"/>
            </p:cNvSpPr>
            <p:nvPr/>
          </p:nvSpPr>
          <p:spPr bwMode="auto">
            <a:xfrm>
              <a:off x="5268" y="318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Oval 374"/>
            <p:cNvSpPr>
              <a:spLocks noChangeArrowheads="1"/>
            </p:cNvSpPr>
            <p:nvPr/>
          </p:nvSpPr>
          <p:spPr bwMode="auto">
            <a:xfrm>
              <a:off x="5276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Oval 375"/>
            <p:cNvSpPr>
              <a:spLocks noChangeArrowheads="1"/>
            </p:cNvSpPr>
            <p:nvPr/>
          </p:nvSpPr>
          <p:spPr bwMode="auto">
            <a:xfrm>
              <a:off x="5300" y="317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5324" y="3163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5340" y="315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Oval 378"/>
            <p:cNvSpPr>
              <a:spLocks noChangeArrowheads="1"/>
            </p:cNvSpPr>
            <p:nvPr/>
          </p:nvSpPr>
          <p:spPr bwMode="auto">
            <a:xfrm>
              <a:off x="5356" y="312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Oval 379"/>
            <p:cNvSpPr>
              <a:spLocks noChangeArrowheads="1"/>
            </p:cNvSpPr>
            <p:nvPr/>
          </p:nvSpPr>
          <p:spPr bwMode="auto">
            <a:xfrm>
              <a:off x="5356" y="312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Oval 380"/>
            <p:cNvSpPr>
              <a:spLocks noChangeArrowheads="1"/>
            </p:cNvSpPr>
            <p:nvPr/>
          </p:nvSpPr>
          <p:spPr bwMode="auto">
            <a:xfrm>
              <a:off x="5372" y="3111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Oval 381"/>
            <p:cNvSpPr>
              <a:spLocks noChangeArrowheads="1"/>
            </p:cNvSpPr>
            <p:nvPr/>
          </p:nvSpPr>
          <p:spPr bwMode="auto">
            <a:xfrm>
              <a:off x="5396" y="3111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5404" y="3120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Oval 383"/>
            <p:cNvSpPr>
              <a:spLocks noChangeArrowheads="1"/>
            </p:cNvSpPr>
            <p:nvPr/>
          </p:nvSpPr>
          <p:spPr bwMode="auto">
            <a:xfrm>
              <a:off x="5420" y="3128"/>
              <a:ext cx="8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Oval 384"/>
            <p:cNvSpPr>
              <a:spLocks noChangeArrowheads="1"/>
            </p:cNvSpPr>
            <p:nvPr/>
          </p:nvSpPr>
          <p:spPr bwMode="auto">
            <a:xfrm>
              <a:off x="5428" y="315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Oval 385"/>
            <p:cNvSpPr>
              <a:spLocks noChangeArrowheads="1"/>
            </p:cNvSpPr>
            <p:nvPr/>
          </p:nvSpPr>
          <p:spPr bwMode="auto">
            <a:xfrm>
              <a:off x="5428" y="3163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Oval 386"/>
            <p:cNvSpPr>
              <a:spLocks noChangeArrowheads="1"/>
            </p:cNvSpPr>
            <p:nvPr/>
          </p:nvSpPr>
          <p:spPr bwMode="auto">
            <a:xfrm>
              <a:off x="5436" y="317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Oval 387"/>
            <p:cNvSpPr>
              <a:spLocks noChangeArrowheads="1"/>
            </p:cNvSpPr>
            <p:nvPr/>
          </p:nvSpPr>
          <p:spPr bwMode="auto">
            <a:xfrm>
              <a:off x="5444" y="317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Oval 388"/>
            <p:cNvSpPr>
              <a:spLocks noChangeArrowheads="1"/>
            </p:cNvSpPr>
            <p:nvPr/>
          </p:nvSpPr>
          <p:spPr bwMode="auto">
            <a:xfrm>
              <a:off x="5452" y="317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Oval 389"/>
            <p:cNvSpPr>
              <a:spLocks noChangeArrowheads="1"/>
            </p:cNvSpPr>
            <p:nvPr/>
          </p:nvSpPr>
          <p:spPr bwMode="auto">
            <a:xfrm>
              <a:off x="5468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Oval 390"/>
            <p:cNvSpPr>
              <a:spLocks noChangeArrowheads="1"/>
            </p:cNvSpPr>
            <p:nvPr/>
          </p:nvSpPr>
          <p:spPr bwMode="auto">
            <a:xfrm>
              <a:off x="5476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Oval 391"/>
            <p:cNvSpPr>
              <a:spLocks noChangeArrowheads="1"/>
            </p:cNvSpPr>
            <p:nvPr/>
          </p:nvSpPr>
          <p:spPr bwMode="auto">
            <a:xfrm>
              <a:off x="5484" y="3180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Oval 392"/>
            <p:cNvSpPr>
              <a:spLocks noChangeArrowheads="1"/>
            </p:cNvSpPr>
            <p:nvPr/>
          </p:nvSpPr>
          <p:spPr bwMode="auto">
            <a:xfrm>
              <a:off x="5492" y="3154"/>
              <a:ext cx="8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Oval 393"/>
            <p:cNvSpPr>
              <a:spLocks noChangeArrowheads="1"/>
            </p:cNvSpPr>
            <p:nvPr/>
          </p:nvSpPr>
          <p:spPr bwMode="auto">
            <a:xfrm>
              <a:off x="5500" y="314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Oval 394"/>
            <p:cNvSpPr>
              <a:spLocks noChangeArrowheads="1"/>
            </p:cNvSpPr>
            <p:nvPr/>
          </p:nvSpPr>
          <p:spPr bwMode="auto">
            <a:xfrm>
              <a:off x="5492" y="314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Oval 395"/>
            <p:cNvSpPr>
              <a:spLocks noChangeArrowheads="1"/>
            </p:cNvSpPr>
            <p:nvPr/>
          </p:nvSpPr>
          <p:spPr bwMode="auto">
            <a:xfrm>
              <a:off x="5500" y="3146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Oval 396"/>
            <p:cNvSpPr>
              <a:spLocks noChangeArrowheads="1"/>
            </p:cNvSpPr>
            <p:nvPr/>
          </p:nvSpPr>
          <p:spPr bwMode="auto">
            <a:xfrm>
              <a:off x="5508" y="3128"/>
              <a:ext cx="16" cy="1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Oval 397"/>
            <p:cNvSpPr>
              <a:spLocks noChangeArrowheads="1"/>
            </p:cNvSpPr>
            <p:nvPr/>
          </p:nvSpPr>
          <p:spPr bwMode="auto">
            <a:xfrm>
              <a:off x="5516" y="3154"/>
              <a:ext cx="16" cy="1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Oval 398"/>
            <p:cNvSpPr>
              <a:spLocks noChangeArrowheads="1"/>
            </p:cNvSpPr>
            <p:nvPr/>
          </p:nvSpPr>
          <p:spPr bwMode="auto">
            <a:xfrm>
              <a:off x="5524" y="3163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Oval 399"/>
            <p:cNvSpPr>
              <a:spLocks noChangeArrowheads="1"/>
            </p:cNvSpPr>
            <p:nvPr/>
          </p:nvSpPr>
          <p:spPr bwMode="auto">
            <a:xfrm>
              <a:off x="5524" y="3172"/>
              <a:ext cx="16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Oval 400"/>
            <p:cNvSpPr>
              <a:spLocks noChangeArrowheads="1"/>
            </p:cNvSpPr>
            <p:nvPr/>
          </p:nvSpPr>
          <p:spPr bwMode="auto">
            <a:xfrm>
              <a:off x="5540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Oval 401"/>
            <p:cNvSpPr>
              <a:spLocks noChangeArrowheads="1"/>
            </p:cNvSpPr>
            <p:nvPr/>
          </p:nvSpPr>
          <p:spPr bwMode="auto">
            <a:xfrm>
              <a:off x="5548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Oval 402"/>
            <p:cNvSpPr>
              <a:spLocks noChangeArrowheads="1"/>
            </p:cNvSpPr>
            <p:nvPr/>
          </p:nvSpPr>
          <p:spPr bwMode="auto">
            <a:xfrm>
              <a:off x="5556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Oval 403"/>
            <p:cNvSpPr>
              <a:spLocks noChangeArrowheads="1"/>
            </p:cNvSpPr>
            <p:nvPr/>
          </p:nvSpPr>
          <p:spPr bwMode="auto">
            <a:xfrm>
              <a:off x="5556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Oval 404"/>
            <p:cNvSpPr>
              <a:spLocks noChangeArrowheads="1"/>
            </p:cNvSpPr>
            <p:nvPr/>
          </p:nvSpPr>
          <p:spPr bwMode="auto">
            <a:xfrm>
              <a:off x="5564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Oval 405"/>
            <p:cNvSpPr>
              <a:spLocks noChangeArrowheads="1"/>
            </p:cNvSpPr>
            <p:nvPr/>
          </p:nvSpPr>
          <p:spPr bwMode="auto">
            <a:xfrm>
              <a:off x="5572" y="3172"/>
              <a:ext cx="8" cy="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6" name="Line 406"/>
          <p:cNvSpPr>
            <a:spLocks noChangeShapeType="1"/>
          </p:cNvSpPr>
          <p:nvPr/>
        </p:nvSpPr>
        <p:spPr bwMode="auto">
          <a:xfrm>
            <a:off x="8651875" y="1449387"/>
            <a:ext cx="1587" cy="2276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Rectangle 407"/>
          <p:cNvSpPr>
            <a:spLocks noChangeArrowheads="1"/>
          </p:cNvSpPr>
          <p:nvPr/>
        </p:nvSpPr>
        <p:spPr bwMode="auto">
          <a:xfrm>
            <a:off x="7954962" y="2984500"/>
            <a:ext cx="4445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6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PD</a:t>
            </a:r>
          </a:p>
        </p:txBody>
      </p:sp>
      <p:sp>
        <p:nvSpPr>
          <p:cNvPr id="418" name="Rectangle 408"/>
          <p:cNvSpPr>
            <a:spLocks noChangeArrowheads="1"/>
          </p:cNvSpPr>
          <p:nvPr/>
        </p:nvSpPr>
        <p:spPr bwMode="auto">
          <a:xfrm>
            <a:off x="4976812" y="2984500"/>
            <a:ext cx="7715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6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LIGHT</a:t>
            </a:r>
          </a:p>
        </p:txBody>
      </p:sp>
      <p:sp>
        <p:nvSpPr>
          <p:cNvPr id="419" name="Rectangle 409"/>
          <p:cNvSpPr>
            <a:spLocks noChangeArrowheads="1"/>
          </p:cNvSpPr>
          <p:nvPr/>
        </p:nvSpPr>
        <p:spPr bwMode="auto">
          <a:xfrm>
            <a:off x="6846887" y="3979862"/>
            <a:ext cx="2857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1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-1</a:t>
            </a:r>
          </a:p>
        </p:txBody>
      </p:sp>
      <p:sp>
        <p:nvSpPr>
          <p:cNvPr id="420" name="Rectangle 410"/>
          <p:cNvSpPr>
            <a:spLocks noChangeArrowheads="1"/>
          </p:cNvSpPr>
          <p:nvPr/>
        </p:nvSpPr>
        <p:spPr bwMode="auto">
          <a:xfrm>
            <a:off x="4676775" y="3800475"/>
            <a:ext cx="666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3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.00001</a:t>
            </a:r>
          </a:p>
        </p:txBody>
      </p:sp>
      <p:sp>
        <p:nvSpPr>
          <p:cNvPr id="421" name="Rectangle 411"/>
          <p:cNvSpPr>
            <a:spLocks noChangeArrowheads="1"/>
          </p:cNvSpPr>
          <p:nvPr/>
        </p:nvSpPr>
        <p:spPr bwMode="auto">
          <a:xfrm>
            <a:off x="5992812" y="3800475"/>
            <a:ext cx="482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3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.001</a:t>
            </a:r>
          </a:p>
        </p:txBody>
      </p:sp>
      <p:sp>
        <p:nvSpPr>
          <p:cNvPr id="422" name="Rectangle 412"/>
          <p:cNvSpPr>
            <a:spLocks noChangeArrowheads="1"/>
          </p:cNvSpPr>
          <p:nvPr/>
        </p:nvSpPr>
        <p:spPr bwMode="auto">
          <a:xfrm>
            <a:off x="8469312" y="3835400"/>
            <a:ext cx="3460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3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10</a:t>
            </a:r>
          </a:p>
        </p:txBody>
      </p:sp>
      <p:sp>
        <p:nvSpPr>
          <p:cNvPr id="423" name="Rectangle 413"/>
          <p:cNvSpPr>
            <a:spLocks noChangeArrowheads="1"/>
          </p:cNvSpPr>
          <p:nvPr/>
        </p:nvSpPr>
        <p:spPr bwMode="auto">
          <a:xfrm>
            <a:off x="6270625" y="2984500"/>
            <a:ext cx="7159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6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SAXS</a:t>
            </a:r>
          </a:p>
        </p:txBody>
      </p:sp>
      <p:sp>
        <p:nvSpPr>
          <p:cNvPr id="424" name="Rectangle 414"/>
          <p:cNvSpPr>
            <a:spLocks noChangeArrowheads="1"/>
          </p:cNvSpPr>
          <p:nvPr/>
        </p:nvSpPr>
        <p:spPr bwMode="auto">
          <a:xfrm>
            <a:off x="7251700" y="3800475"/>
            <a:ext cx="3000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191" tIns="34191" rIns="81193" bIns="34191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3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.1</a:t>
            </a:r>
          </a:p>
        </p:txBody>
      </p:sp>
      <p:sp>
        <p:nvSpPr>
          <p:cNvPr id="425" name="Line 415"/>
          <p:cNvSpPr>
            <a:spLocks noChangeShapeType="1"/>
          </p:cNvSpPr>
          <p:nvPr/>
        </p:nvSpPr>
        <p:spPr bwMode="auto">
          <a:xfrm>
            <a:off x="4903787" y="1428750"/>
            <a:ext cx="1588" cy="2276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Line 416"/>
          <p:cNvSpPr>
            <a:spLocks noChangeShapeType="1"/>
          </p:cNvSpPr>
          <p:nvPr/>
        </p:nvSpPr>
        <p:spPr bwMode="auto">
          <a:xfrm>
            <a:off x="5283200" y="1144587"/>
            <a:ext cx="422275" cy="67945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Line 417"/>
          <p:cNvSpPr>
            <a:spLocks noChangeShapeType="1"/>
          </p:cNvSpPr>
          <p:nvPr/>
        </p:nvSpPr>
        <p:spPr bwMode="auto">
          <a:xfrm>
            <a:off x="6875462" y="1279525"/>
            <a:ext cx="325438" cy="1330325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" name="Line 418"/>
          <p:cNvSpPr>
            <a:spLocks noChangeShapeType="1"/>
          </p:cNvSpPr>
          <p:nvPr/>
        </p:nvSpPr>
        <p:spPr bwMode="auto">
          <a:xfrm flipH="1">
            <a:off x="7499350" y="1212850"/>
            <a:ext cx="207962" cy="1747837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" name="Line 419"/>
          <p:cNvSpPr>
            <a:spLocks noChangeShapeType="1"/>
          </p:cNvSpPr>
          <p:nvPr/>
        </p:nvSpPr>
        <p:spPr bwMode="auto">
          <a:xfrm flipH="1">
            <a:off x="8399462" y="1347787"/>
            <a:ext cx="277813" cy="208280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" name="Rectangle 420"/>
          <p:cNvSpPr>
            <a:spLocks noChangeArrowheads="1"/>
          </p:cNvSpPr>
          <p:nvPr/>
        </p:nvSpPr>
        <p:spPr bwMode="auto">
          <a:xfrm>
            <a:off x="4851400" y="868362"/>
            <a:ext cx="7699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5840" bIns="0" anchor="ctr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sz="1600" b="1">
                <a:ea typeface="Arial" charset="0"/>
                <a:cs typeface="Arial" charset="0"/>
                <a:sym typeface="Arial" charset="0"/>
              </a:rPr>
              <a:t>Length</a:t>
            </a:r>
          </a:p>
        </p:txBody>
      </p:sp>
      <p:sp>
        <p:nvSpPr>
          <p:cNvPr id="431" name="Rectangle 421"/>
          <p:cNvSpPr>
            <a:spLocks noChangeArrowheads="1"/>
          </p:cNvSpPr>
          <p:nvPr/>
        </p:nvSpPr>
        <p:spPr bwMode="auto">
          <a:xfrm>
            <a:off x="6037262" y="871537"/>
            <a:ext cx="8524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5840" bIns="0" anchor="ctr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b="1">
                <a:ea typeface="Arial" charset="0"/>
                <a:cs typeface="Arial" charset="0"/>
                <a:sym typeface="Arial" charset="0"/>
              </a:rPr>
              <a:t>Diameter</a:t>
            </a:r>
          </a:p>
        </p:txBody>
      </p:sp>
      <p:sp>
        <p:nvSpPr>
          <p:cNvPr id="432" name="Rectangle 422"/>
          <p:cNvSpPr>
            <a:spLocks noChangeArrowheads="1"/>
          </p:cNvSpPr>
          <p:nvPr/>
        </p:nvSpPr>
        <p:spPr bwMode="auto">
          <a:xfrm>
            <a:off x="7221537" y="838200"/>
            <a:ext cx="8763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5840" bIns="0" anchor="ctr">
            <a:prstTxWarp prst="textNoShape">
              <a:avLst/>
            </a:prstTxWarp>
          </a:bodyPr>
          <a:lstStyle/>
          <a:p>
            <a:pPr marL="46038" algn="ctr" defTabSz="820738" eaLnBrk="1" hangingPunct="1"/>
            <a:r>
              <a:rPr lang="en-US" b="1">
                <a:ea typeface="Arial" charset="0"/>
                <a:cs typeface="Arial" charset="0"/>
                <a:sym typeface="Arial" charset="0"/>
              </a:rPr>
              <a:t>Surface</a:t>
            </a:r>
          </a:p>
        </p:txBody>
      </p:sp>
      <p:sp>
        <p:nvSpPr>
          <p:cNvPr id="433" name="Rectangle 423"/>
          <p:cNvSpPr>
            <a:spLocks noChangeArrowheads="1"/>
          </p:cNvSpPr>
          <p:nvPr/>
        </p:nvSpPr>
        <p:spPr bwMode="auto">
          <a:xfrm>
            <a:off x="8185150" y="873125"/>
            <a:ext cx="8826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5840" bIns="0" anchor="ctr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b="1">
                <a:ea typeface="Arial" charset="0"/>
                <a:cs typeface="Arial" charset="0"/>
                <a:sym typeface="Arial" charset="0"/>
              </a:rPr>
              <a:t>Local</a:t>
            </a:r>
          </a:p>
          <a:p>
            <a:pPr marL="46038" algn="ctr" defTabSz="820738" eaLnBrk="1" hangingPunct="1"/>
            <a:r>
              <a:rPr lang="en-US" b="1">
                <a:ea typeface="Arial" charset="0"/>
                <a:cs typeface="Arial" charset="0"/>
                <a:sym typeface="Arial" charset="0"/>
              </a:rPr>
              <a:t>Structure</a:t>
            </a:r>
          </a:p>
        </p:txBody>
      </p:sp>
      <p:sp>
        <p:nvSpPr>
          <p:cNvPr id="434" name="Rectangle 424"/>
          <p:cNvSpPr>
            <a:spLocks noChangeArrowheads="1"/>
          </p:cNvSpPr>
          <p:nvPr/>
        </p:nvSpPr>
        <p:spPr bwMode="auto">
          <a:xfrm>
            <a:off x="6026150" y="2320925"/>
            <a:ext cx="274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1">
                <a:ea typeface="Arial" charset="0"/>
                <a:cs typeface="Arial" charset="0"/>
                <a:sym typeface="Arial" charset="0"/>
              </a:rPr>
              <a:t>-1</a:t>
            </a:r>
          </a:p>
        </p:txBody>
      </p:sp>
      <p:sp>
        <p:nvSpPr>
          <p:cNvPr id="435" name="Rectangle 425"/>
          <p:cNvSpPr>
            <a:spLocks noChangeArrowheads="1"/>
          </p:cNvSpPr>
          <p:nvPr/>
        </p:nvSpPr>
        <p:spPr bwMode="auto">
          <a:xfrm>
            <a:off x="7065962" y="3060700"/>
            <a:ext cx="2746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1">
                <a:ea typeface="Arial" charset="0"/>
                <a:cs typeface="Arial" charset="0"/>
                <a:sym typeface="Arial" charset="0"/>
              </a:rPr>
              <a:t>-4</a:t>
            </a:r>
          </a:p>
        </p:txBody>
      </p:sp>
      <p:sp>
        <p:nvSpPr>
          <p:cNvPr id="436" name="TextBox 432"/>
          <p:cNvSpPr txBox="1">
            <a:spLocks noChangeArrowheads="1"/>
          </p:cNvSpPr>
          <p:nvPr/>
        </p:nvSpPr>
        <p:spPr bwMode="auto">
          <a:xfrm rot="16200000">
            <a:off x="4244181" y="2585243"/>
            <a:ext cx="865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8879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9" name="Rectangle 3"/>
          <p:cNvSpPr>
            <a:spLocks noGrp="1" noChangeArrowheads="1"/>
          </p:cNvSpPr>
          <p:nvPr>
            <p:ph type="title"/>
          </p:nvPr>
        </p:nvSpPr>
        <p:spPr>
          <a:xfrm>
            <a:off x="1400175" y="134938"/>
            <a:ext cx="6535738" cy="469900"/>
          </a:xfrm>
        </p:spPr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0.05% Carbon in Bismaleimide Resin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330825" y="4492625"/>
            <a:ext cx="1768475" cy="1981200"/>
            <a:chOff x="816" y="3216"/>
            <a:chExt cx="1236" cy="1559"/>
          </a:xfrm>
        </p:grpSpPr>
        <p:pic>
          <p:nvPicPr>
            <p:cNvPr id="72892" name="Picture 12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3216"/>
              <a:ext cx="1236" cy="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893" name="Line 13"/>
            <p:cNvSpPr>
              <a:spLocks noChangeShapeType="1"/>
            </p:cNvSpPr>
            <p:nvPr/>
          </p:nvSpPr>
          <p:spPr bwMode="auto">
            <a:xfrm>
              <a:off x="836" y="4541"/>
              <a:ext cx="401" cy="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36469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2894" name="Rectangle 14"/>
            <p:cNvSpPr>
              <a:spLocks noChangeArrowheads="1"/>
            </p:cNvSpPr>
            <p:nvPr/>
          </p:nvSpPr>
          <p:spPr bwMode="auto">
            <a:xfrm>
              <a:off x="873" y="4597"/>
              <a:ext cx="463" cy="15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36469" bIns="0">
              <a:prstTxWarp prst="textNoShape">
                <a:avLst/>
              </a:prstTxWarp>
              <a:spAutoFit/>
            </a:bodyPr>
            <a:lstStyle/>
            <a:p>
              <a:pPr marL="34925" defTabSz="820738" eaLnBrk="1" hangingPunct="1"/>
              <a:r>
                <a:rPr lang="en-US" sz="1300">
                  <a:latin typeface="Verdana" charset="0"/>
                  <a:sym typeface="Verdana" charset="0"/>
                </a:rPr>
                <a:t>2000 </a:t>
              </a:r>
              <a:r>
                <a:rPr lang="en-US" sz="1300">
                  <a:latin typeface="Lucida Grande" charset="0"/>
                  <a:sym typeface="Lucida Grande" charset="0"/>
                </a:rPr>
                <a:t>Å</a:t>
              </a:r>
            </a:p>
          </p:txBody>
        </p:sp>
      </p:grpSp>
      <p:grpSp>
        <p:nvGrpSpPr>
          <p:cNvPr id="3" name="Group 206"/>
          <p:cNvGrpSpPr>
            <a:grpSpLocks/>
          </p:cNvGrpSpPr>
          <p:nvPr/>
        </p:nvGrpSpPr>
        <p:grpSpPr bwMode="auto">
          <a:xfrm>
            <a:off x="296863" y="969963"/>
            <a:ext cx="8705850" cy="5189537"/>
            <a:chOff x="187" y="619"/>
            <a:chExt cx="5484" cy="3269"/>
          </a:xfrm>
        </p:grpSpPr>
        <p:pic>
          <p:nvPicPr>
            <p:cNvPr id="72754" name="Picture 15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" y="717"/>
              <a:ext cx="2695" cy="317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72755" name="Text Box 10"/>
            <p:cNvSpPr txBox="1">
              <a:spLocks/>
            </p:cNvSpPr>
            <p:nvPr/>
          </p:nvSpPr>
          <p:spPr bwMode="auto">
            <a:xfrm>
              <a:off x="4591" y="1725"/>
              <a:ext cx="349" cy="24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82058" tIns="41029" rIns="82058" bIns="41029">
              <a:prstTxWarp prst="textNoShape">
                <a:avLst/>
              </a:prstTxWarp>
              <a:spAutoFit/>
            </a:bodyPr>
            <a:lstStyle/>
            <a:p>
              <a:pPr defTabSz="820738"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  <a:latin typeface="Times New Roman" charset="0"/>
                  <a:ea typeface="Times" charset="0"/>
                  <a:cs typeface="Times" charset="0"/>
                  <a:sym typeface="Times" charset="0"/>
                </a:rPr>
                <a:t>d</a:t>
              </a: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51" y="1301"/>
              <a:ext cx="1510" cy="1271"/>
              <a:chOff x="3857" y="1104"/>
              <a:chExt cx="1661" cy="1440"/>
            </a:xfrm>
          </p:grpSpPr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4207" y="1557"/>
                <a:ext cx="131" cy="240"/>
                <a:chOff x="732" y="1824"/>
                <a:chExt cx="131" cy="240"/>
              </a:xfrm>
            </p:grpSpPr>
            <p:sp>
              <p:nvSpPr>
                <p:cNvPr id="72889" name="AutoShape 17"/>
                <p:cNvSpPr>
                  <a:spLocks noChangeArrowheads="1"/>
                </p:cNvSpPr>
                <p:nvPr/>
              </p:nvSpPr>
              <p:spPr bwMode="auto">
                <a:xfrm rot="-1380000">
                  <a:off x="767" y="1824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90" name="AutoShape 18"/>
                <p:cNvSpPr>
                  <a:spLocks noChangeArrowheads="1"/>
                </p:cNvSpPr>
                <p:nvPr/>
              </p:nvSpPr>
              <p:spPr bwMode="auto">
                <a:xfrm rot="-1380000">
                  <a:off x="732" y="1831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91" name="AutoShape 19"/>
                <p:cNvSpPr>
                  <a:spLocks noChangeArrowheads="1"/>
                </p:cNvSpPr>
                <p:nvPr/>
              </p:nvSpPr>
              <p:spPr bwMode="auto">
                <a:xfrm rot="-1380000">
                  <a:off x="738" y="1859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 rot="-2312238">
                <a:off x="4368" y="1776"/>
                <a:ext cx="131" cy="240"/>
                <a:chOff x="876" y="2112"/>
                <a:chExt cx="131" cy="240"/>
              </a:xfrm>
            </p:grpSpPr>
            <p:sp>
              <p:nvSpPr>
                <p:cNvPr id="72886" name="AutoShape 21"/>
                <p:cNvSpPr>
                  <a:spLocks noChangeArrowheads="1"/>
                </p:cNvSpPr>
                <p:nvPr/>
              </p:nvSpPr>
              <p:spPr bwMode="auto">
                <a:xfrm rot="-1380000">
                  <a:off x="911" y="2112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87" name="AutoShape 22"/>
                <p:cNvSpPr>
                  <a:spLocks noChangeArrowheads="1"/>
                </p:cNvSpPr>
                <p:nvPr/>
              </p:nvSpPr>
              <p:spPr bwMode="auto">
                <a:xfrm rot="-1380000">
                  <a:off x="876" y="2119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88" name="AutoShape 23"/>
                <p:cNvSpPr>
                  <a:spLocks noChangeArrowheads="1"/>
                </p:cNvSpPr>
                <p:nvPr/>
              </p:nvSpPr>
              <p:spPr bwMode="auto">
                <a:xfrm rot="-1380000">
                  <a:off x="882" y="2147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4512" y="1872"/>
                <a:ext cx="131" cy="240"/>
                <a:chOff x="1068" y="2208"/>
                <a:chExt cx="131" cy="240"/>
              </a:xfrm>
            </p:grpSpPr>
            <p:sp>
              <p:nvSpPr>
                <p:cNvPr id="72883" name="AutoShape 25"/>
                <p:cNvSpPr>
                  <a:spLocks noChangeArrowheads="1"/>
                </p:cNvSpPr>
                <p:nvPr/>
              </p:nvSpPr>
              <p:spPr bwMode="auto">
                <a:xfrm rot="-1380000">
                  <a:off x="1103" y="2208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84" name="AutoShape 26"/>
                <p:cNvSpPr>
                  <a:spLocks noChangeArrowheads="1"/>
                </p:cNvSpPr>
                <p:nvPr/>
              </p:nvSpPr>
              <p:spPr bwMode="auto">
                <a:xfrm rot="-1380000">
                  <a:off x="1068" y="2215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85" name="AutoShape 27"/>
                <p:cNvSpPr>
                  <a:spLocks noChangeArrowheads="1"/>
                </p:cNvSpPr>
                <p:nvPr/>
              </p:nvSpPr>
              <p:spPr bwMode="auto">
                <a:xfrm rot="-1380000">
                  <a:off x="1074" y="2243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>
                <a:off x="4368" y="2112"/>
                <a:ext cx="131" cy="240"/>
                <a:chOff x="924" y="2448"/>
                <a:chExt cx="131" cy="240"/>
              </a:xfrm>
            </p:grpSpPr>
            <p:sp>
              <p:nvSpPr>
                <p:cNvPr id="72880" name="AutoShape 29"/>
                <p:cNvSpPr>
                  <a:spLocks noChangeArrowheads="1"/>
                </p:cNvSpPr>
                <p:nvPr/>
              </p:nvSpPr>
              <p:spPr bwMode="auto">
                <a:xfrm rot="-1380000">
                  <a:off x="959" y="2448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81" name="AutoShape 30"/>
                <p:cNvSpPr>
                  <a:spLocks noChangeArrowheads="1"/>
                </p:cNvSpPr>
                <p:nvPr/>
              </p:nvSpPr>
              <p:spPr bwMode="auto">
                <a:xfrm rot="-1380000">
                  <a:off x="924" y="2455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82" name="AutoShape 31"/>
                <p:cNvSpPr>
                  <a:spLocks noChangeArrowheads="1"/>
                </p:cNvSpPr>
                <p:nvPr/>
              </p:nvSpPr>
              <p:spPr bwMode="auto">
                <a:xfrm rot="-1380000">
                  <a:off x="930" y="2483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4692" y="1488"/>
                <a:ext cx="96" cy="240"/>
                <a:chOff x="1248" y="1824"/>
                <a:chExt cx="96" cy="240"/>
              </a:xfrm>
            </p:grpSpPr>
            <p:sp>
              <p:nvSpPr>
                <p:cNvPr id="72877" name="AutoShape 33"/>
                <p:cNvSpPr>
                  <a:spLocks noChangeArrowheads="1"/>
                </p:cNvSpPr>
                <p:nvPr/>
              </p:nvSpPr>
              <p:spPr bwMode="auto">
                <a:xfrm>
                  <a:off x="1248" y="1824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8" name="AutoShape 34"/>
                <p:cNvSpPr>
                  <a:spLocks noChangeArrowheads="1"/>
                </p:cNvSpPr>
                <p:nvPr/>
              </p:nvSpPr>
              <p:spPr bwMode="auto">
                <a:xfrm>
                  <a:off x="1248" y="1824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9" name="AutoShape 35"/>
                <p:cNvSpPr>
                  <a:spLocks noChangeArrowheads="1"/>
                </p:cNvSpPr>
                <p:nvPr/>
              </p:nvSpPr>
              <p:spPr bwMode="auto">
                <a:xfrm>
                  <a:off x="1248" y="185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4368" y="1248"/>
                <a:ext cx="96" cy="240"/>
                <a:chOff x="1104" y="1728"/>
                <a:chExt cx="96" cy="240"/>
              </a:xfrm>
            </p:grpSpPr>
            <p:sp>
              <p:nvSpPr>
                <p:cNvPr id="72874" name="AutoShape 37"/>
                <p:cNvSpPr>
                  <a:spLocks noChangeArrowheads="1"/>
                </p:cNvSpPr>
                <p:nvPr/>
              </p:nvSpPr>
              <p:spPr bwMode="auto">
                <a:xfrm>
                  <a:off x="1104" y="1728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5" name="AutoShape 38"/>
                <p:cNvSpPr>
                  <a:spLocks noChangeArrowheads="1"/>
                </p:cNvSpPr>
                <p:nvPr/>
              </p:nvSpPr>
              <p:spPr bwMode="auto">
                <a:xfrm>
                  <a:off x="1104" y="1728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6" name="AutoShape 39"/>
                <p:cNvSpPr>
                  <a:spLocks noChangeArrowheads="1"/>
                </p:cNvSpPr>
                <p:nvPr/>
              </p:nvSpPr>
              <p:spPr bwMode="auto">
                <a:xfrm>
                  <a:off x="1104" y="1758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0"/>
              <p:cNvGrpSpPr>
                <a:grpSpLocks/>
              </p:cNvGrpSpPr>
              <p:nvPr/>
            </p:nvGrpSpPr>
            <p:grpSpPr bwMode="auto">
              <a:xfrm>
                <a:off x="4416" y="1104"/>
                <a:ext cx="159" cy="240"/>
                <a:chOff x="1199" y="1584"/>
                <a:chExt cx="159" cy="240"/>
              </a:xfrm>
            </p:grpSpPr>
            <p:sp>
              <p:nvSpPr>
                <p:cNvPr id="72871" name="AutoShape 41"/>
                <p:cNvSpPr>
                  <a:spLocks noChangeArrowheads="1"/>
                </p:cNvSpPr>
                <p:nvPr/>
              </p:nvSpPr>
              <p:spPr bwMode="auto">
                <a:xfrm rot="2639999">
                  <a:off x="1199" y="1584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2" name="AutoShape 42"/>
                <p:cNvSpPr>
                  <a:spLocks noChangeArrowheads="1"/>
                </p:cNvSpPr>
                <p:nvPr/>
              </p:nvSpPr>
              <p:spPr bwMode="auto">
                <a:xfrm rot="2639999">
                  <a:off x="1262" y="1609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3" name="AutoShape 43"/>
                <p:cNvSpPr>
                  <a:spLocks noChangeArrowheads="1"/>
                </p:cNvSpPr>
                <p:nvPr/>
              </p:nvSpPr>
              <p:spPr bwMode="auto">
                <a:xfrm rot="2639999">
                  <a:off x="1252" y="1635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44"/>
              <p:cNvGrpSpPr>
                <a:grpSpLocks/>
              </p:cNvGrpSpPr>
              <p:nvPr/>
            </p:nvGrpSpPr>
            <p:grpSpPr bwMode="auto">
              <a:xfrm>
                <a:off x="4595" y="1680"/>
                <a:ext cx="159" cy="240"/>
                <a:chOff x="1151" y="2016"/>
                <a:chExt cx="159" cy="240"/>
              </a:xfrm>
            </p:grpSpPr>
            <p:sp>
              <p:nvSpPr>
                <p:cNvPr id="72868" name="AutoShape 45"/>
                <p:cNvSpPr>
                  <a:spLocks noChangeArrowheads="1"/>
                </p:cNvSpPr>
                <p:nvPr/>
              </p:nvSpPr>
              <p:spPr bwMode="auto">
                <a:xfrm rot="2639999">
                  <a:off x="1151" y="2016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9" name="AutoShape 46"/>
                <p:cNvSpPr>
                  <a:spLocks noChangeArrowheads="1"/>
                </p:cNvSpPr>
                <p:nvPr/>
              </p:nvSpPr>
              <p:spPr bwMode="auto">
                <a:xfrm rot="2639999">
                  <a:off x="1214" y="2041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70" name="AutoShape 47"/>
                <p:cNvSpPr>
                  <a:spLocks noChangeArrowheads="1"/>
                </p:cNvSpPr>
                <p:nvPr/>
              </p:nvSpPr>
              <p:spPr bwMode="auto">
                <a:xfrm rot="2639999">
                  <a:off x="1204" y="2067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8"/>
              <p:cNvGrpSpPr>
                <a:grpSpLocks/>
              </p:cNvGrpSpPr>
              <p:nvPr/>
            </p:nvGrpSpPr>
            <p:grpSpPr bwMode="auto">
              <a:xfrm>
                <a:off x="4739" y="1920"/>
                <a:ext cx="159" cy="240"/>
                <a:chOff x="1295" y="2256"/>
                <a:chExt cx="159" cy="240"/>
              </a:xfrm>
            </p:grpSpPr>
            <p:sp>
              <p:nvSpPr>
                <p:cNvPr id="72865" name="AutoShape 49"/>
                <p:cNvSpPr>
                  <a:spLocks noChangeArrowheads="1"/>
                </p:cNvSpPr>
                <p:nvPr/>
              </p:nvSpPr>
              <p:spPr bwMode="auto">
                <a:xfrm rot="2639999">
                  <a:off x="1295" y="2256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6" name="AutoShape 50"/>
                <p:cNvSpPr>
                  <a:spLocks noChangeArrowheads="1"/>
                </p:cNvSpPr>
                <p:nvPr/>
              </p:nvSpPr>
              <p:spPr bwMode="auto">
                <a:xfrm rot="2639999">
                  <a:off x="1358" y="2281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7" name="AutoShape 51"/>
                <p:cNvSpPr>
                  <a:spLocks noChangeArrowheads="1"/>
                </p:cNvSpPr>
                <p:nvPr/>
              </p:nvSpPr>
              <p:spPr bwMode="auto">
                <a:xfrm rot="2639999">
                  <a:off x="1348" y="2307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2"/>
              <p:cNvGrpSpPr>
                <a:grpSpLocks/>
              </p:cNvGrpSpPr>
              <p:nvPr/>
            </p:nvGrpSpPr>
            <p:grpSpPr bwMode="auto">
              <a:xfrm>
                <a:off x="4019" y="1474"/>
                <a:ext cx="240" cy="109"/>
                <a:chOff x="575" y="1810"/>
                <a:chExt cx="240" cy="109"/>
              </a:xfrm>
            </p:grpSpPr>
            <p:sp>
              <p:nvSpPr>
                <p:cNvPr id="72862" name="AutoShape 53"/>
                <p:cNvSpPr>
                  <a:spLocks noChangeArrowheads="1"/>
                </p:cNvSpPr>
                <p:nvPr/>
              </p:nvSpPr>
              <p:spPr bwMode="auto">
                <a:xfrm rot="-4920000">
                  <a:off x="647" y="175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3" name="AutoShape 54"/>
                <p:cNvSpPr>
                  <a:spLocks noChangeArrowheads="1"/>
                </p:cNvSpPr>
                <p:nvPr/>
              </p:nvSpPr>
              <p:spPr bwMode="auto">
                <a:xfrm rot="-4920000">
                  <a:off x="558" y="1828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4" name="AutoShape 55"/>
                <p:cNvSpPr>
                  <a:spLocks noChangeArrowheads="1"/>
                </p:cNvSpPr>
                <p:nvPr/>
              </p:nvSpPr>
              <p:spPr bwMode="auto">
                <a:xfrm rot="-4920000">
                  <a:off x="573" y="1846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56"/>
              <p:cNvGrpSpPr>
                <a:grpSpLocks/>
              </p:cNvGrpSpPr>
              <p:nvPr/>
            </p:nvGrpSpPr>
            <p:grpSpPr bwMode="auto">
              <a:xfrm>
                <a:off x="4835" y="2159"/>
                <a:ext cx="109" cy="240"/>
                <a:chOff x="1391" y="2495"/>
                <a:chExt cx="109" cy="240"/>
              </a:xfrm>
            </p:grpSpPr>
            <p:sp>
              <p:nvSpPr>
                <p:cNvPr id="72859" name="AutoShape 57"/>
                <p:cNvSpPr>
                  <a:spLocks noChangeArrowheads="1"/>
                </p:cNvSpPr>
                <p:nvPr/>
              </p:nvSpPr>
              <p:spPr bwMode="auto">
                <a:xfrm rot="479999">
                  <a:off x="1391" y="2495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0" name="AutoShape 58"/>
                <p:cNvSpPr>
                  <a:spLocks noChangeArrowheads="1"/>
                </p:cNvSpPr>
                <p:nvPr/>
              </p:nvSpPr>
              <p:spPr bwMode="auto">
                <a:xfrm rot="479999">
                  <a:off x="1404" y="2496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61" name="AutoShape 59"/>
                <p:cNvSpPr>
                  <a:spLocks noChangeArrowheads="1"/>
                </p:cNvSpPr>
                <p:nvPr/>
              </p:nvSpPr>
              <p:spPr bwMode="auto">
                <a:xfrm rot="479999">
                  <a:off x="1402" y="2526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4643" y="2373"/>
                <a:ext cx="240" cy="122"/>
                <a:chOff x="1199" y="2709"/>
                <a:chExt cx="240" cy="122"/>
              </a:xfrm>
            </p:grpSpPr>
            <p:sp>
              <p:nvSpPr>
                <p:cNvPr id="72856" name="AutoShape 61"/>
                <p:cNvSpPr>
                  <a:spLocks noChangeArrowheads="1"/>
                </p:cNvSpPr>
                <p:nvPr/>
              </p:nvSpPr>
              <p:spPr bwMode="auto">
                <a:xfrm rot="4380001">
                  <a:off x="1271" y="2663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57" name="AutoShape 62"/>
                <p:cNvSpPr>
                  <a:spLocks noChangeArrowheads="1"/>
                </p:cNvSpPr>
                <p:nvPr/>
              </p:nvSpPr>
              <p:spPr bwMode="auto">
                <a:xfrm rot="4380001">
                  <a:off x="1357" y="272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58" name="AutoShape 63"/>
                <p:cNvSpPr>
                  <a:spLocks noChangeArrowheads="1"/>
                </p:cNvSpPr>
                <p:nvPr/>
              </p:nvSpPr>
              <p:spPr bwMode="auto">
                <a:xfrm rot="4380001">
                  <a:off x="1343" y="2746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4"/>
              <p:cNvGrpSpPr>
                <a:grpSpLocks/>
              </p:cNvGrpSpPr>
              <p:nvPr/>
            </p:nvGrpSpPr>
            <p:grpSpPr bwMode="auto">
              <a:xfrm>
                <a:off x="4403" y="2037"/>
                <a:ext cx="240" cy="122"/>
                <a:chOff x="959" y="2373"/>
                <a:chExt cx="240" cy="122"/>
              </a:xfrm>
            </p:grpSpPr>
            <p:sp>
              <p:nvSpPr>
                <p:cNvPr id="72853" name="AutoShape 65"/>
                <p:cNvSpPr>
                  <a:spLocks noChangeArrowheads="1"/>
                </p:cNvSpPr>
                <p:nvPr/>
              </p:nvSpPr>
              <p:spPr bwMode="auto">
                <a:xfrm rot="4380001">
                  <a:off x="1031" y="2327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54" name="AutoShape 66"/>
                <p:cNvSpPr>
                  <a:spLocks noChangeArrowheads="1"/>
                </p:cNvSpPr>
                <p:nvPr/>
              </p:nvSpPr>
              <p:spPr bwMode="auto">
                <a:xfrm rot="4380001">
                  <a:off x="1117" y="2391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55" name="AutoShape 67"/>
                <p:cNvSpPr>
                  <a:spLocks noChangeArrowheads="1"/>
                </p:cNvSpPr>
                <p:nvPr/>
              </p:nvSpPr>
              <p:spPr bwMode="auto">
                <a:xfrm rot="4380001">
                  <a:off x="1103" y="2410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4211" y="1413"/>
                <a:ext cx="240" cy="122"/>
                <a:chOff x="767" y="1749"/>
                <a:chExt cx="240" cy="122"/>
              </a:xfrm>
            </p:grpSpPr>
            <p:sp>
              <p:nvSpPr>
                <p:cNvPr id="72850" name="AutoShape 69"/>
                <p:cNvSpPr>
                  <a:spLocks noChangeArrowheads="1"/>
                </p:cNvSpPr>
                <p:nvPr/>
              </p:nvSpPr>
              <p:spPr bwMode="auto">
                <a:xfrm rot="4380001">
                  <a:off x="839" y="1703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51" name="AutoShape 70"/>
                <p:cNvSpPr>
                  <a:spLocks noChangeArrowheads="1"/>
                </p:cNvSpPr>
                <p:nvPr/>
              </p:nvSpPr>
              <p:spPr bwMode="auto">
                <a:xfrm rot="4380001">
                  <a:off x="925" y="176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52" name="AutoShape 71"/>
                <p:cNvSpPr>
                  <a:spLocks noChangeArrowheads="1"/>
                </p:cNvSpPr>
                <p:nvPr/>
              </p:nvSpPr>
              <p:spPr bwMode="auto">
                <a:xfrm rot="4380001">
                  <a:off x="911" y="1786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72"/>
              <p:cNvGrpSpPr>
                <a:grpSpLocks/>
              </p:cNvGrpSpPr>
              <p:nvPr/>
            </p:nvGrpSpPr>
            <p:grpSpPr bwMode="auto">
              <a:xfrm>
                <a:off x="5184" y="1680"/>
                <a:ext cx="240" cy="113"/>
                <a:chOff x="1008" y="2352"/>
                <a:chExt cx="240" cy="113"/>
              </a:xfrm>
            </p:grpSpPr>
            <p:sp>
              <p:nvSpPr>
                <p:cNvPr id="72847" name="AutoShape 73"/>
                <p:cNvSpPr>
                  <a:spLocks noChangeArrowheads="1"/>
                </p:cNvSpPr>
                <p:nvPr/>
              </p:nvSpPr>
              <p:spPr bwMode="auto">
                <a:xfrm rot="6059999">
                  <a:off x="1080" y="2280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8" name="AutoShape 74"/>
                <p:cNvSpPr>
                  <a:spLocks noChangeArrowheads="1"/>
                </p:cNvSpPr>
                <p:nvPr/>
              </p:nvSpPr>
              <p:spPr bwMode="auto">
                <a:xfrm rot="6059999">
                  <a:off x="1168" y="238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9" name="AutoShape 75"/>
                <p:cNvSpPr>
                  <a:spLocks noChangeArrowheads="1"/>
                </p:cNvSpPr>
                <p:nvPr/>
              </p:nvSpPr>
              <p:spPr bwMode="auto">
                <a:xfrm rot="6059999">
                  <a:off x="1153" y="2399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76"/>
              <p:cNvGrpSpPr>
                <a:grpSpLocks/>
              </p:cNvGrpSpPr>
              <p:nvPr/>
            </p:nvGrpSpPr>
            <p:grpSpPr bwMode="auto">
              <a:xfrm>
                <a:off x="4547" y="2304"/>
                <a:ext cx="144" cy="240"/>
                <a:chOff x="1103" y="2640"/>
                <a:chExt cx="144" cy="240"/>
              </a:xfrm>
            </p:grpSpPr>
            <p:sp>
              <p:nvSpPr>
                <p:cNvPr id="72844" name="AutoShape 77"/>
                <p:cNvSpPr>
                  <a:spLocks noChangeArrowheads="1"/>
                </p:cNvSpPr>
                <p:nvPr/>
              </p:nvSpPr>
              <p:spPr bwMode="auto">
                <a:xfrm rot="8880000">
                  <a:off x="1103" y="2640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5" name="AutoShape 78"/>
                <p:cNvSpPr>
                  <a:spLocks noChangeArrowheads="1"/>
                </p:cNvSpPr>
                <p:nvPr/>
              </p:nvSpPr>
              <p:spPr bwMode="auto">
                <a:xfrm rot="8880000">
                  <a:off x="1151" y="2806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6" name="AutoShape 79"/>
                <p:cNvSpPr>
                  <a:spLocks noChangeArrowheads="1"/>
                </p:cNvSpPr>
                <p:nvPr/>
              </p:nvSpPr>
              <p:spPr bwMode="auto">
                <a:xfrm rot="8880000">
                  <a:off x="1143" y="2808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80"/>
              <p:cNvGrpSpPr>
                <a:grpSpLocks/>
              </p:cNvGrpSpPr>
              <p:nvPr/>
            </p:nvGrpSpPr>
            <p:grpSpPr bwMode="auto">
              <a:xfrm rot="-1527619">
                <a:off x="3857" y="1164"/>
                <a:ext cx="144" cy="240"/>
                <a:chOff x="1007" y="1776"/>
                <a:chExt cx="144" cy="240"/>
              </a:xfrm>
            </p:grpSpPr>
            <p:sp>
              <p:nvSpPr>
                <p:cNvPr id="72841" name="AutoShape 81"/>
                <p:cNvSpPr>
                  <a:spLocks noChangeArrowheads="1"/>
                </p:cNvSpPr>
                <p:nvPr/>
              </p:nvSpPr>
              <p:spPr bwMode="auto">
                <a:xfrm rot="8880000">
                  <a:off x="1007" y="1776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2" name="AutoShape 82"/>
                <p:cNvSpPr>
                  <a:spLocks noChangeArrowheads="1"/>
                </p:cNvSpPr>
                <p:nvPr/>
              </p:nvSpPr>
              <p:spPr bwMode="auto">
                <a:xfrm rot="8880000">
                  <a:off x="1055" y="1942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3" name="AutoShape 83"/>
                <p:cNvSpPr>
                  <a:spLocks noChangeArrowheads="1"/>
                </p:cNvSpPr>
                <p:nvPr/>
              </p:nvSpPr>
              <p:spPr bwMode="auto">
                <a:xfrm rot="8880000">
                  <a:off x="1047" y="194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84"/>
              <p:cNvGrpSpPr>
                <a:grpSpLocks/>
              </p:cNvGrpSpPr>
              <p:nvPr/>
            </p:nvGrpSpPr>
            <p:grpSpPr bwMode="auto">
              <a:xfrm>
                <a:off x="4835" y="1967"/>
                <a:ext cx="109" cy="240"/>
                <a:chOff x="1391" y="2303"/>
                <a:chExt cx="109" cy="240"/>
              </a:xfrm>
            </p:grpSpPr>
            <p:sp>
              <p:nvSpPr>
                <p:cNvPr id="72838" name="AutoShape 85"/>
                <p:cNvSpPr>
                  <a:spLocks noChangeArrowheads="1"/>
                </p:cNvSpPr>
                <p:nvPr/>
              </p:nvSpPr>
              <p:spPr bwMode="auto">
                <a:xfrm rot="479999">
                  <a:off x="1391" y="2303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9" name="AutoShape 86"/>
                <p:cNvSpPr>
                  <a:spLocks noChangeArrowheads="1"/>
                </p:cNvSpPr>
                <p:nvPr/>
              </p:nvSpPr>
              <p:spPr bwMode="auto">
                <a:xfrm rot="479999">
                  <a:off x="1404" y="2304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40" name="AutoShape 87"/>
                <p:cNvSpPr>
                  <a:spLocks noChangeArrowheads="1"/>
                </p:cNvSpPr>
                <p:nvPr/>
              </p:nvSpPr>
              <p:spPr bwMode="auto">
                <a:xfrm rot="479999">
                  <a:off x="1402" y="233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88"/>
              <p:cNvGrpSpPr>
                <a:grpSpLocks/>
              </p:cNvGrpSpPr>
              <p:nvPr/>
            </p:nvGrpSpPr>
            <p:grpSpPr bwMode="auto">
              <a:xfrm>
                <a:off x="4764" y="1457"/>
                <a:ext cx="240" cy="103"/>
                <a:chOff x="1320" y="1793"/>
                <a:chExt cx="240" cy="103"/>
              </a:xfrm>
            </p:grpSpPr>
            <p:sp>
              <p:nvSpPr>
                <p:cNvPr id="72835" name="AutoShape 89"/>
                <p:cNvSpPr>
                  <a:spLocks noChangeArrowheads="1"/>
                </p:cNvSpPr>
                <p:nvPr/>
              </p:nvSpPr>
              <p:spPr bwMode="auto">
                <a:xfrm rot="5100000">
                  <a:off x="1392" y="1728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6" name="AutoShape 90"/>
                <p:cNvSpPr>
                  <a:spLocks noChangeArrowheads="1"/>
                </p:cNvSpPr>
                <p:nvPr/>
              </p:nvSpPr>
              <p:spPr bwMode="auto">
                <a:xfrm rot="5100000">
                  <a:off x="1482" y="1811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7" name="AutoShape 91"/>
                <p:cNvSpPr>
                  <a:spLocks noChangeArrowheads="1"/>
                </p:cNvSpPr>
                <p:nvPr/>
              </p:nvSpPr>
              <p:spPr bwMode="auto">
                <a:xfrm rot="5100000">
                  <a:off x="1467" y="1827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92"/>
              <p:cNvGrpSpPr>
                <a:grpSpLocks/>
              </p:cNvGrpSpPr>
              <p:nvPr/>
            </p:nvGrpSpPr>
            <p:grpSpPr bwMode="auto">
              <a:xfrm>
                <a:off x="3936" y="1296"/>
                <a:ext cx="118" cy="240"/>
                <a:chOff x="505" y="1631"/>
                <a:chExt cx="118" cy="240"/>
              </a:xfrm>
            </p:grpSpPr>
            <p:sp>
              <p:nvSpPr>
                <p:cNvPr id="72832" name="AutoShape 93"/>
                <p:cNvSpPr>
                  <a:spLocks noChangeArrowheads="1"/>
                </p:cNvSpPr>
                <p:nvPr/>
              </p:nvSpPr>
              <p:spPr bwMode="auto">
                <a:xfrm rot="-840000">
                  <a:off x="527" y="163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3" name="AutoShape 94"/>
                <p:cNvSpPr>
                  <a:spLocks noChangeArrowheads="1"/>
                </p:cNvSpPr>
                <p:nvPr/>
              </p:nvSpPr>
              <p:spPr bwMode="auto">
                <a:xfrm rot="-840000">
                  <a:off x="505" y="1634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4" name="AutoShape 95"/>
                <p:cNvSpPr>
                  <a:spLocks noChangeArrowheads="1"/>
                </p:cNvSpPr>
                <p:nvPr/>
              </p:nvSpPr>
              <p:spPr bwMode="auto">
                <a:xfrm rot="-840000">
                  <a:off x="509" y="166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96"/>
              <p:cNvGrpSpPr>
                <a:grpSpLocks/>
              </p:cNvGrpSpPr>
              <p:nvPr/>
            </p:nvGrpSpPr>
            <p:grpSpPr bwMode="auto">
              <a:xfrm>
                <a:off x="4163" y="1760"/>
                <a:ext cx="240" cy="160"/>
                <a:chOff x="719" y="2096"/>
                <a:chExt cx="240" cy="160"/>
              </a:xfrm>
            </p:grpSpPr>
            <p:sp>
              <p:nvSpPr>
                <p:cNvPr id="72829" name="AutoShape 97"/>
                <p:cNvSpPr>
                  <a:spLocks noChangeArrowheads="1"/>
                </p:cNvSpPr>
                <p:nvPr/>
              </p:nvSpPr>
              <p:spPr bwMode="auto">
                <a:xfrm rot="2700000">
                  <a:off x="791" y="2088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0" name="AutoShape 98"/>
                <p:cNvSpPr>
                  <a:spLocks noChangeArrowheads="1"/>
                </p:cNvSpPr>
                <p:nvPr/>
              </p:nvSpPr>
              <p:spPr bwMode="auto">
                <a:xfrm rot="2700000">
                  <a:off x="856" y="2114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31" name="AutoShape 99"/>
                <p:cNvSpPr>
                  <a:spLocks noChangeArrowheads="1"/>
                </p:cNvSpPr>
                <p:nvPr/>
              </p:nvSpPr>
              <p:spPr bwMode="auto">
                <a:xfrm rot="2700000">
                  <a:off x="845" y="2140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100"/>
              <p:cNvGrpSpPr>
                <a:grpSpLocks/>
              </p:cNvGrpSpPr>
              <p:nvPr/>
            </p:nvGrpSpPr>
            <p:grpSpPr bwMode="auto">
              <a:xfrm>
                <a:off x="4883" y="1775"/>
                <a:ext cx="109" cy="240"/>
                <a:chOff x="1439" y="2111"/>
                <a:chExt cx="109" cy="240"/>
              </a:xfrm>
            </p:grpSpPr>
            <p:sp>
              <p:nvSpPr>
                <p:cNvPr id="72826" name="AutoShape 101"/>
                <p:cNvSpPr>
                  <a:spLocks noChangeArrowheads="1"/>
                </p:cNvSpPr>
                <p:nvPr/>
              </p:nvSpPr>
              <p:spPr bwMode="auto">
                <a:xfrm rot="479999">
                  <a:off x="1439" y="211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27" name="AutoShape 102"/>
                <p:cNvSpPr>
                  <a:spLocks noChangeArrowheads="1"/>
                </p:cNvSpPr>
                <p:nvPr/>
              </p:nvSpPr>
              <p:spPr bwMode="auto">
                <a:xfrm rot="479999">
                  <a:off x="1452" y="2112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28" name="AutoShape 103"/>
                <p:cNvSpPr>
                  <a:spLocks noChangeArrowheads="1"/>
                </p:cNvSpPr>
                <p:nvPr/>
              </p:nvSpPr>
              <p:spPr bwMode="auto">
                <a:xfrm rot="479999">
                  <a:off x="1450" y="2142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04"/>
              <p:cNvGrpSpPr>
                <a:grpSpLocks/>
              </p:cNvGrpSpPr>
              <p:nvPr/>
            </p:nvGrpSpPr>
            <p:grpSpPr bwMode="auto">
              <a:xfrm>
                <a:off x="5075" y="1343"/>
                <a:ext cx="109" cy="240"/>
                <a:chOff x="1631" y="1679"/>
                <a:chExt cx="109" cy="240"/>
              </a:xfrm>
            </p:grpSpPr>
            <p:sp>
              <p:nvSpPr>
                <p:cNvPr id="72823" name="AutoShape 105"/>
                <p:cNvSpPr>
                  <a:spLocks noChangeArrowheads="1"/>
                </p:cNvSpPr>
                <p:nvPr/>
              </p:nvSpPr>
              <p:spPr bwMode="auto">
                <a:xfrm rot="479999">
                  <a:off x="1631" y="1679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24" name="AutoShape 106"/>
                <p:cNvSpPr>
                  <a:spLocks noChangeArrowheads="1"/>
                </p:cNvSpPr>
                <p:nvPr/>
              </p:nvSpPr>
              <p:spPr bwMode="auto">
                <a:xfrm rot="479999">
                  <a:off x="1644" y="1680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25" name="AutoShape 107"/>
                <p:cNvSpPr>
                  <a:spLocks noChangeArrowheads="1"/>
                </p:cNvSpPr>
                <p:nvPr/>
              </p:nvSpPr>
              <p:spPr bwMode="auto">
                <a:xfrm rot="479999">
                  <a:off x="1642" y="1710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08"/>
              <p:cNvGrpSpPr>
                <a:grpSpLocks/>
              </p:cNvGrpSpPr>
              <p:nvPr/>
            </p:nvGrpSpPr>
            <p:grpSpPr bwMode="auto">
              <a:xfrm>
                <a:off x="4980" y="1296"/>
                <a:ext cx="240" cy="111"/>
                <a:chOff x="1536" y="1632"/>
                <a:chExt cx="240" cy="111"/>
              </a:xfrm>
            </p:grpSpPr>
            <p:sp>
              <p:nvSpPr>
                <p:cNvPr id="72820" name="AutoShape 109"/>
                <p:cNvSpPr>
                  <a:spLocks noChangeArrowheads="1"/>
                </p:cNvSpPr>
                <p:nvPr/>
              </p:nvSpPr>
              <p:spPr bwMode="auto">
                <a:xfrm rot="6000000">
                  <a:off x="1608" y="1560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21" name="AutoShape 110"/>
                <p:cNvSpPr>
                  <a:spLocks noChangeArrowheads="1"/>
                </p:cNvSpPr>
                <p:nvPr/>
              </p:nvSpPr>
              <p:spPr bwMode="auto">
                <a:xfrm rot="6000000">
                  <a:off x="1696" y="1665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22" name="AutoShape 111"/>
                <p:cNvSpPr>
                  <a:spLocks noChangeArrowheads="1"/>
                </p:cNvSpPr>
                <p:nvPr/>
              </p:nvSpPr>
              <p:spPr bwMode="auto">
                <a:xfrm rot="6000000">
                  <a:off x="1682" y="1677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12"/>
              <p:cNvGrpSpPr>
                <a:grpSpLocks/>
              </p:cNvGrpSpPr>
              <p:nvPr/>
            </p:nvGrpSpPr>
            <p:grpSpPr bwMode="auto">
              <a:xfrm>
                <a:off x="4931" y="1247"/>
                <a:ext cx="109" cy="240"/>
                <a:chOff x="1487" y="1583"/>
                <a:chExt cx="109" cy="240"/>
              </a:xfrm>
            </p:grpSpPr>
            <p:sp>
              <p:nvSpPr>
                <p:cNvPr id="72817" name="AutoShape 113"/>
                <p:cNvSpPr>
                  <a:spLocks noChangeArrowheads="1"/>
                </p:cNvSpPr>
                <p:nvPr/>
              </p:nvSpPr>
              <p:spPr bwMode="auto">
                <a:xfrm rot="479999">
                  <a:off x="1487" y="1583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8" name="AutoShape 114"/>
                <p:cNvSpPr>
                  <a:spLocks noChangeArrowheads="1"/>
                </p:cNvSpPr>
                <p:nvPr/>
              </p:nvSpPr>
              <p:spPr bwMode="auto">
                <a:xfrm rot="479999">
                  <a:off x="1500" y="1584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9" name="AutoShape 115"/>
                <p:cNvSpPr>
                  <a:spLocks noChangeArrowheads="1"/>
                </p:cNvSpPr>
                <p:nvPr/>
              </p:nvSpPr>
              <p:spPr bwMode="auto">
                <a:xfrm rot="479999">
                  <a:off x="1498" y="161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116"/>
              <p:cNvGrpSpPr>
                <a:grpSpLocks/>
              </p:cNvGrpSpPr>
              <p:nvPr/>
            </p:nvGrpSpPr>
            <p:grpSpPr bwMode="auto">
              <a:xfrm>
                <a:off x="4115" y="1919"/>
                <a:ext cx="109" cy="240"/>
                <a:chOff x="671" y="2255"/>
                <a:chExt cx="109" cy="240"/>
              </a:xfrm>
            </p:grpSpPr>
            <p:sp>
              <p:nvSpPr>
                <p:cNvPr id="72814" name="AutoShape 117"/>
                <p:cNvSpPr>
                  <a:spLocks noChangeArrowheads="1"/>
                </p:cNvSpPr>
                <p:nvPr/>
              </p:nvSpPr>
              <p:spPr bwMode="auto">
                <a:xfrm rot="479999">
                  <a:off x="671" y="2255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5" name="AutoShape 118"/>
                <p:cNvSpPr>
                  <a:spLocks noChangeArrowheads="1"/>
                </p:cNvSpPr>
                <p:nvPr/>
              </p:nvSpPr>
              <p:spPr bwMode="auto">
                <a:xfrm rot="479999">
                  <a:off x="684" y="2256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6" name="AutoShape 119"/>
                <p:cNvSpPr>
                  <a:spLocks noChangeArrowheads="1"/>
                </p:cNvSpPr>
                <p:nvPr/>
              </p:nvSpPr>
              <p:spPr bwMode="auto">
                <a:xfrm rot="479999">
                  <a:off x="682" y="2286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120"/>
              <p:cNvGrpSpPr>
                <a:grpSpLocks/>
              </p:cNvGrpSpPr>
              <p:nvPr/>
            </p:nvGrpSpPr>
            <p:grpSpPr bwMode="auto">
              <a:xfrm>
                <a:off x="4017" y="1775"/>
                <a:ext cx="147" cy="240"/>
                <a:chOff x="573" y="2111"/>
                <a:chExt cx="147" cy="240"/>
              </a:xfrm>
            </p:grpSpPr>
            <p:sp>
              <p:nvSpPr>
                <p:cNvPr id="72811" name="AutoShape 121"/>
                <p:cNvSpPr>
                  <a:spLocks noChangeArrowheads="1"/>
                </p:cNvSpPr>
                <p:nvPr/>
              </p:nvSpPr>
              <p:spPr bwMode="auto">
                <a:xfrm rot="-2040000">
                  <a:off x="624" y="211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2" name="AutoShape 122"/>
                <p:cNvSpPr>
                  <a:spLocks noChangeArrowheads="1"/>
                </p:cNvSpPr>
                <p:nvPr/>
              </p:nvSpPr>
              <p:spPr bwMode="auto">
                <a:xfrm rot="-2040000">
                  <a:off x="573" y="212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3" name="AutoShape 123"/>
                <p:cNvSpPr>
                  <a:spLocks noChangeArrowheads="1"/>
                </p:cNvSpPr>
                <p:nvPr/>
              </p:nvSpPr>
              <p:spPr bwMode="auto">
                <a:xfrm rot="-2040000">
                  <a:off x="582" y="215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895" name="Group 124"/>
              <p:cNvGrpSpPr>
                <a:grpSpLocks/>
              </p:cNvGrpSpPr>
              <p:nvPr/>
            </p:nvGrpSpPr>
            <p:grpSpPr bwMode="auto">
              <a:xfrm>
                <a:off x="5062" y="1535"/>
                <a:ext cx="158" cy="240"/>
                <a:chOff x="1618" y="1871"/>
                <a:chExt cx="158" cy="240"/>
              </a:xfrm>
            </p:grpSpPr>
            <p:sp>
              <p:nvSpPr>
                <p:cNvPr id="72808" name="AutoShape 125"/>
                <p:cNvSpPr>
                  <a:spLocks noChangeArrowheads="1"/>
                </p:cNvSpPr>
                <p:nvPr/>
              </p:nvSpPr>
              <p:spPr bwMode="auto">
                <a:xfrm rot="-2579999">
                  <a:off x="1680" y="187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9" name="AutoShape 126"/>
                <p:cNvSpPr>
                  <a:spLocks noChangeArrowheads="1"/>
                </p:cNvSpPr>
                <p:nvPr/>
              </p:nvSpPr>
              <p:spPr bwMode="auto">
                <a:xfrm rot="-2579999">
                  <a:off x="1618" y="1895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10" name="AutoShape 127"/>
                <p:cNvSpPr>
                  <a:spLocks noChangeArrowheads="1"/>
                </p:cNvSpPr>
                <p:nvPr/>
              </p:nvSpPr>
              <p:spPr bwMode="auto">
                <a:xfrm rot="-2579999">
                  <a:off x="1628" y="1922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04" name="Group 128"/>
              <p:cNvGrpSpPr>
                <a:grpSpLocks/>
              </p:cNvGrpSpPr>
              <p:nvPr/>
            </p:nvGrpSpPr>
            <p:grpSpPr bwMode="auto">
              <a:xfrm rot="4419323">
                <a:off x="5009" y="1663"/>
                <a:ext cx="109" cy="240"/>
                <a:chOff x="1487" y="1967"/>
                <a:chExt cx="109" cy="240"/>
              </a:xfrm>
            </p:grpSpPr>
            <p:sp>
              <p:nvSpPr>
                <p:cNvPr id="72805" name="AutoShape 129"/>
                <p:cNvSpPr>
                  <a:spLocks noChangeArrowheads="1"/>
                </p:cNvSpPr>
                <p:nvPr/>
              </p:nvSpPr>
              <p:spPr bwMode="auto">
                <a:xfrm rot="479999">
                  <a:off x="1487" y="1967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6" name="AutoShape 130"/>
                <p:cNvSpPr>
                  <a:spLocks noChangeArrowheads="1"/>
                </p:cNvSpPr>
                <p:nvPr/>
              </p:nvSpPr>
              <p:spPr bwMode="auto">
                <a:xfrm rot="479999">
                  <a:off x="1500" y="1968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7" name="AutoShape 131"/>
                <p:cNvSpPr>
                  <a:spLocks noChangeArrowheads="1"/>
                </p:cNvSpPr>
                <p:nvPr/>
              </p:nvSpPr>
              <p:spPr bwMode="auto">
                <a:xfrm rot="479999">
                  <a:off x="1498" y="1998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05" name="Group 132"/>
              <p:cNvGrpSpPr>
                <a:grpSpLocks/>
              </p:cNvGrpSpPr>
              <p:nvPr/>
            </p:nvGrpSpPr>
            <p:grpSpPr bwMode="auto">
              <a:xfrm>
                <a:off x="3936" y="1632"/>
                <a:ext cx="135" cy="240"/>
                <a:chOff x="776" y="1968"/>
                <a:chExt cx="135" cy="240"/>
              </a:xfrm>
            </p:grpSpPr>
            <p:sp>
              <p:nvSpPr>
                <p:cNvPr id="72802" name="AutoShape 133"/>
                <p:cNvSpPr>
                  <a:spLocks noChangeArrowheads="1"/>
                </p:cNvSpPr>
                <p:nvPr/>
              </p:nvSpPr>
              <p:spPr bwMode="auto">
                <a:xfrm rot="-1560000">
                  <a:off x="815" y="1968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3" name="AutoShape 134"/>
                <p:cNvSpPr>
                  <a:spLocks noChangeArrowheads="1"/>
                </p:cNvSpPr>
                <p:nvPr/>
              </p:nvSpPr>
              <p:spPr bwMode="auto">
                <a:xfrm rot="-1560000">
                  <a:off x="776" y="197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4" name="AutoShape 135"/>
                <p:cNvSpPr>
                  <a:spLocks noChangeArrowheads="1"/>
                </p:cNvSpPr>
                <p:nvPr/>
              </p:nvSpPr>
              <p:spPr bwMode="auto">
                <a:xfrm rot="-1560000">
                  <a:off x="782" y="2005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2788" name="Line 136"/>
              <p:cNvSpPr>
                <a:spLocks noChangeShapeType="1"/>
              </p:cNvSpPr>
              <p:nvPr/>
            </p:nvSpPr>
            <p:spPr bwMode="auto">
              <a:xfrm flipH="1">
                <a:off x="5123" y="2015"/>
                <a:ext cx="48" cy="240"/>
              </a:xfrm>
              <a:prstGeom prst="line">
                <a:avLst/>
              </a:prstGeom>
              <a:noFill/>
              <a:ln w="9525">
                <a:solidFill>
                  <a:srgbClr val="FC0128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lIns="82058" tIns="41029" rIns="82058" bIns="41029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89" name="Text Box 137"/>
              <p:cNvSpPr txBox="1">
                <a:spLocks/>
              </p:cNvSpPr>
              <p:nvPr/>
            </p:nvSpPr>
            <p:spPr bwMode="auto">
              <a:xfrm>
                <a:off x="5219" y="2015"/>
                <a:ext cx="299" cy="29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lIns="82058" tIns="41029" rIns="82058" bIns="41029">
                <a:prstTxWarp prst="textNoShape">
                  <a:avLst/>
                </a:prstTxWarp>
                <a:spAutoFit/>
              </a:bodyPr>
              <a:lstStyle/>
              <a:p>
                <a:pPr defTabSz="820738" eaLnBrk="1" hangingPunct="1"/>
                <a:r>
                  <a:rPr lang="en-US" sz="2200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  <a:sym typeface="Times" charset="0"/>
                  </a:rPr>
                  <a:t>L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  <a:sym typeface="Times" charset="0"/>
                  </a:rPr>
                  <a:t>p</a:t>
                </a:r>
                <a:endParaRPr lang="en-US" sz="220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endParaRPr>
              </a:p>
            </p:txBody>
          </p:sp>
          <p:grpSp>
            <p:nvGrpSpPr>
              <p:cNvPr id="72708" name="Group 138"/>
              <p:cNvGrpSpPr>
                <a:grpSpLocks/>
              </p:cNvGrpSpPr>
              <p:nvPr/>
            </p:nvGrpSpPr>
            <p:grpSpPr bwMode="auto">
              <a:xfrm rot="-5224744">
                <a:off x="4272" y="2160"/>
                <a:ext cx="147" cy="240"/>
                <a:chOff x="573" y="2111"/>
                <a:chExt cx="147" cy="240"/>
              </a:xfrm>
            </p:grpSpPr>
            <p:sp>
              <p:nvSpPr>
                <p:cNvPr id="72799" name="AutoShape 139"/>
                <p:cNvSpPr>
                  <a:spLocks noChangeArrowheads="1"/>
                </p:cNvSpPr>
                <p:nvPr/>
              </p:nvSpPr>
              <p:spPr bwMode="auto">
                <a:xfrm rot="-2040000">
                  <a:off x="624" y="211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0" name="AutoShape 140"/>
                <p:cNvSpPr>
                  <a:spLocks noChangeArrowheads="1"/>
                </p:cNvSpPr>
                <p:nvPr/>
              </p:nvSpPr>
              <p:spPr bwMode="auto">
                <a:xfrm rot="-2040000">
                  <a:off x="573" y="212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801" name="AutoShape 141"/>
                <p:cNvSpPr>
                  <a:spLocks noChangeArrowheads="1"/>
                </p:cNvSpPr>
                <p:nvPr/>
              </p:nvSpPr>
              <p:spPr bwMode="auto">
                <a:xfrm rot="-2040000">
                  <a:off x="582" y="215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09" name="Group 142"/>
              <p:cNvGrpSpPr>
                <a:grpSpLocks/>
              </p:cNvGrpSpPr>
              <p:nvPr/>
            </p:nvGrpSpPr>
            <p:grpSpPr bwMode="auto">
              <a:xfrm rot="-3960791">
                <a:off x="4126" y="2210"/>
                <a:ext cx="147" cy="240"/>
                <a:chOff x="573" y="2111"/>
                <a:chExt cx="147" cy="240"/>
              </a:xfrm>
            </p:grpSpPr>
            <p:sp>
              <p:nvSpPr>
                <p:cNvPr id="72796" name="AutoShape 143"/>
                <p:cNvSpPr>
                  <a:spLocks noChangeArrowheads="1"/>
                </p:cNvSpPr>
                <p:nvPr/>
              </p:nvSpPr>
              <p:spPr bwMode="auto">
                <a:xfrm rot="-2040000">
                  <a:off x="624" y="211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97" name="AutoShape 144"/>
                <p:cNvSpPr>
                  <a:spLocks noChangeArrowheads="1"/>
                </p:cNvSpPr>
                <p:nvPr/>
              </p:nvSpPr>
              <p:spPr bwMode="auto">
                <a:xfrm rot="-2040000">
                  <a:off x="573" y="212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98" name="AutoShape 145"/>
                <p:cNvSpPr>
                  <a:spLocks noChangeArrowheads="1"/>
                </p:cNvSpPr>
                <p:nvPr/>
              </p:nvSpPr>
              <p:spPr bwMode="auto">
                <a:xfrm rot="-2040000">
                  <a:off x="582" y="215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10" name="Group 146"/>
              <p:cNvGrpSpPr>
                <a:grpSpLocks/>
              </p:cNvGrpSpPr>
              <p:nvPr/>
            </p:nvGrpSpPr>
            <p:grpSpPr bwMode="auto">
              <a:xfrm rot="-1196323">
                <a:off x="3934" y="2210"/>
                <a:ext cx="147" cy="240"/>
                <a:chOff x="573" y="2111"/>
                <a:chExt cx="147" cy="240"/>
              </a:xfrm>
            </p:grpSpPr>
            <p:sp>
              <p:nvSpPr>
                <p:cNvPr id="72793" name="AutoShape 147"/>
                <p:cNvSpPr>
                  <a:spLocks noChangeArrowheads="1"/>
                </p:cNvSpPr>
                <p:nvPr/>
              </p:nvSpPr>
              <p:spPr bwMode="auto">
                <a:xfrm rot="-2040000">
                  <a:off x="624" y="2111"/>
                  <a:ext cx="96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1209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1"/>
                        <a:pt x="4835" y="21600"/>
                        <a:pt x="10800" y="21600"/>
                      </a:cubicBezTo>
                      <a:cubicBezTo>
                        <a:pt x="16765" y="21600"/>
                        <a:pt x="21600" y="20391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09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0128"/>
                </a:solidFill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94" name="AutoShape 148"/>
                <p:cNvSpPr>
                  <a:spLocks noChangeArrowheads="1"/>
                </p:cNvSpPr>
                <p:nvPr/>
              </p:nvSpPr>
              <p:spPr bwMode="auto">
                <a:xfrm rot="-2040000">
                  <a:off x="573" y="2127"/>
                  <a:ext cx="96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C335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95" name="AutoShape 149"/>
                <p:cNvSpPr>
                  <a:spLocks noChangeArrowheads="1"/>
                </p:cNvSpPr>
                <p:nvPr/>
              </p:nvSpPr>
              <p:spPr bwMode="auto">
                <a:xfrm rot="-2040000">
                  <a:off x="582" y="2154"/>
                  <a:ext cx="96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 w="38100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72706" name="Object 2"/>
            <p:cNvGraphicFramePr>
              <a:graphicFrameLocks noChangeAspect="1"/>
            </p:cNvGraphicFramePr>
            <p:nvPr/>
          </p:nvGraphicFramePr>
          <p:xfrm>
            <a:off x="4904" y="1887"/>
            <a:ext cx="767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2156" name="Equation" r:id="rId6" imgW="951857" imgH="445081" progId="Equation.3">
                    <p:embed/>
                  </p:oleObj>
                </mc:Choice>
                <mc:Fallback>
                  <p:oleObj name="Equation" r:id="rId6" imgW="951857" imgH="44508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4" y="1887"/>
                          <a:ext cx="767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FC0128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57" name="Text Box 7"/>
            <p:cNvSpPr txBox="1">
              <a:spLocks/>
            </p:cNvSpPr>
            <p:nvPr/>
          </p:nvSpPr>
          <p:spPr bwMode="auto">
            <a:xfrm>
              <a:off x="2812" y="619"/>
              <a:ext cx="2226" cy="2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82058" tIns="41029" rIns="82058" bIns="41029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>
                <a:spcBef>
                  <a:spcPct val="50000"/>
                </a:spcBef>
              </a:pPr>
              <a:r>
                <a:rPr lang="en-US" sz="220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Worm-like branched cluster</a:t>
              </a:r>
            </a:p>
          </p:txBody>
        </p:sp>
      </p:grpSp>
      <p:grpSp>
        <p:nvGrpSpPr>
          <p:cNvPr id="72711" name="Group 205"/>
          <p:cNvGrpSpPr>
            <a:grpSpLocks/>
          </p:cNvGrpSpPr>
          <p:nvPr/>
        </p:nvGrpSpPr>
        <p:grpSpPr bwMode="auto">
          <a:xfrm>
            <a:off x="296863" y="1123950"/>
            <a:ext cx="7562850" cy="5033963"/>
            <a:chOff x="154" y="1818"/>
            <a:chExt cx="4764" cy="3171"/>
          </a:xfrm>
        </p:grpSpPr>
        <p:pic>
          <p:nvPicPr>
            <p:cNvPr id="72712" name="Picture 15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4" y="1818"/>
              <a:ext cx="2695" cy="317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grpSp>
          <p:nvGrpSpPr>
            <p:cNvPr id="72713" name="Group 201"/>
            <p:cNvGrpSpPr>
              <a:grpSpLocks/>
            </p:cNvGrpSpPr>
            <p:nvPr/>
          </p:nvGrpSpPr>
          <p:grpSpPr bwMode="auto">
            <a:xfrm>
              <a:off x="2896" y="2475"/>
              <a:ext cx="2022" cy="1302"/>
              <a:chOff x="2776" y="2687"/>
              <a:chExt cx="2022" cy="1302"/>
            </a:xfrm>
          </p:grpSpPr>
          <p:grpSp>
            <p:nvGrpSpPr>
              <p:cNvPr id="72714" name="Group 161"/>
              <p:cNvGrpSpPr>
                <a:grpSpLocks/>
              </p:cNvGrpSpPr>
              <p:nvPr/>
            </p:nvGrpSpPr>
            <p:grpSpPr bwMode="auto">
              <a:xfrm rot="4660520">
                <a:off x="2820" y="3223"/>
                <a:ext cx="1143" cy="71"/>
                <a:chOff x="118" y="1777"/>
                <a:chExt cx="1143" cy="71"/>
              </a:xfrm>
            </p:grpSpPr>
            <p:sp>
              <p:nvSpPr>
                <p:cNvPr id="72747" name="Oval 162"/>
                <p:cNvSpPr>
                  <a:spLocks noChangeArrowheads="1"/>
                </p:cNvSpPr>
                <p:nvPr/>
              </p:nvSpPr>
              <p:spPr bwMode="auto">
                <a:xfrm>
                  <a:off x="1195" y="1783"/>
                  <a:ext cx="60" cy="65"/>
                </a:xfrm>
                <a:prstGeom prst="ellipse">
                  <a:avLst/>
                </a:prstGeom>
                <a:solidFill>
                  <a:srgbClr val="E6E6E6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rot="10800000" vert="eaVert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  <p:sp>
              <p:nvSpPr>
                <p:cNvPr id="72748" name="Line 163"/>
                <p:cNvSpPr>
                  <a:spLocks noChangeShapeType="1"/>
                </p:cNvSpPr>
                <p:nvPr/>
              </p:nvSpPr>
              <p:spPr bwMode="auto">
                <a:xfrm>
                  <a:off x="136" y="1782"/>
                  <a:ext cx="1096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9" name="Line 16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9" y="1846"/>
                  <a:ext cx="1083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0" name="Rectangle 165"/>
                <p:cNvSpPr>
                  <a:spLocks noChangeArrowheads="1"/>
                </p:cNvSpPr>
                <p:nvPr/>
              </p:nvSpPr>
              <p:spPr bwMode="auto">
                <a:xfrm>
                  <a:off x="1232" y="1789"/>
                  <a:ext cx="29" cy="50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1" name="AutoShape 166"/>
                <p:cNvSpPr>
                  <a:spLocks noChangeArrowheads="1"/>
                </p:cNvSpPr>
                <p:nvPr/>
              </p:nvSpPr>
              <p:spPr bwMode="auto">
                <a:xfrm>
                  <a:off x="128" y="1777"/>
                  <a:ext cx="1127" cy="6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411"/>
                      </a:moveTo>
                      <a:lnTo>
                        <a:pt x="153" y="5451"/>
                      </a:lnTo>
                      <a:lnTo>
                        <a:pt x="328" y="10697"/>
                      </a:lnTo>
                      <a:lnTo>
                        <a:pt x="153" y="16149"/>
                      </a:lnTo>
                      <a:lnTo>
                        <a:pt x="0" y="21600"/>
                      </a:lnTo>
                      <a:lnTo>
                        <a:pt x="20726" y="21189"/>
                      </a:lnTo>
                      <a:lnTo>
                        <a:pt x="21032" y="20983"/>
                      </a:lnTo>
                      <a:cubicBezTo>
                        <a:pt x="21141" y="20571"/>
                        <a:pt x="21261" y="20263"/>
                        <a:pt x="21360" y="18926"/>
                      </a:cubicBezTo>
                      <a:cubicBezTo>
                        <a:pt x="21370" y="17383"/>
                        <a:pt x="21556" y="14297"/>
                        <a:pt x="21600" y="12960"/>
                      </a:cubicBezTo>
                      <a:cubicBezTo>
                        <a:pt x="21600" y="10903"/>
                        <a:pt x="21600" y="7097"/>
                        <a:pt x="21534" y="4937"/>
                      </a:cubicBezTo>
                      <a:lnTo>
                        <a:pt x="21206" y="0"/>
                      </a:lnTo>
                      <a:lnTo>
                        <a:pt x="0" y="411"/>
                      </a:lnTo>
                      <a:close/>
                      <a:moveTo>
                        <a:pt x="0" y="411"/>
                      </a:moveTo>
                    </a:path>
                  </a:pathLst>
                </a:custGeom>
                <a:solidFill>
                  <a:srgbClr val="FA394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2" name="Oval 167"/>
                <p:cNvSpPr>
                  <a:spLocks noChangeArrowheads="1"/>
                </p:cNvSpPr>
                <p:nvPr/>
              </p:nvSpPr>
              <p:spPr bwMode="auto">
                <a:xfrm>
                  <a:off x="118" y="1782"/>
                  <a:ext cx="60" cy="65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3" name="Oval 168"/>
                <p:cNvSpPr>
                  <a:spLocks noChangeArrowheads="1"/>
                </p:cNvSpPr>
                <p:nvPr/>
              </p:nvSpPr>
              <p:spPr bwMode="auto">
                <a:xfrm>
                  <a:off x="1208" y="1786"/>
                  <a:ext cx="49" cy="5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rot="10800000" vert="eaVert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</p:grpSp>
          <p:grpSp>
            <p:nvGrpSpPr>
              <p:cNvPr id="72715" name="Group 169"/>
              <p:cNvGrpSpPr>
                <a:grpSpLocks/>
              </p:cNvGrpSpPr>
              <p:nvPr/>
            </p:nvGrpSpPr>
            <p:grpSpPr bwMode="auto">
              <a:xfrm rot="929903">
                <a:off x="2945" y="3418"/>
                <a:ext cx="1143" cy="71"/>
                <a:chOff x="118" y="1777"/>
                <a:chExt cx="1143" cy="71"/>
              </a:xfrm>
            </p:grpSpPr>
            <p:sp>
              <p:nvSpPr>
                <p:cNvPr id="72740" name="Oval 170"/>
                <p:cNvSpPr>
                  <a:spLocks noChangeArrowheads="1"/>
                </p:cNvSpPr>
                <p:nvPr/>
              </p:nvSpPr>
              <p:spPr bwMode="auto">
                <a:xfrm>
                  <a:off x="1195" y="1783"/>
                  <a:ext cx="60" cy="65"/>
                </a:xfrm>
                <a:prstGeom prst="ellipse">
                  <a:avLst/>
                </a:prstGeom>
                <a:solidFill>
                  <a:srgbClr val="E6E6E6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  <p:sp>
              <p:nvSpPr>
                <p:cNvPr id="72741" name="Line 171"/>
                <p:cNvSpPr>
                  <a:spLocks noChangeShapeType="1"/>
                </p:cNvSpPr>
                <p:nvPr/>
              </p:nvSpPr>
              <p:spPr bwMode="auto">
                <a:xfrm>
                  <a:off x="136" y="1782"/>
                  <a:ext cx="1096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2" name="Line 17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9" y="1846"/>
                  <a:ext cx="1083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3" name="Rectangle 173"/>
                <p:cNvSpPr>
                  <a:spLocks noChangeArrowheads="1"/>
                </p:cNvSpPr>
                <p:nvPr/>
              </p:nvSpPr>
              <p:spPr bwMode="auto">
                <a:xfrm>
                  <a:off x="1232" y="1789"/>
                  <a:ext cx="29" cy="50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4" name="AutoShape 174"/>
                <p:cNvSpPr>
                  <a:spLocks noChangeArrowheads="1"/>
                </p:cNvSpPr>
                <p:nvPr/>
              </p:nvSpPr>
              <p:spPr bwMode="auto">
                <a:xfrm>
                  <a:off x="128" y="1777"/>
                  <a:ext cx="1127" cy="6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411"/>
                      </a:moveTo>
                      <a:lnTo>
                        <a:pt x="153" y="5451"/>
                      </a:lnTo>
                      <a:lnTo>
                        <a:pt x="328" y="10697"/>
                      </a:lnTo>
                      <a:lnTo>
                        <a:pt x="153" y="16149"/>
                      </a:lnTo>
                      <a:lnTo>
                        <a:pt x="0" y="21600"/>
                      </a:lnTo>
                      <a:lnTo>
                        <a:pt x="20726" y="21189"/>
                      </a:lnTo>
                      <a:lnTo>
                        <a:pt x="21032" y="20983"/>
                      </a:lnTo>
                      <a:cubicBezTo>
                        <a:pt x="21141" y="20571"/>
                        <a:pt x="21261" y="20263"/>
                        <a:pt x="21360" y="18926"/>
                      </a:cubicBezTo>
                      <a:cubicBezTo>
                        <a:pt x="21370" y="17383"/>
                        <a:pt x="21556" y="14297"/>
                        <a:pt x="21600" y="12960"/>
                      </a:cubicBezTo>
                      <a:cubicBezTo>
                        <a:pt x="21600" y="10903"/>
                        <a:pt x="21600" y="7097"/>
                        <a:pt x="21534" y="4937"/>
                      </a:cubicBezTo>
                      <a:lnTo>
                        <a:pt x="21206" y="0"/>
                      </a:lnTo>
                      <a:lnTo>
                        <a:pt x="0" y="411"/>
                      </a:lnTo>
                      <a:close/>
                      <a:moveTo>
                        <a:pt x="0" y="411"/>
                      </a:moveTo>
                    </a:path>
                  </a:pathLst>
                </a:custGeom>
                <a:solidFill>
                  <a:srgbClr val="FA394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5" name="Oval 175"/>
                <p:cNvSpPr>
                  <a:spLocks noChangeArrowheads="1"/>
                </p:cNvSpPr>
                <p:nvPr/>
              </p:nvSpPr>
              <p:spPr bwMode="auto">
                <a:xfrm>
                  <a:off x="118" y="1782"/>
                  <a:ext cx="60" cy="65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6" name="Oval 176"/>
                <p:cNvSpPr>
                  <a:spLocks noChangeArrowheads="1"/>
                </p:cNvSpPr>
                <p:nvPr/>
              </p:nvSpPr>
              <p:spPr bwMode="auto">
                <a:xfrm>
                  <a:off x="1208" y="1786"/>
                  <a:ext cx="49" cy="5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</p:grpSp>
          <p:grpSp>
            <p:nvGrpSpPr>
              <p:cNvPr id="72716" name="Group 177"/>
              <p:cNvGrpSpPr>
                <a:grpSpLocks/>
              </p:cNvGrpSpPr>
              <p:nvPr/>
            </p:nvGrpSpPr>
            <p:grpSpPr bwMode="auto">
              <a:xfrm rot="-3853959">
                <a:off x="2240" y="3382"/>
                <a:ext cx="1143" cy="71"/>
                <a:chOff x="118" y="1777"/>
                <a:chExt cx="1143" cy="71"/>
              </a:xfrm>
            </p:grpSpPr>
            <p:sp>
              <p:nvSpPr>
                <p:cNvPr id="72733" name="Oval 178"/>
                <p:cNvSpPr>
                  <a:spLocks noChangeArrowheads="1"/>
                </p:cNvSpPr>
                <p:nvPr/>
              </p:nvSpPr>
              <p:spPr bwMode="auto">
                <a:xfrm>
                  <a:off x="1195" y="1783"/>
                  <a:ext cx="60" cy="65"/>
                </a:xfrm>
                <a:prstGeom prst="ellipse">
                  <a:avLst/>
                </a:prstGeom>
                <a:solidFill>
                  <a:srgbClr val="E6E6E6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vert="eaVert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  <p:sp>
              <p:nvSpPr>
                <p:cNvPr id="72734" name="Line 179"/>
                <p:cNvSpPr>
                  <a:spLocks noChangeShapeType="1"/>
                </p:cNvSpPr>
                <p:nvPr/>
              </p:nvSpPr>
              <p:spPr bwMode="auto">
                <a:xfrm>
                  <a:off x="136" y="1782"/>
                  <a:ext cx="1096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5" name="Line 18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9" y="1846"/>
                  <a:ext cx="1083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6" name="Rectangle 181"/>
                <p:cNvSpPr>
                  <a:spLocks noChangeArrowheads="1"/>
                </p:cNvSpPr>
                <p:nvPr/>
              </p:nvSpPr>
              <p:spPr bwMode="auto">
                <a:xfrm>
                  <a:off x="1232" y="1789"/>
                  <a:ext cx="29" cy="50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7" name="AutoShape 182"/>
                <p:cNvSpPr>
                  <a:spLocks noChangeArrowheads="1"/>
                </p:cNvSpPr>
                <p:nvPr/>
              </p:nvSpPr>
              <p:spPr bwMode="auto">
                <a:xfrm>
                  <a:off x="128" y="1777"/>
                  <a:ext cx="1127" cy="6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411"/>
                      </a:moveTo>
                      <a:lnTo>
                        <a:pt x="153" y="5451"/>
                      </a:lnTo>
                      <a:lnTo>
                        <a:pt x="328" y="10697"/>
                      </a:lnTo>
                      <a:lnTo>
                        <a:pt x="153" y="16149"/>
                      </a:lnTo>
                      <a:lnTo>
                        <a:pt x="0" y="21600"/>
                      </a:lnTo>
                      <a:lnTo>
                        <a:pt x="20726" y="21189"/>
                      </a:lnTo>
                      <a:lnTo>
                        <a:pt x="21032" y="20983"/>
                      </a:lnTo>
                      <a:cubicBezTo>
                        <a:pt x="21141" y="20571"/>
                        <a:pt x="21261" y="20263"/>
                        <a:pt x="21360" y="18926"/>
                      </a:cubicBezTo>
                      <a:cubicBezTo>
                        <a:pt x="21370" y="17383"/>
                        <a:pt x="21556" y="14297"/>
                        <a:pt x="21600" y="12960"/>
                      </a:cubicBezTo>
                      <a:cubicBezTo>
                        <a:pt x="21600" y="10903"/>
                        <a:pt x="21600" y="7097"/>
                        <a:pt x="21534" y="4937"/>
                      </a:cubicBezTo>
                      <a:lnTo>
                        <a:pt x="21206" y="0"/>
                      </a:lnTo>
                      <a:lnTo>
                        <a:pt x="0" y="411"/>
                      </a:lnTo>
                      <a:close/>
                      <a:moveTo>
                        <a:pt x="0" y="411"/>
                      </a:moveTo>
                    </a:path>
                  </a:pathLst>
                </a:custGeom>
                <a:solidFill>
                  <a:srgbClr val="FA394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8" name="Oval 183"/>
                <p:cNvSpPr>
                  <a:spLocks noChangeArrowheads="1"/>
                </p:cNvSpPr>
                <p:nvPr/>
              </p:nvSpPr>
              <p:spPr bwMode="auto">
                <a:xfrm>
                  <a:off x="118" y="1782"/>
                  <a:ext cx="60" cy="65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9" name="Oval 184"/>
                <p:cNvSpPr>
                  <a:spLocks noChangeArrowheads="1"/>
                </p:cNvSpPr>
                <p:nvPr/>
              </p:nvSpPr>
              <p:spPr bwMode="auto">
                <a:xfrm>
                  <a:off x="1208" y="1786"/>
                  <a:ext cx="49" cy="5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vert="eaVert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</p:grpSp>
          <p:grpSp>
            <p:nvGrpSpPr>
              <p:cNvPr id="72717" name="Group 185"/>
              <p:cNvGrpSpPr>
                <a:grpSpLocks/>
              </p:cNvGrpSpPr>
              <p:nvPr/>
            </p:nvGrpSpPr>
            <p:grpSpPr bwMode="auto">
              <a:xfrm>
                <a:off x="3621" y="3243"/>
                <a:ext cx="1143" cy="71"/>
                <a:chOff x="118" y="1777"/>
                <a:chExt cx="1143" cy="71"/>
              </a:xfrm>
            </p:grpSpPr>
            <p:sp>
              <p:nvSpPr>
                <p:cNvPr id="72726" name="Oval 186"/>
                <p:cNvSpPr>
                  <a:spLocks noChangeArrowheads="1"/>
                </p:cNvSpPr>
                <p:nvPr/>
              </p:nvSpPr>
              <p:spPr bwMode="auto">
                <a:xfrm>
                  <a:off x="1195" y="1783"/>
                  <a:ext cx="60" cy="65"/>
                </a:xfrm>
                <a:prstGeom prst="ellipse">
                  <a:avLst/>
                </a:prstGeom>
                <a:solidFill>
                  <a:srgbClr val="E6E6E6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  <p:sp>
              <p:nvSpPr>
                <p:cNvPr id="72727" name="Line 187"/>
                <p:cNvSpPr>
                  <a:spLocks noChangeShapeType="1"/>
                </p:cNvSpPr>
                <p:nvPr/>
              </p:nvSpPr>
              <p:spPr bwMode="auto">
                <a:xfrm>
                  <a:off x="136" y="1782"/>
                  <a:ext cx="1096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8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9" y="1846"/>
                  <a:ext cx="1083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9" name="Rectangle 189"/>
                <p:cNvSpPr>
                  <a:spLocks noChangeArrowheads="1"/>
                </p:cNvSpPr>
                <p:nvPr/>
              </p:nvSpPr>
              <p:spPr bwMode="auto">
                <a:xfrm>
                  <a:off x="1232" y="1789"/>
                  <a:ext cx="29" cy="50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0" name="AutoShape 190"/>
                <p:cNvSpPr>
                  <a:spLocks noChangeArrowheads="1"/>
                </p:cNvSpPr>
                <p:nvPr/>
              </p:nvSpPr>
              <p:spPr bwMode="auto">
                <a:xfrm>
                  <a:off x="128" y="1777"/>
                  <a:ext cx="1127" cy="6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411"/>
                      </a:moveTo>
                      <a:lnTo>
                        <a:pt x="153" y="5451"/>
                      </a:lnTo>
                      <a:lnTo>
                        <a:pt x="328" y="10697"/>
                      </a:lnTo>
                      <a:lnTo>
                        <a:pt x="153" y="16149"/>
                      </a:lnTo>
                      <a:lnTo>
                        <a:pt x="0" y="21600"/>
                      </a:lnTo>
                      <a:lnTo>
                        <a:pt x="20726" y="21189"/>
                      </a:lnTo>
                      <a:lnTo>
                        <a:pt x="21032" y="20983"/>
                      </a:lnTo>
                      <a:cubicBezTo>
                        <a:pt x="21141" y="20571"/>
                        <a:pt x="21261" y="20263"/>
                        <a:pt x="21360" y="18926"/>
                      </a:cubicBezTo>
                      <a:cubicBezTo>
                        <a:pt x="21370" y="17383"/>
                        <a:pt x="21556" y="14297"/>
                        <a:pt x="21600" y="12960"/>
                      </a:cubicBezTo>
                      <a:cubicBezTo>
                        <a:pt x="21600" y="10903"/>
                        <a:pt x="21600" y="7097"/>
                        <a:pt x="21534" y="4937"/>
                      </a:cubicBezTo>
                      <a:lnTo>
                        <a:pt x="21206" y="0"/>
                      </a:lnTo>
                      <a:lnTo>
                        <a:pt x="0" y="411"/>
                      </a:lnTo>
                      <a:close/>
                      <a:moveTo>
                        <a:pt x="0" y="411"/>
                      </a:moveTo>
                    </a:path>
                  </a:pathLst>
                </a:custGeom>
                <a:solidFill>
                  <a:srgbClr val="FA394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1" name="Oval 191"/>
                <p:cNvSpPr>
                  <a:spLocks noChangeArrowheads="1"/>
                </p:cNvSpPr>
                <p:nvPr/>
              </p:nvSpPr>
              <p:spPr bwMode="auto">
                <a:xfrm>
                  <a:off x="118" y="1782"/>
                  <a:ext cx="60" cy="65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2" name="Oval 192"/>
                <p:cNvSpPr>
                  <a:spLocks noChangeArrowheads="1"/>
                </p:cNvSpPr>
                <p:nvPr/>
              </p:nvSpPr>
              <p:spPr bwMode="auto">
                <a:xfrm>
                  <a:off x="1208" y="1786"/>
                  <a:ext cx="49" cy="5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</p:grpSp>
          <p:grpSp>
            <p:nvGrpSpPr>
              <p:cNvPr id="72718" name="Group 193"/>
              <p:cNvGrpSpPr>
                <a:grpSpLocks/>
              </p:cNvGrpSpPr>
              <p:nvPr/>
            </p:nvGrpSpPr>
            <p:grpSpPr bwMode="auto">
              <a:xfrm rot="777669">
                <a:off x="3655" y="3746"/>
                <a:ext cx="1143" cy="71"/>
                <a:chOff x="118" y="1777"/>
                <a:chExt cx="1143" cy="71"/>
              </a:xfrm>
            </p:grpSpPr>
            <p:sp>
              <p:nvSpPr>
                <p:cNvPr id="72719" name="Oval 194"/>
                <p:cNvSpPr>
                  <a:spLocks noChangeArrowheads="1"/>
                </p:cNvSpPr>
                <p:nvPr/>
              </p:nvSpPr>
              <p:spPr bwMode="auto">
                <a:xfrm>
                  <a:off x="1195" y="1783"/>
                  <a:ext cx="60" cy="65"/>
                </a:xfrm>
                <a:prstGeom prst="ellipse">
                  <a:avLst/>
                </a:prstGeom>
                <a:solidFill>
                  <a:srgbClr val="E6E6E6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  <p:sp>
              <p:nvSpPr>
                <p:cNvPr id="72720" name="Line 195"/>
                <p:cNvSpPr>
                  <a:spLocks noChangeShapeType="1"/>
                </p:cNvSpPr>
                <p:nvPr/>
              </p:nvSpPr>
              <p:spPr bwMode="auto">
                <a:xfrm>
                  <a:off x="136" y="1782"/>
                  <a:ext cx="1096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1" name="Line 19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9" y="1846"/>
                  <a:ext cx="1083" cy="0"/>
                </a:xfrm>
                <a:prstGeom prst="line">
                  <a:avLst/>
                </a:prstGeom>
                <a:noFill/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2" name="Rectangle 197"/>
                <p:cNvSpPr>
                  <a:spLocks noChangeArrowheads="1"/>
                </p:cNvSpPr>
                <p:nvPr/>
              </p:nvSpPr>
              <p:spPr bwMode="auto">
                <a:xfrm>
                  <a:off x="1232" y="1789"/>
                  <a:ext cx="29" cy="50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3" name="AutoShape 198"/>
                <p:cNvSpPr>
                  <a:spLocks noChangeArrowheads="1"/>
                </p:cNvSpPr>
                <p:nvPr/>
              </p:nvSpPr>
              <p:spPr bwMode="auto">
                <a:xfrm>
                  <a:off x="128" y="1777"/>
                  <a:ext cx="1127" cy="6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411"/>
                      </a:moveTo>
                      <a:lnTo>
                        <a:pt x="153" y="5451"/>
                      </a:lnTo>
                      <a:lnTo>
                        <a:pt x="328" y="10697"/>
                      </a:lnTo>
                      <a:lnTo>
                        <a:pt x="153" y="16149"/>
                      </a:lnTo>
                      <a:lnTo>
                        <a:pt x="0" y="21600"/>
                      </a:lnTo>
                      <a:lnTo>
                        <a:pt x="20726" y="21189"/>
                      </a:lnTo>
                      <a:lnTo>
                        <a:pt x="21032" y="20983"/>
                      </a:lnTo>
                      <a:cubicBezTo>
                        <a:pt x="21141" y="20571"/>
                        <a:pt x="21261" y="20263"/>
                        <a:pt x="21360" y="18926"/>
                      </a:cubicBezTo>
                      <a:cubicBezTo>
                        <a:pt x="21370" y="17383"/>
                        <a:pt x="21556" y="14297"/>
                        <a:pt x="21600" y="12960"/>
                      </a:cubicBezTo>
                      <a:cubicBezTo>
                        <a:pt x="21600" y="10903"/>
                        <a:pt x="21600" y="7097"/>
                        <a:pt x="21534" y="4937"/>
                      </a:cubicBezTo>
                      <a:lnTo>
                        <a:pt x="21206" y="0"/>
                      </a:lnTo>
                      <a:lnTo>
                        <a:pt x="0" y="411"/>
                      </a:lnTo>
                      <a:close/>
                      <a:moveTo>
                        <a:pt x="0" y="411"/>
                      </a:moveTo>
                    </a:path>
                  </a:pathLst>
                </a:custGeom>
                <a:solidFill>
                  <a:srgbClr val="FA3943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4" name="Oval 199"/>
                <p:cNvSpPr>
                  <a:spLocks noChangeArrowheads="1"/>
                </p:cNvSpPr>
                <p:nvPr/>
              </p:nvSpPr>
              <p:spPr bwMode="auto">
                <a:xfrm>
                  <a:off x="118" y="1782"/>
                  <a:ext cx="60" cy="65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5" name="Oval 200"/>
                <p:cNvSpPr>
                  <a:spLocks noChangeArrowheads="1"/>
                </p:cNvSpPr>
                <p:nvPr/>
              </p:nvSpPr>
              <p:spPr bwMode="auto">
                <a:xfrm>
                  <a:off x="1208" y="1786"/>
                  <a:ext cx="49" cy="5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E6E6E6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09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TEM of Nanocomposites</a:t>
            </a:r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301750"/>
            <a:ext cx="8389938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Box 4"/>
          <p:cNvSpPr txBox="1">
            <a:spLocks noChangeArrowheads="1"/>
          </p:cNvSpPr>
          <p:nvPr/>
        </p:nvSpPr>
        <p:spPr bwMode="auto">
          <a:xfrm>
            <a:off x="5105400" y="8382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Hyperion MWNT in Polycarbonate</a:t>
            </a:r>
          </a:p>
        </p:txBody>
      </p:sp>
      <p:sp>
        <p:nvSpPr>
          <p:cNvPr id="74758" name="TextBox 5"/>
          <p:cNvSpPr txBox="1">
            <a:spLocks noChangeArrowheads="1"/>
          </p:cNvSpPr>
          <p:nvPr/>
        </p:nvSpPr>
        <p:spPr bwMode="auto">
          <a:xfrm>
            <a:off x="4513263" y="6016625"/>
            <a:ext cx="4416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Pegel et al. Polymer (2009) vol. 50 (9) pp. 2123-2132</a:t>
            </a:r>
          </a:p>
        </p:txBody>
      </p:sp>
    </p:spTree>
    <p:extLst>
      <p:ext uri="{BB962C8B-B14F-4D97-AF65-F5344CB8AC3E}">
        <p14:creationId xmlns:p14="http://schemas.microsoft.com/office/powerpoint/2010/main" val="37672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630613"/>
            <a:ext cx="3186112" cy="1852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644525"/>
          </a:xfrm>
          <a:ln/>
        </p:spPr>
        <p:txBody>
          <a:bodyPr/>
          <a:lstStyle/>
          <a:p>
            <a:r>
              <a:rPr lang="en-US" sz="2200" dirty="0" smtClean="0"/>
              <a:t>Disordered Structures in </a:t>
            </a:r>
            <a:r>
              <a:rPr lang="ja-JP" altLang="en-US" sz="2200" dirty="0"/>
              <a:t>“</a:t>
            </a:r>
            <a:r>
              <a:rPr lang="en-US" sz="2200" dirty="0"/>
              <a:t>Real Space</a:t>
            </a:r>
            <a:r>
              <a:rPr lang="ja-JP" altLang="en-US" sz="2200" dirty="0"/>
              <a:t>”</a:t>
            </a:r>
            <a:endParaRPr lang="en-US" sz="2200" dirty="0"/>
          </a:p>
        </p:txBody>
      </p:sp>
      <p:pic>
        <p:nvPicPr>
          <p:cNvPr id="5161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166813"/>
            <a:ext cx="2357438" cy="1804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01" name="Line 5"/>
          <p:cNvSpPr>
            <a:spLocks noChangeShapeType="1"/>
          </p:cNvSpPr>
          <p:nvPr/>
        </p:nvSpPr>
        <p:spPr bwMode="auto">
          <a:xfrm>
            <a:off x="1697038" y="1300163"/>
            <a:ext cx="406400" cy="15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619250" y="1341438"/>
            <a:ext cx="900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840" bIns="0"/>
          <a:lstStyle/>
          <a:p>
            <a:pPr marL="46038" defTabSz="820738" eaLnBrk="1" hangingPunct="1"/>
            <a:r>
              <a:rPr 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10</a:t>
            </a:r>
            <a:r>
              <a:rPr lang="en-US" sz="1800" b="0">
                <a:solidFill>
                  <a:srgbClr val="FFFFFF"/>
                </a:solidFill>
                <a:latin typeface="Arial" charset="0"/>
              </a:rPr>
              <a:t>µm</a:t>
            </a:r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3117850" y="2352675"/>
            <a:ext cx="12192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4" name="Rectangle 8"/>
          <p:cNvSpPr>
            <a:spLocks noChangeArrowheads="1"/>
          </p:cNvSpPr>
          <p:nvPr/>
        </p:nvSpPr>
        <p:spPr bwMode="auto">
          <a:xfrm>
            <a:off x="771525" y="792162"/>
            <a:ext cx="1595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 dirty="0">
                <a:solidFill>
                  <a:srgbClr val="FC0128"/>
                </a:solidFill>
                <a:latin typeface="Arial" charset="0"/>
                <a:cs typeface="Arial" charset="0"/>
              </a:rPr>
              <a:t>Agglomerates</a:t>
            </a:r>
          </a:p>
        </p:txBody>
      </p:sp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2316163" y="5981700"/>
            <a:ext cx="193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solidFill>
                  <a:srgbClr val="FC0128"/>
                </a:solidFill>
                <a:latin typeface="Arial" charset="0"/>
                <a:cs typeface="Arial" charset="0"/>
              </a:rPr>
              <a:t>Primary Particles</a:t>
            </a:r>
          </a:p>
        </p:txBody>
      </p:sp>
      <p:sp>
        <p:nvSpPr>
          <p:cNvPr id="516106" name="Rectangle 10"/>
          <p:cNvSpPr>
            <a:spLocks noChangeArrowheads="1"/>
          </p:cNvSpPr>
          <p:nvPr/>
        </p:nvSpPr>
        <p:spPr bwMode="auto">
          <a:xfrm>
            <a:off x="977900" y="3292475"/>
            <a:ext cx="1328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solidFill>
                  <a:srgbClr val="FC0128"/>
                </a:solidFill>
                <a:latin typeface="Arial" charset="0"/>
                <a:cs typeface="Arial" charset="0"/>
              </a:rPr>
              <a:t>Aggregates</a:t>
            </a:r>
          </a:p>
        </p:txBody>
      </p:sp>
      <p:sp>
        <p:nvSpPr>
          <p:cNvPr id="516107" name="Oval 11"/>
          <p:cNvSpPr>
            <a:spLocks noChangeArrowheads="1"/>
          </p:cNvSpPr>
          <p:nvPr/>
        </p:nvSpPr>
        <p:spPr bwMode="auto">
          <a:xfrm>
            <a:off x="1801813" y="4864100"/>
            <a:ext cx="206375" cy="201613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8" name="Rectangle 12"/>
          <p:cNvSpPr>
            <a:spLocks noChangeArrowheads="1"/>
          </p:cNvSpPr>
          <p:nvPr/>
        </p:nvSpPr>
        <p:spPr bwMode="auto">
          <a:xfrm>
            <a:off x="4178873" y="776695"/>
            <a:ext cx="18340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latin typeface="Times New Roman"/>
                <a:cs typeface="Arial" charset="0"/>
              </a:rPr>
              <a:t>Precipitated Silica</a:t>
            </a:r>
          </a:p>
        </p:txBody>
      </p:sp>
      <p:sp>
        <p:nvSpPr>
          <p:cNvPr id="516109" name="Rectangle 13"/>
          <p:cNvSpPr>
            <a:spLocks noChangeArrowheads="1"/>
          </p:cNvSpPr>
          <p:nvPr/>
        </p:nvSpPr>
        <p:spPr bwMode="auto">
          <a:xfrm>
            <a:off x="3954518" y="1209675"/>
            <a:ext cx="3922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830" bIns="0">
            <a:spAutoFit/>
          </a:bodyPr>
          <a:lstStyle/>
          <a:p>
            <a:pPr marL="46038" algn="ctr" defTabSz="820738" eaLnBrk="1" hangingPunct="1"/>
            <a:r>
              <a:rPr lang="en-US" sz="1800">
                <a:latin typeface="Times New Roman"/>
                <a:cs typeface="Arial" charset="0"/>
              </a:rPr>
              <a:t>(NaO</a:t>
            </a:r>
            <a:r>
              <a:rPr lang="en-US" sz="2400" b="0">
                <a:latin typeface="Times New Roman"/>
              </a:rPr>
              <a:t>)</a:t>
            </a:r>
            <a:r>
              <a:rPr lang="en-US" sz="1800" b="0">
                <a:latin typeface="Times New Roman"/>
              </a:rPr>
              <a:t> </a:t>
            </a:r>
            <a:r>
              <a:rPr lang="en-US" sz="1800">
                <a:latin typeface="Times New Roman"/>
                <a:cs typeface="Arial" charset="0"/>
              </a:rPr>
              <a:t>(SiO</a:t>
            </a:r>
            <a:r>
              <a:rPr lang="en-US" sz="1800" baseline="-25000">
                <a:latin typeface="Times New Roman"/>
                <a:cs typeface="Arial" charset="0"/>
              </a:rPr>
              <a:t>2</a:t>
            </a:r>
            <a:r>
              <a:rPr lang="en-US" sz="1800">
                <a:latin typeface="Times New Roman"/>
                <a:cs typeface="Arial" charset="0"/>
              </a:rPr>
              <a:t>)</a:t>
            </a:r>
            <a:r>
              <a:rPr lang="en-US" sz="1800" baseline="-25000">
                <a:latin typeface="Times New Roman"/>
                <a:cs typeface="Arial" charset="0"/>
              </a:rPr>
              <a:t>3.3</a:t>
            </a:r>
            <a:r>
              <a:rPr lang="en-US" sz="1800">
                <a:latin typeface="Times New Roman"/>
                <a:cs typeface="Arial" charset="0"/>
              </a:rPr>
              <a:t> + HCl  —&gt; SiO</a:t>
            </a:r>
            <a:r>
              <a:rPr lang="en-US" sz="1800" baseline="-25000">
                <a:latin typeface="Times New Roman"/>
                <a:cs typeface="Arial" charset="0"/>
              </a:rPr>
              <a:t>2 </a:t>
            </a:r>
            <a:r>
              <a:rPr lang="en-US" sz="1800">
                <a:latin typeface="Times New Roman"/>
                <a:cs typeface="Arial" charset="0"/>
              </a:rPr>
              <a:t>+ NaCl</a:t>
            </a:r>
          </a:p>
        </p:txBody>
      </p:sp>
      <p:sp>
        <p:nvSpPr>
          <p:cNvPr id="516110" name="Line 14"/>
          <p:cNvSpPr>
            <a:spLocks noChangeShapeType="1"/>
          </p:cNvSpPr>
          <p:nvPr/>
        </p:nvSpPr>
        <p:spPr bwMode="auto">
          <a:xfrm>
            <a:off x="1143000" y="3865563"/>
            <a:ext cx="4064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969963" y="3898900"/>
            <a:ext cx="900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9" bIns="0" anchor="ctr"/>
          <a:lstStyle/>
          <a:p>
            <a:pPr marL="34925" algn="ctr" defTabSz="820738" eaLnBrk="1" hangingPunct="1"/>
            <a:r>
              <a:rPr lang="en-US" sz="1800">
                <a:latin typeface="Arial" charset="0"/>
                <a:cs typeface="Arial" charset="0"/>
              </a:rPr>
              <a:t>10 nm</a:t>
            </a:r>
          </a:p>
        </p:txBody>
      </p:sp>
      <p:sp>
        <p:nvSpPr>
          <p:cNvPr id="516112" name="Text Box 16"/>
          <p:cNvSpPr txBox="1">
            <a:spLocks/>
          </p:cNvSpPr>
          <p:nvPr/>
        </p:nvSpPr>
        <p:spPr bwMode="auto">
          <a:xfrm>
            <a:off x="4038600" y="1600200"/>
            <a:ext cx="1066800" cy="29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 dirty="0">
                <a:solidFill>
                  <a:srgbClr val="000000"/>
                </a:solidFill>
                <a:latin typeface="Times New Roman"/>
                <a:cs typeface="Times" charset="0"/>
              </a:rPr>
              <a:t>Water Glass</a:t>
            </a:r>
          </a:p>
        </p:txBody>
      </p:sp>
      <p:sp>
        <p:nvSpPr>
          <p:cNvPr id="516113" name="Line 17"/>
          <p:cNvSpPr>
            <a:spLocks noChangeShapeType="1"/>
          </p:cNvSpPr>
          <p:nvPr/>
        </p:nvSpPr>
        <p:spPr bwMode="auto">
          <a:xfrm flipH="1" flipV="1">
            <a:off x="2008188" y="5110163"/>
            <a:ext cx="485775" cy="873125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4" name="Text Box 18"/>
          <p:cNvSpPr txBox="1">
            <a:spLocks/>
          </p:cNvSpPr>
          <p:nvPr/>
        </p:nvSpPr>
        <p:spPr bwMode="auto">
          <a:xfrm>
            <a:off x="5334000" y="2971800"/>
            <a:ext cx="19383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Complex</a:t>
            </a:r>
          </a:p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Hierarchical</a:t>
            </a:r>
          </a:p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Disordered</a:t>
            </a:r>
          </a:p>
        </p:txBody>
      </p:sp>
      <p:sp>
        <p:nvSpPr>
          <p:cNvPr id="516115" name="Text Box 19"/>
          <p:cNvSpPr txBox="1">
            <a:spLocks noChangeArrowheads="1"/>
          </p:cNvSpPr>
          <p:nvPr/>
        </p:nvSpPr>
        <p:spPr bwMode="auto">
          <a:xfrm>
            <a:off x="3810000" y="4648200"/>
            <a:ext cx="4445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/>
              </a:rPr>
              <a:t>Difficult to quantify structure from images.</a:t>
            </a:r>
          </a:p>
        </p:txBody>
      </p:sp>
    </p:spTree>
    <p:extLst>
      <p:ext uri="{BB962C8B-B14F-4D97-AF65-F5344CB8AC3E}">
        <p14:creationId xmlns:p14="http://schemas.microsoft.com/office/powerpoint/2010/main" val="31264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7925" y="0"/>
            <a:ext cx="7035800" cy="644525"/>
          </a:xfrm>
        </p:spPr>
        <p:txBody>
          <a:bodyPr lIns="123087" tIns="0" rIns="147705" bIns="0"/>
          <a:lstStyle/>
          <a:p>
            <a:pPr eaLnBrk="1" hangingPunct="1"/>
            <a:r>
              <a:rPr lang="en-US" i="0" dirty="0" smtClean="0">
                <a:ea typeface="ＭＳ Ｐゴシック" charset="-128"/>
                <a:cs typeface="ＭＳ Ｐゴシック" charset="-128"/>
              </a:rPr>
              <a:t>Don’t Believe the Cartoons</a:t>
            </a:r>
            <a:endParaRPr lang="en-US" i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2026852" y="1425982"/>
            <a:ext cx="592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Tubes</a:t>
            </a:r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1406101" y="3643720"/>
            <a:ext cx="17613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Carbon Nanotubes</a:t>
            </a:r>
          </a:p>
        </p:txBody>
      </p:sp>
      <p:sp>
        <p:nvSpPr>
          <p:cNvPr id="11270" name="Rectangle 14"/>
          <p:cNvSpPr>
            <a:spLocks noChangeArrowheads="1"/>
          </p:cNvSpPr>
          <p:nvPr/>
        </p:nvSpPr>
        <p:spPr bwMode="auto">
          <a:xfrm>
            <a:off x="3778345" y="1425982"/>
            <a:ext cx="639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Sheets</a:t>
            </a:r>
          </a:p>
        </p:txBody>
      </p:sp>
      <p:sp>
        <p:nvSpPr>
          <p:cNvPr id="11271" name="Rectangle 15"/>
          <p:cNvSpPr>
            <a:spLocks noChangeArrowheads="1"/>
          </p:cNvSpPr>
          <p:nvPr/>
        </p:nvSpPr>
        <p:spPr bwMode="auto">
          <a:xfrm>
            <a:off x="3895309" y="3643720"/>
            <a:ext cx="16327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>
                <a:ea typeface="Arial" charset="0"/>
                <a:cs typeface="Arial" charset="0"/>
                <a:sym typeface="Arial" charset="0"/>
              </a:rPr>
              <a:t>Layered Silicates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910098" y="2455863"/>
            <a:ext cx="355600" cy="1016000"/>
            <a:chOff x="5618" y="3257"/>
            <a:chExt cx="246" cy="726"/>
          </a:xfrm>
        </p:grpSpPr>
        <p:sp>
          <p:nvSpPr>
            <p:cNvPr id="11308" name="AutoShape 17"/>
            <p:cNvSpPr>
              <a:spLocks noChangeArrowheads="1"/>
            </p:cNvSpPr>
            <p:nvPr/>
          </p:nvSpPr>
          <p:spPr bwMode="auto">
            <a:xfrm rot="-5459999">
              <a:off x="5379" y="3496"/>
              <a:ext cx="723" cy="24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9" name="AutoShape 18"/>
            <p:cNvSpPr>
              <a:spLocks noChangeArrowheads="1"/>
            </p:cNvSpPr>
            <p:nvPr/>
          </p:nvSpPr>
          <p:spPr bwMode="auto">
            <a:xfrm rot="-5459999">
              <a:off x="5319" y="3560"/>
              <a:ext cx="723" cy="12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10" name="AutoShape 19"/>
            <p:cNvSpPr>
              <a:spLocks noChangeArrowheads="1"/>
            </p:cNvSpPr>
            <p:nvPr/>
          </p:nvSpPr>
          <p:spPr bwMode="auto">
            <a:xfrm rot="-5459999">
              <a:off x="5350" y="3590"/>
              <a:ext cx="723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187910" y="1522413"/>
            <a:ext cx="354013" cy="1011237"/>
            <a:chOff x="5811" y="2591"/>
            <a:chExt cx="245" cy="722"/>
          </a:xfrm>
        </p:grpSpPr>
        <p:sp>
          <p:nvSpPr>
            <p:cNvPr id="11305" name="AutoShape 21"/>
            <p:cNvSpPr>
              <a:spLocks noChangeArrowheads="1"/>
            </p:cNvSpPr>
            <p:nvPr/>
          </p:nvSpPr>
          <p:spPr bwMode="auto">
            <a:xfrm rot="-5459999">
              <a:off x="5573" y="2829"/>
              <a:ext cx="721" cy="245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6" name="AutoShape 22"/>
            <p:cNvSpPr>
              <a:spLocks noChangeArrowheads="1"/>
            </p:cNvSpPr>
            <p:nvPr/>
          </p:nvSpPr>
          <p:spPr bwMode="auto">
            <a:xfrm rot="-5459999">
              <a:off x="5511" y="2892"/>
              <a:ext cx="721" cy="12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7" name="AutoShape 23"/>
            <p:cNvSpPr>
              <a:spLocks noChangeArrowheads="1"/>
            </p:cNvSpPr>
            <p:nvPr/>
          </p:nvSpPr>
          <p:spPr bwMode="auto">
            <a:xfrm rot="-5459999">
              <a:off x="5542" y="2922"/>
              <a:ext cx="721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632285" y="1990725"/>
            <a:ext cx="349250" cy="1011238"/>
            <a:chOff x="5426" y="2925"/>
            <a:chExt cx="242" cy="722"/>
          </a:xfrm>
        </p:grpSpPr>
        <p:sp>
          <p:nvSpPr>
            <p:cNvPr id="11302" name="AutoShape 25"/>
            <p:cNvSpPr>
              <a:spLocks noChangeArrowheads="1"/>
            </p:cNvSpPr>
            <p:nvPr/>
          </p:nvSpPr>
          <p:spPr bwMode="auto">
            <a:xfrm rot="-5459999">
              <a:off x="5187" y="3164"/>
              <a:ext cx="719" cy="24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3" name="AutoShape 26"/>
            <p:cNvSpPr>
              <a:spLocks noChangeArrowheads="1"/>
            </p:cNvSpPr>
            <p:nvPr/>
          </p:nvSpPr>
          <p:spPr bwMode="auto">
            <a:xfrm rot="-5459999">
              <a:off x="5128" y="3227"/>
              <a:ext cx="719" cy="12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4" name="AutoShape 27"/>
            <p:cNvSpPr>
              <a:spLocks noChangeArrowheads="1"/>
            </p:cNvSpPr>
            <p:nvPr/>
          </p:nvSpPr>
          <p:spPr bwMode="auto">
            <a:xfrm rot="-5459999">
              <a:off x="5158" y="3256"/>
              <a:ext cx="719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733760" y="2108200"/>
            <a:ext cx="354013" cy="1011238"/>
            <a:chOff x="4803" y="3009"/>
            <a:chExt cx="245" cy="722"/>
          </a:xfrm>
        </p:grpSpPr>
        <p:sp>
          <p:nvSpPr>
            <p:cNvPr id="11299" name="AutoShape 29"/>
            <p:cNvSpPr>
              <a:spLocks noChangeArrowheads="1"/>
            </p:cNvSpPr>
            <p:nvPr/>
          </p:nvSpPr>
          <p:spPr bwMode="auto">
            <a:xfrm rot="-5459999">
              <a:off x="4565" y="3247"/>
              <a:ext cx="721" cy="245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34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0" name="AutoShape 30"/>
            <p:cNvSpPr>
              <a:spLocks noChangeArrowheads="1"/>
            </p:cNvSpPr>
            <p:nvPr/>
          </p:nvSpPr>
          <p:spPr bwMode="auto">
            <a:xfrm rot="-5459999">
              <a:off x="4503" y="3310"/>
              <a:ext cx="721" cy="12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301" name="AutoShape 31"/>
            <p:cNvSpPr>
              <a:spLocks noChangeArrowheads="1"/>
            </p:cNvSpPr>
            <p:nvPr/>
          </p:nvSpPr>
          <p:spPr bwMode="auto">
            <a:xfrm rot="-5459999">
              <a:off x="4534" y="3340"/>
              <a:ext cx="721" cy="6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4297323" y="1982788"/>
            <a:ext cx="322262" cy="976312"/>
            <a:chOff x="5194" y="2919"/>
            <a:chExt cx="223" cy="697"/>
          </a:xfrm>
        </p:grpSpPr>
        <p:sp>
          <p:nvSpPr>
            <p:cNvPr id="11296" name="AutoShape 33"/>
            <p:cNvSpPr>
              <a:spLocks noChangeArrowheads="1"/>
            </p:cNvSpPr>
            <p:nvPr/>
          </p:nvSpPr>
          <p:spPr bwMode="auto">
            <a:xfrm rot="5219999">
              <a:off x="4957" y="3158"/>
              <a:ext cx="695" cy="22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22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7" name="AutoShape 34"/>
            <p:cNvSpPr>
              <a:spLocks noChangeArrowheads="1"/>
            </p:cNvSpPr>
            <p:nvPr/>
          </p:nvSpPr>
          <p:spPr bwMode="auto">
            <a:xfrm rot="5219999">
              <a:off x="5014" y="3211"/>
              <a:ext cx="695" cy="11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8" name="AutoShape 35"/>
            <p:cNvSpPr>
              <a:spLocks noChangeArrowheads="1"/>
            </p:cNvSpPr>
            <p:nvPr/>
          </p:nvSpPr>
          <p:spPr bwMode="auto">
            <a:xfrm rot="5219999">
              <a:off x="4985" y="3240"/>
              <a:ext cx="695" cy="5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4835" y="21600"/>
                    <a:pt x="10800" y="21600"/>
                  </a:cubicBezTo>
                  <a:cubicBezTo>
                    <a:pt x="16765" y="21600"/>
                    <a:pt x="21600" y="11929"/>
                    <a:pt x="216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</p:grpSp>
      <p:sp>
        <p:nvSpPr>
          <p:cNvPr id="11278" name="Rectangle 38"/>
          <p:cNvSpPr>
            <a:spLocks noChangeArrowheads="1"/>
          </p:cNvSpPr>
          <p:nvPr/>
        </p:nvSpPr>
        <p:spPr bwMode="auto">
          <a:xfrm>
            <a:off x="6515060" y="1447800"/>
            <a:ext cx="767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>
              <a:spcBef>
                <a:spcPts val="1038"/>
              </a:spcBef>
            </a:pPr>
            <a:r>
              <a:rPr lang="en-US" sz="1800" b="0" dirty="0">
                <a:ea typeface="Arial" charset="0"/>
                <a:cs typeface="Arial" charset="0"/>
                <a:sym typeface="Arial" charset="0"/>
              </a:rPr>
              <a:t>Spheres</a:t>
            </a:r>
          </a:p>
        </p:txBody>
      </p:sp>
      <p:sp>
        <p:nvSpPr>
          <p:cNvPr id="11279" name="Rectangle 39"/>
          <p:cNvSpPr>
            <a:spLocks noChangeArrowheads="1"/>
          </p:cNvSpPr>
          <p:nvPr/>
        </p:nvSpPr>
        <p:spPr bwMode="auto">
          <a:xfrm>
            <a:off x="6362660" y="3657600"/>
            <a:ext cx="1485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69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ea typeface="Arial" charset="0"/>
                <a:cs typeface="Arial" charset="0"/>
                <a:sym typeface="Arial" charset="0"/>
              </a:rPr>
              <a:t>Colloidal Silica</a:t>
            </a:r>
          </a:p>
        </p:txBody>
      </p:sp>
      <p:pic>
        <p:nvPicPr>
          <p:cNvPr id="11280" name="Picture 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1" y="2209800"/>
            <a:ext cx="779602" cy="7350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284" name="Text Box 47"/>
          <p:cNvSpPr txBox="1">
            <a:spLocks noChangeArrowheads="1"/>
          </p:cNvSpPr>
          <p:nvPr/>
        </p:nvSpPr>
        <p:spPr bwMode="auto">
          <a:xfrm>
            <a:off x="1950998" y="838200"/>
            <a:ext cx="5440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/>
              <a:t>1-d                </a:t>
            </a:r>
            <a:r>
              <a:rPr lang="en-US" sz="2400" b="0" i="1" dirty="0" smtClean="0"/>
              <a:t>          </a:t>
            </a:r>
            <a:r>
              <a:rPr lang="en-US" sz="2400" b="0" i="1" dirty="0"/>
              <a:t>2-d                         </a:t>
            </a:r>
            <a:r>
              <a:rPr lang="en-US" sz="2400" b="0" i="1" dirty="0" smtClean="0"/>
              <a:t>3</a:t>
            </a:r>
            <a:r>
              <a:rPr lang="en-US" sz="2400" b="0" i="1" dirty="0"/>
              <a:t>-d   </a:t>
            </a: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215985" y="2592388"/>
            <a:ext cx="1814513" cy="112712"/>
            <a:chOff x="118" y="1777"/>
            <a:chExt cx="1143" cy="71"/>
          </a:xfrm>
        </p:grpSpPr>
        <p:sp>
          <p:nvSpPr>
            <p:cNvPr id="11289" name="Oval 50"/>
            <p:cNvSpPr>
              <a:spLocks noChangeArrowheads="1"/>
            </p:cNvSpPr>
            <p:nvPr/>
          </p:nvSpPr>
          <p:spPr bwMode="auto">
            <a:xfrm>
              <a:off x="1195" y="1783"/>
              <a:ext cx="60" cy="65"/>
            </a:xfrm>
            <a:prstGeom prst="ellipse">
              <a:avLst/>
            </a:prstGeom>
            <a:solidFill>
              <a:srgbClr val="E6E6E6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E6E6E6"/>
                </a:solidFill>
              </a:endParaRPr>
            </a:p>
          </p:txBody>
        </p:sp>
        <p:sp>
          <p:nvSpPr>
            <p:cNvPr id="11290" name="Line 5"/>
            <p:cNvSpPr>
              <a:spLocks noChangeShapeType="1"/>
            </p:cNvSpPr>
            <p:nvPr/>
          </p:nvSpPr>
          <p:spPr bwMode="auto">
            <a:xfrm>
              <a:off x="136" y="1782"/>
              <a:ext cx="1096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1" name="Line 6"/>
            <p:cNvSpPr>
              <a:spLocks noChangeShapeType="1"/>
            </p:cNvSpPr>
            <p:nvPr/>
          </p:nvSpPr>
          <p:spPr bwMode="auto">
            <a:xfrm rot="10800000" flipH="1">
              <a:off x="149" y="1846"/>
              <a:ext cx="1083" cy="0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2" name="Rectangle 8"/>
            <p:cNvSpPr>
              <a:spLocks noChangeArrowheads="1"/>
            </p:cNvSpPr>
            <p:nvPr/>
          </p:nvSpPr>
          <p:spPr bwMode="auto">
            <a:xfrm>
              <a:off x="1232" y="1789"/>
              <a:ext cx="29" cy="5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3" name="AutoShape 9"/>
            <p:cNvSpPr>
              <a:spLocks noChangeArrowheads="1"/>
            </p:cNvSpPr>
            <p:nvPr/>
          </p:nvSpPr>
          <p:spPr bwMode="auto">
            <a:xfrm>
              <a:off x="128" y="1777"/>
              <a:ext cx="1127" cy="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411"/>
                  </a:moveTo>
                  <a:lnTo>
                    <a:pt x="153" y="5451"/>
                  </a:lnTo>
                  <a:lnTo>
                    <a:pt x="328" y="10697"/>
                  </a:lnTo>
                  <a:lnTo>
                    <a:pt x="153" y="16149"/>
                  </a:lnTo>
                  <a:lnTo>
                    <a:pt x="0" y="21600"/>
                  </a:lnTo>
                  <a:lnTo>
                    <a:pt x="20726" y="21189"/>
                  </a:lnTo>
                  <a:lnTo>
                    <a:pt x="21032" y="20983"/>
                  </a:lnTo>
                  <a:cubicBezTo>
                    <a:pt x="21141" y="20571"/>
                    <a:pt x="21261" y="20263"/>
                    <a:pt x="21360" y="18926"/>
                  </a:cubicBezTo>
                  <a:cubicBezTo>
                    <a:pt x="21370" y="17383"/>
                    <a:pt x="21556" y="14297"/>
                    <a:pt x="21600" y="12960"/>
                  </a:cubicBezTo>
                  <a:cubicBezTo>
                    <a:pt x="21600" y="10903"/>
                    <a:pt x="21600" y="7097"/>
                    <a:pt x="21534" y="4937"/>
                  </a:cubicBezTo>
                  <a:lnTo>
                    <a:pt x="21206" y="0"/>
                  </a:lnTo>
                  <a:lnTo>
                    <a:pt x="0" y="411"/>
                  </a:lnTo>
                  <a:close/>
                  <a:moveTo>
                    <a:pt x="0" y="411"/>
                  </a:moveTo>
                </a:path>
              </a:pathLst>
            </a:custGeom>
            <a:solidFill>
              <a:srgbClr val="FA3943"/>
            </a:solidFill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4" name="Oval 10"/>
            <p:cNvSpPr>
              <a:spLocks noChangeArrowheads="1"/>
            </p:cNvSpPr>
            <p:nvPr/>
          </p:nvSpPr>
          <p:spPr bwMode="auto">
            <a:xfrm>
              <a:off x="118" y="1782"/>
              <a:ext cx="60" cy="6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1295" name="Oval 51"/>
            <p:cNvSpPr>
              <a:spLocks noChangeArrowheads="1"/>
            </p:cNvSpPr>
            <p:nvPr/>
          </p:nvSpPr>
          <p:spPr bwMode="auto">
            <a:xfrm>
              <a:off x="1208" y="1786"/>
              <a:ext cx="49" cy="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C01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E6E6E6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57200" y="6096000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Schaefer, D.W. and R.S. Justice, </a:t>
            </a:r>
            <a:r>
              <a:rPr lang="en-US" sz="1400" b="0" i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How nano are nanocomposites?</a:t>
            </a:r>
            <a:r>
              <a:rPr lang="en-US" sz="1400" b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Macromolecules, 2007. 40(24): </a:t>
            </a:r>
            <a:r>
              <a:rPr lang="en-US" sz="1400" b="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</a:t>
            </a:r>
            <a:r>
              <a:rPr lang="en-US" sz="1400" b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. 8501-8517.</a:t>
            </a:r>
            <a:endParaRPr lang="en-US" sz="1400" dirty="0"/>
          </a:p>
        </p:txBody>
      </p:sp>
      <p:pic>
        <p:nvPicPr>
          <p:cNvPr id="9" name="Picture 8" descr="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1"/>
            <a:ext cx="2240561" cy="1905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43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209800" cy="1905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114800"/>
            <a:ext cx="2286000" cy="19177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7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772400" cy="4572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133600"/>
            <a:ext cx="5948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 you want to determine the morphology of a disordered material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use small-angle scattering.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" y="2590800"/>
            <a:ext cx="2960644" cy="3683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27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Scattering from Fractal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Objects:  Porod Slopes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2777" name="Rectangle 3"/>
          <p:cNvSpPr>
            <a:spLocks noChangeArrowheads="1"/>
          </p:cNvSpPr>
          <p:nvPr/>
        </p:nvSpPr>
        <p:spPr bwMode="auto">
          <a:xfrm>
            <a:off x="458788" y="787400"/>
            <a:ext cx="2632449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1203" tIns="39889" rIns="81203" bIns="3988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1600" i="1" dirty="0">
                <a:latin typeface="Times New Roman"/>
                <a:cs typeface="Times New Roman"/>
              </a:rPr>
              <a:t>d</a:t>
            </a:r>
            <a:r>
              <a:rPr lang="en-US" sz="1600" dirty="0">
                <a:latin typeface="Times New Roman"/>
                <a:cs typeface="Times New Roman"/>
              </a:rPr>
              <a:t> = Mass Fractal Dimension</a:t>
            </a:r>
          </a:p>
        </p:txBody>
      </p:sp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5029200" y="762000"/>
            <a:ext cx="2938423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1203" tIns="39889" rIns="81203" bIns="3988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latin typeface="Times New Roman"/>
                <a:cs typeface="Times New Roman"/>
              </a:rPr>
              <a:t>d</a:t>
            </a:r>
            <a:r>
              <a:rPr lang="en-US" sz="1600" baseline="-25000" dirty="0" err="1">
                <a:latin typeface="Times New Roman"/>
                <a:cs typeface="Times New Roman"/>
              </a:rPr>
              <a:t>s</a:t>
            </a:r>
            <a:r>
              <a:rPr lang="en-US" sz="1600" dirty="0">
                <a:latin typeface="Times New Roman"/>
                <a:cs typeface="Times New Roman"/>
              </a:rPr>
              <a:t> = Surface Fractal Dimension</a:t>
            </a:r>
          </a:p>
        </p:txBody>
      </p:sp>
      <p:pic>
        <p:nvPicPr>
          <p:cNvPr id="3277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8930" y="1040638"/>
            <a:ext cx="1235075" cy="1209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55575" y="1238250"/>
          <a:ext cx="40243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93" name="Equation" r:id="rId5" imgW="3426246" imgH="735927" progId="Equation.3">
                  <p:embed/>
                </p:oleObj>
              </mc:Choice>
              <mc:Fallback>
                <p:oleObj name="Equation" r:id="rId5" imgW="3426246" imgH="73592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238250"/>
                        <a:ext cx="4024313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5788025" y="1184275"/>
          <a:ext cx="321627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94" name="Equation" r:id="rId7" imgW="2335576" imgH="735927" progId="Equation.3">
                  <p:embed/>
                </p:oleObj>
              </mc:Choice>
              <mc:Fallback>
                <p:oleObj name="Equation" r:id="rId7" imgW="2335576" imgH="73592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8025" y="1184275"/>
                        <a:ext cx="3216275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087086"/>
              </p:ext>
            </p:extLst>
          </p:nvPr>
        </p:nvGraphicFramePr>
        <p:xfrm>
          <a:off x="3200401" y="4419599"/>
          <a:ext cx="3352800" cy="85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95" name="Equation" r:id="rId9" imgW="2047680" imgH="484560" progId="Equation.3">
                  <p:embed/>
                </p:oleObj>
              </mc:Choice>
              <mc:Fallback>
                <p:oleObj name="Equation" r:id="rId9" imgW="2047680" imgH="48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4419599"/>
                        <a:ext cx="3352800" cy="8554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804156"/>
              </p:ext>
            </p:extLst>
          </p:nvPr>
        </p:nvGraphicFramePr>
        <p:xfrm>
          <a:off x="3124200" y="2971800"/>
          <a:ext cx="3467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96" name="Equation" r:id="rId11" imgW="2780680" imgH="380862" progId="Equation.3">
                  <p:embed/>
                </p:oleObj>
              </mc:Choice>
              <mc:Fallback>
                <p:oleObj name="Equation" r:id="rId11" imgW="2780680" imgH="3808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971800"/>
                        <a:ext cx="3467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AutoShape 10"/>
          <p:cNvSpPr>
            <a:spLocks/>
          </p:cNvSpPr>
          <p:nvPr/>
        </p:nvSpPr>
        <p:spPr bwMode="auto">
          <a:xfrm>
            <a:off x="7010400" y="2895600"/>
            <a:ext cx="1524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1" name="Text Box 11"/>
          <p:cNvSpPr txBox="1">
            <a:spLocks noChangeArrowheads="1"/>
          </p:cNvSpPr>
          <p:nvPr/>
        </p:nvSpPr>
        <p:spPr bwMode="auto">
          <a:xfrm>
            <a:off x="7239000" y="3810000"/>
            <a:ext cx="158949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Match at </a:t>
            </a:r>
            <a:r>
              <a:rPr lang="en-US" sz="1600" i="1" dirty="0" err="1">
                <a:solidFill>
                  <a:schemeClr val="tx1"/>
                </a:solidFill>
              </a:rPr>
              <a:t>qR</a:t>
            </a:r>
            <a:r>
              <a:rPr lang="en-US" sz="1600" dirty="0">
                <a:solidFill>
                  <a:schemeClr val="tx1"/>
                </a:solidFill>
              </a:rPr>
              <a:t> = 1</a:t>
            </a:r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7334250" y="4419600"/>
          <a:ext cx="1308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97" name="Equation" r:id="rId13" imgW="1295262" imgH="723693" progId="Equation.3">
                  <p:embed/>
                </p:oleObj>
              </mc:Choice>
              <mc:Fallback>
                <p:oleObj name="Equation" r:id="rId13" imgW="1295262" imgH="72369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4419600"/>
                        <a:ext cx="1308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6" name="Line 15"/>
          <p:cNvSpPr>
            <a:spLocks noChangeShapeType="1"/>
          </p:cNvSpPr>
          <p:nvPr/>
        </p:nvSpPr>
        <p:spPr bwMode="auto">
          <a:xfrm>
            <a:off x="987425" y="2514600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Line 16"/>
          <p:cNvSpPr>
            <a:spLocks noChangeShapeType="1"/>
          </p:cNvSpPr>
          <p:nvPr/>
        </p:nvSpPr>
        <p:spPr bwMode="auto">
          <a:xfrm>
            <a:off x="1478280" y="28194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8" name="Text Box 17"/>
          <p:cNvSpPr txBox="1">
            <a:spLocks noChangeArrowheads="1"/>
          </p:cNvSpPr>
          <p:nvPr/>
        </p:nvSpPr>
        <p:spPr bwMode="auto">
          <a:xfrm>
            <a:off x="1066800" y="4125913"/>
            <a:ext cx="8135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>
                <a:solidFill>
                  <a:schemeClr val="tx1"/>
                </a:solidFill>
              </a:rPr>
              <a:t>qR</a:t>
            </a:r>
            <a:r>
              <a:rPr lang="en-US" sz="1600" i="1" dirty="0">
                <a:solidFill>
                  <a:schemeClr val="tx1"/>
                </a:solidFill>
              </a:rPr>
              <a:t> = 1</a:t>
            </a:r>
          </a:p>
        </p:txBody>
      </p:sp>
      <p:sp>
        <p:nvSpPr>
          <p:cNvPr id="32790" name="Line 19"/>
          <p:cNvSpPr>
            <a:spLocks noChangeShapeType="1"/>
          </p:cNvSpPr>
          <p:nvPr/>
        </p:nvSpPr>
        <p:spPr bwMode="auto">
          <a:xfrm>
            <a:off x="457200" y="2895600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3" name="Text Box 20"/>
          <p:cNvSpPr txBox="1">
            <a:spLocks noChangeArrowheads="1"/>
          </p:cNvSpPr>
          <p:nvPr/>
        </p:nvSpPr>
        <p:spPr bwMode="auto">
          <a:xfrm>
            <a:off x="3276600" y="3962400"/>
            <a:ext cx="915101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Large </a:t>
            </a:r>
            <a:r>
              <a:rPr lang="en-US" sz="1600" i="1" dirty="0" smtClean="0">
                <a:solidFill>
                  <a:schemeClr val="tx1"/>
                </a:solidFill>
              </a:rPr>
              <a:t>q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2784" name="Text Box 21"/>
          <p:cNvSpPr txBox="1">
            <a:spLocks noChangeArrowheads="1"/>
          </p:cNvSpPr>
          <p:nvPr/>
        </p:nvSpPr>
        <p:spPr bwMode="auto">
          <a:xfrm>
            <a:off x="1600200" y="4800600"/>
            <a:ext cx="883477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~ </a:t>
            </a:r>
            <a:r>
              <a:rPr lang="en-US" sz="1600" i="1" dirty="0" err="1" smtClean="0">
                <a:solidFill>
                  <a:schemeClr val="tx1"/>
                </a:solidFill>
              </a:rPr>
              <a:t>S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v</a:t>
            </a:r>
            <a:r>
              <a:rPr lang="en-US" sz="1600" i="1" dirty="0" smtClean="0">
                <a:solidFill>
                  <a:schemeClr val="tx1"/>
                </a:solidFill>
              </a:rPr>
              <a:t>/</a:t>
            </a:r>
            <a:r>
              <a:rPr lang="en-US" sz="1600" i="1" dirty="0">
                <a:solidFill>
                  <a:schemeClr val="tx1"/>
                </a:solidFill>
              </a:rPr>
              <a:t>q</a:t>
            </a:r>
            <a:r>
              <a:rPr lang="en-US" sz="1600" i="1" baseline="30000" dirty="0">
                <a:solidFill>
                  <a:schemeClr val="tx1"/>
                </a:solidFill>
              </a:rPr>
              <a:t>-x</a:t>
            </a:r>
            <a:endParaRPr lang="en-US" sz="1600" i="1" dirty="0">
              <a:solidFill>
                <a:schemeClr val="tx1"/>
              </a:solidFill>
            </a:endParaRPr>
          </a:p>
        </p:txBody>
      </p:sp>
      <p:graphicFrame>
        <p:nvGraphicFramePr>
          <p:cNvPr id="327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330338"/>
              </p:ext>
            </p:extLst>
          </p:nvPr>
        </p:nvGraphicFramePr>
        <p:xfrm>
          <a:off x="3962400" y="5943600"/>
          <a:ext cx="2431354" cy="5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98" name="Equation" r:id="rId15" imgW="1638093" imgH="368185" progId="Equation.3">
                  <p:embed/>
                </p:oleObj>
              </mc:Choice>
              <mc:Fallback>
                <p:oleObj name="Equation" r:id="rId15" imgW="1638093" imgH="3681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943600"/>
                        <a:ext cx="2431354" cy="5064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 flipH="1" flipV="1">
            <a:off x="1447800" y="2819400"/>
            <a:ext cx="685800" cy="1447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286760" y="2580640"/>
            <a:ext cx="892559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Small </a:t>
            </a:r>
            <a:r>
              <a:rPr lang="en-US" i="1" dirty="0" smtClean="0"/>
              <a:t>q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Differential Scattering Cross Section</a:t>
            </a:r>
          </a:p>
        </p:txBody>
      </p:sp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341085" y="15249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517297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Line 5"/>
          <p:cNvSpPr>
            <a:spLocks noChangeShapeType="1"/>
          </p:cNvSpPr>
          <p:nvPr/>
        </p:nvSpPr>
        <p:spPr bwMode="auto">
          <a:xfrm>
            <a:off x="691922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>
            <a:off x="868135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1593622" y="1817041"/>
            <a:ext cx="838200" cy="838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sample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2127022" y="1055041"/>
            <a:ext cx="19050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2127022" y="1470966"/>
            <a:ext cx="2087563" cy="727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 rot="20167357">
            <a:off x="3727222" y="1207441"/>
            <a:ext cx="228600" cy="381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2127022" y="974079"/>
            <a:ext cx="2584450" cy="12239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2144485" y="2209154"/>
            <a:ext cx="24971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260622" y="1131241"/>
            <a:ext cx="468313" cy="3381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charset="0"/>
              </a:rPr>
              <a:t>dΩ</a:t>
            </a:r>
          </a:p>
        </p:txBody>
      </p:sp>
      <p:sp>
        <p:nvSpPr>
          <p:cNvPr id="11279" name="Arc 15"/>
          <p:cNvSpPr>
            <a:spLocks/>
          </p:cNvSpPr>
          <p:nvPr/>
        </p:nvSpPr>
        <p:spPr bwMode="auto">
          <a:xfrm>
            <a:off x="3270022" y="1664641"/>
            <a:ext cx="152400" cy="533400"/>
          </a:xfrm>
          <a:custGeom>
            <a:avLst/>
            <a:gdLst>
              <a:gd name="T0" fmla="*/ 0 w 16837"/>
              <a:gd name="T1" fmla="*/ 0 h 21600"/>
              <a:gd name="T2" fmla="*/ 2147483647 w 16837"/>
              <a:gd name="T3" fmla="*/ 2147483647 h 21600"/>
              <a:gd name="T4" fmla="*/ 0 w 16837"/>
              <a:gd name="T5" fmla="*/ 2147483647 h 21600"/>
              <a:gd name="T6" fmla="*/ 0 60000 65536"/>
              <a:gd name="T7" fmla="*/ 0 60000 65536"/>
              <a:gd name="T8" fmla="*/ 0 60000 65536"/>
              <a:gd name="T9" fmla="*/ 0 w 16837"/>
              <a:gd name="T10" fmla="*/ 0 h 21600"/>
              <a:gd name="T11" fmla="*/ 16837 w 168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37" h="21600" fill="none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</a:path>
              <a:path w="16837" h="21600" stroke="0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Arc 18"/>
          <p:cNvSpPr>
            <a:spLocks/>
          </p:cNvSpPr>
          <p:nvPr/>
        </p:nvSpPr>
        <p:spPr bwMode="auto">
          <a:xfrm rot="5400000">
            <a:off x="3083490" y="1851173"/>
            <a:ext cx="296863" cy="381000"/>
          </a:xfrm>
          <a:custGeom>
            <a:avLst/>
            <a:gdLst>
              <a:gd name="T0" fmla="*/ 0 w 16837"/>
              <a:gd name="T1" fmla="*/ 0 h 21600"/>
              <a:gd name="T2" fmla="*/ 2147483647 w 16837"/>
              <a:gd name="T3" fmla="*/ 2147483647 h 21600"/>
              <a:gd name="T4" fmla="*/ 0 w 16837"/>
              <a:gd name="T5" fmla="*/ 2147483647 h 21600"/>
              <a:gd name="T6" fmla="*/ 0 60000 65536"/>
              <a:gd name="T7" fmla="*/ 0 60000 65536"/>
              <a:gd name="T8" fmla="*/ 0 60000 65536"/>
              <a:gd name="T9" fmla="*/ 0 w 16837"/>
              <a:gd name="T10" fmla="*/ 0 h 21600"/>
              <a:gd name="T11" fmla="*/ 16837 w 168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37" h="21600" fill="none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</a:path>
              <a:path w="16837" h="21600" stroke="0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1" name="Text Box 21"/>
          <p:cNvSpPr txBox="1">
            <a:spLocks noChangeArrowheads="1"/>
          </p:cNvSpPr>
          <p:nvPr/>
        </p:nvSpPr>
        <p:spPr bwMode="auto">
          <a:xfrm>
            <a:off x="3469457" y="1811390"/>
            <a:ext cx="1520218" cy="276999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ym typeface="Symbol" charset="2"/>
              </a:rPr>
              <a:t>θ</a:t>
            </a:r>
            <a:r>
              <a:rPr lang="en-US" sz="1200" dirty="0">
                <a:latin typeface="Arial" charset="0"/>
                <a:sym typeface="Symbol" charset="2"/>
              </a:rPr>
              <a:t> = scattering angle</a:t>
            </a:r>
            <a:endParaRPr lang="en-US" sz="1200" dirty="0">
              <a:latin typeface="Arial" charset="0"/>
            </a:endParaRPr>
          </a:p>
        </p:txBody>
      </p:sp>
      <p:sp>
        <p:nvSpPr>
          <p:cNvPr id="11282" name="Text Box 22"/>
          <p:cNvSpPr txBox="1">
            <a:spLocks noChangeArrowheads="1"/>
          </p:cNvSpPr>
          <p:nvPr/>
        </p:nvSpPr>
        <p:spPr bwMode="auto">
          <a:xfrm>
            <a:off x="91847" y="3036241"/>
            <a:ext cx="1425575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imes" charset="0"/>
              </a:rPr>
              <a:t>Plane wave  </a:t>
            </a:r>
            <a:r>
              <a:rPr lang="en-US" i="1" dirty="0">
                <a:latin typeface="Times" charset="0"/>
              </a:rPr>
              <a:t>J</a:t>
            </a:r>
            <a:r>
              <a:rPr lang="en-US" i="1" baseline="-25000" dirty="0">
                <a:latin typeface="Times" charset="0"/>
              </a:rPr>
              <a:t>0</a:t>
            </a:r>
            <a:endParaRPr lang="en-US" i="1" dirty="0">
              <a:latin typeface="Times" charset="0"/>
            </a:endParaRPr>
          </a:p>
        </p:txBody>
      </p:sp>
      <p:sp>
        <p:nvSpPr>
          <p:cNvPr id="11283" name="AutoShape 23"/>
          <p:cNvSpPr>
            <a:spLocks noChangeArrowheads="1"/>
          </p:cNvSpPr>
          <p:nvPr/>
        </p:nvSpPr>
        <p:spPr bwMode="auto">
          <a:xfrm rot="3337472">
            <a:off x="1669822" y="1664641"/>
            <a:ext cx="10668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37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3" y="10799"/>
                </a:moveTo>
                <a:cubicBezTo>
                  <a:pt x="354" y="5030"/>
                  <a:pt x="5030" y="354"/>
                  <a:pt x="10800" y="354"/>
                </a:cubicBezTo>
                <a:cubicBezTo>
                  <a:pt x="16569" y="353"/>
                  <a:pt x="21245" y="5030"/>
                  <a:pt x="21246" y="10799"/>
                </a:cubicBezTo>
                <a:lnTo>
                  <a:pt x="21599" y="10799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4" name="AutoShape 24"/>
          <p:cNvSpPr>
            <a:spLocks noChangeArrowheads="1"/>
          </p:cNvSpPr>
          <p:nvPr/>
        </p:nvSpPr>
        <p:spPr bwMode="auto">
          <a:xfrm rot="3337472">
            <a:off x="1541235" y="1528116"/>
            <a:ext cx="1295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37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3" y="10799"/>
                </a:moveTo>
                <a:cubicBezTo>
                  <a:pt x="354" y="5030"/>
                  <a:pt x="5030" y="354"/>
                  <a:pt x="10800" y="354"/>
                </a:cubicBezTo>
                <a:cubicBezTo>
                  <a:pt x="16569" y="353"/>
                  <a:pt x="21245" y="5030"/>
                  <a:pt x="21246" y="10799"/>
                </a:cubicBezTo>
                <a:lnTo>
                  <a:pt x="21599" y="10799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5" name="Text Box 25"/>
          <p:cNvSpPr txBox="1">
            <a:spLocks noChangeArrowheads="1"/>
          </p:cNvSpPr>
          <p:nvPr/>
        </p:nvSpPr>
        <p:spPr bwMode="auto">
          <a:xfrm>
            <a:off x="2050822" y="3112441"/>
            <a:ext cx="2029510" cy="2539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latin typeface="Times" charset="0"/>
              </a:rPr>
              <a:t>Spherical wave  </a:t>
            </a:r>
            <a:r>
              <a:rPr lang="en-US" i="1" dirty="0">
                <a:latin typeface="Times" charset="0"/>
              </a:rPr>
              <a:t>J</a:t>
            </a:r>
            <a:r>
              <a:rPr lang="en-US" i="1" baseline="-25000" dirty="0">
                <a:latin typeface="Times" charset="0"/>
              </a:rPr>
              <a:t>Ω</a:t>
            </a:r>
            <a:endParaRPr lang="en-US" i="1" dirty="0">
              <a:latin typeface="Times" charset="0"/>
            </a:endParaRPr>
          </a:p>
        </p:txBody>
      </p:sp>
      <p:sp>
        <p:nvSpPr>
          <p:cNvPr id="11286" name="Text Box 27"/>
          <p:cNvSpPr txBox="1">
            <a:spLocks noChangeArrowheads="1"/>
          </p:cNvSpPr>
          <p:nvPr/>
        </p:nvSpPr>
        <p:spPr bwMode="auto">
          <a:xfrm>
            <a:off x="398404" y="4484499"/>
            <a:ext cx="8593195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Spherical wave: 	Flux J</a:t>
            </a:r>
            <a:r>
              <a:rPr lang="en-US" sz="1600" baseline="-25000" dirty="0">
                <a:latin typeface="Times" charset="0"/>
              </a:rPr>
              <a:t>Ω</a:t>
            </a:r>
            <a:r>
              <a:rPr lang="en-US" sz="1600" dirty="0">
                <a:latin typeface="Times" charset="0"/>
              </a:rPr>
              <a:t>  =    energy/unit solid angle/</a:t>
            </a:r>
            <a:r>
              <a:rPr lang="en-US" sz="1600" dirty="0" err="1">
                <a:latin typeface="Times" charset="0"/>
              </a:rPr>
              <a:t>s</a:t>
            </a:r>
            <a:r>
              <a:rPr lang="en-US" sz="1600" dirty="0">
                <a:latin typeface="Times" charset="0"/>
              </a:rPr>
              <a:t>    or      photons/ unit solid angle /</a:t>
            </a:r>
            <a:r>
              <a:rPr lang="en-US" sz="1600" dirty="0" err="1">
                <a:latin typeface="Times" charset="0"/>
              </a:rPr>
              <a:t>s</a:t>
            </a:r>
            <a:endParaRPr lang="en-US" sz="1600" dirty="0">
              <a:latin typeface="Times" charset="0"/>
            </a:endParaRPr>
          </a:p>
          <a:p>
            <a:pPr>
              <a:spcBef>
                <a:spcPct val="50000"/>
              </a:spcBef>
            </a:pPr>
            <a:endParaRPr lang="en-US" sz="1600" dirty="0">
              <a:latin typeface="Times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Plane wave:  	Flux J</a:t>
            </a:r>
            <a:r>
              <a:rPr lang="en-US" sz="1600" baseline="-25000" dirty="0">
                <a:latin typeface="Times" charset="0"/>
              </a:rPr>
              <a:t>0</a:t>
            </a:r>
            <a:r>
              <a:rPr lang="en-US" sz="1600" dirty="0">
                <a:latin typeface="Times" charset="0"/>
              </a:rPr>
              <a:t>  =    energy/unit area/</a:t>
            </a:r>
            <a:r>
              <a:rPr lang="en-US" sz="1600" dirty="0" err="1">
                <a:latin typeface="Times" charset="0"/>
              </a:rPr>
              <a:t>s</a:t>
            </a:r>
            <a:r>
              <a:rPr lang="en-US" sz="1600" dirty="0">
                <a:latin typeface="Times" charset="0"/>
              </a:rPr>
              <a:t>              or        photons/unit area/</a:t>
            </a:r>
            <a:r>
              <a:rPr lang="en-US" sz="1600" dirty="0" err="1">
                <a:latin typeface="Times" charset="0"/>
              </a:rPr>
              <a:t>s</a:t>
            </a:r>
            <a:endParaRPr lang="en-US" sz="1600" dirty="0">
              <a:latin typeface="Times" charset="0"/>
            </a:endParaRPr>
          </a:p>
        </p:txBody>
      </p:sp>
      <p:sp>
        <p:nvSpPr>
          <p:cNvPr id="11290" name="Line 43"/>
          <p:cNvSpPr>
            <a:spLocks noChangeShapeType="1"/>
          </p:cNvSpPr>
          <p:nvPr/>
        </p:nvSpPr>
        <p:spPr bwMode="auto">
          <a:xfrm>
            <a:off x="1042760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1" name="Line 44"/>
          <p:cNvSpPr>
            <a:spLocks noChangeShapeType="1"/>
          </p:cNvSpPr>
          <p:nvPr/>
        </p:nvSpPr>
        <p:spPr bwMode="auto">
          <a:xfrm>
            <a:off x="1218972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93" name="Picture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247" y="826441"/>
            <a:ext cx="1231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2233318" y="5041416"/>
            <a:ext cx="60198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719044"/>
              </p:ext>
            </p:extLst>
          </p:nvPr>
        </p:nvGraphicFramePr>
        <p:xfrm>
          <a:off x="3543300" y="3759200"/>
          <a:ext cx="194945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20" name="Equation" r:id="rId5" imgW="1358900" imgH="431800" progId="Equation.3">
                  <p:embed/>
                </p:oleObj>
              </mc:Choice>
              <mc:Fallback>
                <p:oleObj name="Equation" r:id="rId5" imgW="1358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3759200"/>
                        <a:ext cx="194945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474582"/>
              </p:ext>
            </p:extLst>
          </p:nvPr>
        </p:nvGraphicFramePr>
        <p:xfrm>
          <a:off x="2799067" y="5883516"/>
          <a:ext cx="30622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21" name="Equation" r:id="rId7" imgW="2133600" imgH="469900" progId="Equation.3">
                  <p:embed/>
                </p:oleObj>
              </mc:Choice>
              <mc:Fallback>
                <p:oleObj name="Equation" r:id="rId7" imgW="2133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067" y="5883516"/>
                        <a:ext cx="306228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2503431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med">
        <p14:flip dir="l"/>
      </p:transition>
    </mc:Choice>
    <mc:Fallback xmlns="">
      <p:transition spd="med">
        <p:newsflash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really measure?</a:t>
            </a:r>
          </a:p>
        </p:txBody>
      </p:sp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7924800" y="990600"/>
            <a:ext cx="304800" cy="1066800"/>
          </a:xfrm>
          <a:prstGeom prst="rect">
            <a:avLst/>
          </a:prstGeom>
          <a:solidFill>
            <a:schemeClr val="hlink"/>
          </a:solidFill>
          <a:ln w="19050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anchor="ctr">
            <a:prstTxWarp prst="textNoShape">
              <a:avLst/>
            </a:prstTxWarp>
            <a:spAutoFit/>
            <a:flatTx/>
          </a:bodyPr>
          <a:lstStyle/>
          <a:p>
            <a:endParaRPr lang="en-US"/>
          </a:p>
        </p:txBody>
      </p:sp>
      <p:sp>
        <p:nvSpPr>
          <p:cNvPr id="288776" name="AutoShape 8"/>
          <p:cNvSpPr>
            <a:spLocks noChangeArrowheads="1"/>
          </p:cNvSpPr>
          <p:nvPr/>
        </p:nvSpPr>
        <p:spPr bwMode="auto">
          <a:xfrm rot="5400000">
            <a:off x="7162800" y="1558925"/>
            <a:ext cx="457200" cy="304800"/>
          </a:xfrm>
          <a:prstGeom prst="upArrow">
            <a:avLst>
              <a:gd name="adj1" fmla="val 50000"/>
              <a:gd name="adj2" fmla="val 25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77" name="Oval 9"/>
          <p:cNvSpPr>
            <a:spLocks noChangeArrowheads="1"/>
          </p:cNvSpPr>
          <p:nvPr/>
        </p:nvSpPr>
        <p:spPr bwMode="auto">
          <a:xfrm>
            <a:off x="7796213" y="1524000"/>
            <a:ext cx="76200" cy="3048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78" name="Line 10"/>
          <p:cNvSpPr>
            <a:spLocks noChangeShapeType="1"/>
          </p:cNvSpPr>
          <p:nvPr/>
        </p:nvSpPr>
        <p:spPr bwMode="auto">
          <a:xfrm>
            <a:off x="7848600" y="18288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79" name="Line 11"/>
          <p:cNvSpPr>
            <a:spLocks noChangeShapeType="1"/>
          </p:cNvSpPr>
          <p:nvPr/>
        </p:nvSpPr>
        <p:spPr bwMode="auto">
          <a:xfrm>
            <a:off x="7848600" y="1524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0" name="Oval 12"/>
          <p:cNvSpPr>
            <a:spLocks noChangeArrowheads="1"/>
          </p:cNvSpPr>
          <p:nvPr/>
        </p:nvSpPr>
        <p:spPr bwMode="auto">
          <a:xfrm>
            <a:off x="8077200" y="1524000"/>
            <a:ext cx="76200" cy="3048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1" name="Line 13"/>
          <p:cNvSpPr>
            <a:spLocks noChangeShapeType="1"/>
          </p:cNvSpPr>
          <p:nvPr/>
        </p:nvSpPr>
        <p:spPr bwMode="auto">
          <a:xfrm>
            <a:off x="7050088" y="1295400"/>
            <a:ext cx="762000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2" name="Text Box 14"/>
          <p:cNvSpPr txBox="1">
            <a:spLocks noChangeArrowheads="1"/>
          </p:cNvSpPr>
          <p:nvPr/>
        </p:nvSpPr>
        <p:spPr bwMode="auto">
          <a:xfrm>
            <a:off x="7620000" y="2286000"/>
            <a:ext cx="6921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length</a:t>
            </a:r>
          </a:p>
        </p:txBody>
      </p:sp>
      <p:sp>
        <p:nvSpPr>
          <p:cNvPr id="288783" name="Line 15"/>
          <p:cNvSpPr>
            <a:spLocks noChangeShapeType="1"/>
          </p:cNvSpPr>
          <p:nvPr/>
        </p:nvSpPr>
        <p:spPr bwMode="auto">
          <a:xfrm>
            <a:off x="7772400" y="2362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4" name="Text Box 16"/>
          <p:cNvSpPr txBox="1">
            <a:spLocks noChangeArrowheads="1"/>
          </p:cNvSpPr>
          <p:nvPr/>
        </p:nvSpPr>
        <p:spPr bwMode="auto">
          <a:xfrm>
            <a:off x="6629400" y="990600"/>
            <a:ext cx="5794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Area</a:t>
            </a:r>
          </a:p>
        </p:txBody>
      </p:sp>
      <p:sp>
        <p:nvSpPr>
          <p:cNvPr id="288785" name="Text Box 17"/>
          <p:cNvSpPr txBox="1">
            <a:spLocks noChangeArrowheads="1"/>
          </p:cNvSpPr>
          <p:nvPr/>
        </p:nvSpPr>
        <p:spPr bwMode="auto">
          <a:xfrm>
            <a:off x="6629400" y="1524000"/>
            <a:ext cx="6238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beam</a:t>
            </a:r>
          </a:p>
        </p:txBody>
      </p:sp>
      <p:sp>
        <p:nvSpPr>
          <p:cNvPr id="288786" name="Text Box 18"/>
          <p:cNvSpPr txBox="1">
            <a:spLocks noChangeArrowheads="1"/>
          </p:cNvSpPr>
          <p:nvPr/>
        </p:nvSpPr>
        <p:spPr bwMode="auto">
          <a:xfrm>
            <a:off x="1295400" y="1524000"/>
            <a:ext cx="48466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Scattering</a:t>
            </a:r>
            <a:r>
              <a:rPr lang="en-US" dirty="0" smtClean="0"/>
              <a:t> cross </a:t>
            </a:r>
            <a:r>
              <a:rPr lang="en-US" dirty="0"/>
              <a:t>section depends on sample size:  Bad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90800" y="6096000"/>
            <a:ext cx="5032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Often called the scattering cross section or the intensity</a:t>
            </a:r>
            <a:endParaRPr lang="en-US" dirty="0"/>
          </a:p>
        </p:txBody>
      </p:sp>
      <p:graphicFrame>
        <p:nvGraphicFramePr>
          <p:cNvPr id="2887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05142"/>
              </p:ext>
            </p:extLst>
          </p:nvPr>
        </p:nvGraphicFramePr>
        <p:xfrm>
          <a:off x="998538" y="2760663"/>
          <a:ext cx="7432675" cy="314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33" name="Equation" r:id="rId4" imgW="4775200" imgH="2019300" progId="Equation.3">
                  <p:embed/>
                </p:oleObj>
              </mc:Choice>
              <mc:Fallback>
                <p:oleObj name="Equation" r:id="rId4" imgW="4775200" imgH="201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8" y="2760663"/>
                        <a:ext cx="7432675" cy="314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423172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med">
        <p14:flip dir="l"/>
      </p:transition>
    </mc:Choice>
    <mc:Fallback xmlns="">
      <p:transition spd="med">
        <p:newsflash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150" y="1076325"/>
            <a:ext cx="796925" cy="1287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123087" tIns="0" rIns="147705" bIns="0"/>
          <a:lstStyle/>
          <a:p>
            <a:r>
              <a:rPr lang="en-US" sz="2500" dirty="0">
                <a:latin typeface="+mn-lt"/>
                <a:ea typeface="ＭＳ Ｐゴシック" charset="-128"/>
                <a:cs typeface="ＭＳ Ｐゴシック" charset="-128"/>
              </a:rPr>
              <a:t>Hierarchical Structure from Scattering</a:t>
            </a: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838200"/>
            <a:ext cx="1625600" cy="1622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78263" y="2459038"/>
            <a:ext cx="1026603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100,000 nm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332413" y="2459038"/>
            <a:ext cx="667530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200 nm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670675" y="2459038"/>
            <a:ext cx="616234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0.5 nm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057900" y="2459038"/>
            <a:ext cx="564938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 nm</a:t>
            </a:r>
          </a:p>
        </p:txBody>
      </p:sp>
      <p:pic>
        <p:nvPicPr>
          <p:cNvPr id="23561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7188" y="1143000"/>
            <a:ext cx="1090612" cy="1257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2" name="Line 10"/>
          <p:cNvSpPr>
            <a:spLocks noChangeShapeType="1"/>
          </p:cNvSpPr>
          <p:nvPr/>
        </p:nvSpPr>
        <p:spPr bwMode="auto">
          <a:xfrm rot="10800000" flipH="1">
            <a:off x="6500813" y="1344613"/>
            <a:ext cx="484187" cy="3841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6569075" y="1882775"/>
            <a:ext cx="346075" cy="2682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5807075" y="1882775"/>
            <a:ext cx="646113" cy="8096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rot="10800000" flipH="1">
            <a:off x="5807075" y="1681163"/>
            <a:ext cx="646113" cy="66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4629150" y="1949450"/>
            <a:ext cx="969963" cy="3365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rot="10800000" flipH="1">
            <a:off x="4629150" y="1277938"/>
            <a:ext cx="1039813" cy="228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3875088" y="2474913"/>
            <a:ext cx="11779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5445125" y="2474913"/>
            <a:ext cx="6270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6670675" y="2474913"/>
            <a:ext cx="706438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254750" y="2474913"/>
            <a:ext cx="3143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2347913" y="793750"/>
            <a:ext cx="99630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Agglomerate</a:t>
            </a: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5049838" y="793750"/>
            <a:ext cx="80677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Aggregate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6088063" y="793750"/>
            <a:ext cx="624675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Primary</a:t>
            </a:r>
          </a:p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Particle</a:t>
            </a: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7541232" y="793750"/>
            <a:ext cx="824286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Network</a:t>
            </a:r>
          </a:p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“Polymer”</a:t>
            </a:r>
          </a:p>
        </p:txBody>
      </p:sp>
      <p:sp>
        <p:nvSpPr>
          <p:cNvPr id="23576" name="AutoShape 24"/>
          <p:cNvSpPr>
            <a:spLocks noChangeArrowheads="1"/>
          </p:cNvSpPr>
          <p:nvPr/>
        </p:nvSpPr>
        <p:spPr bwMode="auto">
          <a:xfrm rot="5400000">
            <a:off x="4143375" y="1844675"/>
            <a:ext cx="361950" cy="2133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 rot="5400000">
            <a:off x="5668169" y="2512219"/>
            <a:ext cx="369888" cy="7874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 rot="5400000">
            <a:off x="6271419" y="2740819"/>
            <a:ext cx="369888" cy="3302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9" name="AutoShape 27"/>
          <p:cNvSpPr>
            <a:spLocks noChangeArrowheads="1"/>
          </p:cNvSpPr>
          <p:nvPr/>
        </p:nvSpPr>
        <p:spPr bwMode="auto">
          <a:xfrm rot="5400000">
            <a:off x="6955632" y="2405856"/>
            <a:ext cx="336550" cy="9699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216031" y="1375589"/>
            <a:ext cx="24349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Length Scales</a:t>
            </a:r>
          </a:p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Morphology Classes</a:t>
            </a: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607707" y="5680889"/>
            <a:ext cx="19341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Exponents related to</a:t>
            </a:r>
          </a:p>
          <a:p>
            <a:pPr marL="34925" algn="ctr" defTabSz="820738" eaLnBrk="1" hangingPunct="1"/>
            <a:r>
              <a:rPr lang="en-US" sz="1800" b="0" dirty="0" smtClean="0">
                <a:latin typeface="+mn-lt"/>
                <a:ea typeface="Helvetica" charset="0"/>
                <a:cs typeface="Helvetica" charset="0"/>
                <a:sym typeface="Helvetica" charset="0"/>
              </a:rPr>
              <a:t>morphology</a:t>
            </a:r>
            <a:endParaRPr lang="en-US" sz="1800" b="0" dirty="0">
              <a:latin typeface="+mn-lt"/>
              <a:ea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008188" y="2420938"/>
            <a:ext cx="5789612" cy="4392238"/>
            <a:chOff x="1392" y="1728"/>
            <a:chExt cx="4012" cy="3136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248" y="2287"/>
              <a:ext cx="3064" cy="2177"/>
              <a:chOff x="2248" y="2287"/>
              <a:chExt cx="3064" cy="2177"/>
            </a:xfrm>
          </p:grpSpPr>
          <p:sp>
            <p:nvSpPr>
              <p:cNvPr id="138269" name="Line 33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0" name="Line 34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1" name="Line 35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2" name="Line 36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3" name="Line 3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4" name="Line 38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5" name="Line 39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6" name="Line 40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8277" name="Line 41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8" name="Line 42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9" name="Line 43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0" name="Line 44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1" name="Line 45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2" name="Line 46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3" name="Line 47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4" name="Line 4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2248" y="2287"/>
              <a:ext cx="3065" cy="2176"/>
              <a:chOff x="2248" y="2287"/>
              <a:chExt cx="3065" cy="2176"/>
            </a:xfrm>
          </p:grpSpPr>
          <p:sp>
            <p:nvSpPr>
              <p:cNvPr id="138260" name="Line 50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1" name="Line 51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2" name="Line 52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3" name="Line 53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4" name="Line 54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5" name="Line 55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6" name="Line 56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7" name="Line 57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8" name="Line 58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59"/>
            <p:cNvGrpSpPr>
              <a:grpSpLocks/>
            </p:cNvGrpSpPr>
            <p:nvPr/>
          </p:nvGrpSpPr>
          <p:grpSpPr bwMode="auto">
            <a:xfrm>
              <a:off x="2248" y="2287"/>
              <a:ext cx="48" cy="2177"/>
              <a:chOff x="2248" y="2287"/>
              <a:chExt cx="48" cy="2177"/>
            </a:xfrm>
          </p:grpSpPr>
          <p:sp>
            <p:nvSpPr>
              <p:cNvPr id="24460" name="Line 60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1" name="Line 61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2" name="Line 62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3" name="Line 63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4" name="Line 64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5" name="Line 65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6" name="Line 66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7" name="Line 67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8" name="Line 68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9" name="Line 69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0" name="Line 70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1" name="Line 71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2" name="Line 72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3" name="Line 73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4" name="Line 74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5" name="Line 75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6" name="Line 76"/>
              <p:cNvSpPr>
                <a:spLocks noChangeShapeType="1"/>
              </p:cNvSpPr>
              <p:nvPr/>
            </p:nvSpPr>
            <p:spPr bwMode="auto">
              <a:xfrm>
                <a:off x="224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7" name="Line 77"/>
              <p:cNvSpPr>
                <a:spLocks noChangeShapeType="1"/>
              </p:cNvSpPr>
              <p:nvPr/>
            </p:nvSpPr>
            <p:spPr bwMode="auto">
              <a:xfrm>
                <a:off x="224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8" name="Line 78"/>
              <p:cNvSpPr>
                <a:spLocks noChangeShapeType="1"/>
              </p:cNvSpPr>
              <p:nvPr/>
            </p:nvSpPr>
            <p:spPr bwMode="auto">
              <a:xfrm>
                <a:off x="224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9" name="Line 79"/>
              <p:cNvSpPr>
                <a:spLocks noChangeShapeType="1"/>
              </p:cNvSpPr>
              <p:nvPr/>
            </p:nvSpPr>
            <p:spPr bwMode="auto">
              <a:xfrm>
                <a:off x="224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0" name="Line 80"/>
              <p:cNvSpPr>
                <a:spLocks noChangeShapeType="1"/>
              </p:cNvSpPr>
              <p:nvPr/>
            </p:nvSpPr>
            <p:spPr bwMode="auto">
              <a:xfrm>
                <a:off x="224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1" name="Line 81"/>
              <p:cNvSpPr>
                <a:spLocks noChangeShapeType="1"/>
              </p:cNvSpPr>
              <p:nvPr/>
            </p:nvSpPr>
            <p:spPr bwMode="auto">
              <a:xfrm>
                <a:off x="224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2" name="Line 82"/>
              <p:cNvSpPr>
                <a:spLocks noChangeShapeType="1"/>
              </p:cNvSpPr>
              <p:nvPr/>
            </p:nvSpPr>
            <p:spPr bwMode="auto">
              <a:xfrm>
                <a:off x="224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3" name="Line 83"/>
              <p:cNvSpPr>
                <a:spLocks noChangeShapeType="1"/>
              </p:cNvSpPr>
              <p:nvPr/>
            </p:nvSpPr>
            <p:spPr bwMode="auto">
              <a:xfrm>
                <a:off x="224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4" name="Line 84"/>
              <p:cNvSpPr>
                <a:spLocks noChangeShapeType="1"/>
              </p:cNvSpPr>
              <p:nvPr/>
            </p:nvSpPr>
            <p:spPr bwMode="auto">
              <a:xfrm>
                <a:off x="224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5" name="Line 85"/>
              <p:cNvSpPr>
                <a:spLocks noChangeShapeType="1"/>
              </p:cNvSpPr>
              <p:nvPr/>
            </p:nvSpPr>
            <p:spPr bwMode="auto">
              <a:xfrm>
                <a:off x="224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6" name="Line 86"/>
              <p:cNvSpPr>
                <a:spLocks noChangeShapeType="1"/>
              </p:cNvSpPr>
              <p:nvPr/>
            </p:nvSpPr>
            <p:spPr bwMode="auto">
              <a:xfrm>
                <a:off x="224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7" name="Line 87"/>
              <p:cNvSpPr>
                <a:spLocks noChangeShapeType="1"/>
              </p:cNvSpPr>
              <p:nvPr/>
            </p:nvSpPr>
            <p:spPr bwMode="auto">
              <a:xfrm>
                <a:off x="224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8" name="Line 88"/>
              <p:cNvSpPr>
                <a:spLocks noChangeShapeType="1"/>
              </p:cNvSpPr>
              <p:nvPr/>
            </p:nvSpPr>
            <p:spPr bwMode="auto">
              <a:xfrm>
                <a:off x="224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9" name="Line 89"/>
              <p:cNvSpPr>
                <a:spLocks noChangeShapeType="1"/>
              </p:cNvSpPr>
              <p:nvPr/>
            </p:nvSpPr>
            <p:spPr bwMode="auto">
              <a:xfrm>
                <a:off x="224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0" name="Line 90"/>
              <p:cNvSpPr>
                <a:spLocks noChangeShapeType="1"/>
              </p:cNvSpPr>
              <p:nvPr/>
            </p:nvSpPr>
            <p:spPr bwMode="auto">
              <a:xfrm>
                <a:off x="224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1" name="Line 91"/>
              <p:cNvSpPr>
                <a:spLocks noChangeShapeType="1"/>
              </p:cNvSpPr>
              <p:nvPr/>
            </p:nvSpPr>
            <p:spPr bwMode="auto">
              <a:xfrm>
                <a:off x="224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2" name="Line 92"/>
              <p:cNvSpPr>
                <a:spLocks noChangeShapeType="1"/>
              </p:cNvSpPr>
              <p:nvPr/>
            </p:nvSpPr>
            <p:spPr bwMode="auto">
              <a:xfrm>
                <a:off x="224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3" name="Line 93"/>
              <p:cNvSpPr>
                <a:spLocks noChangeShapeType="1"/>
              </p:cNvSpPr>
              <p:nvPr/>
            </p:nvSpPr>
            <p:spPr bwMode="auto">
              <a:xfrm>
                <a:off x="224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4" name="Line 94"/>
              <p:cNvSpPr>
                <a:spLocks noChangeShapeType="1"/>
              </p:cNvSpPr>
              <p:nvPr/>
            </p:nvSpPr>
            <p:spPr bwMode="auto">
              <a:xfrm>
                <a:off x="224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5" name="Line 95"/>
              <p:cNvSpPr>
                <a:spLocks noChangeShapeType="1"/>
              </p:cNvSpPr>
              <p:nvPr/>
            </p:nvSpPr>
            <p:spPr bwMode="auto">
              <a:xfrm>
                <a:off x="224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6" name="Line 96"/>
              <p:cNvSpPr>
                <a:spLocks noChangeShapeType="1"/>
              </p:cNvSpPr>
              <p:nvPr/>
            </p:nvSpPr>
            <p:spPr bwMode="auto">
              <a:xfrm>
                <a:off x="224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7" name="Line 97"/>
              <p:cNvSpPr>
                <a:spLocks noChangeShapeType="1"/>
              </p:cNvSpPr>
              <p:nvPr/>
            </p:nvSpPr>
            <p:spPr bwMode="auto">
              <a:xfrm>
                <a:off x="224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8" name="Line 98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9" name="Line 99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0" name="Line 100"/>
              <p:cNvSpPr>
                <a:spLocks noChangeShapeType="1"/>
              </p:cNvSpPr>
              <p:nvPr/>
            </p:nvSpPr>
            <p:spPr bwMode="auto">
              <a:xfrm>
                <a:off x="224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1" name="Line 101"/>
              <p:cNvSpPr>
                <a:spLocks noChangeShapeType="1"/>
              </p:cNvSpPr>
              <p:nvPr/>
            </p:nvSpPr>
            <p:spPr bwMode="auto">
              <a:xfrm>
                <a:off x="224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2" name="Line 102"/>
              <p:cNvSpPr>
                <a:spLocks noChangeShapeType="1"/>
              </p:cNvSpPr>
              <p:nvPr/>
            </p:nvSpPr>
            <p:spPr bwMode="auto">
              <a:xfrm>
                <a:off x="224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3" name="Line 103"/>
              <p:cNvSpPr>
                <a:spLocks noChangeShapeType="1"/>
              </p:cNvSpPr>
              <p:nvPr/>
            </p:nvSpPr>
            <p:spPr bwMode="auto">
              <a:xfrm>
                <a:off x="224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4" name="Line 104"/>
              <p:cNvSpPr>
                <a:spLocks noChangeShapeType="1"/>
              </p:cNvSpPr>
              <p:nvPr/>
            </p:nvSpPr>
            <p:spPr bwMode="auto">
              <a:xfrm>
                <a:off x="224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5" name="Line 105"/>
              <p:cNvSpPr>
                <a:spLocks noChangeShapeType="1"/>
              </p:cNvSpPr>
              <p:nvPr/>
            </p:nvSpPr>
            <p:spPr bwMode="auto">
              <a:xfrm>
                <a:off x="224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6" name="Line 106"/>
              <p:cNvSpPr>
                <a:spLocks noChangeShapeType="1"/>
              </p:cNvSpPr>
              <p:nvPr/>
            </p:nvSpPr>
            <p:spPr bwMode="auto">
              <a:xfrm>
                <a:off x="224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7" name="Line 10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8" name="Line 108"/>
              <p:cNvSpPr>
                <a:spLocks noChangeShapeType="1"/>
              </p:cNvSpPr>
              <p:nvPr/>
            </p:nvSpPr>
            <p:spPr bwMode="auto">
              <a:xfrm>
                <a:off x="224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9" name="Line 109"/>
              <p:cNvSpPr>
                <a:spLocks noChangeShapeType="1"/>
              </p:cNvSpPr>
              <p:nvPr/>
            </p:nvSpPr>
            <p:spPr bwMode="auto">
              <a:xfrm>
                <a:off x="224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0" name="Line 110"/>
              <p:cNvSpPr>
                <a:spLocks noChangeShapeType="1"/>
              </p:cNvSpPr>
              <p:nvPr/>
            </p:nvSpPr>
            <p:spPr bwMode="auto">
              <a:xfrm>
                <a:off x="224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1" name="Line 111"/>
              <p:cNvSpPr>
                <a:spLocks noChangeShapeType="1"/>
              </p:cNvSpPr>
              <p:nvPr/>
            </p:nvSpPr>
            <p:spPr bwMode="auto">
              <a:xfrm>
                <a:off x="224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2" name="Line 112"/>
              <p:cNvSpPr>
                <a:spLocks noChangeShapeType="1"/>
              </p:cNvSpPr>
              <p:nvPr/>
            </p:nvSpPr>
            <p:spPr bwMode="auto">
              <a:xfrm>
                <a:off x="224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3" name="Line 113"/>
              <p:cNvSpPr>
                <a:spLocks noChangeShapeType="1"/>
              </p:cNvSpPr>
              <p:nvPr/>
            </p:nvSpPr>
            <p:spPr bwMode="auto">
              <a:xfrm>
                <a:off x="224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4" name="Line 114"/>
              <p:cNvSpPr>
                <a:spLocks noChangeShapeType="1"/>
              </p:cNvSpPr>
              <p:nvPr/>
            </p:nvSpPr>
            <p:spPr bwMode="auto">
              <a:xfrm>
                <a:off x="224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5" name="Line 115"/>
              <p:cNvSpPr>
                <a:spLocks noChangeShapeType="1"/>
              </p:cNvSpPr>
              <p:nvPr/>
            </p:nvSpPr>
            <p:spPr bwMode="auto">
              <a:xfrm>
                <a:off x="224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6" name="Line 116"/>
              <p:cNvSpPr>
                <a:spLocks noChangeShapeType="1"/>
              </p:cNvSpPr>
              <p:nvPr/>
            </p:nvSpPr>
            <p:spPr bwMode="auto">
              <a:xfrm>
                <a:off x="224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7" name="Line 117"/>
              <p:cNvSpPr>
                <a:spLocks noChangeShapeType="1"/>
              </p:cNvSpPr>
              <p:nvPr/>
            </p:nvSpPr>
            <p:spPr bwMode="auto">
              <a:xfrm>
                <a:off x="224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8" name="Line 118"/>
              <p:cNvSpPr>
                <a:spLocks noChangeShapeType="1"/>
              </p:cNvSpPr>
              <p:nvPr/>
            </p:nvSpPr>
            <p:spPr bwMode="auto">
              <a:xfrm>
                <a:off x="224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9" name="Line 119"/>
              <p:cNvSpPr>
                <a:spLocks noChangeShapeType="1"/>
              </p:cNvSpPr>
              <p:nvPr/>
            </p:nvSpPr>
            <p:spPr bwMode="auto">
              <a:xfrm>
                <a:off x="224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0" name="Line 120"/>
              <p:cNvSpPr>
                <a:spLocks noChangeShapeType="1"/>
              </p:cNvSpPr>
              <p:nvPr/>
            </p:nvSpPr>
            <p:spPr bwMode="auto">
              <a:xfrm>
                <a:off x="224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1" name="Line 121"/>
              <p:cNvSpPr>
                <a:spLocks noChangeShapeType="1"/>
              </p:cNvSpPr>
              <p:nvPr/>
            </p:nvSpPr>
            <p:spPr bwMode="auto">
              <a:xfrm>
                <a:off x="224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2" name="Line 122"/>
              <p:cNvSpPr>
                <a:spLocks noChangeShapeType="1"/>
              </p:cNvSpPr>
              <p:nvPr/>
            </p:nvSpPr>
            <p:spPr bwMode="auto">
              <a:xfrm>
                <a:off x="224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3" name="Line 123"/>
              <p:cNvSpPr>
                <a:spLocks noChangeShapeType="1"/>
              </p:cNvSpPr>
              <p:nvPr/>
            </p:nvSpPr>
            <p:spPr bwMode="auto">
              <a:xfrm>
                <a:off x="224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4" name="Line 124"/>
              <p:cNvSpPr>
                <a:spLocks noChangeShapeType="1"/>
              </p:cNvSpPr>
              <p:nvPr/>
            </p:nvSpPr>
            <p:spPr bwMode="auto">
              <a:xfrm>
                <a:off x="224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5" name="Line 125"/>
              <p:cNvSpPr>
                <a:spLocks noChangeShapeType="1"/>
              </p:cNvSpPr>
              <p:nvPr/>
            </p:nvSpPr>
            <p:spPr bwMode="auto">
              <a:xfrm>
                <a:off x="224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6" name="Line 126"/>
              <p:cNvSpPr>
                <a:spLocks noChangeShapeType="1"/>
              </p:cNvSpPr>
              <p:nvPr/>
            </p:nvSpPr>
            <p:spPr bwMode="auto">
              <a:xfrm>
                <a:off x="224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7" name="Line 127"/>
              <p:cNvSpPr>
                <a:spLocks noChangeShapeType="1"/>
              </p:cNvSpPr>
              <p:nvPr/>
            </p:nvSpPr>
            <p:spPr bwMode="auto">
              <a:xfrm>
                <a:off x="224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8" name="Line 128"/>
              <p:cNvSpPr>
                <a:spLocks noChangeShapeType="1"/>
              </p:cNvSpPr>
              <p:nvPr/>
            </p:nvSpPr>
            <p:spPr bwMode="auto">
              <a:xfrm>
                <a:off x="224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9" name="Line 129"/>
              <p:cNvSpPr>
                <a:spLocks noChangeShapeType="1"/>
              </p:cNvSpPr>
              <p:nvPr/>
            </p:nvSpPr>
            <p:spPr bwMode="auto">
              <a:xfrm>
                <a:off x="224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0" name="Line 130"/>
              <p:cNvSpPr>
                <a:spLocks noChangeShapeType="1"/>
              </p:cNvSpPr>
              <p:nvPr/>
            </p:nvSpPr>
            <p:spPr bwMode="auto">
              <a:xfrm>
                <a:off x="224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1" name="Line 131"/>
              <p:cNvSpPr>
                <a:spLocks noChangeShapeType="1"/>
              </p:cNvSpPr>
              <p:nvPr/>
            </p:nvSpPr>
            <p:spPr bwMode="auto">
              <a:xfrm>
                <a:off x="224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2" name="Line 132"/>
              <p:cNvSpPr>
                <a:spLocks noChangeShapeType="1"/>
              </p:cNvSpPr>
              <p:nvPr/>
            </p:nvSpPr>
            <p:spPr bwMode="auto">
              <a:xfrm>
                <a:off x="224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3" name="Line 133"/>
              <p:cNvSpPr>
                <a:spLocks noChangeShapeType="1"/>
              </p:cNvSpPr>
              <p:nvPr/>
            </p:nvSpPr>
            <p:spPr bwMode="auto">
              <a:xfrm>
                <a:off x="224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4" name="Line 134"/>
              <p:cNvSpPr>
                <a:spLocks noChangeShapeType="1"/>
              </p:cNvSpPr>
              <p:nvPr/>
            </p:nvSpPr>
            <p:spPr bwMode="auto">
              <a:xfrm>
                <a:off x="224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5" name="Line 135"/>
              <p:cNvSpPr>
                <a:spLocks noChangeShapeType="1"/>
              </p:cNvSpPr>
              <p:nvPr/>
            </p:nvSpPr>
            <p:spPr bwMode="auto">
              <a:xfrm>
                <a:off x="224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6" name="Line 136"/>
              <p:cNvSpPr>
                <a:spLocks noChangeShapeType="1"/>
              </p:cNvSpPr>
              <p:nvPr/>
            </p:nvSpPr>
            <p:spPr bwMode="auto">
              <a:xfrm>
                <a:off x="224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7" name="Line 137"/>
              <p:cNvSpPr>
                <a:spLocks noChangeShapeType="1"/>
              </p:cNvSpPr>
              <p:nvPr/>
            </p:nvSpPr>
            <p:spPr bwMode="auto">
              <a:xfrm>
                <a:off x="224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8" name="Line 138"/>
              <p:cNvSpPr>
                <a:spLocks noChangeShapeType="1"/>
              </p:cNvSpPr>
              <p:nvPr/>
            </p:nvSpPr>
            <p:spPr bwMode="auto">
              <a:xfrm>
                <a:off x="224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9" name="Line 139"/>
              <p:cNvSpPr>
                <a:spLocks noChangeShapeType="1"/>
              </p:cNvSpPr>
              <p:nvPr/>
            </p:nvSpPr>
            <p:spPr bwMode="auto">
              <a:xfrm>
                <a:off x="224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0" name="Line 140"/>
              <p:cNvSpPr>
                <a:spLocks noChangeShapeType="1"/>
              </p:cNvSpPr>
              <p:nvPr/>
            </p:nvSpPr>
            <p:spPr bwMode="auto">
              <a:xfrm>
                <a:off x="224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1" name="Line 141"/>
              <p:cNvSpPr>
                <a:spLocks noChangeShapeType="1"/>
              </p:cNvSpPr>
              <p:nvPr/>
            </p:nvSpPr>
            <p:spPr bwMode="auto">
              <a:xfrm>
                <a:off x="224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2" name="Line 142"/>
              <p:cNvSpPr>
                <a:spLocks noChangeShapeType="1"/>
              </p:cNvSpPr>
              <p:nvPr/>
            </p:nvSpPr>
            <p:spPr bwMode="auto">
              <a:xfrm>
                <a:off x="224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3" name="Line 143"/>
              <p:cNvSpPr>
                <a:spLocks noChangeShapeType="1"/>
              </p:cNvSpPr>
              <p:nvPr/>
            </p:nvSpPr>
            <p:spPr bwMode="auto">
              <a:xfrm>
                <a:off x="224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4" name="Line 144"/>
              <p:cNvSpPr>
                <a:spLocks noChangeShapeType="1"/>
              </p:cNvSpPr>
              <p:nvPr/>
            </p:nvSpPr>
            <p:spPr bwMode="auto">
              <a:xfrm>
                <a:off x="224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5" name="Line 145"/>
              <p:cNvSpPr>
                <a:spLocks noChangeShapeType="1"/>
              </p:cNvSpPr>
              <p:nvPr/>
            </p:nvSpPr>
            <p:spPr bwMode="auto">
              <a:xfrm>
                <a:off x="224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6" name="Line 146"/>
              <p:cNvSpPr>
                <a:spLocks noChangeShapeType="1"/>
              </p:cNvSpPr>
              <p:nvPr/>
            </p:nvSpPr>
            <p:spPr bwMode="auto">
              <a:xfrm>
                <a:off x="224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7" name="Line 147"/>
              <p:cNvSpPr>
                <a:spLocks noChangeShapeType="1"/>
              </p:cNvSpPr>
              <p:nvPr/>
            </p:nvSpPr>
            <p:spPr bwMode="auto">
              <a:xfrm>
                <a:off x="224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8" name="Line 148"/>
              <p:cNvSpPr>
                <a:spLocks noChangeShapeType="1"/>
              </p:cNvSpPr>
              <p:nvPr/>
            </p:nvSpPr>
            <p:spPr bwMode="auto">
              <a:xfrm>
                <a:off x="224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9" name="Line 149"/>
              <p:cNvSpPr>
                <a:spLocks noChangeShapeType="1"/>
              </p:cNvSpPr>
              <p:nvPr/>
            </p:nvSpPr>
            <p:spPr bwMode="auto">
              <a:xfrm>
                <a:off x="224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0" name="Line 150"/>
              <p:cNvSpPr>
                <a:spLocks noChangeShapeType="1"/>
              </p:cNvSpPr>
              <p:nvPr/>
            </p:nvSpPr>
            <p:spPr bwMode="auto">
              <a:xfrm>
                <a:off x="224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1" name="Line 151"/>
              <p:cNvSpPr>
                <a:spLocks noChangeShapeType="1"/>
              </p:cNvSpPr>
              <p:nvPr/>
            </p:nvSpPr>
            <p:spPr bwMode="auto">
              <a:xfrm>
                <a:off x="224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2" name="Line 152"/>
              <p:cNvSpPr>
                <a:spLocks noChangeShapeType="1"/>
              </p:cNvSpPr>
              <p:nvPr/>
            </p:nvSpPr>
            <p:spPr bwMode="auto">
              <a:xfrm>
                <a:off x="224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3" name="Line 153"/>
              <p:cNvSpPr>
                <a:spLocks noChangeShapeType="1"/>
              </p:cNvSpPr>
              <p:nvPr/>
            </p:nvSpPr>
            <p:spPr bwMode="auto">
              <a:xfrm>
                <a:off x="224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4" name="Line 154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5" name="Line 155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6" name="Line 156"/>
              <p:cNvSpPr>
                <a:spLocks noChangeShapeType="1"/>
              </p:cNvSpPr>
              <p:nvPr/>
            </p:nvSpPr>
            <p:spPr bwMode="auto">
              <a:xfrm>
                <a:off x="224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7" name="Line 157"/>
              <p:cNvSpPr>
                <a:spLocks noChangeShapeType="1"/>
              </p:cNvSpPr>
              <p:nvPr/>
            </p:nvSpPr>
            <p:spPr bwMode="auto">
              <a:xfrm>
                <a:off x="224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8" name="Line 158"/>
              <p:cNvSpPr>
                <a:spLocks noChangeShapeType="1"/>
              </p:cNvSpPr>
              <p:nvPr/>
            </p:nvSpPr>
            <p:spPr bwMode="auto">
              <a:xfrm>
                <a:off x="224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9" name="Line 159"/>
              <p:cNvSpPr>
                <a:spLocks noChangeShapeType="1"/>
              </p:cNvSpPr>
              <p:nvPr/>
            </p:nvSpPr>
            <p:spPr bwMode="auto">
              <a:xfrm>
                <a:off x="224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0" name="Line 160"/>
              <p:cNvSpPr>
                <a:spLocks noChangeShapeType="1"/>
              </p:cNvSpPr>
              <p:nvPr/>
            </p:nvSpPr>
            <p:spPr bwMode="auto">
              <a:xfrm>
                <a:off x="224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1" name="Line 161"/>
              <p:cNvSpPr>
                <a:spLocks noChangeShapeType="1"/>
              </p:cNvSpPr>
              <p:nvPr/>
            </p:nvSpPr>
            <p:spPr bwMode="auto">
              <a:xfrm>
                <a:off x="224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2" name="Line 162"/>
              <p:cNvSpPr>
                <a:spLocks noChangeShapeType="1"/>
              </p:cNvSpPr>
              <p:nvPr/>
            </p:nvSpPr>
            <p:spPr bwMode="auto">
              <a:xfrm>
                <a:off x="224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3" name="Line 163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4" name="Line 164"/>
              <p:cNvSpPr>
                <a:spLocks noChangeShapeType="1"/>
              </p:cNvSpPr>
              <p:nvPr/>
            </p:nvSpPr>
            <p:spPr bwMode="auto">
              <a:xfrm>
                <a:off x="224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5" name="Line 165"/>
              <p:cNvSpPr>
                <a:spLocks noChangeShapeType="1"/>
              </p:cNvSpPr>
              <p:nvPr/>
            </p:nvSpPr>
            <p:spPr bwMode="auto">
              <a:xfrm>
                <a:off x="224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6" name="Line 166"/>
              <p:cNvSpPr>
                <a:spLocks noChangeShapeType="1"/>
              </p:cNvSpPr>
              <p:nvPr/>
            </p:nvSpPr>
            <p:spPr bwMode="auto">
              <a:xfrm>
                <a:off x="224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7" name="Line 167"/>
              <p:cNvSpPr>
                <a:spLocks noChangeShapeType="1"/>
              </p:cNvSpPr>
              <p:nvPr/>
            </p:nvSpPr>
            <p:spPr bwMode="auto">
              <a:xfrm>
                <a:off x="224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8" name="Line 168"/>
              <p:cNvSpPr>
                <a:spLocks noChangeShapeType="1"/>
              </p:cNvSpPr>
              <p:nvPr/>
            </p:nvSpPr>
            <p:spPr bwMode="auto">
              <a:xfrm>
                <a:off x="224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9" name="Line 169"/>
              <p:cNvSpPr>
                <a:spLocks noChangeShapeType="1"/>
              </p:cNvSpPr>
              <p:nvPr/>
            </p:nvSpPr>
            <p:spPr bwMode="auto">
              <a:xfrm>
                <a:off x="224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0" name="Line 170"/>
              <p:cNvSpPr>
                <a:spLocks noChangeShapeType="1"/>
              </p:cNvSpPr>
              <p:nvPr/>
            </p:nvSpPr>
            <p:spPr bwMode="auto">
              <a:xfrm>
                <a:off x="224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1" name="Line 171"/>
              <p:cNvSpPr>
                <a:spLocks noChangeShapeType="1"/>
              </p:cNvSpPr>
              <p:nvPr/>
            </p:nvSpPr>
            <p:spPr bwMode="auto">
              <a:xfrm>
                <a:off x="224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2" name="Line 172"/>
              <p:cNvSpPr>
                <a:spLocks noChangeShapeType="1"/>
              </p:cNvSpPr>
              <p:nvPr/>
            </p:nvSpPr>
            <p:spPr bwMode="auto">
              <a:xfrm>
                <a:off x="224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3" name="Line 173"/>
              <p:cNvSpPr>
                <a:spLocks noChangeShapeType="1"/>
              </p:cNvSpPr>
              <p:nvPr/>
            </p:nvSpPr>
            <p:spPr bwMode="auto">
              <a:xfrm>
                <a:off x="224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4" name="Line 174"/>
              <p:cNvSpPr>
                <a:spLocks noChangeShapeType="1"/>
              </p:cNvSpPr>
              <p:nvPr/>
            </p:nvSpPr>
            <p:spPr bwMode="auto">
              <a:xfrm>
                <a:off x="224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5" name="Line 175"/>
              <p:cNvSpPr>
                <a:spLocks noChangeShapeType="1"/>
              </p:cNvSpPr>
              <p:nvPr/>
            </p:nvSpPr>
            <p:spPr bwMode="auto">
              <a:xfrm>
                <a:off x="224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0" name="Line 176"/>
              <p:cNvSpPr>
                <a:spLocks noChangeShapeType="1"/>
              </p:cNvSpPr>
              <p:nvPr/>
            </p:nvSpPr>
            <p:spPr bwMode="auto">
              <a:xfrm>
                <a:off x="224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1" name="Line 177"/>
              <p:cNvSpPr>
                <a:spLocks noChangeShapeType="1"/>
              </p:cNvSpPr>
              <p:nvPr/>
            </p:nvSpPr>
            <p:spPr bwMode="auto">
              <a:xfrm>
                <a:off x="224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2" name="Line 178"/>
              <p:cNvSpPr>
                <a:spLocks noChangeShapeType="1"/>
              </p:cNvSpPr>
              <p:nvPr/>
            </p:nvSpPr>
            <p:spPr bwMode="auto">
              <a:xfrm>
                <a:off x="224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3" name="Line 179"/>
              <p:cNvSpPr>
                <a:spLocks noChangeShapeType="1"/>
              </p:cNvSpPr>
              <p:nvPr/>
            </p:nvSpPr>
            <p:spPr bwMode="auto">
              <a:xfrm>
                <a:off x="224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4" name="Line 180"/>
              <p:cNvSpPr>
                <a:spLocks noChangeShapeType="1"/>
              </p:cNvSpPr>
              <p:nvPr/>
            </p:nvSpPr>
            <p:spPr bwMode="auto">
              <a:xfrm>
                <a:off x="224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5" name="Line 181"/>
              <p:cNvSpPr>
                <a:spLocks noChangeShapeType="1"/>
              </p:cNvSpPr>
              <p:nvPr/>
            </p:nvSpPr>
            <p:spPr bwMode="auto">
              <a:xfrm>
                <a:off x="224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6" name="Line 182"/>
              <p:cNvSpPr>
                <a:spLocks noChangeShapeType="1"/>
              </p:cNvSpPr>
              <p:nvPr/>
            </p:nvSpPr>
            <p:spPr bwMode="auto">
              <a:xfrm>
                <a:off x="224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7" name="Line 183"/>
              <p:cNvSpPr>
                <a:spLocks noChangeShapeType="1"/>
              </p:cNvSpPr>
              <p:nvPr/>
            </p:nvSpPr>
            <p:spPr bwMode="auto">
              <a:xfrm>
                <a:off x="224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8" name="Line 184"/>
              <p:cNvSpPr>
                <a:spLocks noChangeShapeType="1"/>
              </p:cNvSpPr>
              <p:nvPr/>
            </p:nvSpPr>
            <p:spPr bwMode="auto">
              <a:xfrm>
                <a:off x="224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9" name="Line 185"/>
              <p:cNvSpPr>
                <a:spLocks noChangeShapeType="1"/>
              </p:cNvSpPr>
              <p:nvPr/>
            </p:nvSpPr>
            <p:spPr bwMode="auto">
              <a:xfrm>
                <a:off x="224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0" name="Line 186"/>
              <p:cNvSpPr>
                <a:spLocks noChangeShapeType="1"/>
              </p:cNvSpPr>
              <p:nvPr/>
            </p:nvSpPr>
            <p:spPr bwMode="auto">
              <a:xfrm>
                <a:off x="224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1" name="Line 187"/>
              <p:cNvSpPr>
                <a:spLocks noChangeShapeType="1"/>
              </p:cNvSpPr>
              <p:nvPr/>
            </p:nvSpPr>
            <p:spPr bwMode="auto">
              <a:xfrm>
                <a:off x="224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2" name="Line 188"/>
              <p:cNvSpPr>
                <a:spLocks noChangeShapeType="1"/>
              </p:cNvSpPr>
              <p:nvPr/>
            </p:nvSpPr>
            <p:spPr bwMode="auto">
              <a:xfrm>
                <a:off x="224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3" name="Line 189"/>
              <p:cNvSpPr>
                <a:spLocks noChangeShapeType="1"/>
              </p:cNvSpPr>
              <p:nvPr/>
            </p:nvSpPr>
            <p:spPr bwMode="auto">
              <a:xfrm>
                <a:off x="224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4" name="Line 190"/>
              <p:cNvSpPr>
                <a:spLocks noChangeShapeType="1"/>
              </p:cNvSpPr>
              <p:nvPr/>
            </p:nvSpPr>
            <p:spPr bwMode="auto">
              <a:xfrm>
                <a:off x="224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5" name="Line 191"/>
              <p:cNvSpPr>
                <a:spLocks noChangeShapeType="1"/>
              </p:cNvSpPr>
              <p:nvPr/>
            </p:nvSpPr>
            <p:spPr bwMode="auto">
              <a:xfrm>
                <a:off x="224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6" name="Line 192"/>
              <p:cNvSpPr>
                <a:spLocks noChangeShapeType="1"/>
              </p:cNvSpPr>
              <p:nvPr/>
            </p:nvSpPr>
            <p:spPr bwMode="auto">
              <a:xfrm>
                <a:off x="224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7" name="Line 193"/>
              <p:cNvSpPr>
                <a:spLocks noChangeShapeType="1"/>
              </p:cNvSpPr>
              <p:nvPr/>
            </p:nvSpPr>
            <p:spPr bwMode="auto">
              <a:xfrm>
                <a:off x="224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8" name="Line 194"/>
              <p:cNvSpPr>
                <a:spLocks noChangeShapeType="1"/>
              </p:cNvSpPr>
              <p:nvPr/>
            </p:nvSpPr>
            <p:spPr bwMode="auto">
              <a:xfrm>
                <a:off x="224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9" name="Line 195"/>
              <p:cNvSpPr>
                <a:spLocks noChangeShapeType="1"/>
              </p:cNvSpPr>
              <p:nvPr/>
            </p:nvSpPr>
            <p:spPr bwMode="auto">
              <a:xfrm>
                <a:off x="224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96"/>
            <p:cNvGrpSpPr>
              <a:grpSpLocks/>
            </p:cNvGrpSpPr>
            <p:nvPr/>
          </p:nvGrpSpPr>
          <p:grpSpPr bwMode="auto">
            <a:xfrm>
              <a:off x="5264" y="2287"/>
              <a:ext cx="48" cy="2177"/>
              <a:chOff x="5264" y="2287"/>
              <a:chExt cx="48" cy="2177"/>
            </a:xfrm>
          </p:grpSpPr>
          <p:sp>
            <p:nvSpPr>
              <p:cNvPr id="24324" name="Line 197"/>
              <p:cNvSpPr>
                <a:spLocks noChangeShapeType="1"/>
              </p:cNvSpPr>
              <p:nvPr/>
            </p:nvSpPr>
            <p:spPr bwMode="auto">
              <a:xfrm flipH="1">
                <a:off x="5264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5" name="Line 198"/>
              <p:cNvSpPr>
                <a:spLocks noChangeShapeType="1"/>
              </p:cNvSpPr>
              <p:nvPr/>
            </p:nvSpPr>
            <p:spPr bwMode="auto">
              <a:xfrm flipH="1">
                <a:off x="5264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6" name="Line 199"/>
              <p:cNvSpPr>
                <a:spLocks noChangeShapeType="1"/>
              </p:cNvSpPr>
              <p:nvPr/>
            </p:nvSpPr>
            <p:spPr bwMode="auto">
              <a:xfrm flipH="1">
                <a:off x="5264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7" name="Line 200"/>
              <p:cNvSpPr>
                <a:spLocks noChangeShapeType="1"/>
              </p:cNvSpPr>
              <p:nvPr/>
            </p:nvSpPr>
            <p:spPr bwMode="auto">
              <a:xfrm flipH="1">
                <a:off x="5264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8" name="Line 201"/>
              <p:cNvSpPr>
                <a:spLocks noChangeShapeType="1"/>
              </p:cNvSpPr>
              <p:nvPr/>
            </p:nvSpPr>
            <p:spPr bwMode="auto">
              <a:xfrm flipH="1">
                <a:off x="5264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9" name="Line 202"/>
              <p:cNvSpPr>
                <a:spLocks noChangeShapeType="1"/>
              </p:cNvSpPr>
              <p:nvPr/>
            </p:nvSpPr>
            <p:spPr bwMode="auto">
              <a:xfrm flipH="1">
                <a:off x="5264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0" name="Line 203"/>
              <p:cNvSpPr>
                <a:spLocks noChangeShapeType="1"/>
              </p:cNvSpPr>
              <p:nvPr/>
            </p:nvSpPr>
            <p:spPr bwMode="auto">
              <a:xfrm flipH="1">
                <a:off x="5264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1" name="Line 204"/>
              <p:cNvSpPr>
                <a:spLocks noChangeShapeType="1"/>
              </p:cNvSpPr>
              <p:nvPr/>
            </p:nvSpPr>
            <p:spPr bwMode="auto">
              <a:xfrm flipH="1">
                <a:off x="5264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2" name="Line 205"/>
              <p:cNvSpPr>
                <a:spLocks noChangeShapeType="1"/>
              </p:cNvSpPr>
              <p:nvPr/>
            </p:nvSpPr>
            <p:spPr bwMode="auto">
              <a:xfrm flipH="1">
                <a:off x="5264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3" name="Line 206"/>
              <p:cNvSpPr>
                <a:spLocks noChangeShapeType="1"/>
              </p:cNvSpPr>
              <p:nvPr/>
            </p:nvSpPr>
            <p:spPr bwMode="auto">
              <a:xfrm flipH="1">
                <a:off x="5264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4" name="Line 207"/>
              <p:cNvSpPr>
                <a:spLocks noChangeShapeType="1"/>
              </p:cNvSpPr>
              <p:nvPr/>
            </p:nvSpPr>
            <p:spPr bwMode="auto">
              <a:xfrm flipH="1">
                <a:off x="5264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5" name="Line 208"/>
              <p:cNvSpPr>
                <a:spLocks noChangeShapeType="1"/>
              </p:cNvSpPr>
              <p:nvPr/>
            </p:nvSpPr>
            <p:spPr bwMode="auto">
              <a:xfrm flipH="1">
                <a:off x="5264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6" name="Line 209"/>
              <p:cNvSpPr>
                <a:spLocks noChangeShapeType="1"/>
              </p:cNvSpPr>
              <p:nvPr/>
            </p:nvSpPr>
            <p:spPr bwMode="auto">
              <a:xfrm flipH="1">
                <a:off x="5264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7" name="Line 210"/>
              <p:cNvSpPr>
                <a:spLocks noChangeShapeType="1"/>
              </p:cNvSpPr>
              <p:nvPr/>
            </p:nvSpPr>
            <p:spPr bwMode="auto">
              <a:xfrm flipH="1">
                <a:off x="5264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8" name="Line 211"/>
              <p:cNvSpPr>
                <a:spLocks noChangeShapeType="1"/>
              </p:cNvSpPr>
              <p:nvPr/>
            </p:nvSpPr>
            <p:spPr bwMode="auto">
              <a:xfrm flipH="1">
                <a:off x="5264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9" name="Line 212"/>
              <p:cNvSpPr>
                <a:spLocks noChangeShapeType="1"/>
              </p:cNvSpPr>
              <p:nvPr/>
            </p:nvSpPr>
            <p:spPr bwMode="auto">
              <a:xfrm flipH="1">
                <a:off x="5264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0" name="Line 213"/>
              <p:cNvSpPr>
                <a:spLocks noChangeShapeType="1"/>
              </p:cNvSpPr>
              <p:nvPr/>
            </p:nvSpPr>
            <p:spPr bwMode="auto">
              <a:xfrm flipH="1">
                <a:off x="528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1" name="Line 214"/>
              <p:cNvSpPr>
                <a:spLocks noChangeShapeType="1"/>
              </p:cNvSpPr>
              <p:nvPr/>
            </p:nvSpPr>
            <p:spPr bwMode="auto">
              <a:xfrm flipH="1">
                <a:off x="528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2" name="Line 215"/>
              <p:cNvSpPr>
                <a:spLocks noChangeShapeType="1"/>
              </p:cNvSpPr>
              <p:nvPr/>
            </p:nvSpPr>
            <p:spPr bwMode="auto">
              <a:xfrm flipH="1">
                <a:off x="528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3" name="Line 216"/>
              <p:cNvSpPr>
                <a:spLocks noChangeShapeType="1"/>
              </p:cNvSpPr>
              <p:nvPr/>
            </p:nvSpPr>
            <p:spPr bwMode="auto">
              <a:xfrm flipH="1">
                <a:off x="528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4" name="Line 217"/>
              <p:cNvSpPr>
                <a:spLocks noChangeShapeType="1"/>
              </p:cNvSpPr>
              <p:nvPr/>
            </p:nvSpPr>
            <p:spPr bwMode="auto">
              <a:xfrm flipH="1">
                <a:off x="528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5" name="Line 218"/>
              <p:cNvSpPr>
                <a:spLocks noChangeShapeType="1"/>
              </p:cNvSpPr>
              <p:nvPr/>
            </p:nvSpPr>
            <p:spPr bwMode="auto">
              <a:xfrm flipH="1">
                <a:off x="528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6" name="Line 219"/>
              <p:cNvSpPr>
                <a:spLocks noChangeShapeType="1"/>
              </p:cNvSpPr>
              <p:nvPr/>
            </p:nvSpPr>
            <p:spPr bwMode="auto">
              <a:xfrm flipH="1">
                <a:off x="528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7" name="Line 220"/>
              <p:cNvSpPr>
                <a:spLocks noChangeShapeType="1"/>
              </p:cNvSpPr>
              <p:nvPr/>
            </p:nvSpPr>
            <p:spPr bwMode="auto">
              <a:xfrm flipH="1">
                <a:off x="528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8" name="Line 221"/>
              <p:cNvSpPr>
                <a:spLocks noChangeShapeType="1"/>
              </p:cNvSpPr>
              <p:nvPr/>
            </p:nvSpPr>
            <p:spPr bwMode="auto">
              <a:xfrm flipH="1">
                <a:off x="528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9" name="Line 222"/>
              <p:cNvSpPr>
                <a:spLocks noChangeShapeType="1"/>
              </p:cNvSpPr>
              <p:nvPr/>
            </p:nvSpPr>
            <p:spPr bwMode="auto">
              <a:xfrm flipH="1">
                <a:off x="528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0" name="Line 223"/>
              <p:cNvSpPr>
                <a:spLocks noChangeShapeType="1"/>
              </p:cNvSpPr>
              <p:nvPr/>
            </p:nvSpPr>
            <p:spPr bwMode="auto">
              <a:xfrm flipH="1">
                <a:off x="528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1" name="Line 224"/>
              <p:cNvSpPr>
                <a:spLocks noChangeShapeType="1"/>
              </p:cNvSpPr>
              <p:nvPr/>
            </p:nvSpPr>
            <p:spPr bwMode="auto">
              <a:xfrm flipH="1">
                <a:off x="528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2" name="Line 225"/>
              <p:cNvSpPr>
                <a:spLocks noChangeShapeType="1"/>
              </p:cNvSpPr>
              <p:nvPr/>
            </p:nvSpPr>
            <p:spPr bwMode="auto">
              <a:xfrm flipH="1">
                <a:off x="528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3" name="Line 226"/>
              <p:cNvSpPr>
                <a:spLocks noChangeShapeType="1"/>
              </p:cNvSpPr>
              <p:nvPr/>
            </p:nvSpPr>
            <p:spPr bwMode="auto">
              <a:xfrm flipH="1">
                <a:off x="528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4" name="Line 227"/>
              <p:cNvSpPr>
                <a:spLocks noChangeShapeType="1"/>
              </p:cNvSpPr>
              <p:nvPr/>
            </p:nvSpPr>
            <p:spPr bwMode="auto">
              <a:xfrm flipH="1">
                <a:off x="528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5" name="Line 228"/>
              <p:cNvSpPr>
                <a:spLocks noChangeShapeType="1"/>
              </p:cNvSpPr>
              <p:nvPr/>
            </p:nvSpPr>
            <p:spPr bwMode="auto">
              <a:xfrm flipH="1">
                <a:off x="528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6" name="Line 229"/>
              <p:cNvSpPr>
                <a:spLocks noChangeShapeType="1"/>
              </p:cNvSpPr>
              <p:nvPr/>
            </p:nvSpPr>
            <p:spPr bwMode="auto">
              <a:xfrm flipH="1">
                <a:off x="528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7" name="Line 230"/>
              <p:cNvSpPr>
                <a:spLocks noChangeShapeType="1"/>
              </p:cNvSpPr>
              <p:nvPr/>
            </p:nvSpPr>
            <p:spPr bwMode="auto">
              <a:xfrm flipH="1">
                <a:off x="528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8" name="Line 231"/>
              <p:cNvSpPr>
                <a:spLocks noChangeShapeType="1"/>
              </p:cNvSpPr>
              <p:nvPr/>
            </p:nvSpPr>
            <p:spPr bwMode="auto">
              <a:xfrm flipH="1">
                <a:off x="528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9" name="Line 232"/>
              <p:cNvSpPr>
                <a:spLocks noChangeShapeType="1"/>
              </p:cNvSpPr>
              <p:nvPr/>
            </p:nvSpPr>
            <p:spPr bwMode="auto">
              <a:xfrm flipH="1">
                <a:off x="528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0" name="Line 233"/>
              <p:cNvSpPr>
                <a:spLocks noChangeShapeType="1"/>
              </p:cNvSpPr>
              <p:nvPr/>
            </p:nvSpPr>
            <p:spPr bwMode="auto">
              <a:xfrm flipH="1">
                <a:off x="528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1" name="Line 234"/>
              <p:cNvSpPr>
                <a:spLocks noChangeShapeType="1"/>
              </p:cNvSpPr>
              <p:nvPr/>
            </p:nvSpPr>
            <p:spPr bwMode="auto">
              <a:xfrm flipH="1">
                <a:off x="528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2" name="Line 235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3" name="Line 236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4" name="Line 237"/>
              <p:cNvSpPr>
                <a:spLocks noChangeShapeType="1"/>
              </p:cNvSpPr>
              <p:nvPr/>
            </p:nvSpPr>
            <p:spPr bwMode="auto">
              <a:xfrm flipH="1">
                <a:off x="528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5" name="Line 238"/>
              <p:cNvSpPr>
                <a:spLocks noChangeShapeType="1"/>
              </p:cNvSpPr>
              <p:nvPr/>
            </p:nvSpPr>
            <p:spPr bwMode="auto">
              <a:xfrm flipH="1">
                <a:off x="528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6" name="Line 239"/>
              <p:cNvSpPr>
                <a:spLocks noChangeShapeType="1"/>
              </p:cNvSpPr>
              <p:nvPr/>
            </p:nvSpPr>
            <p:spPr bwMode="auto">
              <a:xfrm flipH="1">
                <a:off x="528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7" name="Line 240"/>
              <p:cNvSpPr>
                <a:spLocks noChangeShapeType="1"/>
              </p:cNvSpPr>
              <p:nvPr/>
            </p:nvSpPr>
            <p:spPr bwMode="auto">
              <a:xfrm flipH="1">
                <a:off x="528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8" name="Line 241"/>
              <p:cNvSpPr>
                <a:spLocks noChangeShapeType="1"/>
              </p:cNvSpPr>
              <p:nvPr/>
            </p:nvSpPr>
            <p:spPr bwMode="auto">
              <a:xfrm flipH="1">
                <a:off x="528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9" name="Line 242"/>
              <p:cNvSpPr>
                <a:spLocks noChangeShapeType="1"/>
              </p:cNvSpPr>
              <p:nvPr/>
            </p:nvSpPr>
            <p:spPr bwMode="auto">
              <a:xfrm flipH="1">
                <a:off x="528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0" name="Line 243"/>
              <p:cNvSpPr>
                <a:spLocks noChangeShapeType="1"/>
              </p:cNvSpPr>
              <p:nvPr/>
            </p:nvSpPr>
            <p:spPr bwMode="auto">
              <a:xfrm flipH="1">
                <a:off x="528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1" name="Line 244"/>
              <p:cNvSpPr>
                <a:spLocks noChangeShapeType="1"/>
              </p:cNvSpPr>
              <p:nvPr/>
            </p:nvSpPr>
            <p:spPr bwMode="auto">
              <a:xfrm flipH="1">
                <a:off x="528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2" name="Line 245"/>
              <p:cNvSpPr>
                <a:spLocks noChangeShapeType="1"/>
              </p:cNvSpPr>
              <p:nvPr/>
            </p:nvSpPr>
            <p:spPr bwMode="auto">
              <a:xfrm flipH="1">
                <a:off x="528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3" name="Line 246"/>
              <p:cNvSpPr>
                <a:spLocks noChangeShapeType="1"/>
              </p:cNvSpPr>
              <p:nvPr/>
            </p:nvSpPr>
            <p:spPr bwMode="auto">
              <a:xfrm flipH="1">
                <a:off x="528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4" name="Line 247"/>
              <p:cNvSpPr>
                <a:spLocks noChangeShapeType="1"/>
              </p:cNvSpPr>
              <p:nvPr/>
            </p:nvSpPr>
            <p:spPr bwMode="auto">
              <a:xfrm flipH="1">
                <a:off x="528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5" name="Line 248"/>
              <p:cNvSpPr>
                <a:spLocks noChangeShapeType="1"/>
              </p:cNvSpPr>
              <p:nvPr/>
            </p:nvSpPr>
            <p:spPr bwMode="auto">
              <a:xfrm flipH="1">
                <a:off x="528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6" name="Line 249"/>
              <p:cNvSpPr>
                <a:spLocks noChangeShapeType="1"/>
              </p:cNvSpPr>
              <p:nvPr/>
            </p:nvSpPr>
            <p:spPr bwMode="auto">
              <a:xfrm flipH="1">
                <a:off x="528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7" name="Line 250"/>
              <p:cNvSpPr>
                <a:spLocks noChangeShapeType="1"/>
              </p:cNvSpPr>
              <p:nvPr/>
            </p:nvSpPr>
            <p:spPr bwMode="auto">
              <a:xfrm flipH="1">
                <a:off x="528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8" name="Line 251"/>
              <p:cNvSpPr>
                <a:spLocks noChangeShapeType="1"/>
              </p:cNvSpPr>
              <p:nvPr/>
            </p:nvSpPr>
            <p:spPr bwMode="auto">
              <a:xfrm flipH="1">
                <a:off x="528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9" name="Line 252"/>
              <p:cNvSpPr>
                <a:spLocks noChangeShapeType="1"/>
              </p:cNvSpPr>
              <p:nvPr/>
            </p:nvSpPr>
            <p:spPr bwMode="auto">
              <a:xfrm flipH="1">
                <a:off x="528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0" name="Line 253"/>
              <p:cNvSpPr>
                <a:spLocks noChangeShapeType="1"/>
              </p:cNvSpPr>
              <p:nvPr/>
            </p:nvSpPr>
            <p:spPr bwMode="auto">
              <a:xfrm flipH="1">
                <a:off x="528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1" name="Line 254"/>
              <p:cNvSpPr>
                <a:spLocks noChangeShapeType="1"/>
              </p:cNvSpPr>
              <p:nvPr/>
            </p:nvSpPr>
            <p:spPr bwMode="auto">
              <a:xfrm flipH="1">
                <a:off x="528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2" name="Line 255"/>
              <p:cNvSpPr>
                <a:spLocks noChangeShapeType="1"/>
              </p:cNvSpPr>
              <p:nvPr/>
            </p:nvSpPr>
            <p:spPr bwMode="auto">
              <a:xfrm flipH="1">
                <a:off x="528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3" name="Line 256"/>
              <p:cNvSpPr>
                <a:spLocks noChangeShapeType="1"/>
              </p:cNvSpPr>
              <p:nvPr/>
            </p:nvSpPr>
            <p:spPr bwMode="auto">
              <a:xfrm flipH="1">
                <a:off x="528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4" name="Line 257"/>
              <p:cNvSpPr>
                <a:spLocks noChangeShapeType="1"/>
              </p:cNvSpPr>
              <p:nvPr/>
            </p:nvSpPr>
            <p:spPr bwMode="auto">
              <a:xfrm flipH="1">
                <a:off x="528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5" name="Line 258"/>
              <p:cNvSpPr>
                <a:spLocks noChangeShapeType="1"/>
              </p:cNvSpPr>
              <p:nvPr/>
            </p:nvSpPr>
            <p:spPr bwMode="auto">
              <a:xfrm flipH="1">
                <a:off x="528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6" name="Line 259"/>
              <p:cNvSpPr>
                <a:spLocks noChangeShapeType="1"/>
              </p:cNvSpPr>
              <p:nvPr/>
            </p:nvSpPr>
            <p:spPr bwMode="auto">
              <a:xfrm flipH="1">
                <a:off x="528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7" name="Line 260"/>
              <p:cNvSpPr>
                <a:spLocks noChangeShapeType="1"/>
              </p:cNvSpPr>
              <p:nvPr/>
            </p:nvSpPr>
            <p:spPr bwMode="auto">
              <a:xfrm flipH="1">
                <a:off x="528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8" name="Line 261"/>
              <p:cNvSpPr>
                <a:spLocks noChangeShapeType="1"/>
              </p:cNvSpPr>
              <p:nvPr/>
            </p:nvSpPr>
            <p:spPr bwMode="auto">
              <a:xfrm flipH="1">
                <a:off x="528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9" name="Line 262"/>
              <p:cNvSpPr>
                <a:spLocks noChangeShapeType="1"/>
              </p:cNvSpPr>
              <p:nvPr/>
            </p:nvSpPr>
            <p:spPr bwMode="auto">
              <a:xfrm flipH="1">
                <a:off x="528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0" name="Line 263"/>
              <p:cNvSpPr>
                <a:spLocks noChangeShapeType="1"/>
              </p:cNvSpPr>
              <p:nvPr/>
            </p:nvSpPr>
            <p:spPr bwMode="auto">
              <a:xfrm flipH="1">
                <a:off x="528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1" name="Line 264"/>
              <p:cNvSpPr>
                <a:spLocks noChangeShapeType="1"/>
              </p:cNvSpPr>
              <p:nvPr/>
            </p:nvSpPr>
            <p:spPr bwMode="auto">
              <a:xfrm flipH="1">
                <a:off x="528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2" name="Line 265"/>
              <p:cNvSpPr>
                <a:spLocks noChangeShapeType="1"/>
              </p:cNvSpPr>
              <p:nvPr/>
            </p:nvSpPr>
            <p:spPr bwMode="auto">
              <a:xfrm flipH="1">
                <a:off x="528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3" name="Line 266"/>
              <p:cNvSpPr>
                <a:spLocks noChangeShapeType="1"/>
              </p:cNvSpPr>
              <p:nvPr/>
            </p:nvSpPr>
            <p:spPr bwMode="auto">
              <a:xfrm flipH="1">
                <a:off x="528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4" name="Line 267"/>
              <p:cNvSpPr>
                <a:spLocks noChangeShapeType="1"/>
              </p:cNvSpPr>
              <p:nvPr/>
            </p:nvSpPr>
            <p:spPr bwMode="auto">
              <a:xfrm flipH="1">
                <a:off x="528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5" name="Line 268"/>
              <p:cNvSpPr>
                <a:spLocks noChangeShapeType="1"/>
              </p:cNvSpPr>
              <p:nvPr/>
            </p:nvSpPr>
            <p:spPr bwMode="auto">
              <a:xfrm flipH="1">
                <a:off x="528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6" name="Line 269"/>
              <p:cNvSpPr>
                <a:spLocks noChangeShapeType="1"/>
              </p:cNvSpPr>
              <p:nvPr/>
            </p:nvSpPr>
            <p:spPr bwMode="auto">
              <a:xfrm flipH="1">
                <a:off x="528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7" name="Line 270"/>
              <p:cNvSpPr>
                <a:spLocks noChangeShapeType="1"/>
              </p:cNvSpPr>
              <p:nvPr/>
            </p:nvSpPr>
            <p:spPr bwMode="auto">
              <a:xfrm flipH="1">
                <a:off x="528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8" name="Line 271"/>
              <p:cNvSpPr>
                <a:spLocks noChangeShapeType="1"/>
              </p:cNvSpPr>
              <p:nvPr/>
            </p:nvSpPr>
            <p:spPr bwMode="auto">
              <a:xfrm flipH="1">
                <a:off x="528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9" name="Line 272"/>
              <p:cNvSpPr>
                <a:spLocks noChangeShapeType="1"/>
              </p:cNvSpPr>
              <p:nvPr/>
            </p:nvSpPr>
            <p:spPr bwMode="auto">
              <a:xfrm flipH="1">
                <a:off x="528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0" name="Line 273"/>
              <p:cNvSpPr>
                <a:spLocks noChangeShapeType="1"/>
              </p:cNvSpPr>
              <p:nvPr/>
            </p:nvSpPr>
            <p:spPr bwMode="auto">
              <a:xfrm flipH="1">
                <a:off x="528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1" name="Line 274"/>
              <p:cNvSpPr>
                <a:spLocks noChangeShapeType="1"/>
              </p:cNvSpPr>
              <p:nvPr/>
            </p:nvSpPr>
            <p:spPr bwMode="auto">
              <a:xfrm flipH="1">
                <a:off x="528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2" name="Line 275"/>
              <p:cNvSpPr>
                <a:spLocks noChangeShapeType="1"/>
              </p:cNvSpPr>
              <p:nvPr/>
            </p:nvSpPr>
            <p:spPr bwMode="auto">
              <a:xfrm flipH="1">
                <a:off x="528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3" name="Line 276"/>
              <p:cNvSpPr>
                <a:spLocks noChangeShapeType="1"/>
              </p:cNvSpPr>
              <p:nvPr/>
            </p:nvSpPr>
            <p:spPr bwMode="auto">
              <a:xfrm flipH="1">
                <a:off x="528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4" name="Line 277"/>
              <p:cNvSpPr>
                <a:spLocks noChangeShapeType="1"/>
              </p:cNvSpPr>
              <p:nvPr/>
            </p:nvSpPr>
            <p:spPr bwMode="auto">
              <a:xfrm flipH="1">
                <a:off x="528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5" name="Line 278"/>
              <p:cNvSpPr>
                <a:spLocks noChangeShapeType="1"/>
              </p:cNvSpPr>
              <p:nvPr/>
            </p:nvSpPr>
            <p:spPr bwMode="auto">
              <a:xfrm flipH="1">
                <a:off x="528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6" name="Line 279"/>
              <p:cNvSpPr>
                <a:spLocks noChangeShapeType="1"/>
              </p:cNvSpPr>
              <p:nvPr/>
            </p:nvSpPr>
            <p:spPr bwMode="auto">
              <a:xfrm flipH="1">
                <a:off x="528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7" name="Line 280"/>
              <p:cNvSpPr>
                <a:spLocks noChangeShapeType="1"/>
              </p:cNvSpPr>
              <p:nvPr/>
            </p:nvSpPr>
            <p:spPr bwMode="auto">
              <a:xfrm flipH="1">
                <a:off x="528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8" name="Line 281"/>
              <p:cNvSpPr>
                <a:spLocks noChangeShapeType="1"/>
              </p:cNvSpPr>
              <p:nvPr/>
            </p:nvSpPr>
            <p:spPr bwMode="auto">
              <a:xfrm flipH="1">
                <a:off x="528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9" name="Line 282"/>
              <p:cNvSpPr>
                <a:spLocks noChangeShapeType="1"/>
              </p:cNvSpPr>
              <p:nvPr/>
            </p:nvSpPr>
            <p:spPr bwMode="auto">
              <a:xfrm flipH="1">
                <a:off x="528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0" name="Line 283"/>
              <p:cNvSpPr>
                <a:spLocks noChangeShapeType="1"/>
              </p:cNvSpPr>
              <p:nvPr/>
            </p:nvSpPr>
            <p:spPr bwMode="auto">
              <a:xfrm flipH="1">
                <a:off x="528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1" name="Line 284"/>
              <p:cNvSpPr>
                <a:spLocks noChangeShapeType="1"/>
              </p:cNvSpPr>
              <p:nvPr/>
            </p:nvSpPr>
            <p:spPr bwMode="auto">
              <a:xfrm flipH="1">
                <a:off x="528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2" name="Line 285"/>
              <p:cNvSpPr>
                <a:spLocks noChangeShapeType="1"/>
              </p:cNvSpPr>
              <p:nvPr/>
            </p:nvSpPr>
            <p:spPr bwMode="auto">
              <a:xfrm flipH="1">
                <a:off x="528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3" name="Line 286"/>
              <p:cNvSpPr>
                <a:spLocks noChangeShapeType="1"/>
              </p:cNvSpPr>
              <p:nvPr/>
            </p:nvSpPr>
            <p:spPr bwMode="auto">
              <a:xfrm flipH="1">
                <a:off x="528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4" name="Line 287"/>
              <p:cNvSpPr>
                <a:spLocks noChangeShapeType="1"/>
              </p:cNvSpPr>
              <p:nvPr/>
            </p:nvSpPr>
            <p:spPr bwMode="auto">
              <a:xfrm flipH="1">
                <a:off x="528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5" name="Line 288"/>
              <p:cNvSpPr>
                <a:spLocks noChangeShapeType="1"/>
              </p:cNvSpPr>
              <p:nvPr/>
            </p:nvSpPr>
            <p:spPr bwMode="auto">
              <a:xfrm flipH="1">
                <a:off x="528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6" name="Line 289"/>
              <p:cNvSpPr>
                <a:spLocks noChangeShapeType="1"/>
              </p:cNvSpPr>
              <p:nvPr/>
            </p:nvSpPr>
            <p:spPr bwMode="auto">
              <a:xfrm flipH="1">
                <a:off x="528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7" name="Line 290"/>
              <p:cNvSpPr>
                <a:spLocks noChangeShapeType="1"/>
              </p:cNvSpPr>
              <p:nvPr/>
            </p:nvSpPr>
            <p:spPr bwMode="auto">
              <a:xfrm flipH="1">
                <a:off x="528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8" name="Line 291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9" name="Line 292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0" name="Line 293"/>
              <p:cNvSpPr>
                <a:spLocks noChangeShapeType="1"/>
              </p:cNvSpPr>
              <p:nvPr/>
            </p:nvSpPr>
            <p:spPr bwMode="auto">
              <a:xfrm flipH="1">
                <a:off x="528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1" name="Line 294"/>
              <p:cNvSpPr>
                <a:spLocks noChangeShapeType="1"/>
              </p:cNvSpPr>
              <p:nvPr/>
            </p:nvSpPr>
            <p:spPr bwMode="auto">
              <a:xfrm flipH="1">
                <a:off x="528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2" name="Line 295"/>
              <p:cNvSpPr>
                <a:spLocks noChangeShapeType="1"/>
              </p:cNvSpPr>
              <p:nvPr/>
            </p:nvSpPr>
            <p:spPr bwMode="auto">
              <a:xfrm flipH="1">
                <a:off x="528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3" name="Line 296"/>
              <p:cNvSpPr>
                <a:spLocks noChangeShapeType="1"/>
              </p:cNvSpPr>
              <p:nvPr/>
            </p:nvSpPr>
            <p:spPr bwMode="auto">
              <a:xfrm flipH="1">
                <a:off x="528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4" name="Line 297"/>
              <p:cNvSpPr>
                <a:spLocks noChangeShapeType="1"/>
              </p:cNvSpPr>
              <p:nvPr/>
            </p:nvSpPr>
            <p:spPr bwMode="auto">
              <a:xfrm flipH="1">
                <a:off x="528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5" name="Line 298"/>
              <p:cNvSpPr>
                <a:spLocks noChangeShapeType="1"/>
              </p:cNvSpPr>
              <p:nvPr/>
            </p:nvSpPr>
            <p:spPr bwMode="auto">
              <a:xfrm flipH="1">
                <a:off x="528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6" name="Line 299"/>
              <p:cNvSpPr>
                <a:spLocks noChangeShapeType="1"/>
              </p:cNvSpPr>
              <p:nvPr/>
            </p:nvSpPr>
            <p:spPr bwMode="auto">
              <a:xfrm flipH="1">
                <a:off x="528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7" name="Line 300"/>
              <p:cNvSpPr>
                <a:spLocks noChangeShapeType="1"/>
              </p:cNvSpPr>
              <p:nvPr/>
            </p:nvSpPr>
            <p:spPr bwMode="auto">
              <a:xfrm flipH="1">
                <a:off x="528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8" name="Line 301"/>
              <p:cNvSpPr>
                <a:spLocks noChangeShapeType="1"/>
              </p:cNvSpPr>
              <p:nvPr/>
            </p:nvSpPr>
            <p:spPr bwMode="auto">
              <a:xfrm flipH="1">
                <a:off x="528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9" name="Line 302"/>
              <p:cNvSpPr>
                <a:spLocks noChangeShapeType="1"/>
              </p:cNvSpPr>
              <p:nvPr/>
            </p:nvSpPr>
            <p:spPr bwMode="auto">
              <a:xfrm flipH="1">
                <a:off x="528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0" name="Line 303"/>
              <p:cNvSpPr>
                <a:spLocks noChangeShapeType="1"/>
              </p:cNvSpPr>
              <p:nvPr/>
            </p:nvSpPr>
            <p:spPr bwMode="auto">
              <a:xfrm flipH="1">
                <a:off x="528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1" name="Line 304"/>
              <p:cNvSpPr>
                <a:spLocks noChangeShapeType="1"/>
              </p:cNvSpPr>
              <p:nvPr/>
            </p:nvSpPr>
            <p:spPr bwMode="auto">
              <a:xfrm flipH="1">
                <a:off x="528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2" name="Line 305"/>
              <p:cNvSpPr>
                <a:spLocks noChangeShapeType="1"/>
              </p:cNvSpPr>
              <p:nvPr/>
            </p:nvSpPr>
            <p:spPr bwMode="auto">
              <a:xfrm flipH="1">
                <a:off x="528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3" name="Line 306"/>
              <p:cNvSpPr>
                <a:spLocks noChangeShapeType="1"/>
              </p:cNvSpPr>
              <p:nvPr/>
            </p:nvSpPr>
            <p:spPr bwMode="auto">
              <a:xfrm flipH="1">
                <a:off x="528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4" name="Line 307"/>
              <p:cNvSpPr>
                <a:spLocks noChangeShapeType="1"/>
              </p:cNvSpPr>
              <p:nvPr/>
            </p:nvSpPr>
            <p:spPr bwMode="auto">
              <a:xfrm flipH="1">
                <a:off x="528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5" name="Line 308"/>
              <p:cNvSpPr>
                <a:spLocks noChangeShapeType="1"/>
              </p:cNvSpPr>
              <p:nvPr/>
            </p:nvSpPr>
            <p:spPr bwMode="auto">
              <a:xfrm flipH="1">
                <a:off x="528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6" name="Line 309"/>
              <p:cNvSpPr>
                <a:spLocks noChangeShapeType="1"/>
              </p:cNvSpPr>
              <p:nvPr/>
            </p:nvSpPr>
            <p:spPr bwMode="auto">
              <a:xfrm flipH="1">
                <a:off x="528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7" name="Line 310"/>
              <p:cNvSpPr>
                <a:spLocks noChangeShapeType="1"/>
              </p:cNvSpPr>
              <p:nvPr/>
            </p:nvSpPr>
            <p:spPr bwMode="auto">
              <a:xfrm flipH="1">
                <a:off x="528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8" name="Line 311"/>
              <p:cNvSpPr>
                <a:spLocks noChangeShapeType="1"/>
              </p:cNvSpPr>
              <p:nvPr/>
            </p:nvSpPr>
            <p:spPr bwMode="auto">
              <a:xfrm flipH="1">
                <a:off x="528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9" name="Line 312"/>
              <p:cNvSpPr>
                <a:spLocks noChangeShapeType="1"/>
              </p:cNvSpPr>
              <p:nvPr/>
            </p:nvSpPr>
            <p:spPr bwMode="auto">
              <a:xfrm flipH="1">
                <a:off x="528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0" name="Line 313"/>
              <p:cNvSpPr>
                <a:spLocks noChangeShapeType="1"/>
              </p:cNvSpPr>
              <p:nvPr/>
            </p:nvSpPr>
            <p:spPr bwMode="auto">
              <a:xfrm flipH="1">
                <a:off x="528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1" name="Line 314"/>
              <p:cNvSpPr>
                <a:spLocks noChangeShapeType="1"/>
              </p:cNvSpPr>
              <p:nvPr/>
            </p:nvSpPr>
            <p:spPr bwMode="auto">
              <a:xfrm flipH="1">
                <a:off x="528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2" name="Line 315"/>
              <p:cNvSpPr>
                <a:spLocks noChangeShapeType="1"/>
              </p:cNvSpPr>
              <p:nvPr/>
            </p:nvSpPr>
            <p:spPr bwMode="auto">
              <a:xfrm flipH="1">
                <a:off x="528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3" name="Line 316"/>
              <p:cNvSpPr>
                <a:spLocks noChangeShapeType="1"/>
              </p:cNvSpPr>
              <p:nvPr/>
            </p:nvSpPr>
            <p:spPr bwMode="auto">
              <a:xfrm flipH="1">
                <a:off x="528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4" name="Line 317"/>
              <p:cNvSpPr>
                <a:spLocks noChangeShapeType="1"/>
              </p:cNvSpPr>
              <p:nvPr/>
            </p:nvSpPr>
            <p:spPr bwMode="auto">
              <a:xfrm flipH="1">
                <a:off x="528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5" name="Line 318"/>
              <p:cNvSpPr>
                <a:spLocks noChangeShapeType="1"/>
              </p:cNvSpPr>
              <p:nvPr/>
            </p:nvSpPr>
            <p:spPr bwMode="auto">
              <a:xfrm flipH="1">
                <a:off x="528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6" name="Line 319"/>
              <p:cNvSpPr>
                <a:spLocks noChangeShapeType="1"/>
              </p:cNvSpPr>
              <p:nvPr/>
            </p:nvSpPr>
            <p:spPr bwMode="auto">
              <a:xfrm flipH="1">
                <a:off x="528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7" name="Line 320"/>
              <p:cNvSpPr>
                <a:spLocks noChangeShapeType="1"/>
              </p:cNvSpPr>
              <p:nvPr/>
            </p:nvSpPr>
            <p:spPr bwMode="auto">
              <a:xfrm flipH="1">
                <a:off x="528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8" name="Line 321"/>
              <p:cNvSpPr>
                <a:spLocks noChangeShapeType="1"/>
              </p:cNvSpPr>
              <p:nvPr/>
            </p:nvSpPr>
            <p:spPr bwMode="auto">
              <a:xfrm flipH="1">
                <a:off x="528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9" name="Line 322"/>
              <p:cNvSpPr>
                <a:spLocks noChangeShapeType="1"/>
              </p:cNvSpPr>
              <p:nvPr/>
            </p:nvSpPr>
            <p:spPr bwMode="auto">
              <a:xfrm flipH="1">
                <a:off x="528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0" name="Line 323"/>
              <p:cNvSpPr>
                <a:spLocks noChangeShapeType="1"/>
              </p:cNvSpPr>
              <p:nvPr/>
            </p:nvSpPr>
            <p:spPr bwMode="auto">
              <a:xfrm flipH="1">
                <a:off x="528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1" name="Line 324"/>
              <p:cNvSpPr>
                <a:spLocks noChangeShapeType="1"/>
              </p:cNvSpPr>
              <p:nvPr/>
            </p:nvSpPr>
            <p:spPr bwMode="auto">
              <a:xfrm flipH="1">
                <a:off x="528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2" name="Line 325"/>
              <p:cNvSpPr>
                <a:spLocks noChangeShapeType="1"/>
              </p:cNvSpPr>
              <p:nvPr/>
            </p:nvSpPr>
            <p:spPr bwMode="auto">
              <a:xfrm flipH="1">
                <a:off x="528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3" name="Line 326"/>
              <p:cNvSpPr>
                <a:spLocks noChangeShapeType="1"/>
              </p:cNvSpPr>
              <p:nvPr/>
            </p:nvSpPr>
            <p:spPr bwMode="auto">
              <a:xfrm flipH="1">
                <a:off x="528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4" name="Line 327"/>
              <p:cNvSpPr>
                <a:spLocks noChangeShapeType="1"/>
              </p:cNvSpPr>
              <p:nvPr/>
            </p:nvSpPr>
            <p:spPr bwMode="auto">
              <a:xfrm flipH="1">
                <a:off x="528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5" name="Line 328"/>
              <p:cNvSpPr>
                <a:spLocks noChangeShapeType="1"/>
              </p:cNvSpPr>
              <p:nvPr/>
            </p:nvSpPr>
            <p:spPr bwMode="auto">
              <a:xfrm flipH="1">
                <a:off x="528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6" name="Line 329"/>
              <p:cNvSpPr>
                <a:spLocks noChangeShapeType="1"/>
              </p:cNvSpPr>
              <p:nvPr/>
            </p:nvSpPr>
            <p:spPr bwMode="auto">
              <a:xfrm flipH="1">
                <a:off x="528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7" name="Line 330"/>
              <p:cNvSpPr>
                <a:spLocks noChangeShapeType="1"/>
              </p:cNvSpPr>
              <p:nvPr/>
            </p:nvSpPr>
            <p:spPr bwMode="auto">
              <a:xfrm flipH="1">
                <a:off x="528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8" name="Line 331"/>
              <p:cNvSpPr>
                <a:spLocks noChangeShapeType="1"/>
              </p:cNvSpPr>
              <p:nvPr/>
            </p:nvSpPr>
            <p:spPr bwMode="auto">
              <a:xfrm flipH="1">
                <a:off x="528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9" name="Line 332"/>
              <p:cNvSpPr>
                <a:spLocks noChangeShapeType="1"/>
              </p:cNvSpPr>
              <p:nvPr/>
            </p:nvSpPr>
            <p:spPr bwMode="auto">
              <a:xfrm flipH="1">
                <a:off x="528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33"/>
            <p:cNvGrpSpPr>
              <a:grpSpLocks/>
            </p:cNvGrpSpPr>
            <p:nvPr/>
          </p:nvGrpSpPr>
          <p:grpSpPr bwMode="auto">
            <a:xfrm>
              <a:off x="2248" y="4415"/>
              <a:ext cx="3065" cy="48"/>
              <a:chOff x="2248" y="4415"/>
              <a:chExt cx="3065" cy="48"/>
            </a:xfrm>
          </p:grpSpPr>
          <p:sp>
            <p:nvSpPr>
              <p:cNvPr id="24251" name="Line 334"/>
              <p:cNvSpPr>
                <a:spLocks noChangeShapeType="1"/>
              </p:cNvSpPr>
              <p:nvPr/>
            </p:nvSpPr>
            <p:spPr bwMode="auto">
              <a:xfrm rot="10800000" flipH="1">
                <a:off x="224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2" name="Line 335"/>
              <p:cNvSpPr>
                <a:spLocks noChangeShapeType="1"/>
              </p:cNvSpPr>
              <p:nvPr/>
            </p:nvSpPr>
            <p:spPr bwMode="auto">
              <a:xfrm rot="10800000" flipH="1">
                <a:off x="263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3" name="Line 336"/>
              <p:cNvSpPr>
                <a:spLocks noChangeShapeType="1"/>
              </p:cNvSpPr>
              <p:nvPr/>
            </p:nvSpPr>
            <p:spPr bwMode="auto">
              <a:xfrm rot="10800000" flipH="1">
                <a:off x="3016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4" name="Line 337"/>
              <p:cNvSpPr>
                <a:spLocks noChangeShapeType="1"/>
              </p:cNvSpPr>
              <p:nvPr/>
            </p:nvSpPr>
            <p:spPr bwMode="auto">
              <a:xfrm rot="10800000" flipH="1">
                <a:off x="340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5" name="Line 338"/>
              <p:cNvSpPr>
                <a:spLocks noChangeShapeType="1"/>
              </p:cNvSpPr>
              <p:nvPr/>
            </p:nvSpPr>
            <p:spPr bwMode="auto">
              <a:xfrm rot="10800000" flipH="1">
                <a:off x="378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6" name="Line 339"/>
              <p:cNvSpPr>
                <a:spLocks noChangeShapeType="1"/>
              </p:cNvSpPr>
              <p:nvPr/>
            </p:nvSpPr>
            <p:spPr bwMode="auto">
              <a:xfrm rot="10800000" flipH="1">
                <a:off x="416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7" name="Line 340"/>
              <p:cNvSpPr>
                <a:spLocks noChangeShapeType="1"/>
              </p:cNvSpPr>
              <p:nvPr/>
            </p:nvSpPr>
            <p:spPr bwMode="auto">
              <a:xfrm rot="10800000" flipH="1">
                <a:off x="454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8" name="Line 341"/>
              <p:cNvSpPr>
                <a:spLocks noChangeShapeType="1"/>
              </p:cNvSpPr>
              <p:nvPr/>
            </p:nvSpPr>
            <p:spPr bwMode="auto">
              <a:xfrm rot="10800000" flipH="1">
                <a:off x="492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9" name="Line 342"/>
              <p:cNvSpPr>
                <a:spLocks noChangeShapeType="1"/>
              </p:cNvSpPr>
              <p:nvPr/>
            </p:nvSpPr>
            <p:spPr bwMode="auto">
              <a:xfrm rot="10800000" flipH="1">
                <a:off x="531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0" name="Line 343"/>
              <p:cNvSpPr>
                <a:spLocks noChangeShapeType="1"/>
              </p:cNvSpPr>
              <p:nvPr/>
            </p:nvSpPr>
            <p:spPr bwMode="auto">
              <a:xfrm rot="10800000" flipH="1">
                <a:off x="2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1" name="Line 344"/>
              <p:cNvSpPr>
                <a:spLocks noChangeShapeType="1"/>
              </p:cNvSpPr>
              <p:nvPr/>
            </p:nvSpPr>
            <p:spPr bwMode="auto">
              <a:xfrm rot="10800000" flipH="1">
                <a:off x="2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2" name="Line 345"/>
              <p:cNvSpPr>
                <a:spLocks noChangeShapeType="1"/>
              </p:cNvSpPr>
              <p:nvPr/>
            </p:nvSpPr>
            <p:spPr bwMode="auto">
              <a:xfrm rot="10800000" flipH="1">
                <a:off x="24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3" name="Line 346"/>
              <p:cNvSpPr>
                <a:spLocks noChangeShapeType="1"/>
              </p:cNvSpPr>
              <p:nvPr/>
            </p:nvSpPr>
            <p:spPr bwMode="auto">
              <a:xfrm rot="10800000" flipH="1">
                <a:off x="2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4" name="Line 347"/>
              <p:cNvSpPr>
                <a:spLocks noChangeShapeType="1"/>
              </p:cNvSpPr>
              <p:nvPr/>
            </p:nvSpPr>
            <p:spPr bwMode="auto">
              <a:xfrm rot="10800000" flipH="1">
                <a:off x="25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5" name="Line 348"/>
              <p:cNvSpPr>
                <a:spLocks noChangeShapeType="1"/>
              </p:cNvSpPr>
              <p:nvPr/>
            </p:nvSpPr>
            <p:spPr bwMode="auto">
              <a:xfrm rot="10800000" flipH="1">
                <a:off x="256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6" name="Line 349"/>
              <p:cNvSpPr>
                <a:spLocks noChangeShapeType="1"/>
              </p:cNvSpPr>
              <p:nvPr/>
            </p:nvSpPr>
            <p:spPr bwMode="auto">
              <a:xfrm rot="10800000" flipH="1">
                <a:off x="25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7" name="Line 350"/>
              <p:cNvSpPr>
                <a:spLocks noChangeShapeType="1"/>
              </p:cNvSpPr>
              <p:nvPr/>
            </p:nvSpPr>
            <p:spPr bwMode="auto">
              <a:xfrm rot="10800000" flipH="1">
                <a:off x="26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8" name="Line 351"/>
              <p:cNvSpPr>
                <a:spLocks noChangeShapeType="1"/>
              </p:cNvSpPr>
              <p:nvPr/>
            </p:nvSpPr>
            <p:spPr bwMode="auto">
              <a:xfrm rot="10800000" flipH="1">
                <a:off x="2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9" name="Line 352"/>
              <p:cNvSpPr>
                <a:spLocks noChangeShapeType="1"/>
              </p:cNvSpPr>
              <p:nvPr/>
            </p:nvSpPr>
            <p:spPr bwMode="auto">
              <a:xfrm rot="10800000" flipH="1">
                <a:off x="2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0" name="Line 353"/>
              <p:cNvSpPr>
                <a:spLocks noChangeShapeType="1"/>
              </p:cNvSpPr>
              <p:nvPr/>
            </p:nvSpPr>
            <p:spPr bwMode="auto">
              <a:xfrm rot="10800000" flipH="1">
                <a:off x="28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1" name="Line 354"/>
              <p:cNvSpPr>
                <a:spLocks noChangeShapeType="1"/>
              </p:cNvSpPr>
              <p:nvPr/>
            </p:nvSpPr>
            <p:spPr bwMode="auto">
              <a:xfrm rot="10800000" flipH="1">
                <a:off x="2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2" name="Line 355"/>
              <p:cNvSpPr>
                <a:spLocks noChangeShapeType="1"/>
              </p:cNvSpPr>
              <p:nvPr/>
            </p:nvSpPr>
            <p:spPr bwMode="auto">
              <a:xfrm rot="10800000" flipH="1">
                <a:off x="29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3" name="Line 356"/>
              <p:cNvSpPr>
                <a:spLocks noChangeShapeType="1"/>
              </p:cNvSpPr>
              <p:nvPr/>
            </p:nvSpPr>
            <p:spPr bwMode="auto">
              <a:xfrm rot="10800000" flipH="1">
                <a:off x="295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4" name="Line 357"/>
              <p:cNvSpPr>
                <a:spLocks noChangeShapeType="1"/>
              </p:cNvSpPr>
              <p:nvPr/>
            </p:nvSpPr>
            <p:spPr bwMode="auto">
              <a:xfrm rot="10800000" flipH="1">
                <a:off x="29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5" name="Line 358"/>
              <p:cNvSpPr>
                <a:spLocks noChangeShapeType="1"/>
              </p:cNvSpPr>
              <p:nvPr/>
            </p:nvSpPr>
            <p:spPr bwMode="auto">
              <a:xfrm rot="10800000" flipH="1">
                <a:off x="30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6" name="Line 359"/>
              <p:cNvSpPr>
                <a:spLocks noChangeShapeType="1"/>
              </p:cNvSpPr>
              <p:nvPr/>
            </p:nvSpPr>
            <p:spPr bwMode="auto">
              <a:xfrm rot="10800000" flipH="1">
                <a:off x="3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7" name="Line 360"/>
              <p:cNvSpPr>
                <a:spLocks noChangeShapeType="1"/>
              </p:cNvSpPr>
              <p:nvPr/>
            </p:nvSpPr>
            <p:spPr bwMode="auto">
              <a:xfrm rot="10800000" flipH="1">
                <a:off x="3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8" name="Line 361"/>
              <p:cNvSpPr>
                <a:spLocks noChangeShapeType="1"/>
              </p:cNvSpPr>
              <p:nvPr/>
            </p:nvSpPr>
            <p:spPr bwMode="auto">
              <a:xfrm rot="10800000" flipH="1">
                <a:off x="32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9" name="Line 362"/>
              <p:cNvSpPr>
                <a:spLocks noChangeShapeType="1"/>
              </p:cNvSpPr>
              <p:nvPr/>
            </p:nvSpPr>
            <p:spPr bwMode="auto">
              <a:xfrm rot="10800000" flipH="1">
                <a:off x="3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0" name="Line 363"/>
              <p:cNvSpPr>
                <a:spLocks noChangeShapeType="1"/>
              </p:cNvSpPr>
              <p:nvPr/>
            </p:nvSpPr>
            <p:spPr bwMode="auto">
              <a:xfrm rot="10800000" flipH="1">
                <a:off x="33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1" name="Line 364"/>
              <p:cNvSpPr>
                <a:spLocks noChangeShapeType="1"/>
              </p:cNvSpPr>
              <p:nvPr/>
            </p:nvSpPr>
            <p:spPr bwMode="auto">
              <a:xfrm rot="10800000" flipH="1">
                <a:off x="333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2" name="Line 365"/>
              <p:cNvSpPr>
                <a:spLocks noChangeShapeType="1"/>
              </p:cNvSpPr>
              <p:nvPr/>
            </p:nvSpPr>
            <p:spPr bwMode="auto">
              <a:xfrm rot="10800000" flipH="1">
                <a:off x="3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3" name="Line 366"/>
              <p:cNvSpPr>
                <a:spLocks noChangeShapeType="1"/>
              </p:cNvSpPr>
              <p:nvPr/>
            </p:nvSpPr>
            <p:spPr bwMode="auto">
              <a:xfrm rot="10800000" flipH="1">
                <a:off x="33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4" name="Line 367"/>
              <p:cNvSpPr>
                <a:spLocks noChangeShapeType="1"/>
              </p:cNvSpPr>
              <p:nvPr/>
            </p:nvSpPr>
            <p:spPr bwMode="auto">
              <a:xfrm rot="10800000" flipH="1">
                <a:off x="3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5" name="Line 368"/>
              <p:cNvSpPr>
                <a:spLocks noChangeShapeType="1"/>
              </p:cNvSpPr>
              <p:nvPr/>
            </p:nvSpPr>
            <p:spPr bwMode="auto">
              <a:xfrm rot="10800000" flipH="1">
                <a:off x="35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6" name="Line 369"/>
              <p:cNvSpPr>
                <a:spLocks noChangeShapeType="1"/>
              </p:cNvSpPr>
              <p:nvPr/>
            </p:nvSpPr>
            <p:spPr bwMode="auto">
              <a:xfrm rot="10800000" flipH="1">
                <a:off x="36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7" name="Line 370"/>
              <p:cNvSpPr>
                <a:spLocks noChangeShapeType="1"/>
              </p:cNvSpPr>
              <p:nvPr/>
            </p:nvSpPr>
            <p:spPr bwMode="auto">
              <a:xfrm rot="10800000" flipH="1">
                <a:off x="3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8" name="Line 371"/>
              <p:cNvSpPr>
                <a:spLocks noChangeShapeType="1"/>
              </p:cNvSpPr>
              <p:nvPr/>
            </p:nvSpPr>
            <p:spPr bwMode="auto">
              <a:xfrm rot="10800000" flipH="1">
                <a:off x="36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9" name="Line 372"/>
              <p:cNvSpPr>
                <a:spLocks noChangeShapeType="1"/>
              </p:cNvSpPr>
              <p:nvPr/>
            </p:nvSpPr>
            <p:spPr bwMode="auto">
              <a:xfrm rot="10800000" flipH="1">
                <a:off x="372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0" name="Line 373"/>
              <p:cNvSpPr>
                <a:spLocks noChangeShapeType="1"/>
              </p:cNvSpPr>
              <p:nvPr/>
            </p:nvSpPr>
            <p:spPr bwMode="auto">
              <a:xfrm rot="10800000" flipH="1">
                <a:off x="3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1" name="Line 374"/>
              <p:cNvSpPr>
                <a:spLocks noChangeShapeType="1"/>
              </p:cNvSpPr>
              <p:nvPr/>
            </p:nvSpPr>
            <p:spPr bwMode="auto">
              <a:xfrm rot="10800000" flipH="1">
                <a:off x="37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2" name="Line 375"/>
              <p:cNvSpPr>
                <a:spLocks noChangeShapeType="1"/>
              </p:cNvSpPr>
              <p:nvPr/>
            </p:nvSpPr>
            <p:spPr bwMode="auto">
              <a:xfrm rot="10800000" flipH="1">
                <a:off x="3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3" name="Line 376"/>
              <p:cNvSpPr>
                <a:spLocks noChangeShapeType="1"/>
              </p:cNvSpPr>
              <p:nvPr/>
            </p:nvSpPr>
            <p:spPr bwMode="auto">
              <a:xfrm rot="10800000" flipH="1">
                <a:off x="39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4" name="Line 377"/>
              <p:cNvSpPr>
                <a:spLocks noChangeShapeType="1"/>
              </p:cNvSpPr>
              <p:nvPr/>
            </p:nvSpPr>
            <p:spPr bwMode="auto">
              <a:xfrm rot="10800000" flipH="1">
                <a:off x="400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5" name="Line 378"/>
              <p:cNvSpPr>
                <a:spLocks noChangeShapeType="1"/>
              </p:cNvSpPr>
              <p:nvPr/>
            </p:nvSpPr>
            <p:spPr bwMode="auto">
              <a:xfrm rot="10800000" flipH="1">
                <a:off x="4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6" name="Line 379"/>
              <p:cNvSpPr>
                <a:spLocks noChangeShapeType="1"/>
              </p:cNvSpPr>
              <p:nvPr/>
            </p:nvSpPr>
            <p:spPr bwMode="auto">
              <a:xfrm rot="10800000" flipH="1">
                <a:off x="40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7" name="Line 380"/>
              <p:cNvSpPr>
                <a:spLocks noChangeShapeType="1"/>
              </p:cNvSpPr>
              <p:nvPr/>
            </p:nvSpPr>
            <p:spPr bwMode="auto">
              <a:xfrm rot="10800000" flipH="1">
                <a:off x="410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8" name="Line 381"/>
              <p:cNvSpPr>
                <a:spLocks noChangeShapeType="1"/>
              </p:cNvSpPr>
              <p:nvPr/>
            </p:nvSpPr>
            <p:spPr bwMode="auto">
              <a:xfrm rot="10800000" flipH="1">
                <a:off x="4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9" name="Line 382"/>
              <p:cNvSpPr>
                <a:spLocks noChangeShapeType="1"/>
              </p:cNvSpPr>
              <p:nvPr/>
            </p:nvSpPr>
            <p:spPr bwMode="auto">
              <a:xfrm rot="10800000" flipH="1">
                <a:off x="41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0" name="Line 383"/>
              <p:cNvSpPr>
                <a:spLocks noChangeShapeType="1"/>
              </p:cNvSpPr>
              <p:nvPr/>
            </p:nvSpPr>
            <p:spPr bwMode="auto">
              <a:xfrm rot="10800000" flipH="1">
                <a:off x="4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1" name="Line 384"/>
              <p:cNvSpPr>
                <a:spLocks noChangeShapeType="1"/>
              </p:cNvSpPr>
              <p:nvPr/>
            </p:nvSpPr>
            <p:spPr bwMode="auto">
              <a:xfrm rot="10800000" flipH="1">
                <a:off x="43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2" name="Line 385"/>
              <p:cNvSpPr>
                <a:spLocks noChangeShapeType="1"/>
              </p:cNvSpPr>
              <p:nvPr/>
            </p:nvSpPr>
            <p:spPr bwMode="auto">
              <a:xfrm rot="10800000" flipH="1">
                <a:off x="43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3" name="Line 386"/>
              <p:cNvSpPr>
                <a:spLocks noChangeShapeType="1"/>
              </p:cNvSpPr>
              <p:nvPr/>
            </p:nvSpPr>
            <p:spPr bwMode="auto">
              <a:xfrm rot="10800000" flipH="1">
                <a:off x="4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4" name="Line 387"/>
              <p:cNvSpPr>
                <a:spLocks noChangeShapeType="1"/>
              </p:cNvSpPr>
              <p:nvPr/>
            </p:nvSpPr>
            <p:spPr bwMode="auto">
              <a:xfrm rot="10800000" flipH="1">
                <a:off x="44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5" name="Line 388"/>
              <p:cNvSpPr>
                <a:spLocks noChangeShapeType="1"/>
              </p:cNvSpPr>
              <p:nvPr/>
            </p:nvSpPr>
            <p:spPr bwMode="auto">
              <a:xfrm rot="10800000" flipH="1">
                <a:off x="44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6" name="Line 389"/>
              <p:cNvSpPr>
                <a:spLocks noChangeShapeType="1"/>
              </p:cNvSpPr>
              <p:nvPr/>
            </p:nvSpPr>
            <p:spPr bwMode="auto">
              <a:xfrm rot="10800000" flipH="1">
                <a:off x="4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7" name="Line 390"/>
              <p:cNvSpPr>
                <a:spLocks noChangeShapeType="1"/>
              </p:cNvSpPr>
              <p:nvPr/>
            </p:nvSpPr>
            <p:spPr bwMode="auto">
              <a:xfrm rot="10800000" flipH="1">
                <a:off x="45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8" name="Line 391"/>
              <p:cNvSpPr>
                <a:spLocks noChangeShapeType="1"/>
              </p:cNvSpPr>
              <p:nvPr/>
            </p:nvSpPr>
            <p:spPr bwMode="auto">
              <a:xfrm rot="10800000" flipH="1">
                <a:off x="4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9" name="Line 392"/>
              <p:cNvSpPr>
                <a:spLocks noChangeShapeType="1"/>
              </p:cNvSpPr>
              <p:nvPr/>
            </p:nvSpPr>
            <p:spPr bwMode="auto">
              <a:xfrm rot="10800000" flipH="1">
                <a:off x="47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0" name="Line 393"/>
              <p:cNvSpPr>
                <a:spLocks noChangeShapeType="1"/>
              </p:cNvSpPr>
              <p:nvPr/>
            </p:nvSpPr>
            <p:spPr bwMode="auto">
              <a:xfrm rot="10800000" flipH="1">
                <a:off x="47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1" name="Line 394"/>
              <p:cNvSpPr>
                <a:spLocks noChangeShapeType="1"/>
              </p:cNvSpPr>
              <p:nvPr/>
            </p:nvSpPr>
            <p:spPr bwMode="auto">
              <a:xfrm rot="10800000" flipH="1">
                <a:off x="4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2" name="Line 395"/>
              <p:cNvSpPr>
                <a:spLocks noChangeShapeType="1"/>
              </p:cNvSpPr>
              <p:nvPr/>
            </p:nvSpPr>
            <p:spPr bwMode="auto">
              <a:xfrm rot="10800000" flipH="1">
                <a:off x="48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3" name="Line 396"/>
              <p:cNvSpPr>
                <a:spLocks noChangeShapeType="1"/>
              </p:cNvSpPr>
              <p:nvPr/>
            </p:nvSpPr>
            <p:spPr bwMode="auto">
              <a:xfrm rot="10800000" flipH="1">
                <a:off x="48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4" name="Line 397"/>
              <p:cNvSpPr>
                <a:spLocks noChangeShapeType="1"/>
              </p:cNvSpPr>
              <p:nvPr/>
            </p:nvSpPr>
            <p:spPr bwMode="auto">
              <a:xfrm rot="10800000" flipH="1">
                <a:off x="48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5" name="Line 398"/>
              <p:cNvSpPr>
                <a:spLocks noChangeShapeType="1"/>
              </p:cNvSpPr>
              <p:nvPr/>
            </p:nvSpPr>
            <p:spPr bwMode="auto">
              <a:xfrm rot="10800000" flipH="1">
                <a:off x="49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6" name="Line 399"/>
              <p:cNvSpPr>
                <a:spLocks noChangeShapeType="1"/>
              </p:cNvSpPr>
              <p:nvPr/>
            </p:nvSpPr>
            <p:spPr bwMode="auto">
              <a:xfrm rot="10800000" flipH="1">
                <a:off x="5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7" name="Line 400"/>
              <p:cNvSpPr>
                <a:spLocks noChangeShapeType="1"/>
              </p:cNvSpPr>
              <p:nvPr/>
            </p:nvSpPr>
            <p:spPr bwMode="auto">
              <a:xfrm rot="10800000" flipH="1">
                <a:off x="51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8" name="Line 401"/>
              <p:cNvSpPr>
                <a:spLocks noChangeShapeType="1"/>
              </p:cNvSpPr>
              <p:nvPr/>
            </p:nvSpPr>
            <p:spPr bwMode="auto">
              <a:xfrm rot="10800000" flipH="1">
                <a:off x="51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9" name="Line 402"/>
              <p:cNvSpPr>
                <a:spLocks noChangeShapeType="1"/>
              </p:cNvSpPr>
              <p:nvPr/>
            </p:nvSpPr>
            <p:spPr bwMode="auto">
              <a:xfrm rot="10800000" flipH="1">
                <a:off x="5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0" name="Line 403"/>
              <p:cNvSpPr>
                <a:spLocks noChangeShapeType="1"/>
              </p:cNvSpPr>
              <p:nvPr/>
            </p:nvSpPr>
            <p:spPr bwMode="auto">
              <a:xfrm rot="10800000" flipH="1">
                <a:off x="52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1" name="Line 404"/>
              <p:cNvSpPr>
                <a:spLocks noChangeShapeType="1"/>
              </p:cNvSpPr>
              <p:nvPr/>
            </p:nvSpPr>
            <p:spPr bwMode="auto">
              <a:xfrm rot="10800000" flipH="1">
                <a:off x="525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2" name="Line 405"/>
              <p:cNvSpPr>
                <a:spLocks noChangeShapeType="1"/>
              </p:cNvSpPr>
              <p:nvPr/>
            </p:nvSpPr>
            <p:spPr bwMode="auto">
              <a:xfrm rot="10800000" flipH="1">
                <a:off x="52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3" name="Line 406"/>
              <p:cNvSpPr>
                <a:spLocks noChangeShapeType="1"/>
              </p:cNvSpPr>
              <p:nvPr/>
            </p:nvSpPr>
            <p:spPr bwMode="auto">
              <a:xfrm rot="10800000" flipH="1">
                <a:off x="52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407"/>
            <p:cNvGrpSpPr>
              <a:grpSpLocks/>
            </p:cNvGrpSpPr>
            <p:nvPr/>
          </p:nvGrpSpPr>
          <p:grpSpPr bwMode="auto">
            <a:xfrm>
              <a:off x="2248" y="2287"/>
              <a:ext cx="3065" cy="48"/>
              <a:chOff x="2248" y="2287"/>
              <a:chExt cx="3065" cy="48"/>
            </a:xfrm>
          </p:grpSpPr>
          <p:sp>
            <p:nvSpPr>
              <p:cNvPr id="24178" name="Line 40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9" name="Line 409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0" name="Line 410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1" name="Line 411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2" name="Line 412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3" name="Line 413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4" name="Line 414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5" name="Line 415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6" name="Line 416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7" name="Line 417"/>
              <p:cNvSpPr>
                <a:spLocks noChangeShapeType="1"/>
              </p:cNvSpPr>
              <p:nvPr/>
            </p:nvSpPr>
            <p:spPr bwMode="auto">
              <a:xfrm>
                <a:off x="2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8" name="Line 418"/>
              <p:cNvSpPr>
                <a:spLocks noChangeShapeType="1"/>
              </p:cNvSpPr>
              <p:nvPr/>
            </p:nvSpPr>
            <p:spPr bwMode="auto">
              <a:xfrm>
                <a:off x="2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9" name="Line 419"/>
              <p:cNvSpPr>
                <a:spLocks noChangeShapeType="1"/>
              </p:cNvSpPr>
              <p:nvPr/>
            </p:nvSpPr>
            <p:spPr bwMode="auto">
              <a:xfrm>
                <a:off x="24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0" name="Line 420"/>
              <p:cNvSpPr>
                <a:spLocks noChangeShapeType="1"/>
              </p:cNvSpPr>
              <p:nvPr/>
            </p:nvSpPr>
            <p:spPr bwMode="auto">
              <a:xfrm>
                <a:off x="2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1" name="Line 421"/>
              <p:cNvSpPr>
                <a:spLocks noChangeShapeType="1"/>
              </p:cNvSpPr>
              <p:nvPr/>
            </p:nvSpPr>
            <p:spPr bwMode="auto">
              <a:xfrm>
                <a:off x="25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2" name="Line 422"/>
              <p:cNvSpPr>
                <a:spLocks noChangeShapeType="1"/>
              </p:cNvSpPr>
              <p:nvPr/>
            </p:nvSpPr>
            <p:spPr bwMode="auto">
              <a:xfrm>
                <a:off x="256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3" name="Line 423"/>
              <p:cNvSpPr>
                <a:spLocks noChangeShapeType="1"/>
              </p:cNvSpPr>
              <p:nvPr/>
            </p:nvSpPr>
            <p:spPr bwMode="auto">
              <a:xfrm>
                <a:off x="25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4" name="Line 424"/>
              <p:cNvSpPr>
                <a:spLocks noChangeShapeType="1"/>
              </p:cNvSpPr>
              <p:nvPr/>
            </p:nvSpPr>
            <p:spPr bwMode="auto">
              <a:xfrm>
                <a:off x="26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5" name="Line 425"/>
              <p:cNvSpPr>
                <a:spLocks noChangeShapeType="1"/>
              </p:cNvSpPr>
              <p:nvPr/>
            </p:nvSpPr>
            <p:spPr bwMode="auto">
              <a:xfrm>
                <a:off x="2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6" name="Line 426"/>
              <p:cNvSpPr>
                <a:spLocks noChangeShapeType="1"/>
              </p:cNvSpPr>
              <p:nvPr/>
            </p:nvSpPr>
            <p:spPr bwMode="auto">
              <a:xfrm>
                <a:off x="2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7" name="Line 427"/>
              <p:cNvSpPr>
                <a:spLocks noChangeShapeType="1"/>
              </p:cNvSpPr>
              <p:nvPr/>
            </p:nvSpPr>
            <p:spPr bwMode="auto">
              <a:xfrm>
                <a:off x="28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8" name="Line 428"/>
              <p:cNvSpPr>
                <a:spLocks noChangeShapeType="1"/>
              </p:cNvSpPr>
              <p:nvPr/>
            </p:nvSpPr>
            <p:spPr bwMode="auto">
              <a:xfrm>
                <a:off x="2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9" name="Line 429"/>
              <p:cNvSpPr>
                <a:spLocks noChangeShapeType="1"/>
              </p:cNvSpPr>
              <p:nvPr/>
            </p:nvSpPr>
            <p:spPr bwMode="auto">
              <a:xfrm>
                <a:off x="29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0" name="Line 430"/>
              <p:cNvSpPr>
                <a:spLocks noChangeShapeType="1"/>
              </p:cNvSpPr>
              <p:nvPr/>
            </p:nvSpPr>
            <p:spPr bwMode="auto">
              <a:xfrm>
                <a:off x="295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1" name="Line 431"/>
              <p:cNvSpPr>
                <a:spLocks noChangeShapeType="1"/>
              </p:cNvSpPr>
              <p:nvPr/>
            </p:nvSpPr>
            <p:spPr bwMode="auto">
              <a:xfrm>
                <a:off x="29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2" name="Line 432"/>
              <p:cNvSpPr>
                <a:spLocks noChangeShapeType="1"/>
              </p:cNvSpPr>
              <p:nvPr/>
            </p:nvSpPr>
            <p:spPr bwMode="auto">
              <a:xfrm>
                <a:off x="30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3" name="Line 433"/>
              <p:cNvSpPr>
                <a:spLocks noChangeShapeType="1"/>
              </p:cNvSpPr>
              <p:nvPr/>
            </p:nvSpPr>
            <p:spPr bwMode="auto">
              <a:xfrm>
                <a:off x="3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4" name="Line 434"/>
              <p:cNvSpPr>
                <a:spLocks noChangeShapeType="1"/>
              </p:cNvSpPr>
              <p:nvPr/>
            </p:nvSpPr>
            <p:spPr bwMode="auto">
              <a:xfrm>
                <a:off x="3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5" name="Line 435"/>
              <p:cNvSpPr>
                <a:spLocks noChangeShapeType="1"/>
              </p:cNvSpPr>
              <p:nvPr/>
            </p:nvSpPr>
            <p:spPr bwMode="auto">
              <a:xfrm>
                <a:off x="32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6" name="Line 436"/>
              <p:cNvSpPr>
                <a:spLocks noChangeShapeType="1"/>
              </p:cNvSpPr>
              <p:nvPr/>
            </p:nvSpPr>
            <p:spPr bwMode="auto">
              <a:xfrm>
                <a:off x="3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7" name="Line 437"/>
              <p:cNvSpPr>
                <a:spLocks noChangeShapeType="1"/>
              </p:cNvSpPr>
              <p:nvPr/>
            </p:nvSpPr>
            <p:spPr bwMode="auto">
              <a:xfrm>
                <a:off x="33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8" name="Line 438"/>
              <p:cNvSpPr>
                <a:spLocks noChangeShapeType="1"/>
              </p:cNvSpPr>
              <p:nvPr/>
            </p:nvSpPr>
            <p:spPr bwMode="auto">
              <a:xfrm>
                <a:off x="333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9" name="Line 439"/>
              <p:cNvSpPr>
                <a:spLocks noChangeShapeType="1"/>
              </p:cNvSpPr>
              <p:nvPr/>
            </p:nvSpPr>
            <p:spPr bwMode="auto">
              <a:xfrm>
                <a:off x="3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0" name="Line 440"/>
              <p:cNvSpPr>
                <a:spLocks noChangeShapeType="1"/>
              </p:cNvSpPr>
              <p:nvPr/>
            </p:nvSpPr>
            <p:spPr bwMode="auto">
              <a:xfrm>
                <a:off x="33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1" name="Line 441"/>
              <p:cNvSpPr>
                <a:spLocks noChangeShapeType="1"/>
              </p:cNvSpPr>
              <p:nvPr/>
            </p:nvSpPr>
            <p:spPr bwMode="auto">
              <a:xfrm>
                <a:off x="3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2" name="Line 442"/>
              <p:cNvSpPr>
                <a:spLocks noChangeShapeType="1"/>
              </p:cNvSpPr>
              <p:nvPr/>
            </p:nvSpPr>
            <p:spPr bwMode="auto">
              <a:xfrm>
                <a:off x="35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3" name="Line 443"/>
              <p:cNvSpPr>
                <a:spLocks noChangeShapeType="1"/>
              </p:cNvSpPr>
              <p:nvPr/>
            </p:nvSpPr>
            <p:spPr bwMode="auto">
              <a:xfrm>
                <a:off x="36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4" name="Line 444"/>
              <p:cNvSpPr>
                <a:spLocks noChangeShapeType="1"/>
              </p:cNvSpPr>
              <p:nvPr/>
            </p:nvSpPr>
            <p:spPr bwMode="auto">
              <a:xfrm>
                <a:off x="3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5" name="Line 445"/>
              <p:cNvSpPr>
                <a:spLocks noChangeShapeType="1"/>
              </p:cNvSpPr>
              <p:nvPr/>
            </p:nvSpPr>
            <p:spPr bwMode="auto">
              <a:xfrm>
                <a:off x="36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6" name="Line 446"/>
              <p:cNvSpPr>
                <a:spLocks noChangeShapeType="1"/>
              </p:cNvSpPr>
              <p:nvPr/>
            </p:nvSpPr>
            <p:spPr bwMode="auto">
              <a:xfrm>
                <a:off x="372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7" name="Line 447"/>
              <p:cNvSpPr>
                <a:spLocks noChangeShapeType="1"/>
              </p:cNvSpPr>
              <p:nvPr/>
            </p:nvSpPr>
            <p:spPr bwMode="auto">
              <a:xfrm>
                <a:off x="3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8" name="Line 448"/>
              <p:cNvSpPr>
                <a:spLocks noChangeShapeType="1"/>
              </p:cNvSpPr>
              <p:nvPr/>
            </p:nvSpPr>
            <p:spPr bwMode="auto">
              <a:xfrm>
                <a:off x="37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9" name="Line 449"/>
              <p:cNvSpPr>
                <a:spLocks noChangeShapeType="1"/>
              </p:cNvSpPr>
              <p:nvPr/>
            </p:nvSpPr>
            <p:spPr bwMode="auto">
              <a:xfrm>
                <a:off x="3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0" name="Line 450"/>
              <p:cNvSpPr>
                <a:spLocks noChangeShapeType="1"/>
              </p:cNvSpPr>
              <p:nvPr/>
            </p:nvSpPr>
            <p:spPr bwMode="auto">
              <a:xfrm>
                <a:off x="39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1" name="Line 451"/>
              <p:cNvSpPr>
                <a:spLocks noChangeShapeType="1"/>
              </p:cNvSpPr>
              <p:nvPr/>
            </p:nvSpPr>
            <p:spPr bwMode="auto">
              <a:xfrm>
                <a:off x="400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2" name="Line 452"/>
              <p:cNvSpPr>
                <a:spLocks noChangeShapeType="1"/>
              </p:cNvSpPr>
              <p:nvPr/>
            </p:nvSpPr>
            <p:spPr bwMode="auto">
              <a:xfrm>
                <a:off x="4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3" name="Line 453"/>
              <p:cNvSpPr>
                <a:spLocks noChangeShapeType="1"/>
              </p:cNvSpPr>
              <p:nvPr/>
            </p:nvSpPr>
            <p:spPr bwMode="auto">
              <a:xfrm>
                <a:off x="40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4" name="Line 454"/>
              <p:cNvSpPr>
                <a:spLocks noChangeShapeType="1"/>
              </p:cNvSpPr>
              <p:nvPr/>
            </p:nvSpPr>
            <p:spPr bwMode="auto">
              <a:xfrm>
                <a:off x="410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5" name="Line 455"/>
              <p:cNvSpPr>
                <a:spLocks noChangeShapeType="1"/>
              </p:cNvSpPr>
              <p:nvPr/>
            </p:nvSpPr>
            <p:spPr bwMode="auto">
              <a:xfrm>
                <a:off x="4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6" name="Line 456"/>
              <p:cNvSpPr>
                <a:spLocks noChangeShapeType="1"/>
              </p:cNvSpPr>
              <p:nvPr/>
            </p:nvSpPr>
            <p:spPr bwMode="auto">
              <a:xfrm>
                <a:off x="41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7" name="Line 457"/>
              <p:cNvSpPr>
                <a:spLocks noChangeShapeType="1"/>
              </p:cNvSpPr>
              <p:nvPr/>
            </p:nvSpPr>
            <p:spPr bwMode="auto">
              <a:xfrm>
                <a:off x="4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8" name="Line 458"/>
              <p:cNvSpPr>
                <a:spLocks noChangeShapeType="1"/>
              </p:cNvSpPr>
              <p:nvPr/>
            </p:nvSpPr>
            <p:spPr bwMode="auto">
              <a:xfrm>
                <a:off x="43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9" name="Line 459"/>
              <p:cNvSpPr>
                <a:spLocks noChangeShapeType="1"/>
              </p:cNvSpPr>
              <p:nvPr/>
            </p:nvSpPr>
            <p:spPr bwMode="auto">
              <a:xfrm>
                <a:off x="43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0" name="Line 460"/>
              <p:cNvSpPr>
                <a:spLocks noChangeShapeType="1"/>
              </p:cNvSpPr>
              <p:nvPr/>
            </p:nvSpPr>
            <p:spPr bwMode="auto">
              <a:xfrm>
                <a:off x="4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1" name="Line 461"/>
              <p:cNvSpPr>
                <a:spLocks noChangeShapeType="1"/>
              </p:cNvSpPr>
              <p:nvPr/>
            </p:nvSpPr>
            <p:spPr bwMode="auto">
              <a:xfrm>
                <a:off x="44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2" name="Line 462"/>
              <p:cNvSpPr>
                <a:spLocks noChangeShapeType="1"/>
              </p:cNvSpPr>
              <p:nvPr/>
            </p:nvSpPr>
            <p:spPr bwMode="auto">
              <a:xfrm>
                <a:off x="44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3" name="Line 463"/>
              <p:cNvSpPr>
                <a:spLocks noChangeShapeType="1"/>
              </p:cNvSpPr>
              <p:nvPr/>
            </p:nvSpPr>
            <p:spPr bwMode="auto">
              <a:xfrm>
                <a:off x="4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4" name="Line 464"/>
              <p:cNvSpPr>
                <a:spLocks noChangeShapeType="1"/>
              </p:cNvSpPr>
              <p:nvPr/>
            </p:nvSpPr>
            <p:spPr bwMode="auto">
              <a:xfrm>
                <a:off x="45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5" name="Line 465"/>
              <p:cNvSpPr>
                <a:spLocks noChangeShapeType="1"/>
              </p:cNvSpPr>
              <p:nvPr/>
            </p:nvSpPr>
            <p:spPr bwMode="auto">
              <a:xfrm>
                <a:off x="4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6" name="Line 466"/>
              <p:cNvSpPr>
                <a:spLocks noChangeShapeType="1"/>
              </p:cNvSpPr>
              <p:nvPr/>
            </p:nvSpPr>
            <p:spPr bwMode="auto">
              <a:xfrm>
                <a:off x="47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7" name="Line 467"/>
              <p:cNvSpPr>
                <a:spLocks noChangeShapeType="1"/>
              </p:cNvSpPr>
              <p:nvPr/>
            </p:nvSpPr>
            <p:spPr bwMode="auto">
              <a:xfrm>
                <a:off x="47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8" name="Line 468"/>
              <p:cNvSpPr>
                <a:spLocks noChangeShapeType="1"/>
              </p:cNvSpPr>
              <p:nvPr/>
            </p:nvSpPr>
            <p:spPr bwMode="auto">
              <a:xfrm>
                <a:off x="4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9" name="Line 469"/>
              <p:cNvSpPr>
                <a:spLocks noChangeShapeType="1"/>
              </p:cNvSpPr>
              <p:nvPr/>
            </p:nvSpPr>
            <p:spPr bwMode="auto">
              <a:xfrm>
                <a:off x="48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0" name="Line 470"/>
              <p:cNvSpPr>
                <a:spLocks noChangeShapeType="1"/>
              </p:cNvSpPr>
              <p:nvPr/>
            </p:nvSpPr>
            <p:spPr bwMode="auto">
              <a:xfrm>
                <a:off x="48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1" name="Line 471"/>
              <p:cNvSpPr>
                <a:spLocks noChangeShapeType="1"/>
              </p:cNvSpPr>
              <p:nvPr/>
            </p:nvSpPr>
            <p:spPr bwMode="auto">
              <a:xfrm>
                <a:off x="48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2" name="Line 472"/>
              <p:cNvSpPr>
                <a:spLocks noChangeShapeType="1"/>
              </p:cNvSpPr>
              <p:nvPr/>
            </p:nvSpPr>
            <p:spPr bwMode="auto">
              <a:xfrm>
                <a:off x="49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3" name="Line 473"/>
              <p:cNvSpPr>
                <a:spLocks noChangeShapeType="1"/>
              </p:cNvSpPr>
              <p:nvPr/>
            </p:nvSpPr>
            <p:spPr bwMode="auto">
              <a:xfrm>
                <a:off x="5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4" name="Line 474"/>
              <p:cNvSpPr>
                <a:spLocks noChangeShapeType="1"/>
              </p:cNvSpPr>
              <p:nvPr/>
            </p:nvSpPr>
            <p:spPr bwMode="auto">
              <a:xfrm>
                <a:off x="51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5" name="Line 475"/>
              <p:cNvSpPr>
                <a:spLocks noChangeShapeType="1"/>
              </p:cNvSpPr>
              <p:nvPr/>
            </p:nvSpPr>
            <p:spPr bwMode="auto">
              <a:xfrm>
                <a:off x="51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6" name="Line 476"/>
              <p:cNvSpPr>
                <a:spLocks noChangeShapeType="1"/>
              </p:cNvSpPr>
              <p:nvPr/>
            </p:nvSpPr>
            <p:spPr bwMode="auto">
              <a:xfrm>
                <a:off x="5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7" name="Line 477"/>
              <p:cNvSpPr>
                <a:spLocks noChangeShapeType="1"/>
              </p:cNvSpPr>
              <p:nvPr/>
            </p:nvSpPr>
            <p:spPr bwMode="auto">
              <a:xfrm>
                <a:off x="52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8" name="Line 478"/>
              <p:cNvSpPr>
                <a:spLocks noChangeShapeType="1"/>
              </p:cNvSpPr>
              <p:nvPr/>
            </p:nvSpPr>
            <p:spPr bwMode="auto">
              <a:xfrm>
                <a:off x="525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9" name="Line 479"/>
              <p:cNvSpPr>
                <a:spLocks noChangeShapeType="1"/>
              </p:cNvSpPr>
              <p:nvPr/>
            </p:nvSpPr>
            <p:spPr bwMode="auto">
              <a:xfrm>
                <a:off x="52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0" name="Line 480"/>
              <p:cNvSpPr>
                <a:spLocks noChangeShapeType="1"/>
              </p:cNvSpPr>
              <p:nvPr/>
            </p:nvSpPr>
            <p:spPr bwMode="auto">
              <a:xfrm>
                <a:off x="52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81"/>
            <p:cNvGrpSpPr>
              <a:grpSpLocks/>
            </p:cNvGrpSpPr>
            <p:nvPr/>
          </p:nvGrpSpPr>
          <p:grpSpPr bwMode="auto">
            <a:xfrm>
              <a:off x="2240" y="2280"/>
              <a:ext cx="3065" cy="2176"/>
              <a:chOff x="2240" y="2280"/>
              <a:chExt cx="3065" cy="2176"/>
            </a:xfrm>
          </p:grpSpPr>
          <p:sp>
            <p:nvSpPr>
              <p:cNvPr id="23978" name="Line 482"/>
              <p:cNvSpPr>
                <a:spLocks noChangeShapeType="1"/>
              </p:cNvSpPr>
              <p:nvPr/>
            </p:nvSpPr>
            <p:spPr bwMode="auto">
              <a:xfrm rot="10800000" flipH="1">
                <a:off x="2240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9" name="Line 483"/>
              <p:cNvSpPr>
                <a:spLocks noChangeShapeType="1"/>
              </p:cNvSpPr>
              <p:nvPr/>
            </p:nvSpPr>
            <p:spPr bwMode="auto">
              <a:xfrm rot="10800000" flipH="1">
                <a:off x="5304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0" name="Line 484"/>
              <p:cNvSpPr>
                <a:spLocks noChangeShapeType="1"/>
              </p:cNvSpPr>
              <p:nvPr/>
            </p:nvSpPr>
            <p:spPr bwMode="auto">
              <a:xfrm>
                <a:off x="2240" y="4455"/>
                <a:ext cx="3064" cy="1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1" name="Line 485"/>
              <p:cNvSpPr>
                <a:spLocks noChangeShapeType="1"/>
              </p:cNvSpPr>
              <p:nvPr/>
            </p:nvSpPr>
            <p:spPr bwMode="auto">
              <a:xfrm>
                <a:off x="2240" y="2280"/>
                <a:ext cx="3064" cy="0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2" name="Oval 486"/>
              <p:cNvSpPr>
                <a:spLocks noChangeArrowheads="1"/>
              </p:cNvSpPr>
              <p:nvPr/>
            </p:nvSpPr>
            <p:spPr bwMode="auto">
              <a:xfrm>
                <a:off x="2424" y="23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3" name="Oval 487"/>
              <p:cNvSpPr>
                <a:spLocks noChangeArrowheads="1"/>
              </p:cNvSpPr>
              <p:nvPr/>
            </p:nvSpPr>
            <p:spPr bwMode="auto">
              <a:xfrm>
                <a:off x="2440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4" name="Oval 488"/>
              <p:cNvSpPr>
                <a:spLocks noChangeArrowheads="1"/>
              </p:cNvSpPr>
              <p:nvPr/>
            </p:nvSpPr>
            <p:spPr bwMode="auto">
              <a:xfrm>
                <a:off x="2456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5" name="Oval 489"/>
              <p:cNvSpPr>
                <a:spLocks noChangeArrowheads="1"/>
              </p:cNvSpPr>
              <p:nvPr/>
            </p:nvSpPr>
            <p:spPr bwMode="auto">
              <a:xfrm>
                <a:off x="247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6" name="Oval 490"/>
              <p:cNvSpPr>
                <a:spLocks noChangeArrowheads="1"/>
              </p:cNvSpPr>
              <p:nvPr/>
            </p:nvSpPr>
            <p:spPr bwMode="auto">
              <a:xfrm>
                <a:off x="2488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7" name="Oval 491"/>
              <p:cNvSpPr>
                <a:spLocks noChangeArrowheads="1"/>
              </p:cNvSpPr>
              <p:nvPr/>
            </p:nvSpPr>
            <p:spPr bwMode="auto">
              <a:xfrm>
                <a:off x="250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8" name="Oval 492"/>
              <p:cNvSpPr>
                <a:spLocks noChangeArrowheads="1"/>
              </p:cNvSpPr>
              <p:nvPr/>
            </p:nvSpPr>
            <p:spPr bwMode="auto">
              <a:xfrm>
                <a:off x="251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9" name="Oval 493"/>
              <p:cNvSpPr>
                <a:spLocks noChangeArrowheads="1"/>
              </p:cNvSpPr>
              <p:nvPr/>
            </p:nvSpPr>
            <p:spPr bwMode="auto">
              <a:xfrm>
                <a:off x="2528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0" name="Oval 494"/>
              <p:cNvSpPr>
                <a:spLocks noChangeArrowheads="1"/>
              </p:cNvSpPr>
              <p:nvPr/>
            </p:nvSpPr>
            <p:spPr bwMode="auto">
              <a:xfrm>
                <a:off x="254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1" name="Oval 495"/>
              <p:cNvSpPr>
                <a:spLocks noChangeArrowheads="1"/>
              </p:cNvSpPr>
              <p:nvPr/>
            </p:nvSpPr>
            <p:spPr bwMode="auto">
              <a:xfrm>
                <a:off x="255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2" name="Oval 496"/>
              <p:cNvSpPr>
                <a:spLocks noChangeArrowheads="1"/>
              </p:cNvSpPr>
              <p:nvPr/>
            </p:nvSpPr>
            <p:spPr bwMode="auto">
              <a:xfrm>
                <a:off x="2568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3" name="Oval 497"/>
              <p:cNvSpPr>
                <a:spLocks noChangeArrowheads="1"/>
              </p:cNvSpPr>
              <p:nvPr/>
            </p:nvSpPr>
            <p:spPr bwMode="auto">
              <a:xfrm>
                <a:off x="2576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4" name="Oval 498"/>
              <p:cNvSpPr>
                <a:spLocks noChangeArrowheads="1"/>
              </p:cNvSpPr>
              <p:nvPr/>
            </p:nvSpPr>
            <p:spPr bwMode="auto">
              <a:xfrm>
                <a:off x="259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5" name="Oval 499"/>
              <p:cNvSpPr>
                <a:spLocks noChangeArrowheads="1"/>
              </p:cNvSpPr>
              <p:nvPr/>
            </p:nvSpPr>
            <p:spPr bwMode="auto">
              <a:xfrm>
                <a:off x="2600" y="23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6" name="Oval 500"/>
              <p:cNvSpPr>
                <a:spLocks noChangeArrowheads="1"/>
              </p:cNvSpPr>
              <p:nvPr/>
            </p:nvSpPr>
            <p:spPr bwMode="auto">
              <a:xfrm>
                <a:off x="2616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7" name="Oval 501"/>
              <p:cNvSpPr>
                <a:spLocks noChangeArrowheads="1"/>
              </p:cNvSpPr>
              <p:nvPr/>
            </p:nvSpPr>
            <p:spPr bwMode="auto">
              <a:xfrm>
                <a:off x="2632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8" name="Oval 502"/>
              <p:cNvSpPr>
                <a:spLocks noChangeArrowheads="1"/>
              </p:cNvSpPr>
              <p:nvPr/>
            </p:nvSpPr>
            <p:spPr bwMode="auto">
              <a:xfrm>
                <a:off x="2640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9" name="Oval 503"/>
              <p:cNvSpPr>
                <a:spLocks noChangeArrowheads="1"/>
              </p:cNvSpPr>
              <p:nvPr/>
            </p:nvSpPr>
            <p:spPr bwMode="auto">
              <a:xfrm>
                <a:off x="2656" y="23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0" name="Oval 504"/>
              <p:cNvSpPr>
                <a:spLocks noChangeArrowheads="1"/>
              </p:cNvSpPr>
              <p:nvPr/>
            </p:nvSpPr>
            <p:spPr bwMode="auto">
              <a:xfrm>
                <a:off x="2664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1" name="Oval 505"/>
              <p:cNvSpPr>
                <a:spLocks noChangeArrowheads="1"/>
              </p:cNvSpPr>
              <p:nvPr/>
            </p:nvSpPr>
            <p:spPr bwMode="auto">
              <a:xfrm>
                <a:off x="2680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2" name="Oval 506"/>
              <p:cNvSpPr>
                <a:spLocks noChangeArrowheads="1"/>
              </p:cNvSpPr>
              <p:nvPr/>
            </p:nvSpPr>
            <p:spPr bwMode="auto">
              <a:xfrm>
                <a:off x="2688" y="24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3" name="Oval 507"/>
              <p:cNvSpPr>
                <a:spLocks noChangeArrowheads="1"/>
              </p:cNvSpPr>
              <p:nvPr/>
            </p:nvSpPr>
            <p:spPr bwMode="auto">
              <a:xfrm>
                <a:off x="2704" y="24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4" name="Oval 508"/>
              <p:cNvSpPr>
                <a:spLocks noChangeArrowheads="1"/>
              </p:cNvSpPr>
              <p:nvPr/>
            </p:nvSpPr>
            <p:spPr bwMode="auto">
              <a:xfrm>
                <a:off x="2720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5" name="Oval 509"/>
              <p:cNvSpPr>
                <a:spLocks noChangeArrowheads="1"/>
              </p:cNvSpPr>
              <p:nvPr/>
            </p:nvSpPr>
            <p:spPr bwMode="auto">
              <a:xfrm>
                <a:off x="2728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6" name="Oval 510"/>
              <p:cNvSpPr>
                <a:spLocks noChangeArrowheads="1"/>
              </p:cNvSpPr>
              <p:nvPr/>
            </p:nvSpPr>
            <p:spPr bwMode="auto">
              <a:xfrm>
                <a:off x="2744" y="24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7" name="Oval 511"/>
              <p:cNvSpPr>
                <a:spLocks noChangeArrowheads="1"/>
              </p:cNvSpPr>
              <p:nvPr/>
            </p:nvSpPr>
            <p:spPr bwMode="auto">
              <a:xfrm>
                <a:off x="2752" y="24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8" name="Oval 512"/>
              <p:cNvSpPr>
                <a:spLocks noChangeArrowheads="1"/>
              </p:cNvSpPr>
              <p:nvPr/>
            </p:nvSpPr>
            <p:spPr bwMode="auto">
              <a:xfrm>
                <a:off x="2768" y="24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9" name="Oval 513"/>
              <p:cNvSpPr>
                <a:spLocks noChangeArrowheads="1"/>
              </p:cNvSpPr>
              <p:nvPr/>
            </p:nvSpPr>
            <p:spPr bwMode="auto">
              <a:xfrm>
                <a:off x="2776" y="24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0" name="Oval 514"/>
              <p:cNvSpPr>
                <a:spLocks noChangeArrowheads="1"/>
              </p:cNvSpPr>
              <p:nvPr/>
            </p:nvSpPr>
            <p:spPr bwMode="auto">
              <a:xfrm>
                <a:off x="2792" y="24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1" name="Oval 515"/>
              <p:cNvSpPr>
                <a:spLocks noChangeArrowheads="1"/>
              </p:cNvSpPr>
              <p:nvPr/>
            </p:nvSpPr>
            <p:spPr bwMode="auto">
              <a:xfrm>
                <a:off x="2800" y="24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2" name="Oval 516"/>
              <p:cNvSpPr>
                <a:spLocks noChangeArrowheads="1"/>
              </p:cNvSpPr>
              <p:nvPr/>
            </p:nvSpPr>
            <p:spPr bwMode="auto">
              <a:xfrm>
                <a:off x="2816" y="24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3" name="Oval 517"/>
              <p:cNvSpPr>
                <a:spLocks noChangeArrowheads="1"/>
              </p:cNvSpPr>
              <p:nvPr/>
            </p:nvSpPr>
            <p:spPr bwMode="auto">
              <a:xfrm>
                <a:off x="2832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4" name="Oval 518"/>
              <p:cNvSpPr>
                <a:spLocks noChangeArrowheads="1"/>
              </p:cNvSpPr>
              <p:nvPr/>
            </p:nvSpPr>
            <p:spPr bwMode="auto">
              <a:xfrm>
                <a:off x="2840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5" name="Oval 519"/>
              <p:cNvSpPr>
                <a:spLocks noChangeArrowheads="1"/>
              </p:cNvSpPr>
              <p:nvPr/>
            </p:nvSpPr>
            <p:spPr bwMode="auto">
              <a:xfrm>
                <a:off x="2856" y="25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6" name="Oval 520"/>
              <p:cNvSpPr>
                <a:spLocks noChangeArrowheads="1"/>
              </p:cNvSpPr>
              <p:nvPr/>
            </p:nvSpPr>
            <p:spPr bwMode="auto">
              <a:xfrm>
                <a:off x="2864" y="25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7" name="Oval 521"/>
              <p:cNvSpPr>
                <a:spLocks noChangeArrowheads="1"/>
              </p:cNvSpPr>
              <p:nvPr/>
            </p:nvSpPr>
            <p:spPr bwMode="auto">
              <a:xfrm>
                <a:off x="2880" y="25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8" name="Oval 522"/>
              <p:cNvSpPr>
                <a:spLocks noChangeArrowheads="1"/>
              </p:cNvSpPr>
              <p:nvPr/>
            </p:nvSpPr>
            <p:spPr bwMode="auto">
              <a:xfrm>
                <a:off x="2888" y="25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9" name="Oval 523"/>
              <p:cNvSpPr>
                <a:spLocks noChangeArrowheads="1"/>
              </p:cNvSpPr>
              <p:nvPr/>
            </p:nvSpPr>
            <p:spPr bwMode="auto">
              <a:xfrm>
                <a:off x="2904" y="25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0" name="Oval 524"/>
              <p:cNvSpPr>
                <a:spLocks noChangeArrowheads="1"/>
              </p:cNvSpPr>
              <p:nvPr/>
            </p:nvSpPr>
            <p:spPr bwMode="auto">
              <a:xfrm>
                <a:off x="2920" y="25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1" name="Oval 525"/>
              <p:cNvSpPr>
                <a:spLocks noChangeArrowheads="1"/>
              </p:cNvSpPr>
              <p:nvPr/>
            </p:nvSpPr>
            <p:spPr bwMode="auto">
              <a:xfrm>
                <a:off x="2928" y="25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2" name="Oval 526"/>
              <p:cNvSpPr>
                <a:spLocks noChangeArrowheads="1"/>
              </p:cNvSpPr>
              <p:nvPr/>
            </p:nvSpPr>
            <p:spPr bwMode="auto">
              <a:xfrm>
                <a:off x="2944" y="25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3" name="Oval 527"/>
              <p:cNvSpPr>
                <a:spLocks noChangeArrowheads="1"/>
              </p:cNvSpPr>
              <p:nvPr/>
            </p:nvSpPr>
            <p:spPr bwMode="auto">
              <a:xfrm>
                <a:off x="2952" y="25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4" name="Oval 528"/>
              <p:cNvSpPr>
                <a:spLocks noChangeArrowheads="1"/>
              </p:cNvSpPr>
              <p:nvPr/>
            </p:nvSpPr>
            <p:spPr bwMode="auto">
              <a:xfrm>
                <a:off x="2968" y="25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5" name="Oval 529"/>
              <p:cNvSpPr>
                <a:spLocks noChangeArrowheads="1"/>
              </p:cNvSpPr>
              <p:nvPr/>
            </p:nvSpPr>
            <p:spPr bwMode="auto">
              <a:xfrm>
                <a:off x="2976" y="25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6" name="Oval 530"/>
              <p:cNvSpPr>
                <a:spLocks noChangeArrowheads="1"/>
              </p:cNvSpPr>
              <p:nvPr/>
            </p:nvSpPr>
            <p:spPr bwMode="auto">
              <a:xfrm>
                <a:off x="2992" y="25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7" name="Oval 531"/>
              <p:cNvSpPr>
                <a:spLocks noChangeArrowheads="1"/>
              </p:cNvSpPr>
              <p:nvPr/>
            </p:nvSpPr>
            <p:spPr bwMode="auto">
              <a:xfrm>
                <a:off x="3008" y="25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8" name="Oval 532"/>
              <p:cNvSpPr>
                <a:spLocks noChangeArrowheads="1"/>
              </p:cNvSpPr>
              <p:nvPr/>
            </p:nvSpPr>
            <p:spPr bwMode="auto">
              <a:xfrm>
                <a:off x="3016" y="26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9" name="Oval 533"/>
              <p:cNvSpPr>
                <a:spLocks noChangeArrowheads="1"/>
              </p:cNvSpPr>
              <p:nvPr/>
            </p:nvSpPr>
            <p:spPr bwMode="auto">
              <a:xfrm>
                <a:off x="3032" y="26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0" name="Oval 534"/>
              <p:cNvSpPr>
                <a:spLocks noChangeArrowheads="1"/>
              </p:cNvSpPr>
              <p:nvPr/>
            </p:nvSpPr>
            <p:spPr bwMode="auto">
              <a:xfrm>
                <a:off x="3040" y="26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1" name="Oval 535"/>
              <p:cNvSpPr>
                <a:spLocks noChangeArrowheads="1"/>
              </p:cNvSpPr>
              <p:nvPr/>
            </p:nvSpPr>
            <p:spPr bwMode="auto">
              <a:xfrm>
                <a:off x="3056" y="26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2" name="Oval 536"/>
              <p:cNvSpPr>
                <a:spLocks noChangeArrowheads="1"/>
              </p:cNvSpPr>
              <p:nvPr/>
            </p:nvSpPr>
            <p:spPr bwMode="auto">
              <a:xfrm>
                <a:off x="3064" y="26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3" name="Oval 537"/>
              <p:cNvSpPr>
                <a:spLocks noChangeArrowheads="1"/>
              </p:cNvSpPr>
              <p:nvPr/>
            </p:nvSpPr>
            <p:spPr bwMode="auto">
              <a:xfrm>
                <a:off x="3080" y="26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4" name="Oval 538"/>
              <p:cNvSpPr>
                <a:spLocks noChangeArrowheads="1"/>
              </p:cNvSpPr>
              <p:nvPr/>
            </p:nvSpPr>
            <p:spPr bwMode="auto">
              <a:xfrm>
                <a:off x="3096" y="26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5" name="Oval 539"/>
              <p:cNvSpPr>
                <a:spLocks noChangeArrowheads="1"/>
              </p:cNvSpPr>
              <p:nvPr/>
            </p:nvSpPr>
            <p:spPr bwMode="auto">
              <a:xfrm>
                <a:off x="3104" y="26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6" name="Oval 540"/>
              <p:cNvSpPr>
                <a:spLocks noChangeArrowheads="1"/>
              </p:cNvSpPr>
              <p:nvPr/>
            </p:nvSpPr>
            <p:spPr bwMode="auto">
              <a:xfrm>
                <a:off x="3120" y="26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7" name="Oval 541"/>
              <p:cNvSpPr>
                <a:spLocks noChangeArrowheads="1"/>
              </p:cNvSpPr>
              <p:nvPr/>
            </p:nvSpPr>
            <p:spPr bwMode="auto">
              <a:xfrm>
                <a:off x="3128" y="27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8" name="Oval 542"/>
              <p:cNvSpPr>
                <a:spLocks noChangeArrowheads="1"/>
              </p:cNvSpPr>
              <p:nvPr/>
            </p:nvSpPr>
            <p:spPr bwMode="auto">
              <a:xfrm>
                <a:off x="3144" y="27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9" name="Oval 543"/>
              <p:cNvSpPr>
                <a:spLocks noChangeArrowheads="1"/>
              </p:cNvSpPr>
              <p:nvPr/>
            </p:nvSpPr>
            <p:spPr bwMode="auto">
              <a:xfrm>
                <a:off x="3152" y="27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0" name="Oval 544"/>
              <p:cNvSpPr>
                <a:spLocks noChangeArrowheads="1"/>
              </p:cNvSpPr>
              <p:nvPr/>
            </p:nvSpPr>
            <p:spPr bwMode="auto">
              <a:xfrm>
                <a:off x="3168" y="27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1" name="Oval 545"/>
              <p:cNvSpPr>
                <a:spLocks noChangeArrowheads="1"/>
              </p:cNvSpPr>
              <p:nvPr/>
            </p:nvSpPr>
            <p:spPr bwMode="auto">
              <a:xfrm>
                <a:off x="3184" y="27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2" name="Oval 546"/>
              <p:cNvSpPr>
                <a:spLocks noChangeArrowheads="1"/>
              </p:cNvSpPr>
              <p:nvPr/>
            </p:nvSpPr>
            <p:spPr bwMode="auto">
              <a:xfrm>
                <a:off x="3192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3" name="Oval 547"/>
              <p:cNvSpPr>
                <a:spLocks noChangeArrowheads="1"/>
              </p:cNvSpPr>
              <p:nvPr/>
            </p:nvSpPr>
            <p:spPr bwMode="auto">
              <a:xfrm>
                <a:off x="3208" y="27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4" name="Oval 548"/>
              <p:cNvSpPr>
                <a:spLocks noChangeArrowheads="1"/>
              </p:cNvSpPr>
              <p:nvPr/>
            </p:nvSpPr>
            <p:spPr bwMode="auto">
              <a:xfrm>
                <a:off x="3208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5" name="Oval 549"/>
              <p:cNvSpPr>
                <a:spLocks noChangeArrowheads="1"/>
              </p:cNvSpPr>
              <p:nvPr/>
            </p:nvSpPr>
            <p:spPr bwMode="auto">
              <a:xfrm>
                <a:off x="3232" y="27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6" name="Oval 550"/>
              <p:cNvSpPr>
                <a:spLocks noChangeArrowheads="1"/>
              </p:cNvSpPr>
              <p:nvPr/>
            </p:nvSpPr>
            <p:spPr bwMode="auto">
              <a:xfrm>
                <a:off x="3256" y="28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7" name="Oval 551"/>
              <p:cNvSpPr>
                <a:spLocks noChangeArrowheads="1"/>
              </p:cNvSpPr>
              <p:nvPr/>
            </p:nvSpPr>
            <p:spPr bwMode="auto">
              <a:xfrm>
                <a:off x="3280" y="28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8" name="Oval 552"/>
              <p:cNvSpPr>
                <a:spLocks noChangeArrowheads="1"/>
              </p:cNvSpPr>
              <p:nvPr/>
            </p:nvSpPr>
            <p:spPr bwMode="auto">
              <a:xfrm>
                <a:off x="3296" y="28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9" name="Oval 553"/>
              <p:cNvSpPr>
                <a:spLocks noChangeArrowheads="1"/>
              </p:cNvSpPr>
              <p:nvPr/>
            </p:nvSpPr>
            <p:spPr bwMode="auto">
              <a:xfrm>
                <a:off x="3312" y="28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0" name="Oval 554"/>
              <p:cNvSpPr>
                <a:spLocks noChangeArrowheads="1"/>
              </p:cNvSpPr>
              <p:nvPr/>
            </p:nvSpPr>
            <p:spPr bwMode="auto">
              <a:xfrm>
                <a:off x="3328" y="29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1" name="Oval 555"/>
              <p:cNvSpPr>
                <a:spLocks noChangeArrowheads="1"/>
              </p:cNvSpPr>
              <p:nvPr/>
            </p:nvSpPr>
            <p:spPr bwMode="auto">
              <a:xfrm>
                <a:off x="3344" y="29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2" name="Oval 556"/>
              <p:cNvSpPr>
                <a:spLocks noChangeArrowheads="1"/>
              </p:cNvSpPr>
              <p:nvPr/>
            </p:nvSpPr>
            <p:spPr bwMode="auto">
              <a:xfrm>
                <a:off x="3360" y="29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3" name="Oval 557"/>
              <p:cNvSpPr>
                <a:spLocks noChangeArrowheads="1"/>
              </p:cNvSpPr>
              <p:nvPr/>
            </p:nvSpPr>
            <p:spPr bwMode="auto">
              <a:xfrm>
                <a:off x="3368" y="29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4" name="Oval 558"/>
              <p:cNvSpPr>
                <a:spLocks noChangeArrowheads="1"/>
              </p:cNvSpPr>
              <p:nvPr/>
            </p:nvSpPr>
            <p:spPr bwMode="auto">
              <a:xfrm>
                <a:off x="3384" y="29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5" name="Oval 559"/>
              <p:cNvSpPr>
                <a:spLocks noChangeArrowheads="1"/>
              </p:cNvSpPr>
              <p:nvPr/>
            </p:nvSpPr>
            <p:spPr bwMode="auto">
              <a:xfrm>
                <a:off x="3392" y="29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6" name="Oval 560"/>
              <p:cNvSpPr>
                <a:spLocks noChangeArrowheads="1"/>
              </p:cNvSpPr>
              <p:nvPr/>
            </p:nvSpPr>
            <p:spPr bwMode="auto">
              <a:xfrm>
                <a:off x="3400" y="29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7" name="Oval 561"/>
              <p:cNvSpPr>
                <a:spLocks noChangeArrowheads="1"/>
              </p:cNvSpPr>
              <p:nvPr/>
            </p:nvSpPr>
            <p:spPr bwMode="auto">
              <a:xfrm>
                <a:off x="3408" y="29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8" name="Oval 562"/>
              <p:cNvSpPr>
                <a:spLocks noChangeArrowheads="1"/>
              </p:cNvSpPr>
              <p:nvPr/>
            </p:nvSpPr>
            <p:spPr bwMode="auto">
              <a:xfrm>
                <a:off x="3416" y="30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9" name="Oval 563"/>
              <p:cNvSpPr>
                <a:spLocks noChangeArrowheads="1"/>
              </p:cNvSpPr>
              <p:nvPr/>
            </p:nvSpPr>
            <p:spPr bwMode="auto">
              <a:xfrm>
                <a:off x="3424" y="30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0" name="Oval 564"/>
              <p:cNvSpPr>
                <a:spLocks noChangeArrowheads="1"/>
              </p:cNvSpPr>
              <p:nvPr/>
            </p:nvSpPr>
            <p:spPr bwMode="auto">
              <a:xfrm>
                <a:off x="3432" y="30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1" name="Oval 565"/>
              <p:cNvSpPr>
                <a:spLocks noChangeArrowheads="1"/>
              </p:cNvSpPr>
              <p:nvPr/>
            </p:nvSpPr>
            <p:spPr bwMode="auto">
              <a:xfrm>
                <a:off x="3440" y="30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2" name="Oval 566"/>
              <p:cNvSpPr>
                <a:spLocks noChangeArrowheads="1"/>
              </p:cNvSpPr>
              <p:nvPr/>
            </p:nvSpPr>
            <p:spPr bwMode="auto">
              <a:xfrm>
                <a:off x="3448" y="30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3" name="Oval 567"/>
              <p:cNvSpPr>
                <a:spLocks noChangeArrowheads="1"/>
              </p:cNvSpPr>
              <p:nvPr/>
            </p:nvSpPr>
            <p:spPr bwMode="auto">
              <a:xfrm>
                <a:off x="3456" y="30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4" name="Oval 568"/>
              <p:cNvSpPr>
                <a:spLocks noChangeArrowheads="1"/>
              </p:cNvSpPr>
              <p:nvPr/>
            </p:nvSpPr>
            <p:spPr bwMode="auto">
              <a:xfrm>
                <a:off x="3464" y="30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5" name="Oval 569"/>
              <p:cNvSpPr>
                <a:spLocks noChangeArrowheads="1"/>
              </p:cNvSpPr>
              <p:nvPr/>
            </p:nvSpPr>
            <p:spPr bwMode="auto">
              <a:xfrm>
                <a:off x="3472" y="30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6" name="Oval 570"/>
              <p:cNvSpPr>
                <a:spLocks noChangeArrowheads="1"/>
              </p:cNvSpPr>
              <p:nvPr/>
            </p:nvSpPr>
            <p:spPr bwMode="auto">
              <a:xfrm>
                <a:off x="3472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7" name="Oval 571"/>
              <p:cNvSpPr>
                <a:spLocks noChangeArrowheads="1"/>
              </p:cNvSpPr>
              <p:nvPr/>
            </p:nvSpPr>
            <p:spPr bwMode="auto">
              <a:xfrm>
                <a:off x="3480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8" name="Oval 572"/>
              <p:cNvSpPr>
                <a:spLocks noChangeArrowheads="1"/>
              </p:cNvSpPr>
              <p:nvPr/>
            </p:nvSpPr>
            <p:spPr bwMode="auto">
              <a:xfrm>
                <a:off x="3488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9" name="Oval 573"/>
              <p:cNvSpPr>
                <a:spLocks noChangeArrowheads="1"/>
              </p:cNvSpPr>
              <p:nvPr/>
            </p:nvSpPr>
            <p:spPr bwMode="auto">
              <a:xfrm>
                <a:off x="3496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0" name="Oval 574"/>
              <p:cNvSpPr>
                <a:spLocks noChangeArrowheads="1"/>
              </p:cNvSpPr>
              <p:nvPr/>
            </p:nvSpPr>
            <p:spPr bwMode="auto">
              <a:xfrm>
                <a:off x="3496" y="30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1" name="Oval 575"/>
              <p:cNvSpPr>
                <a:spLocks noChangeArrowheads="1"/>
              </p:cNvSpPr>
              <p:nvPr/>
            </p:nvSpPr>
            <p:spPr bwMode="auto">
              <a:xfrm>
                <a:off x="3504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2" name="Oval 576"/>
              <p:cNvSpPr>
                <a:spLocks noChangeArrowheads="1"/>
              </p:cNvSpPr>
              <p:nvPr/>
            </p:nvSpPr>
            <p:spPr bwMode="auto">
              <a:xfrm>
                <a:off x="3512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3" name="Oval 577"/>
              <p:cNvSpPr>
                <a:spLocks noChangeArrowheads="1"/>
              </p:cNvSpPr>
              <p:nvPr/>
            </p:nvSpPr>
            <p:spPr bwMode="auto">
              <a:xfrm>
                <a:off x="3512" y="31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4" name="Oval 578"/>
              <p:cNvSpPr>
                <a:spLocks noChangeArrowheads="1"/>
              </p:cNvSpPr>
              <p:nvPr/>
            </p:nvSpPr>
            <p:spPr bwMode="auto">
              <a:xfrm>
                <a:off x="3520" y="31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5" name="Oval 579"/>
              <p:cNvSpPr>
                <a:spLocks noChangeArrowheads="1"/>
              </p:cNvSpPr>
              <p:nvPr/>
            </p:nvSpPr>
            <p:spPr bwMode="auto">
              <a:xfrm>
                <a:off x="3512" y="31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6" name="Oval 580"/>
              <p:cNvSpPr>
                <a:spLocks noChangeArrowheads="1"/>
              </p:cNvSpPr>
              <p:nvPr/>
            </p:nvSpPr>
            <p:spPr bwMode="auto">
              <a:xfrm>
                <a:off x="3520" y="31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7" name="Oval 581"/>
              <p:cNvSpPr>
                <a:spLocks noChangeArrowheads="1"/>
              </p:cNvSpPr>
              <p:nvPr/>
            </p:nvSpPr>
            <p:spPr bwMode="auto">
              <a:xfrm>
                <a:off x="3528" y="31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8" name="Oval 582"/>
              <p:cNvSpPr>
                <a:spLocks noChangeArrowheads="1"/>
              </p:cNvSpPr>
              <p:nvPr/>
            </p:nvSpPr>
            <p:spPr bwMode="auto">
              <a:xfrm>
                <a:off x="3536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9" name="Oval 583"/>
              <p:cNvSpPr>
                <a:spLocks noChangeArrowheads="1"/>
              </p:cNvSpPr>
              <p:nvPr/>
            </p:nvSpPr>
            <p:spPr bwMode="auto">
              <a:xfrm>
                <a:off x="3544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0" name="Oval 584"/>
              <p:cNvSpPr>
                <a:spLocks noChangeArrowheads="1"/>
              </p:cNvSpPr>
              <p:nvPr/>
            </p:nvSpPr>
            <p:spPr bwMode="auto">
              <a:xfrm>
                <a:off x="3552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1" name="Oval 585"/>
              <p:cNvSpPr>
                <a:spLocks noChangeArrowheads="1"/>
              </p:cNvSpPr>
              <p:nvPr/>
            </p:nvSpPr>
            <p:spPr bwMode="auto">
              <a:xfrm>
                <a:off x="3560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2" name="Oval 586"/>
              <p:cNvSpPr>
                <a:spLocks noChangeArrowheads="1"/>
              </p:cNvSpPr>
              <p:nvPr/>
            </p:nvSpPr>
            <p:spPr bwMode="auto">
              <a:xfrm>
                <a:off x="3568" y="31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3" name="Oval 587"/>
              <p:cNvSpPr>
                <a:spLocks noChangeArrowheads="1"/>
              </p:cNvSpPr>
              <p:nvPr/>
            </p:nvSpPr>
            <p:spPr bwMode="auto">
              <a:xfrm>
                <a:off x="3576" y="31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4" name="Oval 588"/>
              <p:cNvSpPr>
                <a:spLocks noChangeArrowheads="1"/>
              </p:cNvSpPr>
              <p:nvPr/>
            </p:nvSpPr>
            <p:spPr bwMode="auto">
              <a:xfrm>
                <a:off x="3584" y="31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5" name="Oval 589"/>
              <p:cNvSpPr>
                <a:spLocks noChangeArrowheads="1"/>
              </p:cNvSpPr>
              <p:nvPr/>
            </p:nvSpPr>
            <p:spPr bwMode="auto">
              <a:xfrm>
                <a:off x="3592" y="32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6" name="Oval 590"/>
              <p:cNvSpPr>
                <a:spLocks noChangeArrowheads="1"/>
              </p:cNvSpPr>
              <p:nvPr/>
            </p:nvSpPr>
            <p:spPr bwMode="auto">
              <a:xfrm>
                <a:off x="3592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7" name="Oval 591"/>
              <p:cNvSpPr>
                <a:spLocks noChangeArrowheads="1"/>
              </p:cNvSpPr>
              <p:nvPr/>
            </p:nvSpPr>
            <p:spPr bwMode="auto">
              <a:xfrm>
                <a:off x="3600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8" name="Oval 592"/>
              <p:cNvSpPr>
                <a:spLocks noChangeArrowheads="1"/>
              </p:cNvSpPr>
              <p:nvPr/>
            </p:nvSpPr>
            <p:spPr bwMode="auto">
              <a:xfrm>
                <a:off x="3608" y="32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9" name="Oval 593"/>
              <p:cNvSpPr>
                <a:spLocks noChangeArrowheads="1"/>
              </p:cNvSpPr>
              <p:nvPr/>
            </p:nvSpPr>
            <p:spPr bwMode="auto">
              <a:xfrm>
                <a:off x="3608" y="32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0" name="Oval 594"/>
              <p:cNvSpPr>
                <a:spLocks noChangeArrowheads="1"/>
              </p:cNvSpPr>
              <p:nvPr/>
            </p:nvSpPr>
            <p:spPr bwMode="auto">
              <a:xfrm>
                <a:off x="3616" y="32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1" name="Oval 595"/>
              <p:cNvSpPr>
                <a:spLocks noChangeArrowheads="1"/>
              </p:cNvSpPr>
              <p:nvPr/>
            </p:nvSpPr>
            <p:spPr bwMode="auto">
              <a:xfrm>
                <a:off x="3624" y="32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2" name="Oval 596"/>
              <p:cNvSpPr>
                <a:spLocks noChangeArrowheads="1"/>
              </p:cNvSpPr>
              <p:nvPr/>
            </p:nvSpPr>
            <p:spPr bwMode="auto">
              <a:xfrm>
                <a:off x="3632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3" name="Oval 597"/>
              <p:cNvSpPr>
                <a:spLocks noChangeArrowheads="1"/>
              </p:cNvSpPr>
              <p:nvPr/>
            </p:nvSpPr>
            <p:spPr bwMode="auto">
              <a:xfrm>
                <a:off x="3640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4" name="Oval 598"/>
              <p:cNvSpPr>
                <a:spLocks noChangeArrowheads="1"/>
              </p:cNvSpPr>
              <p:nvPr/>
            </p:nvSpPr>
            <p:spPr bwMode="auto">
              <a:xfrm>
                <a:off x="3640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5" name="Oval 599"/>
              <p:cNvSpPr>
                <a:spLocks noChangeArrowheads="1"/>
              </p:cNvSpPr>
              <p:nvPr/>
            </p:nvSpPr>
            <p:spPr bwMode="auto">
              <a:xfrm>
                <a:off x="3648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6" name="Oval 600"/>
              <p:cNvSpPr>
                <a:spLocks noChangeArrowheads="1"/>
              </p:cNvSpPr>
              <p:nvPr/>
            </p:nvSpPr>
            <p:spPr bwMode="auto">
              <a:xfrm>
                <a:off x="3648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7" name="Oval 601"/>
              <p:cNvSpPr>
                <a:spLocks noChangeArrowheads="1"/>
              </p:cNvSpPr>
              <p:nvPr/>
            </p:nvSpPr>
            <p:spPr bwMode="auto">
              <a:xfrm>
                <a:off x="3656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8" name="Oval 602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9" name="Oval 603"/>
              <p:cNvSpPr>
                <a:spLocks noChangeArrowheads="1"/>
              </p:cNvSpPr>
              <p:nvPr/>
            </p:nvSpPr>
            <p:spPr bwMode="auto">
              <a:xfrm>
                <a:off x="3664" y="33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0" name="Oval 604"/>
              <p:cNvSpPr>
                <a:spLocks noChangeArrowheads="1"/>
              </p:cNvSpPr>
              <p:nvPr/>
            </p:nvSpPr>
            <p:spPr bwMode="auto">
              <a:xfrm>
                <a:off x="3672" y="33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1" name="Oval 605"/>
              <p:cNvSpPr>
                <a:spLocks noChangeArrowheads="1"/>
              </p:cNvSpPr>
              <p:nvPr/>
            </p:nvSpPr>
            <p:spPr bwMode="auto">
              <a:xfrm>
                <a:off x="3680" y="33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2" name="Oval 606"/>
              <p:cNvSpPr>
                <a:spLocks noChangeArrowheads="1"/>
              </p:cNvSpPr>
              <p:nvPr/>
            </p:nvSpPr>
            <p:spPr bwMode="auto">
              <a:xfrm>
                <a:off x="3688" y="33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3" name="Oval 607"/>
              <p:cNvSpPr>
                <a:spLocks noChangeArrowheads="1"/>
              </p:cNvSpPr>
              <p:nvPr/>
            </p:nvSpPr>
            <p:spPr bwMode="auto">
              <a:xfrm>
                <a:off x="3536" y="31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4" name="Oval 608"/>
              <p:cNvSpPr>
                <a:spLocks noChangeArrowheads="1"/>
              </p:cNvSpPr>
              <p:nvPr/>
            </p:nvSpPr>
            <p:spPr bwMode="auto">
              <a:xfrm>
                <a:off x="3552" y="31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5" name="Oval 609"/>
              <p:cNvSpPr>
                <a:spLocks noChangeArrowheads="1"/>
              </p:cNvSpPr>
              <p:nvPr/>
            </p:nvSpPr>
            <p:spPr bwMode="auto">
              <a:xfrm>
                <a:off x="3568" y="31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6" name="Oval 610"/>
              <p:cNvSpPr>
                <a:spLocks noChangeArrowheads="1"/>
              </p:cNvSpPr>
              <p:nvPr/>
            </p:nvSpPr>
            <p:spPr bwMode="auto">
              <a:xfrm>
                <a:off x="3576" y="31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7" name="Oval 611"/>
              <p:cNvSpPr>
                <a:spLocks noChangeArrowheads="1"/>
              </p:cNvSpPr>
              <p:nvPr/>
            </p:nvSpPr>
            <p:spPr bwMode="auto">
              <a:xfrm>
                <a:off x="3592" y="32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8" name="Oval 612"/>
              <p:cNvSpPr>
                <a:spLocks noChangeArrowheads="1"/>
              </p:cNvSpPr>
              <p:nvPr/>
            </p:nvSpPr>
            <p:spPr bwMode="auto">
              <a:xfrm>
                <a:off x="3608" y="32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9" name="Oval 613"/>
              <p:cNvSpPr>
                <a:spLocks noChangeArrowheads="1"/>
              </p:cNvSpPr>
              <p:nvPr/>
            </p:nvSpPr>
            <p:spPr bwMode="auto">
              <a:xfrm>
                <a:off x="3616" y="32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0" name="Oval 614"/>
              <p:cNvSpPr>
                <a:spLocks noChangeArrowheads="1"/>
              </p:cNvSpPr>
              <p:nvPr/>
            </p:nvSpPr>
            <p:spPr bwMode="auto">
              <a:xfrm>
                <a:off x="3632" y="32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1" name="Oval 615"/>
              <p:cNvSpPr>
                <a:spLocks noChangeArrowheads="1"/>
              </p:cNvSpPr>
              <p:nvPr/>
            </p:nvSpPr>
            <p:spPr bwMode="auto">
              <a:xfrm>
                <a:off x="3648" y="32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2" name="Oval 616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3" name="Oval 617"/>
              <p:cNvSpPr>
                <a:spLocks noChangeArrowheads="1"/>
              </p:cNvSpPr>
              <p:nvPr/>
            </p:nvSpPr>
            <p:spPr bwMode="auto">
              <a:xfrm>
                <a:off x="3672" y="33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4" name="Oval 618"/>
              <p:cNvSpPr>
                <a:spLocks noChangeArrowheads="1"/>
              </p:cNvSpPr>
              <p:nvPr/>
            </p:nvSpPr>
            <p:spPr bwMode="auto">
              <a:xfrm>
                <a:off x="3688" y="33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5" name="Oval 619"/>
              <p:cNvSpPr>
                <a:spLocks noChangeArrowheads="1"/>
              </p:cNvSpPr>
              <p:nvPr/>
            </p:nvSpPr>
            <p:spPr bwMode="auto">
              <a:xfrm>
                <a:off x="3696" y="33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6" name="Oval 620"/>
              <p:cNvSpPr>
                <a:spLocks noChangeArrowheads="1"/>
              </p:cNvSpPr>
              <p:nvPr/>
            </p:nvSpPr>
            <p:spPr bwMode="auto">
              <a:xfrm>
                <a:off x="3712" y="33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7" name="Oval 621"/>
              <p:cNvSpPr>
                <a:spLocks noChangeArrowheads="1"/>
              </p:cNvSpPr>
              <p:nvPr/>
            </p:nvSpPr>
            <p:spPr bwMode="auto">
              <a:xfrm>
                <a:off x="3720" y="33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8" name="Oval 622"/>
              <p:cNvSpPr>
                <a:spLocks noChangeArrowheads="1"/>
              </p:cNvSpPr>
              <p:nvPr/>
            </p:nvSpPr>
            <p:spPr bwMode="auto">
              <a:xfrm>
                <a:off x="3736" y="33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9" name="Oval 623"/>
              <p:cNvSpPr>
                <a:spLocks noChangeArrowheads="1"/>
              </p:cNvSpPr>
              <p:nvPr/>
            </p:nvSpPr>
            <p:spPr bwMode="auto">
              <a:xfrm>
                <a:off x="3752" y="33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0" name="Oval 624"/>
              <p:cNvSpPr>
                <a:spLocks noChangeArrowheads="1"/>
              </p:cNvSpPr>
              <p:nvPr/>
            </p:nvSpPr>
            <p:spPr bwMode="auto">
              <a:xfrm>
                <a:off x="3760" y="34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1" name="Oval 625"/>
              <p:cNvSpPr>
                <a:spLocks noChangeArrowheads="1"/>
              </p:cNvSpPr>
              <p:nvPr/>
            </p:nvSpPr>
            <p:spPr bwMode="auto">
              <a:xfrm>
                <a:off x="3776" y="34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2" name="Oval 626"/>
              <p:cNvSpPr>
                <a:spLocks noChangeArrowheads="1"/>
              </p:cNvSpPr>
              <p:nvPr/>
            </p:nvSpPr>
            <p:spPr bwMode="auto">
              <a:xfrm>
                <a:off x="3792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3" name="Oval 627"/>
              <p:cNvSpPr>
                <a:spLocks noChangeArrowheads="1"/>
              </p:cNvSpPr>
              <p:nvPr/>
            </p:nvSpPr>
            <p:spPr bwMode="auto">
              <a:xfrm>
                <a:off x="3800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4" name="Oval 628"/>
              <p:cNvSpPr>
                <a:spLocks noChangeArrowheads="1"/>
              </p:cNvSpPr>
              <p:nvPr/>
            </p:nvSpPr>
            <p:spPr bwMode="auto">
              <a:xfrm>
                <a:off x="3816" y="34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5" name="Oval 629"/>
              <p:cNvSpPr>
                <a:spLocks noChangeArrowheads="1"/>
              </p:cNvSpPr>
              <p:nvPr/>
            </p:nvSpPr>
            <p:spPr bwMode="auto">
              <a:xfrm>
                <a:off x="3824" y="348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6" name="Oval 630"/>
              <p:cNvSpPr>
                <a:spLocks noChangeArrowheads="1"/>
              </p:cNvSpPr>
              <p:nvPr/>
            </p:nvSpPr>
            <p:spPr bwMode="auto">
              <a:xfrm>
                <a:off x="3840" y="34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7" name="Oval 631"/>
              <p:cNvSpPr>
                <a:spLocks noChangeArrowheads="1"/>
              </p:cNvSpPr>
              <p:nvPr/>
            </p:nvSpPr>
            <p:spPr bwMode="auto">
              <a:xfrm>
                <a:off x="3856" y="35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8" name="Oval 632"/>
              <p:cNvSpPr>
                <a:spLocks noChangeArrowheads="1"/>
              </p:cNvSpPr>
              <p:nvPr/>
            </p:nvSpPr>
            <p:spPr bwMode="auto">
              <a:xfrm>
                <a:off x="3864" y="35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9" name="Oval 633"/>
              <p:cNvSpPr>
                <a:spLocks noChangeArrowheads="1"/>
              </p:cNvSpPr>
              <p:nvPr/>
            </p:nvSpPr>
            <p:spPr bwMode="auto">
              <a:xfrm>
                <a:off x="3880" y="35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0" name="Oval 634"/>
              <p:cNvSpPr>
                <a:spLocks noChangeArrowheads="1"/>
              </p:cNvSpPr>
              <p:nvPr/>
            </p:nvSpPr>
            <p:spPr bwMode="auto">
              <a:xfrm>
                <a:off x="3896" y="355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1" name="Oval 635"/>
              <p:cNvSpPr>
                <a:spLocks noChangeArrowheads="1"/>
              </p:cNvSpPr>
              <p:nvPr/>
            </p:nvSpPr>
            <p:spPr bwMode="auto">
              <a:xfrm>
                <a:off x="3904" y="35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2" name="Oval 636"/>
              <p:cNvSpPr>
                <a:spLocks noChangeArrowheads="1"/>
              </p:cNvSpPr>
              <p:nvPr/>
            </p:nvSpPr>
            <p:spPr bwMode="auto">
              <a:xfrm>
                <a:off x="3920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3" name="Oval 637"/>
              <p:cNvSpPr>
                <a:spLocks noChangeArrowheads="1"/>
              </p:cNvSpPr>
              <p:nvPr/>
            </p:nvSpPr>
            <p:spPr bwMode="auto">
              <a:xfrm>
                <a:off x="3928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4" name="Oval 638"/>
              <p:cNvSpPr>
                <a:spLocks noChangeArrowheads="1"/>
              </p:cNvSpPr>
              <p:nvPr/>
            </p:nvSpPr>
            <p:spPr bwMode="auto">
              <a:xfrm>
                <a:off x="3944" y="35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5" name="Oval 639"/>
              <p:cNvSpPr>
                <a:spLocks noChangeArrowheads="1"/>
              </p:cNvSpPr>
              <p:nvPr/>
            </p:nvSpPr>
            <p:spPr bwMode="auto">
              <a:xfrm>
                <a:off x="3960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6" name="Oval 640"/>
              <p:cNvSpPr>
                <a:spLocks noChangeArrowheads="1"/>
              </p:cNvSpPr>
              <p:nvPr/>
            </p:nvSpPr>
            <p:spPr bwMode="auto">
              <a:xfrm>
                <a:off x="3968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7" name="Oval 641"/>
              <p:cNvSpPr>
                <a:spLocks noChangeArrowheads="1"/>
              </p:cNvSpPr>
              <p:nvPr/>
            </p:nvSpPr>
            <p:spPr bwMode="auto">
              <a:xfrm>
                <a:off x="3984" y="36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8" name="Oval 642"/>
              <p:cNvSpPr>
                <a:spLocks noChangeArrowheads="1"/>
              </p:cNvSpPr>
              <p:nvPr/>
            </p:nvSpPr>
            <p:spPr bwMode="auto">
              <a:xfrm>
                <a:off x="3992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9" name="Oval 643"/>
              <p:cNvSpPr>
                <a:spLocks noChangeArrowheads="1"/>
              </p:cNvSpPr>
              <p:nvPr/>
            </p:nvSpPr>
            <p:spPr bwMode="auto">
              <a:xfrm>
                <a:off x="4008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0" name="Oval 644"/>
              <p:cNvSpPr>
                <a:spLocks noChangeArrowheads="1"/>
              </p:cNvSpPr>
              <p:nvPr/>
            </p:nvSpPr>
            <p:spPr bwMode="auto">
              <a:xfrm>
                <a:off x="4024" y="36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1" name="Oval 645"/>
              <p:cNvSpPr>
                <a:spLocks noChangeArrowheads="1"/>
              </p:cNvSpPr>
              <p:nvPr/>
            </p:nvSpPr>
            <p:spPr bwMode="auto">
              <a:xfrm>
                <a:off x="4032" y="36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2" name="Oval 646"/>
              <p:cNvSpPr>
                <a:spLocks noChangeArrowheads="1"/>
              </p:cNvSpPr>
              <p:nvPr/>
            </p:nvSpPr>
            <p:spPr bwMode="auto">
              <a:xfrm>
                <a:off x="4048" y="36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3" name="Oval 647"/>
              <p:cNvSpPr>
                <a:spLocks noChangeArrowheads="1"/>
              </p:cNvSpPr>
              <p:nvPr/>
            </p:nvSpPr>
            <p:spPr bwMode="auto">
              <a:xfrm>
                <a:off x="4064" y="367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4" name="Oval 648"/>
              <p:cNvSpPr>
                <a:spLocks noChangeArrowheads="1"/>
              </p:cNvSpPr>
              <p:nvPr/>
            </p:nvSpPr>
            <p:spPr bwMode="auto">
              <a:xfrm>
                <a:off x="4072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5" name="Oval 649"/>
              <p:cNvSpPr>
                <a:spLocks noChangeArrowheads="1"/>
              </p:cNvSpPr>
              <p:nvPr/>
            </p:nvSpPr>
            <p:spPr bwMode="auto">
              <a:xfrm>
                <a:off x="4088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6" name="Oval 650"/>
              <p:cNvSpPr>
                <a:spLocks noChangeArrowheads="1"/>
              </p:cNvSpPr>
              <p:nvPr/>
            </p:nvSpPr>
            <p:spPr bwMode="auto">
              <a:xfrm>
                <a:off x="4096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7" name="Oval 651"/>
              <p:cNvSpPr>
                <a:spLocks noChangeArrowheads="1"/>
              </p:cNvSpPr>
              <p:nvPr/>
            </p:nvSpPr>
            <p:spPr bwMode="auto">
              <a:xfrm>
                <a:off x="4112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8" name="Oval 652"/>
              <p:cNvSpPr>
                <a:spLocks noChangeArrowheads="1"/>
              </p:cNvSpPr>
              <p:nvPr/>
            </p:nvSpPr>
            <p:spPr bwMode="auto">
              <a:xfrm>
                <a:off x="4128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9" name="Oval 653"/>
              <p:cNvSpPr>
                <a:spLocks noChangeArrowheads="1"/>
              </p:cNvSpPr>
              <p:nvPr/>
            </p:nvSpPr>
            <p:spPr bwMode="auto">
              <a:xfrm>
                <a:off x="4136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0" name="Oval 654"/>
              <p:cNvSpPr>
                <a:spLocks noChangeArrowheads="1"/>
              </p:cNvSpPr>
              <p:nvPr/>
            </p:nvSpPr>
            <p:spPr bwMode="auto">
              <a:xfrm>
                <a:off x="4152" y="37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1" name="Oval 655"/>
              <p:cNvSpPr>
                <a:spLocks noChangeArrowheads="1"/>
              </p:cNvSpPr>
              <p:nvPr/>
            </p:nvSpPr>
            <p:spPr bwMode="auto">
              <a:xfrm>
                <a:off x="4160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2" name="Oval 656"/>
              <p:cNvSpPr>
                <a:spLocks noChangeArrowheads="1"/>
              </p:cNvSpPr>
              <p:nvPr/>
            </p:nvSpPr>
            <p:spPr bwMode="auto">
              <a:xfrm>
                <a:off x="4176" y="37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3" name="Oval 657"/>
              <p:cNvSpPr>
                <a:spLocks noChangeArrowheads="1"/>
              </p:cNvSpPr>
              <p:nvPr/>
            </p:nvSpPr>
            <p:spPr bwMode="auto">
              <a:xfrm>
                <a:off x="4192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4" name="Oval 658"/>
              <p:cNvSpPr>
                <a:spLocks noChangeArrowheads="1"/>
              </p:cNvSpPr>
              <p:nvPr/>
            </p:nvSpPr>
            <p:spPr bwMode="auto">
              <a:xfrm>
                <a:off x="4200" y="37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5" name="Oval 659"/>
              <p:cNvSpPr>
                <a:spLocks noChangeArrowheads="1"/>
              </p:cNvSpPr>
              <p:nvPr/>
            </p:nvSpPr>
            <p:spPr bwMode="auto">
              <a:xfrm>
                <a:off x="4216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6" name="Oval 660"/>
              <p:cNvSpPr>
                <a:spLocks noChangeArrowheads="1"/>
              </p:cNvSpPr>
              <p:nvPr/>
            </p:nvSpPr>
            <p:spPr bwMode="auto">
              <a:xfrm>
                <a:off x="4224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7" name="Oval 661"/>
              <p:cNvSpPr>
                <a:spLocks noChangeArrowheads="1"/>
              </p:cNvSpPr>
              <p:nvPr/>
            </p:nvSpPr>
            <p:spPr bwMode="auto">
              <a:xfrm>
                <a:off x="4240" y="380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8" name="Oval 662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9" name="Oval 663"/>
              <p:cNvSpPr>
                <a:spLocks noChangeArrowheads="1"/>
              </p:cNvSpPr>
              <p:nvPr/>
            </p:nvSpPr>
            <p:spPr bwMode="auto">
              <a:xfrm>
                <a:off x="4264" y="38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0" name="Oval 664"/>
              <p:cNvSpPr>
                <a:spLocks noChangeArrowheads="1"/>
              </p:cNvSpPr>
              <p:nvPr/>
            </p:nvSpPr>
            <p:spPr bwMode="auto">
              <a:xfrm>
                <a:off x="4280" y="384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1" name="Oval 665"/>
              <p:cNvSpPr>
                <a:spLocks noChangeArrowheads="1"/>
              </p:cNvSpPr>
              <p:nvPr/>
            </p:nvSpPr>
            <p:spPr bwMode="auto">
              <a:xfrm>
                <a:off x="4288" y="38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2" name="Oval 666"/>
              <p:cNvSpPr>
                <a:spLocks noChangeArrowheads="1"/>
              </p:cNvSpPr>
              <p:nvPr/>
            </p:nvSpPr>
            <p:spPr bwMode="auto">
              <a:xfrm>
                <a:off x="4304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3" name="Oval 667"/>
              <p:cNvSpPr>
                <a:spLocks noChangeArrowheads="1"/>
              </p:cNvSpPr>
              <p:nvPr/>
            </p:nvSpPr>
            <p:spPr bwMode="auto">
              <a:xfrm>
                <a:off x="4320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4" name="Oval 668"/>
              <p:cNvSpPr>
                <a:spLocks noChangeArrowheads="1"/>
              </p:cNvSpPr>
              <p:nvPr/>
            </p:nvSpPr>
            <p:spPr bwMode="auto">
              <a:xfrm>
                <a:off x="4328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5" name="Oval 669"/>
              <p:cNvSpPr>
                <a:spLocks noChangeArrowheads="1"/>
              </p:cNvSpPr>
              <p:nvPr/>
            </p:nvSpPr>
            <p:spPr bwMode="auto">
              <a:xfrm>
                <a:off x="4344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6" name="Oval 670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7" name="Oval 671"/>
              <p:cNvSpPr>
                <a:spLocks noChangeArrowheads="1"/>
              </p:cNvSpPr>
              <p:nvPr/>
            </p:nvSpPr>
            <p:spPr bwMode="auto">
              <a:xfrm>
                <a:off x="4368" y="390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8" name="Oval 672"/>
              <p:cNvSpPr>
                <a:spLocks noChangeArrowheads="1"/>
              </p:cNvSpPr>
              <p:nvPr/>
            </p:nvSpPr>
            <p:spPr bwMode="auto">
              <a:xfrm>
                <a:off x="4384" y="393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9" name="Oval 673"/>
              <p:cNvSpPr>
                <a:spLocks noChangeArrowheads="1"/>
              </p:cNvSpPr>
              <p:nvPr/>
            </p:nvSpPr>
            <p:spPr bwMode="auto">
              <a:xfrm>
                <a:off x="4392" y="39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0" name="Oval 674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1" name="Oval 675"/>
              <p:cNvSpPr>
                <a:spLocks noChangeArrowheads="1"/>
              </p:cNvSpPr>
              <p:nvPr/>
            </p:nvSpPr>
            <p:spPr bwMode="auto">
              <a:xfrm>
                <a:off x="4424" y="39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2" name="Oval 676"/>
              <p:cNvSpPr>
                <a:spLocks noChangeArrowheads="1"/>
              </p:cNvSpPr>
              <p:nvPr/>
            </p:nvSpPr>
            <p:spPr bwMode="auto">
              <a:xfrm>
                <a:off x="4432" y="39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3" name="AutoShape 677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4" name="AutoShape 678"/>
              <p:cNvSpPr>
                <a:spLocks noChangeArrowheads="1"/>
              </p:cNvSpPr>
              <p:nvPr/>
            </p:nvSpPr>
            <p:spPr bwMode="auto">
              <a:xfrm>
                <a:off x="4272" y="38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5" name="AutoShape 679"/>
              <p:cNvSpPr>
                <a:spLocks noChangeArrowheads="1"/>
              </p:cNvSpPr>
              <p:nvPr/>
            </p:nvSpPr>
            <p:spPr bwMode="auto">
              <a:xfrm>
                <a:off x="4296" y="38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6" name="AutoShape 680"/>
              <p:cNvSpPr>
                <a:spLocks noChangeArrowheads="1"/>
              </p:cNvSpPr>
              <p:nvPr/>
            </p:nvSpPr>
            <p:spPr bwMode="auto">
              <a:xfrm>
                <a:off x="4312" y="38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7" name="AutoShape 681"/>
              <p:cNvSpPr>
                <a:spLocks noChangeArrowheads="1"/>
              </p:cNvSpPr>
              <p:nvPr/>
            </p:nvSpPr>
            <p:spPr bwMode="auto">
              <a:xfrm>
                <a:off x="4328" y="38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82"/>
            <p:cNvGrpSpPr>
              <a:grpSpLocks/>
            </p:cNvGrpSpPr>
            <p:nvPr/>
          </p:nvGrpSpPr>
          <p:grpSpPr bwMode="auto">
            <a:xfrm>
              <a:off x="4344" y="3887"/>
              <a:ext cx="656" cy="512"/>
              <a:chOff x="4344" y="3887"/>
              <a:chExt cx="656" cy="512"/>
            </a:xfrm>
          </p:grpSpPr>
          <p:sp>
            <p:nvSpPr>
              <p:cNvPr id="23778" name="AutoShape 683"/>
              <p:cNvSpPr>
                <a:spLocks noChangeArrowheads="1"/>
              </p:cNvSpPr>
              <p:nvPr/>
            </p:nvSpPr>
            <p:spPr bwMode="auto">
              <a:xfrm>
                <a:off x="4344" y="38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79" name="AutoShape 684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0" name="AutoShape 685"/>
              <p:cNvSpPr>
                <a:spLocks noChangeArrowheads="1"/>
              </p:cNvSpPr>
              <p:nvPr/>
            </p:nvSpPr>
            <p:spPr bwMode="auto">
              <a:xfrm>
                <a:off x="4368" y="39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1" name="AutoShape 686"/>
              <p:cNvSpPr>
                <a:spLocks noChangeArrowheads="1"/>
              </p:cNvSpPr>
              <p:nvPr/>
            </p:nvSpPr>
            <p:spPr bwMode="auto">
              <a:xfrm>
                <a:off x="4384" y="39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2" name="AutoShape 687"/>
              <p:cNvSpPr>
                <a:spLocks noChangeArrowheads="1"/>
              </p:cNvSpPr>
              <p:nvPr/>
            </p:nvSpPr>
            <p:spPr bwMode="auto">
              <a:xfrm>
                <a:off x="4392" y="3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3" name="AutoShape 688"/>
              <p:cNvSpPr>
                <a:spLocks noChangeArrowheads="1"/>
              </p:cNvSpPr>
              <p:nvPr/>
            </p:nvSpPr>
            <p:spPr bwMode="auto">
              <a:xfrm>
                <a:off x="4400" y="39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4" name="AutoShape 689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5" name="AutoShape 690"/>
              <p:cNvSpPr>
                <a:spLocks noChangeArrowheads="1"/>
              </p:cNvSpPr>
              <p:nvPr/>
            </p:nvSpPr>
            <p:spPr bwMode="auto">
              <a:xfrm>
                <a:off x="4416" y="39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6" name="AutoShape 691"/>
              <p:cNvSpPr>
                <a:spLocks noChangeArrowheads="1"/>
              </p:cNvSpPr>
              <p:nvPr/>
            </p:nvSpPr>
            <p:spPr bwMode="auto">
              <a:xfrm>
                <a:off x="4432" y="39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7" name="AutoShape 692"/>
              <p:cNvSpPr>
                <a:spLocks noChangeArrowheads="1"/>
              </p:cNvSpPr>
              <p:nvPr/>
            </p:nvSpPr>
            <p:spPr bwMode="auto">
              <a:xfrm>
                <a:off x="4440" y="40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8" name="AutoShape 693"/>
              <p:cNvSpPr>
                <a:spLocks noChangeArrowheads="1"/>
              </p:cNvSpPr>
              <p:nvPr/>
            </p:nvSpPr>
            <p:spPr bwMode="auto">
              <a:xfrm>
                <a:off x="4448" y="40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9" name="AutoShape 694"/>
              <p:cNvSpPr>
                <a:spLocks noChangeArrowheads="1"/>
              </p:cNvSpPr>
              <p:nvPr/>
            </p:nvSpPr>
            <p:spPr bwMode="auto">
              <a:xfrm>
                <a:off x="4448" y="40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0" name="AutoShape 695"/>
              <p:cNvSpPr>
                <a:spLocks noChangeArrowheads="1"/>
              </p:cNvSpPr>
              <p:nvPr/>
            </p:nvSpPr>
            <p:spPr bwMode="auto">
              <a:xfrm>
                <a:off x="4456" y="40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1" name="AutoShape 696"/>
              <p:cNvSpPr>
                <a:spLocks noChangeArrowheads="1"/>
              </p:cNvSpPr>
              <p:nvPr/>
            </p:nvSpPr>
            <p:spPr bwMode="auto">
              <a:xfrm>
                <a:off x="4464" y="40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2" name="AutoShape 697"/>
              <p:cNvSpPr>
                <a:spLocks noChangeArrowheads="1"/>
              </p:cNvSpPr>
              <p:nvPr/>
            </p:nvSpPr>
            <p:spPr bwMode="auto">
              <a:xfrm>
                <a:off x="4472" y="40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3" name="AutoShape 698"/>
              <p:cNvSpPr>
                <a:spLocks noChangeArrowheads="1"/>
              </p:cNvSpPr>
              <p:nvPr/>
            </p:nvSpPr>
            <p:spPr bwMode="auto">
              <a:xfrm>
                <a:off x="4480" y="40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4" name="AutoShape 699"/>
              <p:cNvSpPr>
                <a:spLocks noChangeArrowheads="1"/>
              </p:cNvSpPr>
              <p:nvPr/>
            </p:nvSpPr>
            <p:spPr bwMode="auto">
              <a:xfrm>
                <a:off x="4488" y="40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5" name="AutoShape 700"/>
              <p:cNvSpPr>
                <a:spLocks noChangeArrowheads="1"/>
              </p:cNvSpPr>
              <p:nvPr/>
            </p:nvSpPr>
            <p:spPr bwMode="auto">
              <a:xfrm>
                <a:off x="4488" y="41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6" name="AutoShape 701"/>
              <p:cNvSpPr>
                <a:spLocks noChangeArrowheads="1"/>
              </p:cNvSpPr>
              <p:nvPr/>
            </p:nvSpPr>
            <p:spPr bwMode="auto">
              <a:xfrm>
                <a:off x="4496" y="41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7" name="AutoShape 702"/>
              <p:cNvSpPr>
                <a:spLocks noChangeArrowheads="1"/>
              </p:cNvSpPr>
              <p:nvPr/>
            </p:nvSpPr>
            <p:spPr bwMode="auto">
              <a:xfrm>
                <a:off x="4504" y="41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8" name="AutoShape 703"/>
              <p:cNvSpPr>
                <a:spLocks noChangeArrowheads="1"/>
              </p:cNvSpPr>
              <p:nvPr/>
            </p:nvSpPr>
            <p:spPr bwMode="auto">
              <a:xfrm>
                <a:off x="4512" y="41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9" name="AutoShape 704"/>
              <p:cNvSpPr>
                <a:spLocks noChangeArrowheads="1"/>
              </p:cNvSpPr>
              <p:nvPr/>
            </p:nvSpPr>
            <p:spPr bwMode="auto">
              <a:xfrm>
                <a:off x="4520" y="41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0" name="AutoShape 705"/>
              <p:cNvSpPr>
                <a:spLocks noChangeArrowheads="1"/>
              </p:cNvSpPr>
              <p:nvPr/>
            </p:nvSpPr>
            <p:spPr bwMode="auto">
              <a:xfrm>
                <a:off x="4520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1" name="AutoShape 706"/>
              <p:cNvSpPr>
                <a:spLocks noChangeArrowheads="1"/>
              </p:cNvSpPr>
              <p:nvPr/>
            </p:nvSpPr>
            <p:spPr bwMode="auto">
              <a:xfrm>
                <a:off x="4528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2" name="AutoShape 707"/>
              <p:cNvSpPr>
                <a:spLocks noChangeArrowheads="1"/>
              </p:cNvSpPr>
              <p:nvPr/>
            </p:nvSpPr>
            <p:spPr bwMode="auto">
              <a:xfrm>
                <a:off x="4536" y="415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3" name="AutoShape 708"/>
              <p:cNvSpPr>
                <a:spLocks noChangeArrowheads="1"/>
              </p:cNvSpPr>
              <p:nvPr/>
            </p:nvSpPr>
            <p:spPr bwMode="auto">
              <a:xfrm>
                <a:off x="4536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4" name="AutoShape 709"/>
              <p:cNvSpPr>
                <a:spLocks noChangeArrowheads="1"/>
              </p:cNvSpPr>
              <p:nvPr/>
            </p:nvSpPr>
            <p:spPr bwMode="auto">
              <a:xfrm>
                <a:off x="4544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5" name="AutoShape 710"/>
              <p:cNvSpPr>
                <a:spLocks noChangeArrowheads="1"/>
              </p:cNvSpPr>
              <p:nvPr/>
            </p:nvSpPr>
            <p:spPr bwMode="auto">
              <a:xfrm>
                <a:off x="4544" y="41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6" name="AutoShape 711"/>
              <p:cNvSpPr>
                <a:spLocks noChangeArrowheads="1"/>
              </p:cNvSpPr>
              <p:nvPr/>
            </p:nvSpPr>
            <p:spPr bwMode="auto">
              <a:xfrm>
                <a:off x="4552" y="41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7" name="AutoShape 712"/>
              <p:cNvSpPr>
                <a:spLocks noChangeArrowheads="1"/>
              </p:cNvSpPr>
              <p:nvPr/>
            </p:nvSpPr>
            <p:spPr bwMode="auto">
              <a:xfrm>
                <a:off x="4552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8" name="AutoShape 713"/>
              <p:cNvSpPr>
                <a:spLocks noChangeArrowheads="1"/>
              </p:cNvSpPr>
              <p:nvPr/>
            </p:nvSpPr>
            <p:spPr bwMode="auto">
              <a:xfrm>
                <a:off x="4560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9" name="AutoShape 714"/>
              <p:cNvSpPr>
                <a:spLocks noChangeArrowheads="1"/>
              </p:cNvSpPr>
              <p:nvPr/>
            </p:nvSpPr>
            <p:spPr bwMode="auto">
              <a:xfrm>
                <a:off x="4560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0" name="AutoShape 715"/>
              <p:cNvSpPr>
                <a:spLocks noChangeArrowheads="1"/>
              </p:cNvSpPr>
              <p:nvPr/>
            </p:nvSpPr>
            <p:spPr bwMode="auto">
              <a:xfrm>
                <a:off x="4568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1" name="AutoShape 716"/>
              <p:cNvSpPr>
                <a:spLocks noChangeArrowheads="1"/>
              </p:cNvSpPr>
              <p:nvPr/>
            </p:nvSpPr>
            <p:spPr bwMode="auto">
              <a:xfrm>
                <a:off x="4568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2" name="AutoShape 717"/>
              <p:cNvSpPr>
                <a:spLocks noChangeArrowheads="1"/>
              </p:cNvSpPr>
              <p:nvPr/>
            </p:nvSpPr>
            <p:spPr bwMode="auto">
              <a:xfrm>
                <a:off x="4576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3" name="AutoShape 718"/>
              <p:cNvSpPr>
                <a:spLocks noChangeArrowheads="1"/>
              </p:cNvSpPr>
              <p:nvPr/>
            </p:nvSpPr>
            <p:spPr bwMode="auto">
              <a:xfrm>
                <a:off x="457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4" name="AutoShape 719"/>
              <p:cNvSpPr>
                <a:spLocks noChangeArrowheads="1"/>
              </p:cNvSpPr>
              <p:nvPr/>
            </p:nvSpPr>
            <p:spPr bwMode="auto">
              <a:xfrm>
                <a:off x="458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5" name="AutoShape 720"/>
              <p:cNvSpPr>
                <a:spLocks noChangeArrowheads="1"/>
              </p:cNvSpPr>
              <p:nvPr/>
            </p:nvSpPr>
            <p:spPr bwMode="auto">
              <a:xfrm>
                <a:off x="458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6" name="AutoShape 721"/>
              <p:cNvSpPr>
                <a:spLocks noChangeArrowheads="1"/>
              </p:cNvSpPr>
              <p:nvPr/>
            </p:nvSpPr>
            <p:spPr bwMode="auto">
              <a:xfrm>
                <a:off x="4584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7" name="AutoShape 722"/>
              <p:cNvSpPr>
                <a:spLocks noChangeArrowheads="1"/>
              </p:cNvSpPr>
              <p:nvPr/>
            </p:nvSpPr>
            <p:spPr bwMode="auto">
              <a:xfrm>
                <a:off x="4592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8" name="AutoShape 723"/>
              <p:cNvSpPr>
                <a:spLocks noChangeArrowheads="1"/>
              </p:cNvSpPr>
              <p:nvPr/>
            </p:nvSpPr>
            <p:spPr bwMode="auto">
              <a:xfrm>
                <a:off x="4592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9" name="AutoShape 724"/>
              <p:cNvSpPr>
                <a:spLocks noChangeArrowheads="1"/>
              </p:cNvSpPr>
              <p:nvPr/>
            </p:nvSpPr>
            <p:spPr bwMode="auto">
              <a:xfrm>
                <a:off x="4600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0" name="AutoShape 725"/>
              <p:cNvSpPr>
                <a:spLocks noChangeArrowheads="1"/>
              </p:cNvSpPr>
              <p:nvPr/>
            </p:nvSpPr>
            <p:spPr bwMode="auto">
              <a:xfrm>
                <a:off x="460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1" name="AutoShape 726"/>
              <p:cNvSpPr>
                <a:spLocks noChangeArrowheads="1"/>
              </p:cNvSpPr>
              <p:nvPr/>
            </p:nvSpPr>
            <p:spPr bwMode="auto">
              <a:xfrm>
                <a:off x="4608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2" name="AutoShape 727"/>
              <p:cNvSpPr>
                <a:spLocks noChangeArrowheads="1"/>
              </p:cNvSpPr>
              <p:nvPr/>
            </p:nvSpPr>
            <p:spPr bwMode="auto">
              <a:xfrm>
                <a:off x="4608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3" name="AutoShape 728"/>
              <p:cNvSpPr>
                <a:spLocks noChangeArrowheads="1"/>
              </p:cNvSpPr>
              <p:nvPr/>
            </p:nvSpPr>
            <p:spPr bwMode="auto">
              <a:xfrm>
                <a:off x="4616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4" name="AutoShape 729"/>
              <p:cNvSpPr>
                <a:spLocks noChangeArrowheads="1"/>
              </p:cNvSpPr>
              <p:nvPr/>
            </p:nvSpPr>
            <p:spPr bwMode="auto">
              <a:xfrm>
                <a:off x="461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5" name="AutoShape 730"/>
              <p:cNvSpPr>
                <a:spLocks noChangeArrowheads="1"/>
              </p:cNvSpPr>
              <p:nvPr/>
            </p:nvSpPr>
            <p:spPr bwMode="auto">
              <a:xfrm>
                <a:off x="462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6" name="AutoShape 731"/>
              <p:cNvSpPr>
                <a:spLocks noChangeArrowheads="1"/>
              </p:cNvSpPr>
              <p:nvPr/>
            </p:nvSpPr>
            <p:spPr bwMode="auto">
              <a:xfrm>
                <a:off x="4624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7" name="AutoShape 732"/>
              <p:cNvSpPr>
                <a:spLocks noChangeArrowheads="1"/>
              </p:cNvSpPr>
              <p:nvPr/>
            </p:nvSpPr>
            <p:spPr bwMode="auto">
              <a:xfrm>
                <a:off x="4632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8" name="AutoShape 733"/>
              <p:cNvSpPr>
                <a:spLocks noChangeArrowheads="1"/>
              </p:cNvSpPr>
              <p:nvPr/>
            </p:nvSpPr>
            <p:spPr bwMode="auto">
              <a:xfrm>
                <a:off x="4640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9" name="AutoShape 734"/>
              <p:cNvSpPr>
                <a:spLocks noChangeArrowheads="1"/>
              </p:cNvSpPr>
              <p:nvPr/>
            </p:nvSpPr>
            <p:spPr bwMode="auto">
              <a:xfrm>
                <a:off x="4640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0" name="AutoShape 735"/>
              <p:cNvSpPr>
                <a:spLocks noChangeArrowheads="1"/>
              </p:cNvSpPr>
              <p:nvPr/>
            </p:nvSpPr>
            <p:spPr bwMode="auto">
              <a:xfrm>
                <a:off x="464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1" name="AutoShape 736"/>
              <p:cNvSpPr>
                <a:spLocks noChangeArrowheads="1"/>
              </p:cNvSpPr>
              <p:nvPr/>
            </p:nvSpPr>
            <p:spPr bwMode="auto">
              <a:xfrm>
                <a:off x="4648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2" name="AutoShape 737"/>
              <p:cNvSpPr>
                <a:spLocks noChangeArrowheads="1"/>
              </p:cNvSpPr>
              <p:nvPr/>
            </p:nvSpPr>
            <p:spPr bwMode="auto">
              <a:xfrm>
                <a:off x="4656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3" name="AutoShape 738"/>
              <p:cNvSpPr>
                <a:spLocks noChangeArrowheads="1"/>
              </p:cNvSpPr>
              <p:nvPr/>
            </p:nvSpPr>
            <p:spPr bwMode="auto">
              <a:xfrm>
                <a:off x="46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4" name="AutoShape 739"/>
              <p:cNvSpPr>
                <a:spLocks noChangeArrowheads="1"/>
              </p:cNvSpPr>
              <p:nvPr/>
            </p:nvSpPr>
            <p:spPr bwMode="auto">
              <a:xfrm>
                <a:off x="4664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5" name="AutoShape 740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6" name="AutoShape 741"/>
              <p:cNvSpPr>
                <a:spLocks noChangeArrowheads="1"/>
              </p:cNvSpPr>
              <p:nvPr/>
            </p:nvSpPr>
            <p:spPr bwMode="auto">
              <a:xfrm>
                <a:off x="46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7" name="AutoShape 742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8" name="AutoShape 743"/>
              <p:cNvSpPr>
                <a:spLocks noChangeArrowheads="1"/>
              </p:cNvSpPr>
              <p:nvPr/>
            </p:nvSpPr>
            <p:spPr bwMode="auto">
              <a:xfrm>
                <a:off x="46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9" name="AutoShape 744"/>
              <p:cNvSpPr>
                <a:spLocks noChangeArrowheads="1"/>
              </p:cNvSpPr>
              <p:nvPr/>
            </p:nvSpPr>
            <p:spPr bwMode="auto">
              <a:xfrm>
                <a:off x="46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0" name="AutoShape 745"/>
              <p:cNvSpPr>
                <a:spLocks noChangeArrowheads="1"/>
              </p:cNvSpPr>
              <p:nvPr/>
            </p:nvSpPr>
            <p:spPr bwMode="auto">
              <a:xfrm>
                <a:off x="4680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1" name="AutoShape 746"/>
              <p:cNvSpPr>
                <a:spLocks noChangeArrowheads="1"/>
              </p:cNvSpPr>
              <p:nvPr/>
            </p:nvSpPr>
            <p:spPr bwMode="auto">
              <a:xfrm>
                <a:off x="468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2" name="AutoShape 747"/>
              <p:cNvSpPr>
                <a:spLocks noChangeArrowheads="1"/>
              </p:cNvSpPr>
              <p:nvPr/>
            </p:nvSpPr>
            <p:spPr bwMode="auto">
              <a:xfrm>
                <a:off x="468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3" name="AutoShape 748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4" name="AutoShape 749"/>
              <p:cNvSpPr>
                <a:spLocks noChangeArrowheads="1"/>
              </p:cNvSpPr>
              <p:nvPr/>
            </p:nvSpPr>
            <p:spPr bwMode="auto">
              <a:xfrm>
                <a:off x="469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5" name="AutoShape 750"/>
              <p:cNvSpPr>
                <a:spLocks noChangeArrowheads="1"/>
              </p:cNvSpPr>
              <p:nvPr/>
            </p:nvSpPr>
            <p:spPr bwMode="auto">
              <a:xfrm>
                <a:off x="469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6" name="AutoShape 751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7" name="AutoShape 752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8" name="AutoShape 753"/>
              <p:cNvSpPr>
                <a:spLocks noChangeArrowheads="1"/>
              </p:cNvSpPr>
              <p:nvPr/>
            </p:nvSpPr>
            <p:spPr bwMode="auto">
              <a:xfrm>
                <a:off x="470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9" name="AutoShape 754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0" name="AutoShape 755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1" name="AutoShape 756"/>
              <p:cNvSpPr>
                <a:spLocks noChangeArrowheads="1"/>
              </p:cNvSpPr>
              <p:nvPr/>
            </p:nvSpPr>
            <p:spPr bwMode="auto">
              <a:xfrm>
                <a:off x="471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2" name="AutoShape 757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3" name="AutoShape 758"/>
              <p:cNvSpPr>
                <a:spLocks noChangeArrowheads="1"/>
              </p:cNvSpPr>
              <p:nvPr/>
            </p:nvSpPr>
            <p:spPr bwMode="auto">
              <a:xfrm>
                <a:off x="471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4" name="AutoShape 759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5" name="AutoShape 760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6" name="AutoShape 761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7" name="AutoShape 762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8" name="AutoShape 763"/>
              <p:cNvSpPr>
                <a:spLocks noChangeArrowheads="1"/>
              </p:cNvSpPr>
              <p:nvPr/>
            </p:nvSpPr>
            <p:spPr bwMode="auto">
              <a:xfrm>
                <a:off x="472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9" name="AutoShape 764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0" name="AutoShape 765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1" name="AutoShape 766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2" name="AutoShape 767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3" name="AutoShape 768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4" name="AutoShape 769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5" name="AutoShape 770"/>
              <p:cNvSpPr>
                <a:spLocks noChangeArrowheads="1"/>
              </p:cNvSpPr>
              <p:nvPr/>
            </p:nvSpPr>
            <p:spPr bwMode="auto">
              <a:xfrm>
                <a:off x="473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6" name="AutoShape 771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7" name="AutoShape 772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8" name="AutoShape 773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9" name="AutoShape 774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0" name="AutoShape 775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1" name="AutoShape 776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2" name="AutoShape 777"/>
              <p:cNvSpPr>
                <a:spLocks noChangeArrowheads="1"/>
              </p:cNvSpPr>
              <p:nvPr/>
            </p:nvSpPr>
            <p:spPr bwMode="auto">
              <a:xfrm>
                <a:off x="475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3" name="AutoShape 778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4" name="AutoShape 779"/>
              <p:cNvSpPr>
                <a:spLocks noChangeArrowheads="1"/>
              </p:cNvSpPr>
              <p:nvPr/>
            </p:nvSpPr>
            <p:spPr bwMode="auto">
              <a:xfrm>
                <a:off x="475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5" name="AutoShape 780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6" name="AutoShape 781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7" name="AutoShape 782"/>
              <p:cNvSpPr>
                <a:spLocks noChangeArrowheads="1"/>
              </p:cNvSpPr>
              <p:nvPr/>
            </p:nvSpPr>
            <p:spPr bwMode="auto">
              <a:xfrm>
                <a:off x="476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8" name="AutoShape 783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9" name="AutoShape 784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0" name="AutoShape 785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1" name="AutoShape 786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2" name="AutoShape 787"/>
              <p:cNvSpPr>
                <a:spLocks noChangeArrowheads="1"/>
              </p:cNvSpPr>
              <p:nvPr/>
            </p:nvSpPr>
            <p:spPr bwMode="auto">
              <a:xfrm>
                <a:off x="476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3" name="AutoShape 788"/>
              <p:cNvSpPr>
                <a:spLocks noChangeArrowheads="1"/>
              </p:cNvSpPr>
              <p:nvPr/>
            </p:nvSpPr>
            <p:spPr bwMode="auto">
              <a:xfrm>
                <a:off x="476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4" name="AutoShape 789"/>
              <p:cNvSpPr>
                <a:spLocks noChangeArrowheads="1"/>
              </p:cNvSpPr>
              <p:nvPr/>
            </p:nvSpPr>
            <p:spPr bwMode="auto">
              <a:xfrm>
                <a:off x="476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5" name="AutoShape 790"/>
              <p:cNvSpPr>
                <a:spLocks noChangeArrowheads="1"/>
              </p:cNvSpPr>
              <p:nvPr/>
            </p:nvSpPr>
            <p:spPr bwMode="auto">
              <a:xfrm>
                <a:off x="476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6" name="AutoShape 791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7" name="AutoShape 792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8" name="AutoShape 793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9" name="AutoShape 794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0" name="AutoShape 795"/>
              <p:cNvSpPr>
                <a:spLocks noChangeArrowheads="1"/>
              </p:cNvSpPr>
              <p:nvPr/>
            </p:nvSpPr>
            <p:spPr bwMode="auto">
              <a:xfrm>
                <a:off x="4776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1" name="AutoShape 796"/>
              <p:cNvSpPr>
                <a:spLocks noChangeArrowheads="1"/>
              </p:cNvSpPr>
              <p:nvPr/>
            </p:nvSpPr>
            <p:spPr bwMode="auto">
              <a:xfrm>
                <a:off x="478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2" name="AutoShape 797"/>
              <p:cNvSpPr>
                <a:spLocks noChangeArrowheads="1"/>
              </p:cNvSpPr>
              <p:nvPr/>
            </p:nvSpPr>
            <p:spPr bwMode="auto">
              <a:xfrm>
                <a:off x="478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3" name="AutoShape 798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4" name="AutoShape 799"/>
              <p:cNvSpPr>
                <a:spLocks noChangeArrowheads="1"/>
              </p:cNvSpPr>
              <p:nvPr/>
            </p:nvSpPr>
            <p:spPr bwMode="auto">
              <a:xfrm>
                <a:off x="4784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5" name="AutoShape 800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6" name="AutoShape 801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7" name="AutoShape 802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8" name="AutoShape 803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9" name="AutoShape 804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0" name="AutoShape 805"/>
              <p:cNvSpPr>
                <a:spLocks noChangeArrowheads="1"/>
              </p:cNvSpPr>
              <p:nvPr/>
            </p:nvSpPr>
            <p:spPr bwMode="auto">
              <a:xfrm>
                <a:off x="479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1" name="AutoShape 806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2" name="AutoShape 807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3" name="AutoShape 808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4" name="AutoShape 809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5" name="AutoShape 810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6" name="AutoShape 811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7" name="AutoShape 812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8" name="AutoShape 813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9" name="AutoShape 814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0" name="AutoShape 815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1" name="AutoShape 816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2" name="AutoShape 817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3" name="AutoShape 818"/>
              <p:cNvSpPr>
                <a:spLocks noChangeArrowheads="1"/>
              </p:cNvSpPr>
              <p:nvPr/>
            </p:nvSpPr>
            <p:spPr bwMode="auto">
              <a:xfrm>
                <a:off x="481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4" name="AutoShape 819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5" name="AutoShape 820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6" name="AutoShape 821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7" name="AutoShape 822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8" name="AutoShape 823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9" name="AutoShape 824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0" name="AutoShape 825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1" name="AutoShape 826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2" name="AutoShape 827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3" name="AutoShape 828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4" name="AutoShape 829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5" name="AutoShape 830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6" name="AutoShape 831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7" name="AutoShape 832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8" name="AutoShape 833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9" name="AutoShape 834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0" name="AutoShape 835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1" name="AutoShape 836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2" name="AutoShape 837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3" name="AutoShape 838"/>
              <p:cNvSpPr>
                <a:spLocks noChangeArrowheads="1"/>
              </p:cNvSpPr>
              <p:nvPr/>
            </p:nvSpPr>
            <p:spPr bwMode="auto">
              <a:xfrm>
                <a:off x="484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4" name="AutoShape 839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5" name="AutoShape 840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6" name="AutoShape 841"/>
              <p:cNvSpPr>
                <a:spLocks noChangeArrowheads="1"/>
              </p:cNvSpPr>
              <p:nvPr/>
            </p:nvSpPr>
            <p:spPr bwMode="auto">
              <a:xfrm>
                <a:off x="4808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7" name="AutoShape 842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8" name="AutoShape 843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9" name="AutoShape 844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0" name="AutoShape 845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1" name="AutoShape 846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2" name="AutoShape 847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3" name="AutoShape 848"/>
              <p:cNvSpPr>
                <a:spLocks noChangeArrowheads="1"/>
              </p:cNvSpPr>
              <p:nvPr/>
            </p:nvSpPr>
            <p:spPr bwMode="auto">
              <a:xfrm>
                <a:off x="484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4" name="AutoShape 849"/>
              <p:cNvSpPr>
                <a:spLocks noChangeArrowheads="1"/>
              </p:cNvSpPr>
              <p:nvPr/>
            </p:nvSpPr>
            <p:spPr bwMode="auto">
              <a:xfrm>
                <a:off x="484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5" name="AutoShape 850"/>
              <p:cNvSpPr>
                <a:spLocks noChangeArrowheads="1"/>
              </p:cNvSpPr>
              <p:nvPr/>
            </p:nvSpPr>
            <p:spPr bwMode="auto">
              <a:xfrm>
                <a:off x="484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6" name="AutoShape 851"/>
              <p:cNvSpPr>
                <a:spLocks noChangeArrowheads="1"/>
              </p:cNvSpPr>
              <p:nvPr/>
            </p:nvSpPr>
            <p:spPr bwMode="auto">
              <a:xfrm>
                <a:off x="484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7" name="AutoShape 852"/>
              <p:cNvSpPr>
                <a:spLocks noChangeArrowheads="1"/>
              </p:cNvSpPr>
              <p:nvPr/>
            </p:nvSpPr>
            <p:spPr bwMode="auto">
              <a:xfrm>
                <a:off x="484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8" name="AutoShape 853"/>
              <p:cNvSpPr>
                <a:spLocks noChangeArrowheads="1"/>
              </p:cNvSpPr>
              <p:nvPr/>
            </p:nvSpPr>
            <p:spPr bwMode="auto">
              <a:xfrm>
                <a:off x="485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9" name="AutoShape 854"/>
              <p:cNvSpPr>
                <a:spLocks noChangeArrowheads="1"/>
              </p:cNvSpPr>
              <p:nvPr/>
            </p:nvSpPr>
            <p:spPr bwMode="auto">
              <a:xfrm>
                <a:off x="48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0" name="AutoShape 855"/>
              <p:cNvSpPr>
                <a:spLocks noChangeArrowheads="1"/>
              </p:cNvSpPr>
              <p:nvPr/>
            </p:nvSpPr>
            <p:spPr bwMode="auto">
              <a:xfrm>
                <a:off x="48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1" name="AutoShape 856"/>
              <p:cNvSpPr>
                <a:spLocks noChangeArrowheads="1"/>
              </p:cNvSpPr>
              <p:nvPr/>
            </p:nvSpPr>
            <p:spPr bwMode="auto">
              <a:xfrm>
                <a:off x="48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2" name="AutoShape 857"/>
              <p:cNvSpPr>
                <a:spLocks noChangeArrowheads="1"/>
              </p:cNvSpPr>
              <p:nvPr/>
            </p:nvSpPr>
            <p:spPr bwMode="auto">
              <a:xfrm>
                <a:off x="4880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3" name="AutoShape 858"/>
              <p:cNvSpPr>
                <a:spLocks noChangeArrowheads="1"/>
              </p:cNvSpPr>
              <p:nvPr/>
            </p:nvSpPr>
            <p:spPr bwMode="auto">
              <a:xfrm>
                <a:off x="48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4" name="AutoShape 859"/>
              <p:cNvSpPr>
                <a:spLocks noChangeArrowheads="1"/>
              </p:cNvSpPr>
              <p:nvPr/>
            </p:nvSpPr>
            <p:spPr bwMode="auto">
              <a:xfrm>
                <a:off x="488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5" name="AutoShape 860"/>
              <p:cNvSpPr>
                <a:spLocks noChangeArrowheads="1"/>
              </p:cNvSpPr>
              <p:nvPr/>
            </p:nvSpPr>
            <p:spPr bwMode="auto">
              <a:xfrm>
                <a:off x="4888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6" name="AutoShape 861"/>
              <p:cNvSpPr>
                <a:spLocks noChangeArrowheads="1"/>
              </p:cNvSpPr>
              <p:nvPr/>
            </p:nvSpPr>
            <p:spPr bwMode="auto">
              <a:xfrm>
                <a:off x="4896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7" name="AutoShape 862"/>
              <p:cNvSpPr>
                <a:spLocks noChangeArrowheads="1"/>
              </p:cNvSpPr>
              <p:nvPr/>
            </p:nvSpPr>
            <p:spPr bwMode="auto">
              <a:xfrm>
                <a:off x="4896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8" name="AutoShape 863"/>
              <p:cNvSpPr>
                <a:spLocks noChangeArrowheads="1"/>
              </p:cNvSpPr>
              <p:nvPr/>
            </p:nvSpPr>
            <p:spPr bwMode="auto">
              <a:xfrm>
                <a:off x="489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9" name="AutoShape 864"/>
              <p:cNvSpPr>
                <a:spLocks noChangeArrowheads="1"/>
              </p:cNvSpPr>
              <p:nvPr/>
            </p:nvSpPr>
            <p:spPr bwMode="auto">
              <a:xfrm>
                <a:off x="490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0" name="AutoShape 865"/>
              <p:cNvSpPr>
                <a:spLocks noChangeArrowheads="1"/>
              </p:cNvSpPr>
              <p:nvPr/>
            </p:nvSpPr>
            <p:spPr bwMode="auto">
              <a:xfrm>
                <a:off x="4904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1" name="AutoShape 866"/>
              <p:cNvSpPr>
                <a:spLocks noChangeArrowheads="1"/>
              </p:cNvSpPr>
              <p:nvPr/>
            </p:nvSpPr>
            <p:spPr bwMode="auto">
              <a:xfrm>
                <a:off x="4904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2" name="AutoShape 867"/>
              <p:cNvSpPr>
                <a:spLocks noChangeArrowheads="1"/>
              </p:cNvSpPr>
              <p:nvPr/>
            </p:nvSpPr>
            <p:spPr bwMode="auto">
              <a:xfrm>
                <a:off x="4912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3" name="AutoShape 868"/>
              <p:cNvSpPr>
                <a:spLocks noChangeArrowheads="1"/>
              </p:cNvSpPr>
              <p:nvPr/>
            </p:nvSpPr>
            <p:spPr bwMode="auto">
              <a:xfrm>
                <a:off x="4912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4" name="AutoShape 869"/>
              <p:cNvSpPr>
                <a:spLocks noChangeArrowheads="1"/>
              </p:cNvSpPr>
              <p:nvPr/>
            </p:nvSpPr>
            <p:spPr bwMode="auto">
              <a:xfrm>
                <a:off x="4920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5" name="AutoShape 870"/>
              <p:cNvSpPr>
                <a:spLocks noChangeArrowheads="1"/>
              </p:cNvSpPr>
              <p:nvPr/>
            </p:nvSpPr>
            <p:spPr bwMode="auto">
              <a:xfrm>
                <a:off x="492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6" name="AutoShape 871"/>
              <p:cNvSpPr>
                <a:spLocks noChangeArrowheads="1"/>
              </p:cNvSpPr>
              <p:nvPr/>
            </p:nvSpPr>
            <p:spPr bwMode="auto">
              <a:xfrm>
                <a:off x="4928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7" name="AutoShape 872"/>
              <p:cNvSpPr>
                <a:spLocks noChangeArrowheads="1"/>
              </p:cNvSpPr>
              <p:nvPr/>
            </p:nvSpPr>
            <p:spPr bwMode="auto">
              <a:xfrm>
                <a:off x="4928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8" name="AutoShape 873"/>
              <p:cNvSpPr>
                <a:spLocks noChangeArrowheads="1"/>
              </p:cNvSpPr>
              <p:nvPr/>
            </p:nvSpPr>
            <p:spPr bwMode="auto">
              <a:xfrm>
                <a:off x="4928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9" name="AutoShape 874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0" name="AutoShape 875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1" name="AutoShape 876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2" name="AutoShape 877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3" name="AutoShape 878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4" name="AutoShape 879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5" name="AutoShape 880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6" name="AutoShape 881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7" name="AutoShape 882"/>
              <p:cNvSpPr>
                <a:spLocks noChangeArrowheads="1"/>
              </p:cNvSpPr>
              <p:nvPr/>
            </p:nvSpPr>
            <p:spPr bwMode="auto">
              <a:xfrm>
                <a:off x="4952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593" name="AutoShape 883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4" name="AutoShape 884"/>
            <p:cNvSpPr>
              <a:spLocks noChangeArrowheads="1"/>
            </p:cNvSpPr>
            <p:nvPr/>
          </p:nvSpPr>
          <p:spPr bwMode="auto">
            <a:xfrm>
              <a:off x="496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5" name="AutoShape 885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6" name="AutoShape 886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7" name="AutoShape 887"/>
            <p:cNvSpPr>
              <a:spLocks noChangeArrowheads="1"/>
            </p:cNvSpPr>
            <p:nvPr/>
          </p:nvSpPr>
          <p:spPr bwMode="auto">
            <a:xfrm>
              <a:off x="496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8" name="AutoShape 888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9" name="AutoShape 889"/>
            <p:cNvSpPr>
              <a:spLocks noChangeArrowheads="1"/>
            </p:cNvSpPr>
            <p:nvPr/>
          </p:nvSpPr>
          <p:spPr bwMode="auto">
            <a:xfrm>
              <a:off x="497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0" name="AutoShape 890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1" name="AutoShape 891"/>
            <p:cNvSpPr>
              <a:spLocks noChangeArrowheads="1"/>
            </p:cNvSpPr>
            <p:nvPr/>
          </p:nvSpPr>
          <p:spPr bwMode="auto">
            <a:xfrm>
              <a:off x="498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2" name="AutoShape 892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3" name="AutoShape 893"/>
            <p:cNvSpPr>
              <a:spLocks noChangeArrowheads="1"/>
            </p:cNvSpPr>
            <p:nvPr/>
          </p:nvSpPr>
          <p:spPr bwMode="auto">
            <a:xfrm>
              <a:off x="498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4" name="AutoShape 894"/>
            <p:cNvSpPr>
              <a:spLocks noChangeArrowheads="1"/>
            </p:cNvSpPr>
            <p:nvPr/>
          </p:nvSpPr>
          <p:spPr bwMode="auto">
            <a:xfrm>
              <a:off x="499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5" name="AutoShape 895"/>
            <p:cNvSpPr>
              <a:spLocks noChangeArrowheads="1"/>
            </p:cNvSpPr>
            <p:nvPr/>
          </p:nvSpPr>
          <p:spPr bwMode="auto">
            <a:xfrm>
              <a:off x="499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6" name="AutoShape 896"/>
            <p:cNvSpPr>
              <a:spLocks noChangeArrowheads="1"/>
            </p:cNvSpPr>
            <p:nvPr/>
          </p:nvSpPr>
          <p:spPr bwMode="auto">
            <a:xfrm>
              <a:off x="500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7" name="AutoShape 897"/>
            <p:cNvSpPr>
              <a:spLocks noChangeArrowheads="1"/>
            </p:cNvSpPr>
            <p:nvPr/>
          </p:nvSpPr>
          <p:spPr bwMode="auto">
            <a:xfrm>
              <a:off x="500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8" name="AutoShape 898"/>
            <p:cNvSpPr>
              <a:spLocks noChangeArrowheads="1"/>
            </p:cNvSpPr>
            <p:nvPr/>
          </p:nvSpPr>
          <p:spPr bwMode="auto">
            <a:xfrm>
              <a:off x="500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9" name="AutoShape 899"/>
            <p:cNvSpPr>
              <a:spLocks noChangeArrowheads="1"/>
            </p:cNvSpPr>
            <p:nvPr/>
          </p:nvSpPr>
          <p:spPr bwMode="auto">
            <a:xfrm>
              <a:off x="500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0" name="AutoShape 900"/>
            <p:cNvSpPr>
              <a:spLocks noChangeArrowheads="1"/>
            </p:cNvSpPr>
            <p:nvPr/>
          </p:nvSpPr>
          <p:spPr bwMode="auto">
            <a:xfrm>
              <a:off x="500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1" name="AutoShape 901"/>
            <p:cNvSpPr>
              <a:spLocks noChangeArrowheads="1"/>
            </p:cNvSpPr>
            <p:nvPr/>
          </p:nvSpPr>
          <p:spPr bwMode="auto">
            <a:xfrm>
              <a:off x="500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2" name="AutoShape 902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3" name="AutoShape 903"/>
            <p:cNvSpPr>
              <a:spLocks noChangeArrowheads="1"/>
            </p:cNvSpPr>
            <p:nvPr/>
          </p:nvSpPr>
          <p:spPr bwMode="auto">
            <a:xfrm>
              <a:off x="501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4" name="AutoShape 904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5" name="AutoShape 905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6" name="AutoShape 906"/>
            <p:cNvSpPr>
              <a:spLocks noChangeArrowheads="1"/>
            </p:cNvSpPr>
            <p:nvPr/>
          </p:nvSpPr>
          <p:spPr bwMode="auto">
            <a:xfrm>
              <a:off x="501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7" name="AutoShape 907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8" name="AutoShape 908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9" name="AutoShape 909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0" name="AutoShape 910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1" name="AutoShape 911"/>
            <p:cNvSpPr>
              <a:spLocks noChangeArrowheads="1"/>
            </p:cNvSpPr>
            <p:nvPr/>
          </p:nvSpPr>
          <p:spPr bwMode="auto">
            <a:xfrm>
              <a:off x="502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2" name="AutoShape 912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3" name="AutoShape 913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4" name="AutoShape 914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5" name="AutoShape 915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6" name="AutoShape 916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7" name="AutoShape 917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8" name="AutoShape 918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9" name="AutoShape 919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0" name="AutoShape 920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1" name="AutoShape 921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2" name="AutoShape 922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3" name="AutoShape 923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4" name="AutoShape 924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5" name="AutoShape 925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6" name="AutoShape 926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7" name="AutoShape 927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8" name="AutoShape 928"/>
            <p:cNvSpPr>
              <a:spLocks noChangeArrowheads="1"/>
            </p:cNvSpPr>
            <p:nvPr/>
          </p:nvSpPr>
          <p:spPr bwMode="auto">
            <a:xfrm>
              <a:off x="504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9" name="AutoShape 929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0" name="AutoShape 930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1" name="AutoShape 931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2" name="AutoShape 932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3" name="AutoShape 933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4" name="AutoShape 934"/>
            <p:cNvSpPr>
              <a:spLocks noChangeArrowheads="1"/>
            </p:cNvSpPr>
            <p:nvPr/>
          </p:nvSpPr>
          <p:spPr bwMode="auto">
            <a:xfrm>
              <a:off x="505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5" name="AutoShape 935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6" name="AutoShape 936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7" name="AutoShape 937"/>
            <p:cNvSpPr>
              <a:spLocks noChangeArrowheads="1"/>
            </p:cNvSpPr>
            <p:nvPr/>
          </p:nvSpPr>
          <p:spPr bwMode="auto">
            <a:xfrm>
              <a:off x="505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8" name="AutoShape 938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9" name="AutoShape 939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0" name="AutoShape 940"/>
            <p:cNvSpPr>
              <a:spLocks noChangeArrowheads="1"/>
            </p:cNvSpPr>
            <p:nvPr/>
          </p:nvSpPr>
          <p:spPr bwMode="auto">
            <a:xfrm>
              <a:off x="506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1" name="AutoShape 941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2" name="AutoShape 942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3" name="AutoShape 943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4" name="AutoShape 944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5" name="AutoShape 945"/>
            <p:cNvSpPr>
              <a:spLocks noChangeArrowheads="1"/>
            </p:cNvSpPr>
            <p:nvPr/>
          </p:nvSpPr>
          <p:spPr bwMode="auto">
            <a:xfrm>
              <a:off x="506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6" name="AutoShape 946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7" name="AutoShape 947"/>
            <p:cNvSpPr>
              <a:spLocks noChangeArrowheads="1"/>
            </p:cNvSpPr>
            <p:nvPr/>
          </p:nvSpPr>
          <p:spPr bwMode="auto">
            <a:xfrm>
              <a:off x="507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8" name="AutoShape 948"/>
            <p:cNvSpPr>
              <a:spLocks noChangeArrowheads="1"/>
            </p:cNvSpPr>
            <p:nvPr/>
          </p:nvSpPr>
          <p:spPr bwMode="auto">
            <a:xfrm>
              <a:off x="507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9" name="AutoShape 949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0" name="AutoShape 950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1" name="AutoShape 951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2" name="AutoShape 952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3" name="AutoShape 953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4" name="AutoShape 954"/>
            <p:cNvSpPr>
              <a:spLocks noChangeArrowheads="1"/>
            </p:cNvSpPr>
            <p:nvPr/>
          </p:nvSpPr>
          <p:spPr bwMode="auto">
            <a:xfrm>
              <a:off x="508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5" name="AutoShape 955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6" name="AutoShape 956"/>
            <p:cNvSpPr>
              <a:spLocks noChangeArrowheads="1"/>
            </p:cNvSpPr>
            <p:nvPr/>
          </p:nvSpPr>
          <p:spPr bwMode="auto">
            <a:xfrm>
              <a:off x="508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7" name="AutoShape 957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8" name="AutoShape 958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9" name="AutoShape 959"/>
            <p:cNvSpPr>
              <a:spLocks noChangeArrowheads="1"/>
            </p:cNvSpPr>
            <p:nvPr/>
          </p:nvSpPr>
          <p:spPr bwMode="auto">
            <a:xfrm>
              <a:off x="508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0" name="AutoShape 960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1" name="AutoShape 961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2" name="AutoShape 962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3" name="AutoShape 963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4" name="AutoShape 964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5" name="AutoShape 965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6" name="AutoShape 966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7" name="AutoShape 967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8" name="AutoShape 968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9" name="AutoShape 969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0" name="AutoShape 970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1" name="AutoShape 971"/>
            <p:cNvSpPr>
              <a:spLocks noChangeArrowheads="1"/>
            </p:cNvSpPr>
            <p:nvPr/>
          </p:nvSpPr>
          <p:spPr bwMode="auto">
            <a:xfrm>
              <a:off x="5096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2" name="AutoShape 972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3" name="AutoShape 973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4" name="AutoShape 974"/>
            <p:cNvSpPr>
              <a:spLocks noChangeArrowheads="1"/>
            </p:cNvSpPr>
            <p:nvPr/>
          </p:nvSpPr>
          <p:spPr bwMode="auto">
            <a:xfrm>
              <a:off x="509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5" name="AutoShape 975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6" name="AutoShape 976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7" name="AutoShape 977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8" name="AutoShape 978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9" name="AutoShape 979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0" name="AutoShape 980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1" name="AutoShape 981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2" name="AutoShape 982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3" name="AutoShape 983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4" name="AutoShape 984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5" name="AutoShape 985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6" name="AutoShape 986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7" name="AutoShape 987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8" name="AutoShape 988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9" name="AutoShape 989"/>
            <p:cNvSpPr>
              <a:spLocks noChangeArrowheads="1"/>
            </p:cNvSpPr>
            <p:nvPr/>
          </p:nvSpPr>
          <p:spPr bwMode="auto">
            <a:xfrm>
              <a:off x="5112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0" name="AutoShape 990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1" name="AutoShape 991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2" name="AutoShape 992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3" name="AutoShape 993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4" name="AutoShape 994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5" name="AutoShape 995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6" name="AutoShape 996"/>
            <p:cNvSpPr>
              <a:spLocks noChangeArrowheads="1"/>
            </p:cNvSpPr>
            <p:nvPr/>
          </p:nvSpPr>
          <p:spPr bwMode="auto">
            <a:xfrm>
              <a:off x="5112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7" name="AutoShape 997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8" name="AutoShape 998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9" name="AutoShape 999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0" name="AutoShape 1000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1" name="AutoShape 1001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2" name="AutoShape 1002"/>
            <p:cNvSpPr>
              <a:spLocks noChangeArrowheads="1"/>
            </p:cNvSpPr>
            <p:nvPr/>
          </p:nvSpPr>
          <p:spPr bwMode="auto">
            <a:xfrm>
              <a:off x="5120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3" name="AutoShape 1003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4" name="AutoShape 1004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5" name="AutoShape 1005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6" name="AutoShape 1006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7" name="AutoShape 1007"/>
            <p:cNvSpPr>
              <a:spLocks noChangeArrowheads="1"/>
            </p:cNvSpPr>
            <p:nvPr/>
          </p:nvSpPr>
          <p:spPr bwMode="auto">
            <a:xfrm>
              <a:off x="512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8" name="AutoShape 1008"/>
            <p:cNvSpPr>
              <a:spLocks noChangeArrowheads="1"/>
            </p:cNvSpPr>
            <p:nvPr/>
          </p:nvSpPr>
          <p:spPr bwMode="auto">
            <a:xfrm>
              <a:off x="512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9" name="AutoShape 1009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0" name="AutoShape 101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1" name="AutoShape 101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2" name="AutoShape 1012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3" name="AutoShape 1013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4" name="AutoShape 1014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5" name="AutoShape 1015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6" name="AutoShape 1016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7" name="AutoShape 1017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8" name="AutoShape 1018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9" name="AutoShape 1019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0" name="AutoShape 102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1" name="AutoShape 102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2" name="AutoShape 102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3" name="AutoShape 1023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4" name="AutoShape 0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5" name="AutoShape 1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6" name="AutoShape 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7" name="AutoShape 3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8" name="AutoShape 4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9" name="AutoShape 5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0" name="AutoShape 6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1" name="AutoShape 7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2" name="AutoShape 8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210" y="4499"/>
              <a:ext cx="3194" cy="136"/>
              <a:chOff x="2210" y="4499"/>
              <a:chExt cx="3194" cy="136"/>
            </a:xfrm>
          </p:grpSpPr>
          <p:sp>
            <p:nvSpPr>
              <p:cNvPr id="23766" name="Rectangle 10"/>
              <p:cNvSpPr>
                <a:spLocks noChangeArrowheads="1"/>
              </p:cNvSpPr>
              <p:nvPr/>
            </p:nvSpPr>
            <p:spPr bwMode="auto">
              <a:xfrm>
                <a:off x="2210" y="4514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7" name="Rectangle 11"/>
              <p:cNvSpPr>
                <a:spLocks noChangeArrowheads="1"/>
              </p:cNvSpPr>
              <p:nvPr/>
            </p:nvSpPr>
            <p:spPr bwMode="auto">
              <a:xfrm>
                <a:off x="2308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-7</a:t>
                </a:r>
              </a:p>
            </p:txBody>
          </p:sp>
          <p:sp>
            <p:nvSpPr>
              <p:cNvPr id="23768" name="Rectangle 12"/>
              <p:cNvSpPr>
                <a:spLocks noChangeArrowheads="1"/>
              </p:cNvSpPr>
              <p:nvPr/>
            </p:nvSpPr>
            <p:spPr bwMode="auto">
              <a:xfrm>
                <a:off x="2589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9" name="Rectangle 13"/>
              <p:cNvSpPr>
                <a:spLocks noChangeArrowheads="1"/>
              </p:cNvSpPr>
              <p:nvPr/>
            </p:nvSpPr>
            <p:spPr bwMode="auto">
              <a:xfrm>
                <a:off x="2682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-6</a:t>
                </a:r>
              </a:p>
            </p:txBody>
          </p:sp>
          <p:sp>
            <p:nvSpPr>
              <p:cNvPr id="23770" name="Rectangle 14"/>
              <p:cNvSpPr>
                <a:spLocks noChangeArrowheads="1"/>
              </p:cNvSpPr>
              <p:nvPr/>
            </p:nvSpPr>
            <p:spPr bwMode="auto">
              <a:xfrm>
                <a:off x="2973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71" name="Rectangle 15"/>
              <p:cNvSpPr>
                <a:spLocks noChangeArrowheads="1"/>
              </p:cNvSpPr>
              <p:nvPr/>
            </p:nvSpPr>
            <p:spPr bwMode="auto">
              <a:xfrm>
                <a:off x="3066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-5</a:t>
                </a:r>
              </a:p>
            </p:txBody>
          </p:sp>
          <p:sp>
            <p:nvSpPr>
              <p:cNvPr id="23772" name="Rectangle 16"/>
              <p:cNvSpPr>
                <a:spLocks noChangeArrowheads="1"/>
              </p:cNvSpPr>
              <p:nvPr/>
            </p:nvSpPr>
            <p:spPr bwMode="auto">
              <a:xfrm>
                <a:off x="3288" y="4515"/>
                <a:ext cx="291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0.0001</a:t>
                </a:r>
              </a:p>
            </p:txBody>
          </p:sp>
          <p:sp>
            <p:nvSpPr>
              <p:cNvPr id="23773" name="Rectangle 17"/>
              <p:cNvSpPr>
                <a:spLocks noChangeArrowheads="1"/>
              </p:cNvSpPr>
              <p:nvPr/>
            </p:nvSpPr>
            <p:spPr bwMode="auto">
              <a:xfrm>
                <a:off x="3702" y="4515"/>
                <a:ext cx="23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0.001</a:t>
                </a:r>
              </a:p>
            </p:txBody>
          </p:sp>
          <p:sp>
            <p:nvSpPr>
              <p:cNvPr id="23774" name="Rectangle 18"/>
              <p:cNvSpPr>
                <a:spLocks noChangeArrowheads="1"/>
              </p:cNvSpPr>
              <p:nvPr/>
            </p:nvSpPr>
            <p:spPr bwMode="auto">
              <a:xfrm>
                <a:off x="4108" y="4515"/>
                <a:ext cx="18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0.01</a:t>
                </a:r>
              </a:p>
            </p:txBody>
          </p:sp>
          <p:sp>
            <p:nvSpPr>
              <p:cNvPr id="23775" name="Rectangle 19"/>
              <p:cNvSpPr>
                <a:spLocks noChangeArrowheads="1"/>
              </p:cNvSpPr>
              <p:nvPr/>
            </p:nvSpPr>
            <p:spPr bwMode="auto">
              <a:xfrm>
                <a:off x="4523" y="4515"/>
                <a:ext cx="13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0.1</a:t>
                </a:r>
              </a:p>
            </p:txBody>
          </p:sp>
          <p:sp>
            <p:nvSpPr>
              <p:cNvPr id="23776" name="Rectangle 20"/>
              <p:cNvSpPr>
                <a:spLocks noChangeArrowheads="1"/>
              </p:cNvSpPr>
              <p:nvPr/>
            </p:nvSpPr>
            <p:spPr bwMode="auto">
              <a:xfrm>
                <a:off x="4947" y="4515"/>
                <a:ext cx="53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</a:t>
                </a:r>
              </a:p>
            </p:txBody>
          </p:sp>
          <p:sp>
            <p:nvSpPr>
              <p:cNvPr id="23777" name="Rectangle 21"/>
              <p:cNvSpPr>
                <a:spLocks noChangeArrowheads="1"/>
              </p:cNvSpPr>
              <p:nvPr/>
            </p:nvSpPr>
            <p:spPr bwMode="auto">
              <a:xfrm>
                <a:off x="5298" y="4515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</p:grpSp>
        <p:sp>
          <p:nvSpPr>
            <p:cNvPr id="23744" name="Rectangle 22"/>
            <p:cNvSpPr>
              <a:spLocks noChangeArrowheads="1"/>
            </p:cNvSpPr>
            <p:nvPr/>
          </p:nvSpPr>
          <p:spPr bwMode="auto">
            <a:xfrm rot="16200000">
              <a:off x="1788" y="3229"/>
              <a:ext cx="48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3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Intensity</a:t>
              </a:r>
            </a:p>
          </p:txBody>
        </p:sp>
        <p:sp>
          <p:nvSpPr>
            <p:cNvPr id="23745" name="Line 23"/>
            <p:cNvSpPr>
              <a:spLocks noChangeShapeType="1"/>
            </p:cNvSpPr>
            <p:nvPr/>
          </p:nvSpPr>
          <p:spPr bwMode="auto">
            <a:xfrm>
              <a:off x="4272" y="3992"/>
              <a:ext cx="25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6" name="Rectangle 24"/>
            <p:cNvSpPr>
              <a:spLocks noChangeArrowheads="1"/>
            </p:cNvSpPr>
            <p:nvPr/>
          </p:nvSpPr>
          <p:spPr bwMode="auto">
            <a:xfrm>
              <a:off x="4062" y="4172"/>
              <a:ext cx="16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-4.0</a:t>
              </a:r>
            </a:p>
          </p:txBody>
        </p:sp>
        <p:sp>
          <p:nvSpPr>
            <p:cNvPr id="23747" name="Line 25"/>
            <p:cNvSpPr>
              <a:spLocks noChangeShapeType="1"/>
            </p:cNvSpPr>
            <p:nvPr/>
          </p:nvSpPr>
          <p:spPr bwMode="auto">
            <a:xfrm>
              <a:off x="3801" y="3632"/>
              <a:ext cx="391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8" name="Rectangle 26"/>
            <p:cNvSpPr>
              <a:spLocks noChangeArrowheads="1"/>
            </p:cNvSpPr>
            <p:nvPr/>
          </p:nvSpPr>
          <p:spPr bwMode="auto">
            <a:xfrm>
              <a:off x="3605" y="3740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-2.0</a:t>
              </a:r>
            </a:p>
          </p:txBody>
        </p:sp>
        <p:sp>
          <p:nvSpPr>
            <p:cNvPr id="23749" name="Line 27"/>
            <p:cNvSpPr>
              <a:spLocks noChangeShapeType="1"/>
            </p:cNvSpPr>
            <p:nvPr/>
          </p:nvSpPr>
          <p:spPr bwMode="auto">
            <a:xfrm>
              <a:off x="3120" y="2872"/>
              <a:ext cx="6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0" name="Rectangle 28"/>
            <p:cNvSpPr>
              <a:spLocks noChangeArrowheads="1"/>
            </p:cNvSpPr>
            <p:nvPr/>
          </p:nvSpPr>
          <p:spPr bwMode="auto">
            <a:xfrm>
              <a:off x="2989" y="3164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-3.1</a:t>
              </a:r>
            </a:p>
          </p:txBody>
        </p:sp>
        <p:sp>
          <p:nvSpPr>
            <p:cNvPr id="23751" name="Rectangle 29"/>
            <p:cNvSpPr>
              <a:spLocks noChangeArrowheads="1"/>
            </p:cNvSpPr>
            <p:nvPr/>
          </p:nvSpPr>
          <p:spPr bwMode="auto">
            <a:xfrm>
              <a:off x="2350" y="2740"/>
              <a:ext cx="7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</a:t>
              </a:r>
            </a:p>
          </p:txBody>
        </p:sp>
        <p:sp>
          <p:nvSpPr>
            <p:cNvPr id="23752" name="Rectangle 30"/>
            <p:cNvSpPr>
              <a:spLocks noChangeArrowheads="1"/>
            </p:cNvSpPr>
            <p:nvPr/>
          </p:nvSpPr>
          <p:spPr bwMode="auto">
            <a:xfrm>
              <a:off x="2413" y="2804"/>
              <a:ext cx="4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7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G</a:t>
              </a:r>
            </a:p>
          </p:txBody>
        </p:sp>
        <p:sp>
          <p:nvSpPr>
            <p:cNvPr id="23753" name="Rectangle 31"/>
            <p:cNvSpPr>
              <a:spLocks noChangeArrowheads="1"/>
            </p:cNvSpPr>
            <p:nvPr/>
          </p:nvSpPr>
          <p:spPr bwMode="auto">
            <a:xfrm>
              <a:off x="2469" y="2740"/>
              <a:ext cx="22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= 89  </a:t>
              </a:r>
            </a:p>
          </p:txBody>
        </p:sp>
        <p:sp>
          <p:nvSpPr>
            <p:cNvPr id="23754" name="Rectangle 32"/>
            <p:cNvSpPr>
              <a:spLocks noChangeArrowheads="1"/>
            </p:cNvSpPr>
            <p:nvPr/>
          </p:nvSpPr>
          <p:spPr bwMode="auto">
            <a:xfrm>
              <a:off x="2711" y="2748"/>
              <a:ext cx="6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Times" charset="0"/>
                  <a:ea typeface="Symbol" charset="2"/>
                  <a:cs typeface="Symbol" charset="2"/>
                  <a:sym typeface="Symbol" charset="2"/>
                </a:rPr>
                <a:t>μ</a:t>
              </a:r>
            </a:p>
          </p:txBody>
        </p:sp>
        <p:sp>
          <p:nvSpPr>
            <p:cNvPr id="23755" name="AutoShape 33"/>
            <p:cNvSpPr>
              <a:spLocks noChangeArrowheads="1"/>
            </p:cNvSpPr>
            <p:nvPr/>
          </p:nvSpPr>
          <p:spPr bwMode="auto">
            <a:xfrm>
              <a:off x="2712" y="2488"/>
              <a:ext cx="64" cy="8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10800" y="13745"/>
                  </a:lnTo>
                  <a:lnTo>
                    <a:pt x="0" y="2160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6" name="Line 34"/>
            <p:cNvSpPr>
              <a:spLocks noChangeShapeType="1"/>
            </p:cNvSpPr>
            <p:nvPr/>
          </p:nvSpPr>
          <p:spPr bwMode="auto">
            <a:xfrm>
              <a:off x="2745" y="2544"/>
              <a:ext cx="1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7" name="Line 35"/>
            <p:cNvSpPr>
              <a:spLocks noChangeShapeType="1"/>
            </p:cNvSpPr>
            <p:nvPr/>
          </p:nvSpPr>
          <p:spPr bwMode="auto">
            <a:xfrm>
              <a:off x="3784" y="2313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8" name="Line 36"/>
            <p:cNvSpPr>
              <a:spLocks noChangeShapeType="1"/>
            </p:cNvSpPr>
            <p:nvPr/>
          </p:nvSpPr>
          <p:spPr bwMode="auto">
            <a:xfrm>
              <a:off x="4408" y="244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9" name="Line 37"/>
            <p:cNvSpPr>
              <a:spLocks noChangeShapeType="1"/>
            </p:cNvSpPr>
            <p:nvPr/>
          </p:nvSpPr>
          <p:spPr bwMode="auto">
            <a:xfrm>
              <a:off x="2728" y="172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0" name="Line 38"/>
            <p:cNvSpPr>
              <a:spLocks noChangeShapeType="1"/>
            </p:cNvSpPr>
            <p:nvPr/>
          </p:nvSpPr>
          <p:spPr bwMode="auto">
            <a:xfrm>
              <a:off x="4984" y="2557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1" name="Line 39"/>
            <p:cNvSpPr>
              <a:spLocks noChangeShapeType="1"/>
            </p:cNvSpPr>
            <p:nvPr/>
          </p:nvSpPr>
          <p:spPr bwMode="auto">
            <a:xfrm rot="10800000" flipH="1">
              <a:off x="1392" y="3216"/>
              <a:ext cx="1536" cy="81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2" name="Line 40"/>
            <p:cNvSpPr>
              <a:spLocks noChangeShapeType="1"/>
            </p:cNvSpPr>
            <p:nvPr/>
          </p:nvSpPr>
          <p:spPr bwMode="auto">
            <a:xfrm rot="10800000" flipH="1">
              <a:off x="1488" y="3792"/>
              <a:ext cx="2064" cy="33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3" name="Line 41"/>
            <p:cNvSpPr>
              <a:spLocks noChangeShapeType="1"/>
            </p:cNvSpPr>
            <p:nvPr/>
          </p:nvSpPr>
          <p:spPr bwMode="auto">
            <a:xfrm rot="10800000" flipH="1">
              <a:off x="1920" y="4224"/>
              <a:ext cx="2112" cy="9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4" name="Rectangle 42"/>
            <p:cNvSpPr>
              <a:spLocks noChangeArrowheads="1"/>
            </p:cNvSpPr>
            <p:nvPr/>
          </p:nvSpPr>
          <p:spPr bwMode="auto">
            <a:xfrm>
              <a:off x="3001" y="4688"/>
              <a:ext cx="164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46038" algn="ctr" defTabSz="820738" eaLnBrk="1" hangingPunct="1"/>
              <a:r>
                <a:rPr lang="en-US" b="0" i="1" dirty="0">
                  <a:ea typeface="Times New Roman" charset="0"/>
                  <a:cs typeface="Times New Roman" charset="0"/>
                  <a:sym typeface="Times New Roman" charset="0"/>
                </a:rPr>
                <a:t>q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 [Å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-1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] ~ </a:t>
              </a:r>
              <a:r>
                <a:rPr lang="en-US" b="0" dirty="0" smtClean="0">
                  <a:ea typeface="Times New Roman" charset="0"/>
                  <a:cs typeface="Times New Roman" charset="0"/>
                  <a:sym typeface="Times New Roman" charset="0"/>
                </a:rPr>
                <a:t>Length</a:t>
              </a:r>
              <a:r>
                <a:rPr lang="en-US" b="0" baseline="30000" dirty="0" smtClean="0">
                  <a:ea typeface="Times New Roman" charset="0"/>
                  <a:cs typeface="Times New Roman" charset="0"/>
                  <a:sym typeface="Times New Roman" charset="0"/>
                </a:rPr>
                <a:t>-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1 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~ sin(</a:t>
              </a:r>
              <a:r>
                <a:rPr lang="en-US" b="0" dirty="0" err="1">
                  <a:latin typeface="+mn-lt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/2)</a:t>
              </a:r>
            </a:p>
          </p:txBody>
        </p:sp>
      </p:grpSp>
      <p:pic>
        <p:nvPicPr>
          <p:cNvPr id="23584" name="Picture 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0150" y="1681163"/>
            <a:ext cx="284163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>
            <a:off x="4343400" y="4953000"/>
            <a:ext cx="22098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410200" y="5562600"/>
            <a:ext cx="16002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38800" y="4572000"/>
            <a:ext cx="70924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USAS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5181600"/>
            <a:ext cx="56107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SAS</a:t>
            </a:r>
          </a:p>
        </p:txBody>
      </p:sp>
      <p:graphicFrame>
        <p:nvGraphicFramePr>
          <p:cNvPr id="1073" name="Object 1072"/>
          <p:cNvGraphicFramePr>
            <a:graphicFrameLocks noChangeAspect="1"/>
          </p:cNvGraphicFramePr>
          <p:nvPr/>
        </p:nvGraphicFramePr>
        <p:xfrm>
          <a:off x="304800" y="3276600"/>
          <a:ext cx="2171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407" name="Equation" r:id="rId8" imgW="1447387" imgH="456924" progId="Equation.3">
                  <p:embed/>
                </p:oleObj>
              </mc:Choice>
              <mc:Fallback>
                <p:oleObj name="Equation" r:id="rId8" imgW="1447387" imgH="4569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76600"/>
                        <a:ext cx="21717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001000" y="15240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Real</a:t>
            </a:r>
          </a:p>
          <a:p>
            <a:pPr algn="ctr"/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48600" y="4419600"/>
            <a:ext cx="1126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Reciprocal</a:t>
            </a:r>
          </a:p>
          <a:p>
            <a:pPr algn="ctr"/>
            <a:r>
              <a:rPr lang="en-US" dirty="0" smtClean="0"/>
              <a:t>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66800" y="66675"/>
            <a:ext cx="7772400" cy="458788"/>
          </a:xfrm>
        </p:spPr>
        <p:txBody>
          <a:bodyPr/>
          <a:lstStyle/>
          <a:p>
            <a:pPr marL="22225" indent="0"/>
            <a:r>
              <a:rPr lang="en-US"/>
              <a:t>Why Reciprocal Space?</a:t>
            </a:r>
          </a:p>
        </p:txBody>
      </p:sp>
      <p:graphicFrame>
        <p:nvGraphicFramePr>
          <p:cNvPr id="514051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978079"/>
              </p:ext>
            </p:extLst>
          </p:nvPr>
        </p:nvGraphicFramePr>
        <p:xfrm>
          <a:off x="1295400" y="1058862"/>
          <a:ext cx="2555875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74" name="Document" r:id="rId4" imgW="1639824" imgH="1472184" progId="Word.Document.8">
                  <p:embed/>
                </p:oleObj>
              </mc:Choice>
              <mc:Fallback>
                <p:oleObj name="Document" r:id="rId4" imgW="1639824" imgH="1472184" progId="Word.Document.8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58862"/>
                        <a:ext cx="2555875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52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517052"/>
              </p:ext>
            </p:extLst>
          </p:nvPr>
        </p:nvGraphicFramePr>
        <p:xfrm>
          <a:off x="1285875" y="3595687"/>
          <a:ext cx="2554288" cy="227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75" name="Document" r:id="rId6" imgW="1652016" imgH="1469136" progId="Word.Document.8">
                  <p:embed/>
                </p:oleObj>
              </mc:Choice>
              <mc:Fallback>
                <p:oleObj name="Document" r:id="rId6" imgW="1652016" imgH="1469136" progId="Word.Document.8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3595687"/>
                        <a:ext cx="2554288" cy="227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053" name="Picture 10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941388"/>
            <a:ext cx="42703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4054" name="Line 1030"/>
          <p:cNvSpPr>
            <a:spLocks noChangeShapeType="1"/>
          </p:cNvSpPr>
          <p:nvPr/>
        </p:nvSpPr>
        <p:spPr bwMode="auto">
          <a:xfrm>
            <a:off x="1246188" y="6118225"/>
            <a:ext cx="2633662" cy="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Text Box 1031"/>
          <p:cNvSpPr txBox="1">
            <a:spLocks/>
          </p:cNvSpPr>
          <p:nvPr/>
        </p:nvSpPr>
        <p:spPr bwMode="auto">
          <a:xfrm>
            <a:off x="1925638" y="6091238"/>
            <a:ext cx="947737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0">
                <a:solidFill>
                  <a:srgbClr val="000000"/>
                </a:solidFill>
                <a:latin typeface="Arial" charset="0"/>
                <a:cs typeface="Times" charset="0"/>
              </a:rPr>
              <a:t>10 µm</a:t>
            </a:r>
          </a:p>
        </p:txBody>
      </p:sp>
      <p:sp>
        <p:nvSpPr>
          <p:cNvPr id="514056" name="Text Box 1032"/>
          <p:cNvSpPr txBox="1">
            <a:spLocks/>
          </p:cNvSpPr>
          <p:nvPr/>
        </p:nvSpPr>
        <p:spPr bwMode="auto">
          <a:xfrm>
            <a:off x="430213" y="739775"/>
            <a:ext cx="4522787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latin typeface="Arial" charset="0"/>
              </a:rPr>
              <a:t>Isotactic polystyrene foams prepared by TIPS</a:t>
            </a:r>
            <a:endParaRPr lang="en-US" sz="1100" b="0" dirty="0">
              <a:latin typeface="Arial" charset="0"/>
            </a:endParaRPr>
          </a:p>
        </p:txBody>
      </p:sp>
      <p:sp>
        <p:nvSpPr>
          <p:cNvPr id="514057" name="Text Box 1033"/>
          <p:cNvSpPr txBox="1">
            <a:spLocks/>
          </p:cNvSpPr>
          <p:nvPr/>
        </p:nvSpPr>
        <p:spPr bwMode="auto">
          <a:xfrm>
            <a:off x="6289675" y="739775"/>
            <a:ext cx="174625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</a:rPr>
              <a:t>Jim </a:t>
            </a:r>
            <a:r>
              <a:rPr lang="en-US" sz="1600" dirty="0" err="1">
                <a:latin typeface="Arial" charset="0"/>
              </a:rPr>
              <a:t>Aubert</a:t>
            </a:r>
            <a:r>
              <a:rPr lang="en-US" sz="1600" dirty="0">
                <a:latin typeface="Arial" charset="0"/>
              </a:rPr>
              <a:t>, SNL</a:t>
            </a:r>
          </a:p>
        </p:txBody>
      </p:sp>
      <p:sp>
        <p:nvSpPr>
          <p:cNvPr id="514058" name="Rectangle 1034"/>
          <p:cNvSpPr>
            <a:spLocks/>
          </p:cNvSpPr>
          <p:nvPr/>
        </p:nvSpPr>
        <p:spPr bwMode="auto">
          <a:xfrm>
            <a:off x="1447800" y="6602161"/>
            <a:ext cx="65500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/>
          <a:p>
            <a:pPr defTabSz="820738" eaLnBrk="1" hangingPunct="1"/>
            <a:r>
              <a:rPr lang="en-US" sz="900" b="0" i="1" dirty="0">
                <a:solidFill>
                  <a:srgbClr val="000000"/>
                </a:solidFill>
                <a:latin typeface="Arial" charset="0"/>
              </a:rPr>
              <a:t>Ultra-small-angle neutron scattering: a new tool for materials research.</a:t>
            </a:r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 Cur. Opinion Sol. State &amp; Mat </a:t>
            </a:r>
            <a:r>
              <a:rPr lang="en-US" sz="900" b="0" dirty="0" err="1">
                <a:solidFill>
                  <a:srgbClr val="000000"/>
                </a:solidFill>
                <a:latin typeface="Arial" charset="0"/>
              </a:rPr>
              <a:t>Sci</a:t>
            </a:r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, 2004. 8(1): p. 39-47.</a:t>
            </a:r>
          </a:p>
        </p:txBody>
      </p:sp>
      <p:sp>
        <p:nvSpPr>
          <p:cNvPr id="514059" name="Text Box 1035"/>
          <p:cNvSpPr txBox="1">
            <a:spLocks noChangeArrowheads="1"/>
          </p:cNvSpPr>
          <p:nvPr/>
        </p:nvSpPr>
        <p:spPr bwMode="auto">
          <a:xfrm>
            <a:off x="5715000" y="6096000"/>
            <a:ext cx="2125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Images miss similarity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8245">
            <a:off x="430798" y="2744608"/>
            <a:ext cx="1663700" cy="965200"/>
          </a:xfrm>
          <a:prstGeom prst="rect">
            <a:avLst/>
          </a:prstGeom>
        </p:spPr>
      </p:pic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up the Phases</a:t>
            </a:r>
            <a:endParaRPr lang="en-US" dirty="0"/>
          </a:p>
        </p:txBody>
      </p:sp>
      <p:graphicFrame>
        <p:nvGraphicFramePr>
          <p:cNvPr id="2334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785812"/>
              </p:ext>
            </p:extLst>
          </p:nvPr>
        </p:nvGraphicFramePr>
        <p:xfrm>
          <a:off x="3200400" y="914400"/>
          <a:ext cx="3556000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92" name="Equation" r:id="rId5" imgW="2070100" imgH="1739900" progId="Equation.3">
                  <p:embed/>
                </p:oleObj>
              </mc:Choice>
              <mc:Fallback>
                <p:oleObj name="Equation" r:id="rId5" imgW="2070100" imgH="173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914400"/>
                        <a:ext cx="3556000" cy="2984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481" name="Oval 9"/>
          <p:cNvSpPr>
            <a:spLocks noChangeArrowheads="1"/>
          </p:cNvSpPr>
          <p:nvPr/>
        </p:nvSpPr>
        <p:spPr bwMode="auto">
          <a:xfrm flipV="1">
            <a:off x="1905000" y="152400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3" name="Oval 11"/>
          <p:cNvSpPr>
            <a:spLocks noChangeArrowheads="1"/>
          </p:cNvSpPr>
          <p:nvPr/>
        </p:nvSpPr>
        <p:spPr bwMode="auto">
          <a:xfrm>
            <a:off x="1295400" y="160020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4" name="Oval 12"/>
          <p:cNvSpPr>
            <a:spLocks noChangeArrowheads="1"/>
          </p:cNvSpPr>
          <p:nvPr/>
        </p:nvSpPr>
        <p:spPr bwMode="auto">
          <a:xfrm>
            <a:off x="762000" y="182880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5" name="Oval 13"/>
          <p:cNvSpPr>
            <a:spLocks noChangeArrowheads="1"/>
          </p:cNvSpPr>
          <p:nvPr/>
        </p:nvSpPr>
        <p:spPr bwMode="auto">
          <a:xfrm>
            <a:off x="1752600" y="198120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6" name="Line 14"/>
          <p:cNvSpPr>
            <a:spLocks noChangeShapeType="1"/>
          </p:cNvSpPr>
          <p:nvPr/>
        </p:nvSpPr>
        <p:spPr bwMode="auto">
          <a:xfrm flipH="1" flipV="1">
            <a:off x="871538" y="1938338"/>
            <a:ext cx="195262" cy="347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7" name="Line 15"/>
          <p:cNvSpPr>
            <a:spLocks noChangeShapeType="1"/>
          </p:cNvSpPr>
          <p:nvPr/>
        </p:nvSpPr>
        <p:spPr bwMode="auto">
          <a:xfrm flipV="1">
            <a:off x="1143000" y="1752600"/>
            <a:ext cx="261937" cy="500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8" name="Line 16"/>
          <p:cNvSpPr>
            <a:spLocks noChangeShapeType="1"/>
          </p:cNvSpPr>
          <p:nvPr/>
        </p:nvSpPr>
        <p:spPr bwMode="auto">
          <a:xfrm flipV="1">
            <a:off x="1143000" y="2057400"/>
            <a:ext cx="762000" cy="271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89" name="Text Box 17"/>
          <p:cNvSpPr txBox="1">
            <a:spLocks noChangeArrowheads="1"/>
          </p:cNvSpPr>
          <p:nvPr/>
        </p:nvSpPr>
        <p:spPr bwMode="auto">
          <a:xfrm>
            <a:off x="533400" y="2057400"/>
            <a:ext cx="3444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33490" name="Text Box 18"/>
          <p:cNvSpPr txBox="1">
            <a:spLocks noChangeArrowheads="1"/>
          </p:cNvSpPr>
          <p:nvPr/>
        </p:nvSpPr>
        <p:spPr bwMode="auto">
          <a:xfrm>
            <a:off x="1371600" y="2209800"/>
            <a:ext cx="3444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33491" name="Text Box 19"/>
          <p:cNvSpPr txBox="1">
            <a:spLocks noChangeArrowheads="1"/>
          </p:cNvSpPr>
          <p:nvPr/>
        </p:nvSpPr>
        <p:spPr bwMode="auto">
          <a:xfrm>
            <a:off x="990600" y="1676400"/>
            <a:ext cx="3444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33493" name="Rectangle 21"/>
          <p:cNvSpPr>
            <a:spLocks noChangeArrowheads="1"/>
          </p:cNvSpPr>
          <p:nvPr/>
        </p:nvSpPr>
        <p:spPr bwMode="auto">
          <a:xfrm>
            <a:off x="1981200" y="5486400"/>
            <a:ext cx="28194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latin typeface="Times" pitchFamily="-106" charset="0"/>
              </a:rPr>
              <a:t>Electron density </a:t>
            </a:r>
            <a:r>
              <a:rPr lang="en-US" sz="1200" dirty="0">
                <a:latin typeface="Times" pitchFamily="-106" charset="0"/>
              </a:rPr>
              <a:t>distribution</a:t>
            </a:r>
            <a:r>
              <a:rPr lang="en-US" sz="1200" b="0" dirty="0">
                <a:latin typeface="Times" pitchFamily="-106" charset="0"/>
              </a:rPr>
              <a:t> </a:t>
            </a:r>
          </a:p>
          <a:p>
            <a:pPr algn="ctr"/>
            <a:r>
              <a:rPr lang="en-US" sz="1200" b="0" i="1" dirty="0">
                <a:latin typeface="Times" pitchFamily="-106" charset="0"/>
              </a:rPr>
              <a:t>n</a:t>
            </a:r>
            <a:r>
              <a:rPr lang="en-US" sz="1200" b="0" dirty="0">
                <a:latin typeface="Times" pitchFamily="-106" charset="0"/>
              </a:rPr>
              <a:t>(</a:t>
            </a:r>
            <a:r>
              <a:rPr lang="en-US" sz="1200" i="1" dirty="0">
                <a:latin typeface="Times" pitchFamily="-106" charset="0"/>
              </a:rPr>
              <a:t>r</a:t>
            </a:r>
            <a:r>
              <a:rPr lang="en-US" sz="1200" b="0" dirty="0">
                <a:latin typeface="Times" pitchFamily="-106" charset="0"/>
              </a:rPr>
              <a:t>) = number of </a:t>
            </a:r>
            <a:r>
              <a:rPr lang="en-US" sz="1200" b="0" dirty="0" smtClean="0">
                <a:latin typeface="Times" pitchFamily="-106" charset="0"/>
              </a:rPr>
              <a:t>electrons in </a:t>
            </a:r>
            <a:r>
              <a:rPr lang="en-US" sz="1200" b="0" dirty="0">
                <a:latin typeface="Times" pitchFamily="-106" charset="0"/>
              </a:rPr>
              <a:t>a volume element </a:t>
            </a:r>
            <a:r>
              <a:rPr lang="en-US" sz="1200" b="0" i="1" dirty="0" err="1">
                <a:latin typeface="Times" pitchFamily="-106" charset="0"/>
              </a:rPr>
              <a:t>d</a:t>
            </a:r>
            <a:r>
              <a:rPr lang="en-US" sz="1200" dirty="0" err="1">
                <a:latin typeface="Times" pitchFamily="-106" charset="0"/>
              </a:rPr>
              <a:t>r</a:t>
            </a:r>
            <a:r>
              <a:rPr lang="en-US" sz="1200" i="1" dirty="0">
                <a:latin typeface="Times" pitchFamily="-106" charset="0"/>
              </a:rPr>
              <a:t> </a:t>
            </a:r>
            <a:r>
              <a:rPr lang="en-US" sz="1200" b="0" i="1" dirty="0">
                <a:latin typeface="Times" pitchFamily="-106" charset="0"/>
              </a:rPr>
              <a:t>= dx </a:t>
            </a:r>
            <a:r>
              <a:rPr lang="en-US" sz="1200" b="0" i="1" dirty="0" err="1">
                <a:latin typeface="Times" pitchFamily="-106" charset="0"/>
              </a:rPr>
              <a:t>dy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i="1" dirty="0" err="1">
                <a:latin typeface="Times" pitchFamily="-106" charset="0"/>
              </a:rPr>
              <a:t>dz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dirty="0">
                <a:latin typeface="Times" pitchFamily="-106" charset="0"/>
              </a:rPr>
              <a:t>around point </a:t>
            </a:r>
            <a:r>
              <a:rPr lang="en-US" sz="1200" dirty="0">
                <a:latin typeface="Times" pitchFamily="-106" charset="0"/>
              </a:rPr>
              <a:t>r</a:t>
            </a:r>
            <a:r>
              <a:rPr lang="en-US" sz="1200" i="1" dirty="0" smtClean="0">
                <a:latin typeface="Times" pitchFamily="-106" charset="0"/>
              </a:rPr>
              <a:t>.</a:t>
            </a:r>
          </a:p>
        </p:txBody>
      </p:sp>
      <p:sp>
        <p:nvSpPr>
          <p:cNvPr id="233497" name="Rectangle 25"/>
          <p:cNvSpPr>
            <a:spLocks noChangeArrowheads="1"/>
          </p:cNvSpPr>
          <p:nvPr/>
        </p:nvSpPr>
        <p:spPr bwMode="auto">
          <a:xfrm>
            <a:off x="5105400" y="5486400"/>
            <a:ext cx="28194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Times" pitchFamily="-106" charset="0"/>
              </a:rPr>
              <a:t>Scattering length density distribution</a:t>
            </a:r>
            <a:r>
              <a:rPr lang="en-US" sz="1200" b="0" dirty="0">
                <a:latin typeface="Times" pitchFamily="-106" charset="0"/>
              </a:rPr>
              <a:t> </a:t>
            </a:r>
          </a:p>
          <a:p>
            <a:pPr algn="ctr"/>
            <a:r>
              <a:rPr lang="en-US" sz="1200" b="0" i="1" dirty="0" err="1">
                <a:latin typeface="Times New Roman"/>
                <a:cs typeface="Times New Roman"/>
              </a:rPr>
              <a:t>ρ</a:t>
            </a:r>
            <a:r>
              <a:rPr lang="en-US" sz="1200" b="0" dirty="0">
                <a:latin typeface="Times" pitchFamily="-106" charset="0"/>
              </a:rPr>
              <a:t>(</a:t>
            </a:r>
            <a:r>
              <a:rPr lang="en-US" sz="1200" i="1" dirty="0">
                <a:latin typeface="Times" pitchFamily="-106" charset="0"/>
              </a:rPr>
              <a:t>r</a:t>
            </a:r>
            <a:r>
              <a:rPr lang="en-US" sz="1200" b="0" dirty="0">
                <a:latin typeface="Times" pitchFamily="-106" charset="0"/>
              </a:rPr>
              <a:t>) = scattering length in a volume element </a:t>
            </a:r>
            <a:r>
              <a:rPr lang="en-US" sz="1200" b="0" dirty="0" err="1">
                <a:latin typeface="Times" pitchFamily="-106" charset="0"/>
              </a:rPr>
              <a:t>d</a:t>
            </a:r>
            <a:r>
              <a:rPr lang="en-US" sz="1200" dirty="0" err="1">
                <a:latin typeface="Times" pitchFamily="-106" charset="0"/>
              </a:rPr>
              <a:t>r</a:t>
            </a:r>
            <a:r>
              <a:rPr lang="en-US" sz="1200" dirty="0">
                <a:latin typeface="Times" pitchFamily="-106" charset="0"/>
              </a:rPr>
              <a:t> </a:t>
            </a:r>
            <a:r>
              <a:rPr lang="en-US" sz="1200" b="0" dirty="0">
                <a:latin typeface="Times" pitchFamily="-106" charset="0"/>
              </a:rPr>
              <a:t>= </a:t>
            </a:r>
            <a:r>
              <a:rPr lang="en-US" sz="1200" b="0" i="1" dirty="0">
                <a:latin typeface="Times" pitchFamily="-106" charset="0"/>
              </a:rPr>
              <a:t>dx </a:t>
            </a:r>
            <a:r>
              <a:rPr lang="en-US" sz="1200" b="0" i="1" dirty="0" err="1">
                <a:latin typeface="Times" pitchFamily="-106" charset="0"/>
              </a:rPr>
              <a:t>dy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i="1" dirty="0" err="1">
                <a:latin typeface="Times" pitchFamily="-106" charset="0"/>
              </a:rPr>
              <a:t>dz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dirty="0">
                <a:latin typeface="Times" pitchFamily="-106" charset="0"/>
              </a:rPr>
              <a:t>around point </a:t>
            </a:r>
            <a:r>
              <a:rPr lang="en-US" sz="1200" dirty="0">
                <a:latin typeface="Times" pitchFamily="-106" charset="0"/>
              </a:rPr>
              <a:t>r.</a:t>
            </a:r>
          </a:p>
        </p:txBody>
      </p:sp>
      <p:graphicFrame>
        <p:nvGraphicFramePr>
          <p:cNvPr id="23349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871811"/>
              </p:ext>
            </p:extLst>
          </p:nvPr>
        </p:nvGraphicFramePr>
        <p:xfrm>
          <a:off x="5432425" y="6165850"/>
          <a:ext cx="24415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93" name="Equation" r:id="rId7" imgW="1701800" imgH="393700" progId="Equation.3">
                  <p:embed/>
                </p:oleObj>
              </mc:Choice>
              <mc:Fallback>
                <p:oleObj name="Equation" r:id="rId7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6165850"/>
                        <a:ext cx="2441575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0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15656"/>
              </p:ext>
            </p:extLst>
          </p:nvPr>
        </p:nvGraphicFramePr>
        <p:xfrm>
          <a:off x="7543800" y="2362200"/>
          <a:ext cx="83127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94" name="Equation" r:id="rId9" imgW="571225" imgH="279278" progId="Equation.3">
                  <p:embed/>
                </p:oleObj>
              </mc:Choice>
              <mc:Fallback>
                <p:oleObj name="Equation" r:id="rId9" imgW="571225" imgH="2792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362200"/>
                        <a:ext cx="831273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501" name="Text Box 29"/>
          <p:cNvSpPr txBox="1">
            <a:spLocks noChangeArrowheads="1"/>
          </p:cNvSpPr>
          <p:nvPr/>
        </p:nvSpPr>
        <p:spPr bwMode="auto">
          <a:xfrm>
            <a:off x="7239000" y="3429000"/>
            <a:ext cx="13716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i="1" dirty="0" err="1" smtClean="0">
                <a:latin typeface="Times New Roman"/>
                <a:cs typeface="Times New Roman"/>
                <a:sym typeface="Symbol" pitchFamily="-106" charset="2"/>
              </a:rPr>
              <a:t>ρ</a:t>
            </a:r>
            <a:r>
              <a:rPr lang="en-US" b="0" i="1" dirty="0" err="1">
                <a:latin typeface="Times"/>
                <a:cs typeface="Times"/>
              </a:rPr>
              <a:t>(</a:t>
            </a:r>
            <a:r>
              <a:rPr lang="en-US" i="1" dirty="0" err="1">
                <a:latin typeface="Times"/>
                <a:cs typeface="Times"/>
              </a:rPr>
              <a:t>r</a:t>
            </a:r>
            <a:r>
              <a:rPr lang="en-US" b="0" i="1" dirty="0" smtClean="0">
                <a:latin typeface="Times"/>
                <a:cs typeface="Times"/>
              </a:rPr>
              <a:t>) = </a:t>
            </a:r>
            <a:r>
              <a:rPr lang="en-US" b="0" i="1" dirty="0" err="1" smtClean="0">
                <a:latin typeface="Times"/>
                <a:cs typeface="Times"/>
              </a:rPr>
              <a:t>bn(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b="0" i="1" dirty="0" smtClean="0">
                <a:latin typeface="Times"/>
                <a:cs typeface="Times"/>
              </a:rPr>
              <a:t>)</a:t>
            </a:r>
            <a:endParaRPr lang="en-US" b="0" i="1" dirty="0">
              <a:latin typeface="Times"/>
              <a:cs typeface="Time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2800" y="1143000"/>
            <a:ext cx="1455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Many electrons</a:t>
            </a:r>
            <a:endParaRPr lang="en-US" b="0" dirty="0"/>
          </a:p>
        </p:txBody>
      </p:sp>
      <p:graphicFrame>
        <p:nvGraphicFramePr>
          <p:cNvPr id="23350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046904"/>
              </p:ext>
            </p:extLst>
          </p:nvPr>
        </p:nvGraphicFramePr>
        <p:xfrm>
          <a:off x="2881313" y="6088063"/>
          <a:ext cx="10414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95" name="Equation" r:id="rId11" imgW="622300" imgH="393700" progId="Equation.3">
                  <p:embed/>
                </p:oleObj>
              </mc:Choice>
              <mc:Fallback>
                <p:oleObj name="Equation" r:id="rId11" imgW="622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088063"/>
                        <a:ext cx="1041400" cy="65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648200"/>
            <a:ext cx="5803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Amplitude  is the Fourier transform of the SLD distribution  (almost)</a:t>
            </a:r>
            <a:endParaRPr lang="en-US" b="0" dirty="0"/>
          </a:p>
        </p:txBody>
      </p:sp>
      <p:cxnSp>
        <p:nvCxnSpPr>
          <p:cNvPr id="32" name="Straight Arrow Connector 31"/>
          <p:cNvCxnSpPr>
            <a:stCxn id="233488" idx="0"/>
            <a:endCxn id="233481" idx="1"/>
          </p:cNvCxnSpPr>
          <p:nvPr/>
        </p:nvCxnSpPr>
        <p:spPr bwMode="auto">
          <a:xfrm rot="5400000" flipH="1" flipV="1">
            <a:off x="1235869" y="1626254"/>
            <a:ext cx="609741" cy="79547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524000" y="1524000"/>
            <a:ext cx="3444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auto">
          <a:xfrm flipV="1">
            <a:off x="1021080" y="216408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43600" y="1981200"/>
            <a:ext cx="2828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scattering length of one electron</a:t>
            </a:r>
            <a:endParaRPr lang="en-US" b="0" dirty="0"/>
          </a:p>
        </p:txBody>
      </p:sp>
      <p:sp>
        <p:nvSpPr>
          <p:cNvPr id="3" name="Freeform 2"/>
          <p:cNvSpPr/>
          <p:nvPr/>
        </p:nvSpPr>
        <p:spPr>
          <a:xfrm>
            <a:off x="5181600" y="3737415"/>
            <a:ext cx="1442703" cy="530942"/>
          </a:xfrm>
          <a:custGeom>
            <a:avLst/>
            <a:gdLst>
              <a:gd name="connsiteX0" fmla="*/ 1442703 w 1442703"/>
              <a:gd name="connsiteY0" fmla="*/ 530942 h 530942"/>
              <a:gd name="connsiteX1" fmla="*/ 578662 w 1442703"/>
              <a:gd name="connsiteY1" fmla="*/ 426835 h 530942"/>
              <a:gd name="connsiteX2" fmla="*/ 6105 w 1442703"/>
              <a:gd name="connsiteY2" fmla="*/ 312319 h 530942"/>
              <a:gd name="connsiteX3" fmla="*/ 276768 w 1442703"/>
              <a:gd name="connsiteY3" fmla="*/ 239444 h 530942"/>
              <a:gd name="connsiteX4" fmla="*/ 276768 w 1442703"/>
              <a:gd name="connsiteY4" fmla="*/ 0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703" h="530942">
                <a:moveTo>
                  <a:pt x="1442703" y="530942"/>
                </a:moveTo>
                <a:cubicBezTo>
                  <a:pt x="1130399" y="497107"/>
                  <a:pt x="818095" y="463272"/>
                  <a:pt x="578662" y="426835"/>
                </a:cubicBezTo>
                <a:cubicBezTo>
                  <a:pt x="339229" y="390398"/>
                  <a:pt x="56421" y="343551"/>
                  <a:pt x="6105" y="312319"/>
                </a:cubicBezTo>
                <a:cubicBezTo>
                  <a:pt x="-44211" y="281087"/>
                  <a:pt x="231657" y="291497"/>
                  <a:pt x="276768" y="239444"/>
                </a:cubicBezTo>
                <a:cubicBezTo>
                  <a:pt x="321878" y="187391"/>
                  <a:pt x="276768" y="0"/>
                  <a:pt x="2767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105400" y="2209800"/>
            <a:ext cx="836501" cy="318329"/>
          </a:xfrm>
          <a:custGeom>
            <a:avLst/>
            <a:gdLst>
              <a:gd name="connsiteX0" fmla="*/ 836501 w 836501"/>
              <a:gd name="connsiteY0" fmla="*/ 6010 h 318329"/>
              <a:gd name="connsiteX1" fmla="*/ 45331 w 836501"/>
              <a:gd name="connsiteY1" fmla="*/ 6010 h 318329"/>
              <a:gd name="connsiteX2" fmla="*/ 139022 w 836501"/>
              <a:gd name="connsiteY2" fmla="*/ 68474 h 318329"/>
              <a:gd name="connsiteX3" fmla="*/ 492967 w 836501"/>
              <a:gd name="connsiteY3" fmla="*/ 120527 h 318329"/>
              <a:gd name="connsiteX4" fmla="*/ 368045 w 836501"/>
              <a:gd name="connsiteY4" fmla="*/ 318329 h 31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501" h="318329">
                <a:moveTo>
                  <a:pt x="836501" y="6010"/>
                </a:moveTo>
                <a:cubicBezTo>
                  <a:pt x="499039" y="804"/>
                  <a:pt x="161577" y="-4401"/>
                  <a:pt x="45331" y="6010"/>
                </a:cubicBezTo>
                <a:cubicBezTo>
                  <a:pt x="-70916" y="16421"/>
                  <a:pt x="64416" y="49388"/>
                  <a:pt x="139022" y="68474"/>
                </a:cubicBezTo>
                <a:cubicBezTo>
                  <a:pt x="213628" y="87560"/>
                  <a:pt x="454797" y="78885"/>
                  <a:pt x="492967" y="120527"/>
                </a:cubicBezTo>
                <a:cubicBezTo>
                  <a:pt x="531137" y="162169"/>
                  <a:pt x="368045" y="318329"/>
                  <a:pt x="368045" y="31832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pSp>
        <p:nvGrpSpPr>
          <p:cNvPr id="35" name="Group 16"/>
          <p:cNvGrpSpPr>
            <a:grpSpLocks/>
          </p:cNvGrpSpPr>
          <p:nvPr/>
        </p:nvGrpSpPr>
        <p:grpSpPr bwMode="auto">
          <a:xfrm>
            <a:off x="381000" y="2590800"/>
            <a:ext cx="1447800" cy="1447800"/>
            <a:chOff x="3792" y="1728"/>
            <a:chExt cx="912" cy="912"/>
          </a:xfrm>
        </p:grpSpPr>
        <p:sp>
          <p:nvSpPr>
            <p:cNvPr id="36" name="Oval 12"/>
            <p:cNvSpPr>
              <a:spLocks noChangeArrowheads="1"/>
            </p:cNvSpPr>
            <p:nvPr/>
          </p:nvSpPr>
          <p:spPr bwMode="auto">
            <a:xfrm>
              <a:off x="4104" y="2040"/>
              <a:ext cx="288" cy="2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3"/>
            <p:cNvSpPr>
              <a:spLocks noChangeArrowheads="1"/>
            </p:cNvSpPr>
            <p:nvPr/>
          </p:nvSpPr>
          <p:spPr bwMode="auto">
            <a:xfrm>
              <a:off x="3960" y="1896"/>
              <a:ext cx="576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3792" y="1728"/>
              <a:ext cx="912" cy="9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2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312053"/>
              </p:ext>
            </p:extLst>
          </p:nvPr>
        </p:nvGraphicFramePr>
        <p:xfrm>
          <a:off x="1371600" y="3962400"/>
          <a:ext cx="103346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96" name="Equation" r:id="rId13" imgW="622300" imgH="584200" progId="Equation.3">
                  <p:embed/>
                </p:oleObj>
              </mc:Choice>
              <mc:Fallback>
                <p:oleObj name="Equation" r:id="rId13" imgW="6223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962400"/>
                        <a:ext cx="1033462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5"/>
          <p:cNvSpPr>
            <a:spLocks noChangeArrowheads="1"/>
          </p:cNvSpPr>
          <p:nvPr/>
        </p:nvSpPr>
        <p:spPr bwMode="auto">
          <a:xfrm>
            <a:off x="989645" y="3200545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Scattering Length Density (SLD) Distribution</a:t>
            </a:r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859366"/>
              </p:ext>
            </p:extLst>
          </p:nvPr>
        </p:nvGraphicFramePr>
        <p:xfrm>
          <a:off x="3455988" y="828675"/>
          <a:ext cx="2443162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12" name="Equation" r:id="rId4" imgW="1320800" imgH="431800" progId="Equation.3">
                  <p:embed/>
                </p:oleObj>
              </mc:Choice>
              <mc:Fallback>
                <p:oleObj name="Equation" r:id="rId4" imgW="1320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988" y="828675"/>
                        <a:ext cx="2443162" cy="814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45601"/>
              </p:ext>
            </p:extLst>
          </p:nvPr>
        </p:nvGraphicFramePr>
        <p:xfrm>
          <a:off x="2559050" y="4297363"/>
          <a:ext cx="4433888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13" name="Equation" r:id="rId6" imgW="2717800" imgH="444500" progId="Equation.3">
                  <p:embed/>
                </p:oleObj>
              </mc:Choice>
              <mc:Fallback>
                <p:oleObj name="Equation" r:id="rId6" imgW="2717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050" y="4297363"/>
                        <a:ext cx="4433888" cy="7445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5002" name="Text Box 26"/>
          <p:cNvSpPr txBox="1">
            <a:spLocks noChangeArrowheads="1"/>
          </p:cNvSpPr>
          <p:nvPr/>
        </p:nvSpPr>
        <p:spPr bwMode="auto">
          <a:xfrm>
            <a:off x="228600" y="1143000"/>
            <a:ext cx="18938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cs typeface="+mn-cs"/>
              </a:rPr>
              <a:t>Fourier transform of </a:t>
            </a:r>
          </a:p>
          <a:p>
            <a:pPr>
              <a:defRPr/>
            </a:pPr>
            <a:r>
              <a:rPr lang="en-US" b="0">
                <a:cs typeface="+mn-cs"/>
              </a:rPr>
              <a:t>the scattering length </a:t>
            </a:r>
          </a:p>
          <a:p>
            <a:pPr>
              <a:defRPr/>
            </a:pPr>
            <a:r>
              <a:rPr lang="en-US" b="0">
                <a:cs typeface="+mn-cs"/>
              </a:rPr>
              <a:t>density distribution</a:t>
            </a:r>
          </a:p>
        </p:txBody>
      </p:sp>
      <p:sp>
        <p:nvSpPr>
          <p:cNvPr id="255012" name="Rectangle 36"/>
          <p:cNvSpPr>
            <a:spLocks noChangeArrowheads="1"/>
          </p:cNvSpPr>
          <p:nvPr/>
        </p:nvSpPr>
        <p:spPr bwMode="auto">
          <a:xfrm>
            <a:off x="2286000" y="4267200"/>
            <a:ext cx="4724400" cy="762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5016" name="Text Box 40"/>
          <p:cNvSpPr txBox="1">
            <a:spLocks noChangeArrowheads="1"/>
          </p:cNvSpPr>
          <p:nvPr/>
        </p:nvSpPr>
        <p:spPr bwMode="auto">
          <a:xfrm>
            <a:off x="7070725" y="1281113"/>
            <a:ext cx="183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Can</a:t>
            </a:r>
            <a:r>
              <a:rPr lang="ja-JP" altLang="en-US">
                <a:latin typeface="Arial"/>
                <a:cs typeface="+mn-cs"/>
              </a:rPr>
              <a:t>’</a:t>
            </a:r>
            <a:r>
              <a:rPr lang="en-US">
                <a:cs typeface="+mn-cs"/>
              </a:rPr>
              <a:t>t be measured</a:t>
            </a:r>
          </a:p>
        </p:txBody>
      </p:sp>
      <p:sp>
        <p:nvSpPr>
          <p:cNvPr id="255020" name="Text Box 44"/>
          <p:cNvSpPr txBox="1">
            <a:spLocks noChangeArrowheads="1"/>
          </p:cNvSpPr>
          <p:nvPr/>
        </p:nvSpPr>
        <p:spPr bwMode="auto">
          <a:xfrm>
            <a:off x="5486400" y="2819400"/>
            <a:ext cx="671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 err="1" smtClean="0">
                <a:latin typeface="Times New Roman"/>
                <a:cs typeface="Times New Roman"/>
                <a:sym typeface="Symbol"/>
              </a:rPr>
              <a:t>ρ</a:t>
            </a:r>
            <a:r>
              <a:rPr lang="en-US" sz="2000" b="0" dirty="0" smtClean="0">
                <a:cs typeface="+mn-cs"/>
              </a:rPr>
              <a:t>(</a:t>
            </a:r>
            <a:r>
              <a:rPr lang="en-US" sz="2000" i="1" dirty="0">
                <a:cs typeface="+mn-cs"/>
              </a:rPr>
              <a:t>r</a:t>
            </a:r>
            <a:r>
              <a:rPr lang="en-US" sz="2000" b="0" dirty="0">
                <a:cs typeface="+mn-cs"/>
              </a:rPr>
              <a:t>)</a:t>
            </a:r>
          </a:p>
        </p:txBody>
      </p:sp>
      <p:sp>
        <p:nvSpPr>
          <p:cNvPr id="255021" name="Text Box 45"/>
          <p:cNvSpPr txBox="1">
            <a:spLocks noChangeArrowheads="1"/>
          </p:cNvSpPr>
          <p:nvPr/>
        </p:nvSpPr>
        <p:spPr bwMode="auto">
          <a:xfrm>
            <a:off x="1295400" y="5105400"/>
            <a:ext cx="63728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cs typeface="+mn-cs"/>
              </a:rPr>
              <a:t>What we measure</a:t>
            </a:r>
            <a:r>
              <a:rPr lang="en-US" b="0" dirty="0"/>
              <a:t>:  Square of the Fourier transform of the SLD </a:t>
            </a:r>
            <a:r>
              <a:rPr lang="en-US" b="0" dirty="0" smtClean="0"/>
              <a:t>distribution</a:t>
            </a:r>
            <a:endParaRPr lang="en-US" b="0" dirty="0"/>
          </a:p>
        </p:txBody>
      </p:sp>
      <p:sp>
        <p:nvSpPr>
          <p:cNvPr id="255022" name="Text Box 46"/>
          <p:cNvSpPr txBox="1">
            <a:spLocks noChangeArrowheads="1"/>
          </p:cNvSpPr>
          <p:nvPr/>
        </p:nvSpPr>
        <p:spPr bwMode="auto">
          <a:xfrm>
            <a:off x="7010400" y="4495800"/>
            <a:ext cx="170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Can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>
                <a:cs typeface="+mn-cs"/>
              </a:rPr>
              <a:t>t </a:t>
            </a:r>
            <a:r>
              <a:rPr lang="en-US" dirty="0">
                <a:cs typeface="+mn-cs"/>
              </a:rPr>
              <a:t>be inverted</a:t>
            </a: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771574"/>
              </p:ext>
            </p:extLst>
          </p:nvPr>
        </p:nvGraphicFramePr>
        <p:xfrm>
          <a:off x="3657600" y="2209800"/>
          <a:ext cx="1703327" cy="152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14" name="Document" r:id="rId9" imgW="1638300" imgH="1473200" progId="Word.Document.8">
                  <p:embed/>
                </p:oleObj>
              </mc:Choice>
              <mc:Fallback>
                <p:oleObj name="Document" r:id="rId9" imgW="1638300" imgH="1473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209800"/>
                        <a:ext cx="1703327" cy="1528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21370"/>
              </p:ext>
            </p:extLst>
          </p:nvPr>
        </p:nvGraphicFramePr>
        <p:xfrm>
          <a:off x="5410200" y="5638800"/>
          <a:ext cx="29098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15" name="Equation" r:id="rId11" imgW="1600200" imgH="292100" progId="Equation.3">
                  <p:embed/>
                </p:oleObj>
              </mc:Choice>
              <mc:Fallback>
                <p:oleObj name="Equation" r:id="rId11" imgW="1600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638800"/>
                        <a:ext cx="2909887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424915"/>
              </p:ext>
            </p:extLst>
          </p:nvPr>
        </p:nvGraphicFramePr>
        <p:xfrm>
          <a:off x="381000" y="5562600"/>
          <a:ext cx="4814887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16" name="Equation" r:id="rId13" imgW="2438400" imgH="622300" progId="Equation.3">
                  <p:embed/>
                </p:oleObj>
              </mc:Choice>
              <mc:Fallback>
                <p:oleObj name="Equation" r:id="rId13" imgW="24384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562600"/>
                        <a:ext cx="4814887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3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52600"/>
            <a:ext cx="2852738" cy="2322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Disordered Systems in Real Space</a:t>
            </a:r>
            <a:endParaRPr lang="en-US" dirty="0"/>
          </a:p>
        </p:txBody>
      </p:sp>
      <p:graphicFrame>
        <p:nvGraphicFramePr>
          <p:cNvPr id="64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796651"/>
              </p:ext>
            </p:extLst>
          </p:nvPr>
        </p:nvGraphicFramePr>
        <p:xfrm>
          <a:off x="5715000" y="1295400"/>
          <a:ext cx="232900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69" name="Equation" r:id="rId5" imgW="1510772" imgH="317477" progId="Equation.3">
                  <p:embed/>
                </p:oleObj>
              </mc:Choice>
              <mc:Fallback>
                <p:oleObj name="Equation" r:id="rId5" imgW="1510772" imgH="3174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295400"/>
                        <a:ext cx="2329003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416336"/>
              </p:ext>
            </p:extLst>
          </p:nvPr>
        </p:nvGraphicFramePr>
        <p:xfrm>
          <a:off x="1828800" y="1295400"/>
          <a:ext cx="6302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70" name="Equation" r:id="rId7" imgW="431861" imgH="229151" progId="Equation.3">
                  <p:embed/>
                </p:oleObj>
              </mc:Choice>
              <mc:Fallback>
                <p:oleObj name="Equation" r:id="rId7" imgW="431861" imgH="2291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95400"/>
                        <a:ext cx="6302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flipV="1">
            <a:off x="838200" y="3348335"/>
            <a:ext cx="990600" cy="9144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143000" y="3881735"/>
            <a:ext cx="405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1" dirty="0" err="1" smtClean="0"/>
              <a:t>r</a:t>
            </a:r>
            <a:endParaRPr lang="en-US" sz="2400" b="0" i="1" dirty="0"/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5638800" y="2182812"/>
            <a:ext cx="2632075" cy="2084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b="0"/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83658"/>
              </p:ext>
            </p:extLst>
          </p:nvPr>
        </p:nvGraphicFramePr>
        <p:xfrm>
          <a:off x="4845177" y="2743201"/>
          <a:ext cx="71107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71" name="Equation" r:id="rId9" imgW="508000" imgH="267252" progId="Equation.3">
                  <p:embed/>
                </p:oleObj>
              </mc:Choice>
              <mc:Fallback>
                <p:oleObj name="Equation" r:id="rId9" imgW="508000" imgH="2672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177" y="2743201"/>
                        <a:ext cx="71107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8"/>
          <p:cNvSpPr>
            <a:spLocks/>
          </p:cNvSpPr>
          <p:nvPr/>
        </p:nvSpPr>
        <p:spPr bwMode="auto">
          <a:xfrm>
            <a:off x="5749925" y="2393950"/>
            <a:ext cx="2370138" cy="1652587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202" y="28"/>
              </a:cxn>
              <a:cxn ang="0">
                <a:pos x="394" y="220"/>
              </a:cxn>
              <a:cxn ang="0">
                <a:pos x="778" y="844"/>
              </a:cxn>
              <a:cxn ang="0">
                <a:pos x="1162" y="1084"/>
              </a:cxn>
              <a:cxn ang="0">
                <a:pos x="1642" y="1180"/>
              </a:cxn>
            </a:cxnLst>
            <a:rect l="0" t="0" r="r" b="b"/>
            <a:pathLst>
              <a:path w="1642" h="1180">
                <a:moveTo>
                  <a:pt x="0" y="50"/>
                </a:moveTo>
                <a:cubicBezTo>
                  <a:pt x="34" y="48"/>
                  <a:pt x="136" y="0"/>
                  <a:pt x="202" y="28"/>
                </a:cubicBezTo>
                <a:cubicBezTo>
                  <a:pt x="268" y="56"/>
                  <a:pt x="298" y="84"/>
                  <a:pt x="394" y="220"/>
                </a:cubicBezTo>
                <a:cubicBezTo>
                  <a:pt x="490" y="356"/>
                  <a:pt x="650" y="700"/>
                  <a:pt x="778" y="844"/>
                </a:cubicBezTo>
                <a:cubicBezTo>
                  <a:pt x="906" y="988"/>
                  <a:pt x="1018" y="1028"/>
                  <a:pt x="1162" y="1084"/>
                </a:cubicBezTo>
                <a:cubicBezTo>
                  <a:pt x="1306" y="1140"/>
                  <a:pt x="1474" y="1160"/>
                  <a:pt x="1642" y="1180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62800" y="2335212"/>
            <a:ext cx="1103313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Real space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5927725" y="3184525"/>
            <a:ext cx="28725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 err="1" smtClean="0">
                <a:latin typeface="Times"/>
                <a:cs typeface="Times"/>
                <a:sym typeface="Symbol" charset="2"/>
              </a:rPr>
              <a:t>ξ</a:t>
            </a:r>
            <a:endParaRPr lang="en-US" b="0" dirty="0">
              <a:latin typeface="Times"/>
              <a:cs typeface="Times"/>
            </a:endParaRP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5791200" y="3173412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b="0"/>
          </a:p>
        </p:txBody>
      </p:sp>
      <p:sp>
        <p:nvSpPr>
          <p:cNvPr id="18" name="TextBox 17"/>
          <p:cNvSpPr txBox="1"/>
          <p:nvPr/>
        </p:nvSpPr>
        <p:spPr>
          <a:xfrm>
            <a:off x="609600" y="914400"/>
            <a:ext cx="2612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Electron Density Distribution</a:t>
            </a:r>
            <a:endParaRPr lang="en-US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5564496" y="685800"/>
            <a:ext cx="26123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Correlation Function of the</a:t>
            </a:r>
          </a:p>
          <a:p>
            <a:pPr algn="ctr"/>
            <a:r>
              <a:rPr lang="en-US" b="0" dirty="0" smtClean="0"/>
              <a:t>Electron Density Distribution</a:t>
            </a:r>
            <a:endParaRPr lang="en-US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4838700"/>
            <a:ext cx="30879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Depends on latitude and longitude.</a:t>
            </a:r>
          </a:p>
          <a:p>
            <a:pPr algn="ctr"/>
            <a:r>
              <a:rPr lang="en-US" b="0" dirty="0" smtClean="0"/>
              <a:t>Too much information to be useful.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4838700"/>
            <a:ext cx="31364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Depends on separation distance.</a:t>
            </a:r>
          </a:p>
          <a:p>
            <a:r>
              <a:rPr lang="en-US" b="0" dirty="0" smtClean="0"/>
              <a:t>Retains statistically significant info.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5600" y="4267200"/>
            <a:ext cx="405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 err="1" smtClean="0"/>
              <a:t>r</a:t>
            </a:r>
            <a:endParaRPr lang="en-US" sz="2400" b="0" i="1" dirty="0"/>
          </a:p>
        </p:txBody>
      </p:sp>
      <p:sp>
        <p:nvSpPr>
          <p:cNvPr id="23" name="Rectangle 22"/>
          <p:cNvSpPr/>
          <p:nvPr/>
        </p:nvSpPr>
        <p:spPr>
          <a:xfrm>
            <a:off x="2286000" y="5715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dirty="0" smtClean="0"/>
              <a:t>Resolution problems at small </a:t>
            </a:r>
            <a:r>
              <a:rPr lang="en-US" b="0" i="1" dirty="0" smtClean="0"/>
              <a:t>r</a:t>
            </a:r>
          </a:p>
          <a:p>
            <a:pPr algn="ctr"/>
            <a:r>
              <a:rPr lang="en-US" b="0" dirty="0" smtClean="0"/>
              <a:t>Opacity problems for large </a:t>
            </a:r>
            <a:r>
              <a:rPr lang="en-US" b="0" i="1" dirty="0" smtClean="0"/>
              <a:t>r</a:t>
            </a:r>
          </a:p>
          <a:p>
            <a:pPr algn="ctr"/>
            <a:r>
              <a:rPr lang="en-US" b="0" dirty="0" smtClean="0"/>
              <a:t>2-dimensional</a:t>
            </a:r>
          </a:p>
          <a:p>
            <a:pPr algn="ctr"/>
            <a:r>
              <a:rPr lang="en-US" b="0" dirty="0" smtClean="0"/>
              <a:t>Operator prejudice</a:t>
            </a:r>
            <a:endParaRPr lang="en-US" b="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524000" y="2819400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 Box 14"/>
          <p:cNvSpPr txBox="1">
            <a:spLocks/>
          </p:cNvSpPr>
          <p:nvPr/>
        </p:nvSpPr>
        <p:spPr bwMode="auto">
          <a:xfrm>
            <a:off x="3276600" y="1219200"/>
            <a:ext cx="2114970" cy="28291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/>
            <a:r>
              <a:rPr lang="en-US" sz="1300" b="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Throw out phase information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3352800" y="1524000"/>
            <a:ext cx="205740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85800" y="4114800"/>
            <a:ext cx="300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×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5943600" y="5867400"/>
            <a:ext cx="304800" cy="914400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60198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Problems with real space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vs. Scattering</a:t>
            </a:r>
            <a:endParaRPr lang="en-US" dirty="0"/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031647"/>
              </p:ext>
            </p:extLst>
          </p:nvPr>
        </p:nvGraphicFramePr>
        <p:xfrm>
          <a:off x="3048000" y="914400"/>
          <a:ext cx="274779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00" name="Equation" r:id="rId4" imgW="1510772" imgH="317477" progId="Equation.3">
                  <p:embed/>
                </p:oleObj>
              </mc:Choice>
              <mc:Fallback>
                <p:oleObj name="Equation" r:id="rId4" imgW="1510772" imgH="3174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914400"/>
                        <a:ext cx="274779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565353"/>
              </p:ext>
            </p:extLst>
          </p:nvPr>
        </p:nvGraphicFramePr>
        <p:xfrm>
          <a:off x="3351213" y="3919538"/>
          <a:ext cx="2578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01" name="Equation" r:id="rId6" imgW="1307160" imgH="329040" progId="Equation.3">
                  <p:embed/>
                </p:oleObj>
              </mc:Choice>
              <mc:Fallback>
                <p:oleObj name="Equation" r:id="rId6" imgW="1307160" imgH="32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1213" y="3919538"/>
                        <a:ext cx="25781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70" name="Rectangle 6"/>
          <p:cNvSpPr>
            <a:spLocks/>
          </p:cNvSpPr>
          <p:nvPr/>
        </p:nvSpPr>
        <p:spPr bwMode="auto">
          <a:xfrm>
            <a:off x="6324600" y="1066800"/>
            <a:ext cx="2632075" cy="2084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aphicFrame>
        <p:nvGraphicFramePr>
          <p:cNvPr id="523271" name="Object 7"/>
          <p:cNvGraphicFramePr>
            <a:graphicFrameLocks noChangeAspect="1"/>
          </p:cNvGraphicFramePr>
          <p:nvPr/>
        </p:nvGraphicFramePr>
        <p:xfrm>
          <a:off x="5791200" y="1763713"/>
          <a:ext cx="450850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02" name="Equation" r:id="rId8" imgW="508000" imgH="267252" progId="Equation.3">
                  <p:embed/>
                </p:oleObj>
              </mc:Choice>
              <mc:Fallback>
                <p:oleObj name="Equation" r:id="rId8" imgW="508000" imgH="2672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763713"/>
                        <a:ext cx="450850" cy="236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72" name="Freeform 8"/>
          <p:cNvSpPr>
            <a:spLocks/>
          </p:cNvSpPr>
          <p:nvPr/>
        </p:nvSpPr>
        <p:spPr bwMode="auto">
          <a:xfrm>
            <a:off x="6435725" y="1277938"/>
            <a:ext cx="2370138" cy="1652587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202" y="28"/>
              </a:cxn>
              <a:cxn ang="0">
                <a:pos x="394" y="220"/>
              </a:cxn>
              <a:cxn ang="0">
                <a:pos x="778" y="844"/>
              </a:cxn>
              <a:cxn ang="0">
                <a:pos x="1162" y="1084"/>
              </a:cxn>
              <a:cxn ang="0">
                <a:pos x="1642" y="1180"/>
              </a:cxn>
            </a:cxnLst>
            <a:rect l="0" t="0" r="r" b="b"/>
            <a:pathLst>
              <a:path w="1642" h="1180">
                <a:moveTo>
                  <a:pt x="0" y="50"/>
                </a:moveTo>
                <a:cubicBezTo>
                  <a:pt x="34" y="48"/>
                  <a:pt x="136" y="0"/>
                  <a:pt x="202" y="28"/>
                </a:cubicBezTo>
                <a:cubicBezTo>
                  <a:pt x="268" y="56"/>
                  <a:pt x="298" y="84"/>
                  <a:pt x="394" y="220"/>
                </a:cubicBezTo>
                <a:cubicBezTo>
                  <a:pt x="490" y="356"/>
                  <a:pt x="650" y="700"/>
                  <a:pt x="778" y="844"/>
                </a:cubicBezTo>
                <a:cubicBezTo>
                  <a:pt x="906" y="988"/>
                  <a:pt x="1018" y="1028"/>
                  <a:pt x="1162" y="1084"/>
                </a:cubicBezTo>
                <a:cubicBezTo>
                  <a:pt x="1306" y="1140"/>
                  <a:pt x="1474" y="1160"/>
                  <a:pt x="1642" y="1180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73" name="Text Box 9"/>
          <p:cNvSpPr txBox="1">
            <a:spLocks/>
          </p:cNvSpPr>
          <p:nvPr/>
        </p:nvSpPr>
        <p:spPr bwMode="auto">
          <a:xfrm>
            <a:off x="7751763" y="3160713"/>
            <a:ext cx="351141" cy="4214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/>
            <a:r>
              <a:rPr lang="en-US" sz="2200" b="0" i="1" dirty="0" err="1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r</a:t>
            </a:r>
            <a:endParaRPr lang="en-US" sz="2200" b="0" i="1" dirty="0">
              <a:solidFill>
                <a:srgbClr val="000000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</p:txBody>
      </p:sp>
      <p:sp>
        <p:nvSpPr>
          <p:cNvPr id="523274" name="Rectangle 10"/>
          <p:cNvSpPr>
            <a:spLocks/>
          </p:cNvSpPr>
          <p:nvPr/>
        </p:nvSpPr>
        <p:spPr bwMode="auto">
          <a:xfrm>
            <a:off x="6435725" y="3898900"/>
            <a:ext cx="2632075" cy="2084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75" name="Freeform 11"/>
          <p:cNvSpPr>
            <a:spLocks/>
          </p:cNvSpPr>
          <p:nvPr/>
        </p:nvSpPr>
        <p:spPr bwMode="auto">
          <a:xfrm>
            <a:off x="6435725" y="4157663"/>
            <a:ext cx="2354263" cy="16240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63" y="32"/>
              </a:cxn>
              <a:cxn ang="0">
                <a:pos x="384" y="200"/>
              </a:cxn>
              <a:cxn ang="0">
                <a:pos x="744" y="825"/>
              </a:cxn>
              <a:cxn ang="0">
                <a:pos x="1137" y="898"/>
              </a:cxn>
              <a:cxn ang="0">
                <a:pos x="1341" y="1087"/>
              </a:cxn>
              <a:cxn ang="0">
                <a:pos x="1632" y="1160"/>
              </a:cxn>
            </a:cxnLst>
            <a:rect l="0" t="0" r="r" b="b"/>
            <a:pathLst>
              <a:path w="1632" h="1160">
                <a:moveTo>
                  <a:pt x="0" y="8"/>
                </a:moveTo>
                <a:cubicBezTo>
                  <a:pt x="27" y="12"/>
                  <a:pt x="99" y="0"/>
                  <a:pt x="163" y="32"/>
                </a:cubicBezTo>
                <a:cubicBezTo>
                  <a:pt x="227" y="64"/>
                  <a:pt x="287" y="68"/>
                  <a:pt x="384" y="200"/>
                </a:cubicBezTo>
                <a:cubicBezTo>
                  <a:pt x="481" y="332"/>
                  <a:pt x="619" y="709"/>
                  <a:pt x="744" y="825"/>
                </a:cubicBezTo>
                <a:cubicBezTo>
                  <a:pt x="869" y="941"/>
                  <a:pt x="1038" y="854"/>
                  <a:pt x="1137" y="898"/>
                </a:cubicBezTo>
                <a:cubicBezTo>
                  <a:pt x="1236" y="942"/>
                  <a:pt x="1259" y="1043"/>
                  <a:pt x="1341" y="1087"/>
                </a:cubicBezTo>
                <a:cubicBezTo>
                  <a:pt x="1423" y="1131"/>
                  <a:pt x="1584" y="1148"/>
                  <a:pt x="1632" y="1160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23276" name="Object 12"/>
          <p:cNvGraphicFramePr>
            <a:graphicFrameLocks noChangeAspect="1"/>
          </p:cNvGraphicFramePr>
          <p:nvPr/>
        </p:nvGraphicFramePr>
        <p:xfrm>
          <a:off x="5603875" y="4706938"/>
          <a:ext cx="773113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03" name="Equation" r:id="rId10" imgW="749147" imgH="266608" progId="Equation.3">
                  <p:embed/>
                </p:oleObj>
              </mc:Choice>
              <mc:Fallback>
                <p:oleObj name="Equation" r:id="rId10" imgW="749147" imgH="26660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75" y="4706938"/>
                        <a:ext cx="773113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80" name="Text Box 16"/>
          <p:cNvSpPr txBox="1">
            <a:spLocks/>
          </p:cNvSpPr>
          <p:nvPr/>
        </p:nvSpPr>
        <p:spPr bwMode="auto">
          <a:xfrm>
            <a:off x="7751763" y="5916613"/>
            <a:ext cx="554037" cy="4214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>
              <a:spcBef>
                <a:spcPct val="50000"/>
              </a:spcBef>
            </a:pPr>
            <a:r>
              <a:rPr lang="en-US" sz="2200" b="0" i="1" dirty="0" err="1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q</a:t>
            </a:r>
            <a:endParaRPr lang="en-US" sz="2200" b="0" i="1" dirty="0">
              <a:solidFill>
                <a:srgbClr val="000000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4419600" y="2057400"/>
            <a:ext cx="0" cy="1209675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83" name="Text Box 19"/>
          <p:cNvSpPr txBox="1">
            <a:spLocks noChangeArrowheads="1"/>
          </p:cNvSpPr>
          <p:nvPr/>
        </p:nvSpPr>
        <p:spPr bwMode="auto">
          <a:xfrm>
            <a:off x="7848600" y="1219200"/>
            <a:ext cx="1103313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Real space</a:t>
            </a:r>
          </a:p>
        </p:txBody>
      </p:sp>
      <p:sp>
        <p:nvSpPr>
          <p:cNvPr id="523284" name="Text Box 20"/>
          <p:cNvSpPr txBox="1">
            <a:spLocks noChangeArrowheads="1"/>
          </p:cNvSpPr>
          <p:nvPr/>
        </p:nvSpPr>
        <p:spPr bwMode="auto">
          <a:xfrm>
            <a:off x="7391400" y="4038600"/>
            <a:ext cx="16462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Reciprocal space</a:t>
            </a:r>
          </a:p>
        </p:txBody>
      </p:sp>
      <p:sp>
        <p:nvSpPr>
          <p:cNvPr id="523289" name="Text Box 25"/>
          <p:cNvSpPr txBox="1">
            <a:spLocks noChangeArrowheads="1"/>
          </p:cNvSpPr>
          <p:nvPr/>
        </p:nvSpPr>
        <p:spPr bwMode="auto">
          <a:xfrm>
            <a:off x="6400800" y="1676400"/>
            <a:ext cx="28725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latin typeface="Times"/>
                <a:cs typeface="Times"/>
                <a:sym typeface="Symbol" charset="2"/>
              </a:rPr>
              <a:t>ξ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523290" name="Line 26"/>
          <p:cNvSpPr>
            <a:spLocks noChangeShapeType="1"/>
          </p:cNvSpPr>
          <p:nvPr/>
        </p:nvSpPr>
        <p:spPr bwMode="auto">
          <a:xfrm>
            <a:off x="6324600" y="1600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3292" name="Line 28"/>
          <p:cNvSpPr>
            <a:spLocks noChangeShapeType="1"/>
          </p:cNvSpPr>
          <p:nvPr/>
        </p:nvSpPr>
        <p:spPr bwMode="auto">
          <a:xfrm>
            <a:off x="6477000" y="57150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05600" y="5181600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"/>
                <a:cs typeface="Times"/>
                <a:sym typeface="Symbol" charset="2"/>
              </a:rPr>
              <a:t>ξ</a:t>
            </a:r>
            <a:r>
              <a:rPr lang="en-US" baseline="30000" dirty="0" smtClean="0">
                <a:latin typeface="Times"/>
                <a:cs typeface="Times"/>
                <a:sym typeface="Symbol" charset="2"/>
              </a:rPr>
              <a:t>-1</a:t>
            </a:r>
            <a:endParaRPr lang="en-US" baseline="30000" dirty="0">
              <a:latin typeface="Times"/>
              <a:cs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4800600"/>
            <a:ext cx="5181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Schaefer</a:t>
            </a:r>
            <a:r>
              <a:rPr lang="en-US" sz="1400" b="0" dirty="0"/>
              <a:t>, D. W. &amp; </a:t>
            </a:r>
            <a:r>
              <a:rPr lang="en-US" sz="1400" b="0" dirty="0" err="1"/>
              <a:t>Agamalian</a:t>
            </a:r>
            <a:r>
              <a:rPr lang="en-US" sz="1400" b="0" dirty="0"/>
              <a:t>, M. Ultra-small-angle neutron scattering: a new tool for materials research. </a:t>
            </a:r>
            <a:r>
              <a:rPr lang="en-US" sz="1400" b="0" i="1" dirty="0" err="1"/>
              <a:t>Curr</a:t>
            </a:r>
            <a:r>
              <a:rPr lang="en-US" sz="1400" b="0" i="1" dirty="0"/>
              <a:t> </a:t>
            </a:r>
            <a:r>
              <a:rPr lang="en-US" sz="1400" b="0" i="1" dirty="0" err="1"/>
              <a:t>Opin</a:t>
            </a:r>
            <a:r>
              <a:rPr lang="en-US" sz="1400" b="0" i="1" dirty="0"/>
              <a:t> Solid St &amp; Mat </a:t>
            </a:r>
            <a:r>
              <a:rPr lang="en-US" sz="1400" b="0" i="1" dirty="0" err="1"/>
              <a:t>Sci</a:t>
            </a:r>
            <a:r>
              <a:rPr lang="en-US" sz="1400" b="0" dirty="0"/>
              <a:t> 8, 39-47, (2004)</a:t>
            </a:r>
            <a:r>
              <a:rPr lang="en-US" sz="1400" b="0" dirty="0" smtClean="0"/>
              <a:t>.</a:t>
            </a:r>
          </a:p>
          <a:p>
            <a:endParaRPr lang="en-US" sz="1400" b="0" dirty="0" smtClean="0"/>
          </a:p>
          <a:p>
            <a:r>
              <a:rPr lang="en-US" sz="1400" b="0" dirty="0" err="1"/>
              <a:t>Pegel</a:t>
            </a:r>
            <a:r>
              <a:rPr lang="en-US" sz="1400" b="0" dirty="0"/>
              <a:t>, S., </a:t>
            </a:r>
            <a:r>
              <a:rPr lang="en-US" sz="1400" b="0" dirty="0" err="1"/>
              <a:t>Poetschke</a:t>
            </a:r>
            <a:r>
              <a:rPr lang="en-US" sz="1400" b="0" dirty="0"/>
              <a:t>, P., </a:t>
            </a:r>
            <a:r>
              <a:rPr lang="en-US" sz="1400" b="0" dirty="0" err="1"/>
              <a:t>Villmow</a:t>
            </a:r>
            <a:r>
              <a:rPr lang="en-US" sz="1400" b="0" dirty="0"/>
              <a:t>, T., </a:t>
            </a:r>
            <a:r>
              <a:rPr lang="en-US" sz="1400" b="0" dirty="0" err="1"/>
              <a:t>Stoyan</a:t>
            </a:r>
            <a:r>
              <a:rPr lang="en-US" sz="1400" b="0" dirty="0"/>
              <a:t>, D. &amp; Heinrich, G. Spatial statistics of carbon nanotube polymer composites. </a:t>
            </a:r>
            <a:r>
              <a:rPr lang="en-US" sz="1400" b="0" i="1" dirty="0"/>
              <a:t>Polymer</a:t>
            </a:r>
            <a:r>
              <a:rPr lang="en-US" sz="1400" b="0" dirty="0"/>
              <a:t> 50, 2123-2132, (2009)</a:t>
            </a:r>
            <a:r>
              <a:rPr lang="en-US" sz="1400" b="0" dirty="0" smtClean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1524000"/>
            <a:ext cx="2852738" cy="2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01">
  <a:themeElements>
    <a:clrScheme name="L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01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L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11137</TotalTime>
  <Words>1918</Words>
  <Application>Microsoft Macintosh PowerPoint</Application>
  <PresentationFormat>On-screen Show (4:3)</PresentationFormat>
  <Paragraphs>455</Paragraphs>
  <Slides>34</Slides>
  <Notes>28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L01</vt:lpstr>
      <vt:lpstr>Equation</vt:lpstr>
      <vt:lpstr>Document</vt:lpstr>
      <vt:lpstr>Microsoft Equation</vt:lpstr>
      <vt:lpstr>Image</vt:lpstr>
      <vt:lpstr>Exploring the Nanoworld with Small-Angle Scattering</vt:lpstr>
      <vt:lpstr>Crystals:  Bragg’s Law and the scattering vector, q</vt:lpstr>
      <vt:lpstr>Disordered Structures in “Real Space”</vt:lpstr>
      <vt:lpstr>Hierarchical Structure from Scattering</vt:lpstr>
      <vt:lpstr>Why Reciprocal Space?</vt:lpstr>
      <vt:lpstr>Adding up the Phases</vt:lpstr>
      <vt:lpstr>Scattering Length Density (SLD) Distribution</vt:lpstr>
      <vt:lpstr>Characterizing Disordered Systems in Real Space</vt:lpstr>
      <vt:lpstr>Imaging vs. Scattering</vt:lpstr>
      <vt:lpstr>Scattering from Spherical Particle(s)</vt:lpstr>
      <vt:lpstr>Particles in Dilute Solution</vt:lpstr>
      <vt:lpstr>Small-Angle Scattering from Spheres</vt:lpstr>
      <vt:lpstr>Guinier Radius</vt:lpstr>
      <vt:lpstr>Guinier Fits</vt:lpstr>
      <vt:lpstr>Dense packing:  Correlated Particles</vt:lpstr>
      <vt:lpstr>Colloidal Silica in Epoxy</vt:lpstr>
      <vt:lpstr>Using RG:  Agglomerate Dispersion</vt:lpstr>
      <vt:lpstr>Beyond RG: Hierarchical Structure from Scattering</vt:lpstr>
      <vt:lpstr>Mass-Fractal Objects</vt:lpstr>
      <vt:lpstr>Surface Fractal Dimension</vt:lpstr>
      <vt:lpstr>Porod Slope for Fractals</vt:lpstr>
      <vt:lpstr>Scattering from colloidal aggregates</vt:lpstr>
      <vt:lpstr>Morphology of Dimosil® Tire-Tread Silica</vt:lpstr>
      <vt:lpstr>Aggregates are robust</vt:lpstr>
      <vt:lpstr>Exploring the Nanoworld</vt:lpstr>
      <vt:lpstr>The Promise of Nanotube Reinforcement</vt:lpstr>
      <vt:lpstr>0.01% Loading CNTs in Bismaleimide Resin</vt:lpstr>
      <vt:lpstr>0.05% Carbon in Bismaleimide Resin</vt:lpstr>
      <vt:lpstr>TEM of Nanocomposites</vt:lpstr>
      <vt:lpstr>Don’t Believe the Cartoons</vt:lpstr>
      <vt:lpstr>Conclusion</vt:lpstr>
      <vt:lpstr>Scattering from Fractal Objects:  Porod Slopes</vt:lpstr>
      <vt:lpstr>Differential Scattering Cross Section</vt:lpstr>
      <vt:lpstr>What do we really measure?</vt:lpstr>
    </vt:vector>
  </TitlesOfParts>
  <Company>University of Cincinnati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Thermodynamics  (20-031-382-001)</dc:title>
  <dc:creator>Dale Schaefer</dc:creator>
  <cp:lastModifiedBy>Dale W. Schaefer</cp:lastModifiedBy>
  <cp:revision>584</cp:revision>
  <cp:lastPrinted>2012-08-12T02:22:23Z</cp:lastPrinted>
  <dcterms:created xsi:type="dcterms:W3CDTF">2000-01-02T16:43:14Z</dcterms:created>
  <dcterms:modified xsi:type="dcterms:W3CDTF">2015-06-06T04:14:43Z</dcterms:modified>
</cp:coreProperties>
</file>