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Microsoft_Equation1.bin" ContentType="application/vnd.openxmlformats-officedocument.oleObject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Microsoft_Equation2.bin" ContentType="application/vnd.openxmlformats-officedocument.oleObject"/>
  <Override PartName="/ppt/notesSlides/notesSlide5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Microsoft_Equation3.bin" ContentType="application/vnd.openxmlformats-officedocument.oleObject"/>
  <Override PartName="/ppt/notesSlides/notesSlide6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Microsoft_Equation4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Microsoft_Equation5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6.bin" ContentType="application/vnd.openxmlformats-officedocument.oleObject"/>
  <Override PartName="/ppt/embeddings/Microsoft_Equation6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Microsoft_Equation7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Microsoft_Equation8.bin" ContentType="application/vnd.openxmlformats-officedocument.oleObject"/>
  <Override PartName="/ppt/notesSlides/notesSlide14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21.bin" ContentType="application/vnd.openxmlformats-officedocument.oleObject"/>
  <Override PartName="/ppt/embeddings/Microsoft_Equation9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Microsoft_Equation10.bin" ContentType="application/vnd.openxmlformats-officedocument.oleObject"/>
  <Override PartName="/ppt/notesSlides/notesSlide19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Microsoft_Equation11.bin" ContentType="application/vnd.openxmlformats-officedocument.oleObject"/>
  <Override PartName="/ppt/embeddings/Microsoft_Equation12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Microsoft_Equation13.bin" ContentType="application/vnd.openxmlformats-officedocument.oleObject"/>
  <Override PartName="/ppt/notesSlides/notesSlide27.xml" ContentType="application/vnd.openxmlformats-officedocument.presentationml.notesSlide+xml"/>
  <Override PartName="/ppt/embeddings/Microsoft_Equation14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Microsoft_Equation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64"/>
  </p:notesMasterIdLst>
  <p:sldIdLst>
    <p:sldId id="256" r:id="rId5"/>
    <p:sldId id="257" r:id="rId6"/>
    <p:sldId id="258" r:id="rId7"/>
    <p:sldId id="259" r:id="rId8"/>
    <p:sldId id="320" r:id="rId9"/>
    <p:sldId id="261" r:id="rId10"/>
    <p:sldId id="262" r:id="rId11"/>
    <p:sldId id="263" r:id="rId12"/>
    <p:sldId id="264" r:id="rId13"/>
    <p:sldId id="265" r:id="rId14"/>
    <p:sldId id="266" r:id="rId15"/>
    <p:sldId id="269" r:id="rId16"/>
    <p:sldId id="268" r:id="rId17"/>
    <p:sldId id="312" r:id="rId18"/>
    <p:sldId id="270" r:id="rId19"/>
    <p:sldId id="311" r:id="rId20"/>
    <p:sldId id="281" r:id="rId21"/>
    <p:sldId id="271" r:id="rId22"/>
    <p:sldId id="272" r:id="rId23"/>
    <p:sldId id="273" r:id="rId24"/>
    <p:sldId id="274" r:id="rId25"/>
    <p:sldId id="275" r:id="rId26"/>
    <p:sldId id="319" r:id="rId27"/>
    <p:sldId id="322" r:id="rId28"/>
    <p:sldId id="277" r:id="rId29"/>
    <p:sldId id="323" r:id="rId30"/>
    <p:sldId id="278" r:id="rId31"/>
    <p:sldId id="279" r:id="rId32"/>
    <p:sldId id="280" r:id="rId33"/>
    <p:sldId id="284" r:id="rId34"/>
    <p:sldId id="287" r:id="rId35"/>
    <p:sldId id="316" r:id="rId36"/>
    <p:sldId id="314" r:id="rId37"/>
    <p:sldId id="315" r:id="rId38"/>
    <p:sldId id="285" r:id="rId39"/>
    <p:sldId id="290" r:id="rId40"/>
    <p:sldId id="291" r:id="rId41"/>
    <p:sldId id="292" r:id="rId42"/>
    <p:sldId id="293" r:id="rId43"/>
    <p:sldId id="296" r:id="rId44"/>
    <p:sldId id="298" r:id="rId45"/>
    <p:sldId id="299" r:id="rId46"/>
    <p:sldId id="300" r:id="rId47"/>
    <p:sldId id="301" r:id="rId48"/>
    <p:sldId id="303" r:id="rId49"/>
    <p:sldId id="302" r:id="rId50"/>
    <p:sldId id="304" r:id="rId51"/>
    <p:sldId id="305" r:id="rId52"/>
    <p:sldId id="306" r:id="rId53"/>
    <p:sldId id="321" r:id="rId54"/>
    <p:sldId id="307" r:id="rId55"/>
    <p:sldId id="309" r:id="rId56"/>
    <p:sldId id="267" r:id="rId57"/>
    <p:sldId id="283" r:id="rId58"/>
    <p:sldId id="288" r:id="rId59"/>
    <p:sldId id="295" r:id="rId60"/>
    <p:sldId id="294" r:id="rId61"/>
    <p:sldId id="297" r:id="rId62"/>
    <p:sldId id="308" r:id="rId6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788D3"/>
    <a:srgbClr val="AFAAEC"/>
    <a:srgbClr val="9168DB"/>
    <a:srgbClr val="9432DB"/>
    <a:srgbClr val="935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66" autoAdjust="0"/>
    <p:restoredTop sz="76425" autoAdjust="0"/>
  </p:normalViewPr>
  <p:slideViewPr>
    <p:cSldViewPr showGuides="1">
      <p:cViewPr varScale="1">
        <p:scale>
          <a:sx n="82" d="100"/>
          <a:sy n="82" d="100"/>
        </p:scale>
        <p:origin x="-156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3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Relationship Id="rId2" Type="http://schemas.openxmlformats.org/officeDocument/2006/relationships/image" Target="../media/image7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wmf"/><Relationship Id="rId5" Type="http://schemas.openxmlformats.org/officeDocument/2006/relationships/image" Target="../media/image79.emf"/><Relationship Id="rId1" Type="http://schemas.openxmlformats.org/officeDocument/2006/relationships/image" Target="../media/image75.emf"/><Relationship Id="rId2" Type="http://schemas.openxmlformats.org/officeDocument/2006/relationships/image" Target="../media/image76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7.emf"/><Relationship Id="rId8" Type="http://schemas.openxmlformats.org/officeDocument/2006/relationships/image" Target="../media/image88.emf"/><Relationship Id="rId1" Type="http://schemas.openxmlformats.org/officeDocument/2006/relationships/image" Target="../media/image81.wmf"/><Relationship Id="rId2" Type="http://schemas.openxmlformats.org/officeDocument/2006/relationships/image" Target="../media/image8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4" Type="http://schemas.openxmlformats.org/officeDocument/2006/relationships/image" Target="../media/image148.emf"/><Relationship Id="rId5" Type="http://schemas.openxmlformats.org/officeDocument/2006/relationships/image" Target="../media/image149.emf"/><Relationship Id="rId6" Type="http://schemas.openxmlformats.org/officeDocument/2006/relationships/image" Target="../media/image150.emf"/><Relationship Id="rId7" Type="http://schemas.openxmlformats.org/officeDocument/2006/relationships/image" Target="../media/image151.emf"/><Relationship Id="rId8" Type="http://schemas.openxmlformats.org/officeDocument/2006/relationships/image" Target="../media/image152.emf"/><Relationship Id="rId9" Type="http://schemas.openxmlformats.org/officeDocument/2006/relationships/image" Target="../media/image153.emf"/><Relationship Id="rId10" Type="http://schemas.openxmlformats.org/officeDocument/2006/relationships/image" Target="../media/image154.emf"/><Relationship Id="rId1" Type="http://schemas.openxmlformats.org/officeDocument/2006/relationships/image" Target="../media/image78.wmf"/><Relationship Id="rId2" Type="http://schemas.openxmlformats.org/officeDocument/2006/relationships/image" Target="../media/image14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Relationship Id="rId2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80B21-9E7A-2343-A212-C8C53F888DCA}" type="datetimeFigureOut">
              <a:rPr lang="en-US" smtClean="0"/>
              <a:t>6/19/15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8211C-FDD0-C249-ADEA-01561E49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38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molecule has many</a:t>
            </a:r>
            <a:r>
              <a:rPr lang="en-US" baseline="0" dirty="0" smtClean="0"/>
              <a:t> atoms connected by many different bonds.  For n atoms, there are 3n normal modes, each with potentially different frequencies.  Knowledge of these frequencies allows one to determine the strength of the bonding.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Resulting scattering function for the diatomic molecule contains several factors</a:t>
            </a:r>
          </a:p>
          <a:p>
            <a:r>
              <a:rPr lang="en-US" b="1" dirty="0" smtClean="0"/>
              <a:t>DW factor:</a:t>
            </a:r>
            <a:r>
              <a:rPr lang="en-US" b="1" baseline="0" dirty="0" smtClean="0"/>
              <a:t> </a:t>
            </a:r>
            <a:r>
              <a:rPr lang="en-US" baseline="0" dirty="0" smtClean="0"/>
              <a:t>is the same as that in crystallography, reduction of scattering intensity due to mean-squared displacement of atoms</a:t>
            </a:r>
          </a:p>
          <a:p>
            <a:r>
              <a:rPr lang="en-US" b="1" baseline="0" dirty="0" smtClean="0"/>
              <a:t>Detailed balance: </a:t>
            </a:r>
            <a:r>
              <a:rPr lang="en-US" baseline="0" dirty="0" smtClean="0"/>
              <a:t>Relates intensity of equivalent excitations in energy loss and energy gain.</a:t>
            </a:r>
          </a:p>
          <a:p>
            <a:r>
              <a:rPr lang="en-US" b="1" baseline="0" dirty="0" smtClean="0"/>
              <a:t>Structure factor: </a:t>
            </a:r>
            <a:r>
              <a:rPr lang="en-US" baseline="0" dirty="0" smtClean="0"/>
              <a:t>Contains variations in intensity that depend on the structure.  Due to interference of scattering from two atoms.</a:t>
            </a:r>
          </a:p>
          <a:p>
            <a:r>
              <a:rPr lang="en-US" b="1" baseline="0" dirty="0" smtClean="0"/>
              <a:t>Form factor</a:t>
            </a:r>
            <a:r>
              <a:rPr lang="en-US" b="1" i="0" baseline="0" dirty="0" smtClean="0"/>
              <a:t>: </a:t>
            </a:r>
            <a:r>
              <a:rPr lang="en-US" i="0" baseline="0" dirty="0" smtClean="0"/>
              <a:t>Contains information about the shape of the </a:t>
            </a:r>
            <a:r>
              <a:rPr lang="en-US" i="0" baseline="0" dirty="0" err="1" smtClean="0"/>
              <a:t>scatterer</a:t>
            </a:r>
            <a:r>
              <a:rPr lang="en-US" i="0" baseline="0" dirty="0" smtClean="0"/>
              <a:t>.  In this case, the size of the displacement controls the scattered intensity as a function of Q.</a:t>
            </a:r>
          </a:p>
          <a:p>
            <a:r>
              <a:rPr lang="en-US" b="1" i="0" baseline="0" dirty="0" smtClean="0"/>
              <a:t>Excitation </a:t>
            </a:r>
            <a:r>
              <a:rPr lang="en-US" b="1" baseline="0" dirty="0" smtClean="0"/>
              <a:t>energy:  </a:t>
            </a:r>
            <a:r>
              <a:rPr lang="en-US" baseline="0" dirty="0" smtClean="0"/>
              <a:t>Excitations will only appear at intervals of w0.</a:t>
            </a:r>
          </a:p>
          <a:p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Often the </a:t>
            </a:r>
            <a:r>
              <a:rPr lang="en-US" i="0" baseline="0" dirty="0" err="1" smtClean="0"/>
              <a:t>vibrational</a:t>
            </a:r>
            <a:r>
              <a:rPr lang="en-US" i="0" baseline="0" dirty="0" smtClean="0"/>
              <a:t> scattering function is expanded assuming that the product </a:t>
            </a:r>
            <a:r>
              <a:rPr lang="en-US" i="0" baseline="0" dirty="0" err="1" smtClean="0"/>
              <a:t>Qu</a:t>
            </a:r>
            <a:r>
              <a:rPr lang="en-US" i="0" baseline="0" dirty="0" smtClean="0"/>
              <a:t> is small.  In this case, the form factor can be expanded, leading to elastic, one-quantum, and multi-quanta terms.  The form factor for one-quantum scattering is proportional to Q^2.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E3553F-7BD2-624B-8233-9F23BB27DD97}" type="slidenum">
              <a:rPr lang="en-CA"/>
              <a:pPr/>
              <a:t>14</a:t>
            </a:fld>
            <a:endParaRPr lang="en-CA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a periodic crystal, one can define a </a:t>
            </a:r>
            <a:r>
              <a:rPr lang="en-US" dirty="0" err="1" smtClean="0"/>
              <a:t>wavevector</a:t>
            </a:r>
            <a:r>
              <a:rPr lang="en-US" baseline="0" dirty="0" smtClean="0"/>
              <a:t> for a normal mode, since the fundamental collective excitations are plane waves.  The energy of the phonon depends on the q and the polarization (or displacement pattern) of the atoms in the mode.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a simple </a:t>
            </a:r>
            <a:r>
              <a:rPr lang="en-US" baseline="0" dirty="0" err="1" smtClean="0"/>
              <a:t>Bravais</a:t>
            </a:r>
            <a:r>
              <a:rPr lang="en-US" baseline="0" dirty="0" smtClean="0"/>
              <a:t> lattice, such as </a:t>
            </a:r>
            <a:r>
              <a:rPr lang="en-US" baseline="0" dirty="0" err="1" smtClean="0"/>
              <a:t>fcc</a:t>
            </a:r>
            <a:r>
              <a:rPr lang="en-US" baseline="0" dirty="0" smtClean="0"/>
              <a:t> Au, the polarizations can be classified as either transverse or longitudinal.  The phonon dispersion for select directions in the crystal is shown, the labels correspond to special directions in the </a:t>
            </a:r>
            <a:r>
              <a:rPr lang="en-US" baseline="0" dirty="0" err="1" smtClean="0"/>
              <a:t>Brillouin</a:t>
            </a:r>
            <a:r>
              <a:rPr lang="en-US" baseline="0" dirty="0" smtClean="0"/>
              <a:t> zone.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one-phonon structure</a:t>
            </a:r>
            <a:r>
              <a:rPr lang="en-US" baseline="0" dirty="0" smtClean="0"/>
              <a:t> factor emphasizes that both the dispersion and eigenvector depend on the reduced </a:t>
            </a:r>
            <a:r>
              <a:rPr lang="en-US" baseline="0" dirty="0" err="1" smtClean="0"/>
              <a:t>wavevector</a:t>
            </a:r>
            <a:r>
              <a:rPr lang="en-US" baseline="0" dirty="0" smtClean="0"/>
              <a:t>, </a:t>
            </a:r>
            <a:r>
              <a:rPr lang="en-US" b="1" baseline="0" dirty="0" smtClean="0"/>
              <a:t>q</a:t>
            </a:r>
            <a:r>
              <a:rPr lang="en-US" baseline="0" dirty="0" smtClean="0"/>
              <a:t>, within the first </a:t>
            </a:r>
            <a:r>
              <a:rPr lang="en-US" baseline="0" dirty="0" err="1" smtClean="0"/>
              <a:t>Brillouin</a:t>
            </a:r>
            <a:r>
              <a:rPr lang="en-US" baseline="0" dirty="0" smtClean="0"/>
              <a:t> zone.</a:t>
            </a:r>
          </a:p>
          <a:p>
            <a:endParaRPr lang="en-US" dirty="0" smtClean="0"/>
          </a:p>
          <a:p>
            <a:r>
              <a:rPr lang="en-US" dirty="0" smtClean="0"/>
              <a:t>However, the intensity</a:t>
            </a:r>
            <a:r>
              <a:rPr lang="en-US" baseline="0" dirty="0" smtClean="0"/>
              <a:t> measured in a neutron experiment depends on the projection of the phonon eigenvector along the momentum transfer, </a:t>
            </a:r>
            <a:r>
              <a:rPr lang="en-US" b="1" baseline="0" dirty="0" smtClean="0"/>
              <a:t>Q</a:t>
            </a:r>
            <a:r>
              <a:rPr lang="en-US" baseline="0" dirty="0" smtClean="0"/>
              <a:t>. Thus, the intensity depends on which </a:t>
            </a:r>
            <a:r>
              <a:rPr lang="en-US" b="1" baseline="0" dirty="0" smtClean="0"/>
              <a:t>Q</a:t>
            </a:r>
            <a:r>
              <a:rPr lang="en-US" baseline="0" dirty="0" smtClean="0"/>
              <a:t> (or zone) the measurement is performed.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example, suppose I do two measurements at the same q, but different Q.  </a:t>
            </a:r>
          </a:p>
          <a:p>
            <a:r>
              <a:rPr lang="en-US" baseline="0" dirty="0" smtClean="0"/>
              <a:t>At Q1=(2.25,0,0), I measure longitudinal phonons since q||e</a:t>
            </a:r>
          </a:p>
          <a:p>
            <a:r>
              <a:rPr lang="en-US" baseline="0" dirty="0" smtClean="0"/>
              <a:t>At Q2=(0.25,2,0), I measure mainly transverse phonons since q </a:t>
            </a:r>
            <a:r>
              <a:rPr lang="en-US" baseline="0" dirty="0" err="1" smtClean="0"/>
              <a:t>perp</a:t>
            </a:r>
            <a:r>
              <a:rPr lang="en-US" baseline="0" dirty="0" smtClean="0"/>
              <a:t> 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magnetic scattering,</a:t>
            </a:r>
            <a:r>
              <a:rPr lang="en-US" baseline="0" dirty="0" smtClean="0"/>
              <a:t> the differential cross-section (spin only, static lattice) can be broken down into several terms</a:t>
            </a:r>
          </a:p>
          <a:p>
            <a:r>
              <a:rPr lang="en-US" b="1" baseline="0" dirty="0" smtClean="0"/>
              <a:t>Magnetic cross-section: </a:t>
            </a:r>
            <a:r>
              <a:rPr lang="en-US" baseline="0" dirty="0" smtClean="0"/>
              <a:t>moment size squared x magnetic form factor (FT of magnetization density of a single atom)</a:t>
            </a:r>
          </a:p>
          <a:p>
            <a:r>
              <a:rPr lang="en-US" b="1" baseline="0" dirty="0" smtClean="0"/>
              <a:t>Dipole interaction: </a:t>
            </a:r>
            <a:r>
              <a:rPr lang="en-US" baseline="0" dirty="0" smtClean="0"/>
              <a:t>neutron scattering is only sensitive to the projection of the moment perpendicular to the momentum transfer direction</a:t>
            </a:r>
          </a:p>
          <a:p>
            <a:r>
              <a:rPr lang="en-US" b="1" baseline="0" dirty="0" smtClean="0"/>
              <a:t>Spin-spin correlation function: </a:t>
            </a:r>
            <a:r>
              <a:rPr lang="en-US" baseline="0" dirty="0" smtClean="0"/>
              <a:t>contains all of the physics of the system.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can also write the differential cross-section in terms of the imaginary part of the magnetic susceptibility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Interactions</a:t>
            </a:r>
            <a:r>
              <a:rPr lang="en-US" baseline="0" dirty="0" smtClean="0"/>
              <a:t> are especially important in the study of correlated electron systems, where energy scales of spin, lattice, and electron are comparable.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simple example</a:t>
            </a:r>
            <a:r>
              <a:rPr lang="en-US" baseline="0" dirty="0" smtClean="0"/>
              <a:t> is paramagnetic scattering, where a spin engages in </a:t>
            </a:r>
            <a:r>
              <a:rPr lang="en-US" baseline="0" dirty="0" err="1" smtClean="0"/>
              <a:t>orientational</a:t>
            </a:r>
            <a:r>
              <a:rPr lang="en-US" baseline="0" dirty="0" smtClean="0"/>
              <a:t> fluctuations that are uncorrelated with neighboring spins.</a:t>
            </a:r>
          </a:p>
          <a:p>
            <a:r>
              <a:rPr lang="en-US" baseline="0" dirty="0" smtClean="0"/>
              <a:t>In this case, spin correlations between different atoms are zero.  For self-correlation, a spin pointing along z will lose memory of this orientation exponentially with time. </a:t>
            </a:r>
          </a:p>
          <a:p>
            <a:r>
              <a:rPr lang="en-US" baseline="0" dirty="0" smtClean="0"/>
              <a:t>The dynamic susceptibility is then </a:t>
            </a:r>
            <a:r>
              <a:rPr lang="en-US" baseline="0" dirty="0" err="1" smtClean="0"/>
              <a:t>lorentzian</a:t>
            </a:r>
            <a:r>
              <a:rPr lang="en-US" baseline="0" dirty="0" smtClean="0"/>
              <a:t> in form (and Q-independent).</a:t>
            </a:r>
          </a:p>
          <a:p>
            <a:r>
              <a:rPr lang="en-US" baseline="0" dirty="0" smtClean="0"/>
              <a:t>Sum rules are also valuable for inelastic scattering and can determine both the moment size and bulk magnetic susceptibility (although this is an expensive wave to measure bulk susceptibility!!)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0952D-1B5C-415E-8D49-0F3B9AF25BF4}" type="slidenum">
              <a:rPr lang="en-US"/>
              <a:pPr/>
              <a:t>23</a:t>
            </a:fld>
            <a:endParaRPr lang="en-US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62" y="4416111"/>
            <a:ext cx="5607678" cy="4184020"/>
          </a:xfrm>
        </p:spPr>
        <p:txBody>
          <a:bodyPr/>
          <a:lstStyle/>
          <a:p>
            <a:r>
              <a:rPr lang="en-US" sz="1100" dirty="0" smtClean="0"/>
              <a:t>Spin interactions can be represented mathematically</a:t>
            </a:r>
            <a:r>
              <a:rPr lang="en-US" sz="1100" baseline="0" dirty="0" smtClean="0"/>
              <a:t> with the Heisenberg Hamiltonian. </a:t>
            </a:r>
            <a:r>
              <a:rPr lang="en-US" sz="1100" dirty="0" smtClean="0"/>
              <a:t>Thus, a spin and its neighbor are slightly misaligned by some angle and must pay an energy cost proportional to J. When spin deviations from an ordered state are small,</a:t>
            </a:r>
            <a:r>
              <a:rPr lang="en-US" sz="1100" baseline="0" dirty="0" smtClean="0"/>
              <a:t> one can solve the HH by assuming that only transverse spin fluctuations occur.  Correlation functions of the form S+S- indicate the transfer of one spin quantum to the next site.  In a crystal, the solutions take the form of precession waves called spin waves (1-D </a:t>
            </a:r>
            <a:r>
              <a:rPr lang="en-US" sz="1100" baseline="0" dirty="0" err="1" smtClean="0"/>
              <a:t>ferromagnet</a:t>
            </a:r>
            <a:r>
              <a:rPr lang="en-US" sz="1100" baseline="0" dirty="0" smtClean="0"/>
              <a:t> shown).  </a:t>
            </a:r>
          </a:p>
          <a:p>
            <a:endParaRPr lang="en-US" sz="1100" dirty="0" smtClean="0"/>
          </a:p>
          <a:p>
            <a:r>
              <a:rPr lang="en-US" sz="1100" dirty="0" smtClean="0"/>
              <a:t>The spin correlation function is straightforward</a:t>
            </a:r>
            <a:r>
              <a:rPr lang="en-US" sz="1100" baseline="0" dirty="0" smtClean="0"/>
              <a:t> to analyze for a </a:t>
            </a:r>
            <a:r>
              <a:rPr lang="en-US" sz="1100" baseline="0" dirty="0" err="1" smtClean="0"/>
              <a:t>ferromagnet</a:t>
            </a:r>
            <a:r>
              <a:rPr lang="en-US" sz="1100" baseline="0" dirty="0" smtClean="0"/>
              <a:t> (as shown).  Other magnetic structures are more complicated.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Spin waves are then identical in spirit</a:t>
            </a:r>
            <a:r>
              <a:rPr lang="en-US" baseline="0" dirty="0" smtClean="0"/>
              <a:t> to phonons.  One can measure the dispersion relation with neutrons.  </a:t>
            </a:r>
            <a:r>
              <a:rPr lang="en-US" dirty="0" smtClean="0"/>
              <a:t>Some examples of spin wave dispersions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We use both single-crystal and powder samples for study</a:t>
            </a:r>
          </a:p>
          <a:p>
            <a:r>
              <a:rPr lang="en-US" sz="1200" dirty="0" smtClean="0"/>
              <a:t>If the sample is a single-crystal the spin wave dispersion can be determined directly.</a:t>
            </a:r>
          </a:p>
          <a:p>
            <a:r>
              <a:rPr lang="en-US" sz="1200" dirty="0" smtClean="0"/>
              <a:t>When using powder samples, directional information is lost, but the number of spin wave modes/unit energy (SW DOS) can be determined using INS from powders.  Often</a:t>
            </a:r>
            <a:r>
              <a:rPr lang="en-US" sz="1200" baseline="0" dirty="0" smtClean="0"/>
              <a:t> the information contained in the SWDOS is sufficient to determine the exchange energies.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Triple-axis instruments are the workhorses of</a:t>
            </a:r>
            <a:r>
              <a:rPr lang="en-US" baseline="0" dirty="0" smtClean="0"/>
              <a:t> INS.  </a:t>
            </a:r>
          </a:p>
          <a:p>
            <a:r>
              <a:rPr lang="en-US" baseline="0" dirty="0" smtClean="0"/>
              <a:t>- Incident neutron energy is selected by a </a:t>
            </a:r>
            <a:r>
              <a:rPr lang="en-US" baseline="0" dirty="0" err="1" smtClean="0"/>
              <a:t>monochromator</a:t>
            </a:r>
            <a:r>
              <a:rPr lang="en-US" baseline="0" dirty="0" smtClean="0"/>
              <a:t> crystal reflection using Bragg’s law</a:t>
            </a:r>
          </a:p>
          <a:p>
            <a:pPr>
              <a:buFontTx/>
              <a:buChar char="-"/>
            </a:pPr>
            <a:r>
              <a:rPr lang="en-US" baseline="0" dirty="0" smtClean="0"/>
              <a:t>Scattering occurs from the sample, creating a spectrum of scattered neutrons</a:t>
            </a:r>
          </a:p>
          <a:p>
            <a:pPr>
              <a:buFontTx/>
              <a:buChar char="-"/>
            </a:pPr>
            <a:r>
              <a:rPr lang="en-US" baseline="0" dirty="0" smtClean="0"/>
              <a:t>A single energy is selected from this spectrum using an analyzer crystal</a:t>
            </a:r>
          </a:p>
          <a:p>
            <a:pPr>
              <a:buFontTx/>
              <a:buChar char="-"/>
            </a:pP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Since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kf</a:t>
            </a:r>
            <a:r>
              <a:rPr lang="en-US" baseline="0" dirty="0" smtClean="0"/>
              <a:t>, 2q, and sample orientation can all be varied independently, the triple-axis has great flexibility and is ideal for the study of single-crystals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Time-of-flight methods make use of the pulsed</a:t>
            </a:r>
            <a:r>
              <a:rPr lang="en-US" baseline="0" dirty="0" smtClean="0"/>
              <a:t> character of a neutron beam that is produced at a </a:t>
            </a:r>
            <a:r>
              <a:rPr lang="en-US" baseline="0" dirty="0" err="1" smtClean="0"/>
              <a:t>spallation</a:t>
            </a:r>
            <a:r>
              <a:rPr lang="en-US" baseline="0" dirty="0" smtClean="0"/>
              <a:t> source.  </a:t>
            </a:r>
          </a:p>
          <a:p>
            <a:pPr>
              <a:buFontTx/>
              <a:buChar char="-"/>
            </a:pPr>
            <a:r>
              <a:rPr lang="en-US" baseline="0" dirty="0" smtClean="0"/>
              <a:t>The </a:t>
            </a:r>
            <a:r>
              <a:rPr lang="en-US" baseline="0" dirty="0" err="1" smtClean="0"/>
              <a:t>spallation</a:t>
            </a:r>
            <a:r>
              <a:rPr lang="en-US" baseline="0" dirty="0" smtClean="0"/>
              <a:t> source creates a pulse of neutrons with all wavelengths. This pulse spreads as it travels down the instrument.</a:t>
            </a:r>
          </a:p>
          <a:p>
            <a:pPr>
              <a:buFontTx/>
              <a:buChar char="-"/>
            </a:pPr>
            <a:r>
              <a:rPr lang="en-US" baseline="0" dirty="0" smtClean="0"/>
              <a:t> A </a:t>
            </a:r>
            <a:r>
              <a:rPr lang="en-US" baseline="0" dirty="0" err="1" smtClean="0"/>
              <a:t>fermi</a:t>
            </a:r>
            <a:r>
              <a:rPr lang="en-US" baseline="0" dirty="0" smtClean="0"/>
              <a:t> chopper opens for a brief period to let through a single energy.</a:t>
            </a:r>
          </a:p>
          <a:p>
            <a:pPr>
              <a:buFontTx/>
              <a:buChar char="-"/>
            </a:pPr>
            <a:r>
              <a:rPr lang="en-US" baseline="0" dirty="0" smtClean="0"/>
              <a:t>Inelastic scattering from the sample slows down and speeds up some neutrons, causing neutrons to arrive at the detector over a range of time.  The energy transfer can be calculated from the time-of-flight.</a:t>
            </a:r>
            <a:endParaRPr lang="en-US" baseline="0" dirty="0"/>
          </a:p>
          <a:p>
            <a:pPr>
              <a:buFontTx/>
              <a:buChar char="-"/>
            </a:pPr>
            <a:r>
              <a:rPr lang="en-US" baseline="0" dirty="0" smtClean="0"/>
              <a:t>Unlike TAS, there is no analyzer required, so a huge detector bank can be used to detect neutrons scattered over a large solid angle.  This is very effective for powder samples. </a:t>
            </a:r>
          </a:p>
          <a:p>
            <a:pPr>
              <a:buFontTx/>
              <a:buChar char="-"/>
            </a:pPr>
            <a:r>
              <a:rPr lang="en-US" baseline="0" dirty="0" smtClean="0"/>
              <a:t>Single-crystal measurements contain a plethora of information, but are sometimes difficult to analyze/interpret.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Triple-axis instruments are the workhorses of</a:t>
            </a:r>
            <a:r>
              <a:rPr lang="en-US" baseline="0" dirty="0" smtClean="0"/>
              <a:t> INS.  </a:t>
            </a:r>
          </a:p>
          <a:p>
            <a:r>
              <a:rPr lang="en-US" baseline="0" dirty="0" smtClean="0"/>
              <a:t>- Incident neutron energy is selected by a </a:t>
            </a:r>
            <a:r>
              <a:rPr lang="en-US" baseline="0" dirty="0" err="1" smtClean="0"/>
              <a:t>monochromator</a:t>
            </a:r>
            <a:r>
              <a:rPr lang="en-US" baseline="0" dirty="0" smtClean="0"/>
              <a:t> crystal reflection using Bragg’s law</a:t>
            </a:r>
          </a:p>
          <a:p>
            <a:pPr>
              <a:buFontTx/>
              <a:buChar char="-"/>
            </a:pPr>
            <a:r>
              <a:rPr lang="en-US" baseline="0" dirty="0" smtClean="0"/>
              <a:t>Scattering occurs from the sample, creating a spectrum of scattered neutrons</a:t>
            </a:r>
          </a:p>
          <a:p>
            <a:pPr>
              <a:buFontTx/>
              <a:buChar char="-"/>
            </a:pPr>
            <a:r>
              <a:rPr lang="en-US" baseline="0" dirty="0" smtClean="0"/>
              <a:t>A single energy is selected from this spectrum using an analyzer crystal</a:t>
            </a:r>
          </a:p>
          <a:p>
            <a:pPr>
              <a:buFontTx/>
              <a:buChar char="-"/>
            </a:pP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Since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kf</a:t>
            </a:r>
            <a:r>
              <a:rPr lang="en-US" baseline="0" dirty="0" smtClean="0"/>
              <a:t>, 2q, and sample orientation can all be varied independently, the triple-axis has great flexibility and is ideal for the study of single-crystals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Reflectivity</a:t>
            </a:r>
          </a:p>
          <a:p>
            <a:r>
              <a:rPr lang="en-US" sz="1200" dirty="0" smtClean="0"/>
              <a:t>focusing</a:t>
            </a:r>
          </a:p>
          <a:p>
            <a:r>
              <a:rPr lang="en-US" sz="1200" dirty="0" smtClean="0"/>
              <a:t>high-order contamination</a:t>
            </a:r>
            <a:br>
              <a:rPr lang="en-US" sz="1200" dirty="0" smtClean="0"/>
            </a:br>
            <a:r>
              <a:rPr lang="en-US" sz="1200" dirty="0" err="1" smtClean="0"/>
              <a:t>eg</a:t>
            </a:r>
            <a:r>
              <a:rPr lang="en-US" sz="1200" dirty="0" smtClean="0"/>
              <a:t>.</a:t>
            </a:r>
            <a:r>
              <a:rPr lang="en-US" sz="1200" dirty="0" smtClean="0">
                <a:latin typeface="Symbol" charset="2"/>
                <a:cs typeface="Symbol" charset="2"/>
              </a:rPr>
              <a:t> l</a:t>
            </a:r>
            <a:r>
              <a:rPr lang="en-US" sz="1200" dirty="0" smtClean="0"/>
              <a:t>/2 PG(004)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8211C-FDD0-C249-ADEA-01561E4900E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34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Magic number</a:t>
            </a:r>
            <a:r>
              <a:rPr lang="en-US" sz="2000" baseline="0" dirty="0" smtClean="0"/>
              <a:t>s 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 = 13.7, 14.7, 30.5, 41 </a:t>
            </a:r>
            <a:r>
              <a:rPr lang="en-US" sz="2000" dirty="0" err="1" smtClean="0"/>
              <a:t>meV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8211C-FDD0-C249-ADEA-01561E4900E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43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Time-of-flight methods make use of the pulsed</a:t>
            </a:r>
            <a:r>
              <a:rPr lang="en-US" baseline="0" dirty="0" smtClean="0"/>
              <a:t> character of a neutron beam that is produced at a </a:t>
            </a:r>
            <a:r>
              <a:rPr lang="en-US" baseline="0" dirty="0" err="1" smtClean="0"/>
              <a:t>spallation</a:t>
            </a:r>
            <a:r>
              <a:rPr lang="en-US" baseline="0" dirty="0" smtClean="0"/>
              <a:t> source.  </a:t>
            </a:r>
          </a:p>
          <a:p>
            <a:pPr>
              <a:buFontTx/>
              <a:buChar char="-"/>
            </a:pPr>
            <a:r>
              <a:rPr lang="en-US" baseline="0" dirty="0" smtClean="0"/>
              <a:t>The </a:t>
            </a:r>
            <a:r>
              <a:rPr lang="en-US" baseline="0" dirty="0" err="1" smtClean="0"/>
              <a:t>spallation</a:t>
            </a:r>
            <a:r>
              <a:rPr lang="en-US" baseline="0" dirty="0" smtClean="0"/>
              <a:t> source creates a pulse of neutrons with all wavelengths. This pulse spreads as it travels down the instrument.</a:t>
            </a:r>
          </a:p>
          <a:p>
            <a:pPr>
              <a:buFontTx/>
              <a:buChar char="-"/>
            </a:pPr>
            <a:r>
              <a:rPr lang="en-US" baseline="0" dirty="0" smtClean="0"/>
              <a:t> A </a:t>
            </a:r>
            <a:r>
              <a:rPr lang="en-US" baseline="0" dirty="0" err="1" smtClean="0"/>
              <a:t>fermi</a:t>
            </a:r>
            <a:r>
              <a:rPr lang="en-US" baseline="0" dirty="0" smtClean="0"/>
              <a:t> chopper opens for a brief period to let through a single energy.</a:t>
            </a:r>
          </a:p>
          <a:p>
            <a:pPr>
              <a:buFontTx/>
              <a:buChar char="-"/>
            </a:pPr>
            <a:r>
              <a:rPr lang="en-US" baseline="0" dirty="0" smtClean="0"/>
              <a:t>Inelastic scattering from the sample slows down and speeds up some neutrons, causing neutrons to arrive at the detector over a range of time.  The energy transfer can be calculated from the time-of-flight.</a:t>
            </a:r>
            <a:endParaRPr lang="en-US" baseline="0" dirty="0"/>
          </a:p>
          <a:p>
            <a:pPr>
              <a:buFontTx/>
              <a:buChar char="-"/>
            </a:pPr>
            <a:r>
              <a:rPr lang="en-US" baseline="0" dirty="0" smtClean="0"/>
              <a:t>Unlike TAS, there is no analyzer required, so a huge detector bank can be used to detect neutrons scattered over a large solid angle.  This is very effective for powder samples. </a:t>
            </a:r>
          </a:p>
          <a:p>
            <a:pPr>
              <a:buFontTx/>
              <a:buChar char="-"/>
            </a:pPr>
            <a:r>
              <a:rPr lang="en-US" baseline="0" dirty="0" smtClean="0"/>
              <a:t>Single-crystal measurements contain a plethora of information, but are sometimes difficult to analyze/interpret.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an example of the difficulties of</a:t>
            </a:r>
            <a:r>
              <a:rPr lang="en-US" baseline="0" dirty="0" smtClean="0"/>
              <a:t> analyzing TOF single-crystal data, consider the spin waves in ferromagnetic LCMO.  Neutron scattering will occur where the dispersion surface and measurement surface intersect.  The projection of this intersection on the </a:t>
            </a:r>
            <a:r>
              <a:rPr lang="en-US" baseline="0" dirty="0" err="1" smtClean="0"/>
              <a:t>Qx-Qy</a:t>
            </a:r>
            <a:r>
              <a:rPr lang="en-US" baseline="0" dirty="0" smtClean="0"/>
              <a:t> plane is shown.  Energy is increasing towards the right.  Line cuts can be used to determine the energies of parts of the surface and construct the dispersion.  Constant-Q cuts of the TAS are easier, but the amount of data from TOF is staggering!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large part of TOF analysis depends on the ability to calculate complicated</a:t>
            </a:r>
            <a:r>
              <a:rPr lang="en-US" baseline="0" dirty="0" smtClean="0"/>
              <a:t> cross-sections to compare to data.  This a major area of development at the SNS.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with any other quantum</a:t>
            </a:r>
            <a:r>
              <a:rPr lang="en-US" baseline="0" dirty="0" smtClean="0"/>
              <a:t> particle, the neutron scan be thought of as a wave.</a:t>
            </a:r>
          </a:p>
          <a:p>
            <a:r>
              <a:rPr lang="en-US" dirty="0" err="1" smtClean="0"/>
              <a:t>deBroglie</a:t>
            </a:r>
            <a:r>
              <a:rPr lang="en-US" baseline="0" dirty="0" smtClean="0"/>
              <a:t> wavelength is inversely proportional to the neutron velocity (or </a:t>
            </a:r>
            <a:r>
              <a:rPr lang="en-US" baseline="0" dirty="0" err="1" smtClean="0"/>
              <a:t>wavenumber</a:t>
            </a:r>
            <a:r>
              <a:rPr lang="en-US" baseline="0" dirty="0" smtClean="0"/>
              <a:t>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energy of the neutron is proportional to the inverse-square of the wavelength.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Of course, the energy of the neutron has a temperature scale given by </a:t>
            </a:r>
            <a:r>
              <a:rPr lang="en-US" baseline="0" dirty="0" err="1" smtClean="0"/>
              <a:t>kT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Neutrons that are most useful for scattering from condensed matter have a wavelength of order the </a:t>
            </a:r>
            <a:r>
              <a:rPr lang="en-US" baseline="0" dirty="0" err="1" smtClean="0"/>
              <a:t>interatomic</a:t>
            </a:r>
            <a:r>
              <a:rPr lang="en-US" baseline="0" dirty="0" smtClean="0"/>
              <a:t>  spacing (roughly an Angstrom).  Neutrons of this wavelength have an energy is the range of 10’s of </a:t>
            </a:r>
            <a:r>
              <a:rPr lang="en-US" baseline="0" dirty="0" err="1" smtClean="0"/>
              <a:t>meV</a:t>
            </a:r>
            <a:r>
              <a:rPr lang="en-US" baseline="0" dirty="0" smtClean="0"/>
              <a:t>.  This is a thermal energy scale and consequently is the range of many important excitations in condensed matter systems.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 simple example is used</a:t>
            </a:r>
            <a:r>
              <a:rPr lang="en-US" baseline="0" dirty="0" smtClean="0"/>
              <a:t> to explain the treatment of vibrations.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a diatomic molecule, atoms vibrate with a frequency </a:t>
            </a:r>
            <a:r>
              <a:rPr lang="en-US" baseline="0" dirty="0" err="1" smtClean="0"/>
              <a:t>sqrt</a:t>
            </a:r>
            <a:r>
              <a:rPr lang="en-US" baseline="0" dirty="0" smtClean="0"/>
              <a:t>(K/M).  Displacements of each atom are in opposition and their position at any time is given by the formula here.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displacement operator u(t) can be represented in the usual sense for a using raising and lowering operators for the simple harmonic oscillator.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scattering function can then be written as shown, where care must be taken to treat u(t) as operators.  The thermal averages for the SHO are well known.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Equations can be simplified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Inelastic scattering is a process where two systems exchange energy during a collision.  Both</a:t>
            </a:r>
            <a:r>
              <a:rPr lang="en-US" sz="1200" baseline="0" dirty="0" smtClean="0"/>
              <a:t> momentum and energy must be conserved during the collision.</a:t>
            </a:r>
            <a:endParaRPr lang="en-US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As </a:t>
            </a:r>
            <a:r>
              <a:rPr lang="en-US" sz="1200" dirty="0" err="1" smtClean="0"/>
              <a:t>phyisicsts</a:t>
            </a:r>
            <a:r>
              <a:rPr lang="en-US" sz="1200" dirty="0" smtClean="0"/>
              <a:t>, we keep track of inelastic processes by measuring the incoming and outgoing neutron </a:t>
            </a:r>
            <a:r>
              <a:rPr lang="en-US" sz="1200" dirty="0" err="1" smtClean="0"/>
              <a:t>wavevectors</a:t>
            </a:r>
            <a:r>
              <a:rPr lang="en-US" sz="1200" dirty="0" smtClean="0"/>
              <a:t> and use conservation of energy and momentum</a:t>
            </a:r>
            <a:r>
              <a:rPr lang="en-US" sz="1200" baseline="0" dirty="0" smtClean="0"/>
              <a:t> determine</a:t>
            </a:r>
            <a:r>
              <a:rPr lang="en-US" sz="1200" dirty="0" smtClean="0"/>
              <a:t> the excitation created</a:t>
            </a:r>
            <a:r>
              <a:rPr lang="en-US" sz="1200" baseline="0" dirty="0" smtClean="0"/>
              <a:t> in the system</a:t>
            </a:r>
            <a:endParaRPr lang="en-US" sz="1200" dirty="0" smtClean="0"/>
          </a:p>
          <a:p>
            <a:endParaRPr lang="en-US" dirty="0" smtClean="0"/>
          </a:p>
          <a:p>
            <a:r>
              <a:rPr lang="en-US" dirty="0" smtClean="0"/>
              <a:t>In elastic</a:t>
            </a:r>
            <a:r>
              <a:rPr lang="en-US" baseline="0" dirty="0" smtClean="0"/>
              <a:t> scattering,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As </a:t>
            </a:r>
            <a:r>
              <a:rPr lang="en-US" sz="1200" dirty="0" err="1" smtClean="0"/>
              <a:t>phyisicsts</a:t>
            </a:r>
            <a:r>
              <a:rPr lang="en-US" sz="1200" dirty="0" smtClean="0"/>
              <a:t>, we keep track of inelastic processes by measuring the incoming and outgoing neutron </a:t>
            </a:r>
            <a:r>
              <a:rPr lang="en-US" sz="1200" dirty="0" err="1" smtClean="0"/>
              <a:t>wavevectors</a:t>
            </a:r>
            <a:r>
              <a:rPr lang="en-US" sz="1200" dirty="0" smtClean="0"/>
              <a:t> and use conservation of energy and momentum to determine the properties of the excitation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consider the nuclear scattering.</a:t>
            </a:r>
          </a:p>
          <a:p>
            <a:r>
              <a:rPr lang="en-US" dirty="0" smtClean="0"/>
              <a:t>The scattering</a:t>
            </a:r>
            <a:r>
              <a:rPr lang="en-US" baseline="0" dirty="0" smtClean="0"/>
              <a:t> cross-section is proportional to the pair correlation function, G(</a:t>
            </a:r>
            <a:r>
              <a:rPr lang="en-US" baseline="0" dirty="0" err="1" smtClean="0"/>
              <a:t>r,t</a:t>
            </a:r>
            <a:r>
              <a:rPr lang="en-US" baseline="0" dirty="0" smtClean="0"/>
              <a:t>).</a:t>
            </a:r>
          </a:p>
          <a:p>
            <a:r>
              <a:rPr lang="en-US" baseline="0" dirty="0" smtClean="0"/>
              <a:t>Given two atoms at </a:t>
            </a:r>
            <a:r>
              <a:rPr lang="en-US" baseline="0" dirty="0" err="1" smtClean="0"/>
              <a:t>Rj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Rj</a:t>
            </a:r>
            <a:r>
              <a:rPr lang="en-US" baseline="0" dirty="0" smtClean="0"/>
              <a:t>’ at time zero, Classically, the function determines the probability that the atom is found at the position </a:t>
            </a:r>
            <a:r>
              <a:rPr lang="en-US" baseline="0" dirty="0" err="1" smtClean="0"/>
              <a:t>Rj</a:t>
            </a:r>
            <a:r>
              <a:rPr lang="en-US" baseline="0" dirty="0" smtClean="0"/>
              <a:t>’(t) a time later.  This probability depends on the forces between atoms.</a:t>
            </a:r>
          </a:p>
          <a:p>
            <a:r>
              <a:rPr lang="en-US" baseline="0" dirty="0" smtClean="0"/>
              <a:t>The scattering function, S(</a:t>
            </a:r>
            <a:r>
              <a:rPr lang="en-US" baseline="0" dirty="0" err="1" smtClean="0"/>
              <a:t>Q,w</a:t>
            </a:r>
            <a:r>
              <a:rPr lang="en-US" baseline="0" dirty="0" smtClean="0"/>
              <a:t>), is given by the time/space </a:t>
            </a:r>
            <a:r>
              <a:rPr lang="en-US" baseline="0" dirty="0" err="1" smtClean="0"/>
              <a:t>fourier</a:t>
            </a:r>
            <a:r>
              <a:rPr lang="en-US" baseline="0" dirty="0" smtClean="0"/>
              <a:t> transform of the pair correlation function.</a:t>
            </a:r>
          </a:p>
          <a:p>
            <a:endParaRPr lang="en-US" dirty="0" smtClean="0"/>
          </a:p>
          <a:p>
            <a:r>
              <a:rPr lang="en-US" dirty="0" smtClean="0"/>
              <a:t>Note that for</a:t>
            </a:r>
            <a:r>
              <a:rPr lang="en-US" baseline="0" dirty="0" smtClean="0"/>
              <a:t> static lattice, </a:t>
            </a:r>
            <a:r>
              <a:rPr lang="en-US" dirty="0" smtClean="0"/>
              <a:t>intermediate</a:t>
            </a:r>
            <a:r>
              <a:rPr lang="en-US" baseline="0" dirty="0" smtClean="0"/>
              <a:t> function is just S(Q) for </a:t>
            </a:r>
            <a:r>
              <a:rPr lang="en-US" baseline="0" dirty="0" smtClean="0"/>
              <a:t>diffraction.  Time averaged static correlation function.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power of neutron scattering is that the measured cross-section</a:t>
            </a:r>
            <a:r>
              <a:rPr lang="en-US" baseline="0" dirty="0" smtClean="0"/>
              <a:t> is directly proportional to the scattering function.  In many cases, this function can be calculated and compared directly to theory.  Experiment tells us about the forces between atoms.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</a:t>
            </a:r>
            <a:r>
              <a:rPr lang="en-US" baseline="0" dirty="0" smtClean="0"/>
              <a:t>n a liquid, at long times an atom is in diffusive motion.  </a:t>
            </a:r>
          </a:p>
          <a:p>
            <a:r>
              <a:rPr lang="en-US" baseline="0" dirty="0" smtClean="0"/>
              <a:t>We can look at the self-correlation function of the single atom as it moves through the liquid.</a:t>
            </a:r>
          </a:p>
          <a:p>
            <a:r>
              <a:rPr lang="en-US" baseline="0" dirty="0" smtClean="0"/>
              <a:t>The probability that the atom moves a distance r in time t is 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The scattering function is just the Fourier transform, assuming the mean-squared displacement is linear in time (diffusive).  Simple model predicts </a:t>
            </a:r>
            <a:r>
              <a:rPr lang="en-US" baseline="0" dirty="0" err="1" smtClean="0"/>
              <a:t>lorentzian</a:t>
            </a:r>
            <a:r>
              <a:rPr lang="en-US" baseline="0" dirty="0" smtClean="0"/>
              <a:t> spectrum where the width depends on Q.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6F16-6070-4C77-876E-B88A12DD64B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</a:t>
            </a:r>
            <a:r>
              <a:rPr lang="en-US" baseline="0" dirty="0" smtClean="0"/>
              <a:t> atom oscillating in a harmonic potential</a:t>
            </a:r>
            <a:endParaRPr lang="en-US" dirty="0" smtClean="0"/>
          </a:p>
          <a:p>
            <a:r>
              <a:rPr lang="en-US" dirty="0" smtClean="0"/>
              <a:t>Simple harmonic oscillator has frequency</a:t>
            </a:r>
            <a:r>
              <a:rPr lang="en-US" baseline="0" dirty="0" smtClean="0"/>
              <a:t> w0.</a:t>
            </a:r>
          </a:p>
          <a:p>
            <a:r>
              <a:rPr lang="en-US" baseline="0" dirty="0" smtClean="0"/>
              <a:t>Quantum mechanical solution is a set of equally spaced energy levels spaced by </a:t>
            </a:r>
            <a:r>
              <a:rPr lang="en-US" baseline="0" dirty="0" err="1" smtClean="0"/>
              <a:t>hbar</a:t>
            </a:r>
            <a:r>
              <a:rPr lang="en-US" baseline="0" dirty="0" smtClean="0"/>
              <a:t> w0.</a:t>
            </a:r>
          </a:p>
          <a:p>
            <a:r>
              <a:rPr lang="en-US" baseline="0" dirty="0" smtClean="0"/>
              <a:t>The scattering cross-section will then also consist of a set of excitations spaced equally by w0.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Ultimately, the higher energy states correspond to increased vibrational amplitude.  In other words, the r-dependence (and by Fourier transform) the Q-dependence depend on the excitation level.  </a:t>
            </a:r>
          </a:p>
          <a:p>
            <a:r>
              <a:rPr lang="en-US" baseline="0" dirty="0" smtClean="0"/>
              <a:t>Each energy level has a unique Q-dependence, even though it is only scattering from a single atom.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Data shows nitrogen vibrations in uranium nitride.  Light atom trapped in a cage of heavy uranium act like a 3D harmonic oscillator.</a:t>
            </a:r>
          </a:p>
          <a:p>
            <a:r>
              <a:rPr lang="en-US" baseline="0" dirty="0" smtClean="0"/>
              <a:t>Data shows vibrational energy levels beyond n=10.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8211C-FDD0-C249-ADEA-01561E4900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8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4" y="65"/>
            <a:ext cx="8839114" cy="6629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33" y="660860"/>
            <a:ext cx="4626281" cy="466343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6/19/15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" y="65"/>
            <a:ext cx="9143825" cy="6857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NXS School 2015</a:t>
            </a: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5.bin"/><Relationship Id="rId12" Type="http://schemas.openxmlformats.org/officeDocument/2006/relationships/image" Target="../media/image3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oleObject" Target="../embeddings/oleObject14.bin"/><Relationship Id="rId8" Type="http://schemas.openxmlformats.org/officeDocument/2006/relationships/image" Target="../media/image33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44.emf"/><Relationship Id="rId6" Type="http://schemas.openxmlformats.org/officeDocument/2006/relationships/oleObject" Target="../embeddings/Microsoft_Equation6.bin"/><Relationship Id="rId7" Type="http://schemas.openxmlformats.org/officeDocument/2006/relationships/image" Target="../media/image45.emf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51.png"/><Relationship Id="rId5" Type="http://schemas.openxmlformats.org/officeDocument/2006/relationships/image" Target="../media/image52.gif"/><Relationship Id="rId6" Type="http://schemas.openxmlformats.org/officeDocument/2006/relationships/image" Target="../media/image53.jpeg"/><Relationship Id="rId7" Type="http://schemas.openxmlformats.org/officeDocument/2006/relationships/oleObject" Target="../embeddings/Microsoft_Equation7.bin"/><Relationship Id="rId8" Type="http://schemas.openxmlformats.org/officeDocument/2006/relationships/image" Target="../media/image50.emf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6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57.emf"/><Relationship Id="rId8" Type="http://schemas.openxmlformats.org/officeDocument/2006/relationships/image" Target="../media/image52.gif"/><Relationship Id="rId9" Type="http://schemas.openxmlformats.org/officeDocument/2006/relationships/oleObject" Target="../embeddings/Microsoft_Equation8.bin"/><Relationship Id="rId10" Type="http://schemas.openxmlformats.org/officeDocument/2006/relationships/image" Target="../media/image5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65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63.png"/><Relationship Id="rId5" Type="http://schemas.openxmlformats.org/officeDocument/2006/relationships/oleObject" Target="../embeddings/oleObject19.bin"/><Relationship Id="rId6" Type="http://schemas.openxmlformats.org/officeDocument/2006/relationships/image" Target="../media/image61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62.wmf"/><Relationship Id="rId9" Type="http://schemas.openxmlformats.org/officeDocument/2006/relationships/image" Target="../media/image54.png"/><Relationship Id="rId10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4" Type="http://schemas.openxmlformats.org/officeDocument/2006/relationships/image" Target="../media/image67.png"/><Relationship Id="rId5" Type="http://schemas.openxmlformats.org/officeDocument/2006/relationships/image" Target="../media/image68.gif"/><Relationship Id="rId6" Type="http://schemas.openxmlformats.org/officeDocument/2006/relationships/image" Target="../media/image69.jpe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oleObject" Target="../embeddings/oleObject21.bin"/><Relationship Id="rId7" Type="http://schemas.openxmlformats.org/officeDocument/2006/relationships/image" Target="../media/image71.emf"/><Relationship Id="rId8" Type="http://schemas.openxmlformats.org/officeDocument/2006/relationships/oleObject" Target="../embeddings/Microsoft_Equation9.bin"/><Relationship Id="rId9" Type="http://schemas.openxmlformats.org/officeDocument/2006/relationships/image" Target="../media/image72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5.bin"/><Relationship Id="rId12" Type="http://schemas.openxmlformats.org/officeDocument/2006/relationships/image" Target="../media/image78.wmf"/><Relationship Id="rId13" Type="http://schemas.openxmlformats.org/officeDocument/2006/relationships/oleObject" Target="../embeddings/Microsoft_Equation10.bin"/><Relationship Id="rId14" Type="http://schemas.openxmlformats.org/officeDocument/2006/relationships/image" Target="../media/image7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75.e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76.emf"/><Relationship Id="rId8" Type="http://schemas.openxmlformats.org/officeDocument/2006/relationships/oleObject" Target="../embeddings/oleObject24.bin"/><Relationship Id="rId9" Type="http://schemas.openxmlformats.org/officeDocument/2006/relationships/image" Target="../media/image77.emf"/><Relationship Id="rId10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7.bin"/><Relationship Id="rId20" Type="http://schemas.openxmlformats.org/officeDocument/2006/relationships/image" Target="../media/image87.emf"/><Relationship Id="rId21" Type="http://schemas.openxmlformats.org/officeDocument/2006/relationships/oleObject" Target="../embeddings/Microsoft_Equation12.bin"/><Relationship Id="rId22" Type="http://schemas.openxmlformats.org/officeDocument/2006/relationships/image" Target="../media/image88.emf"/><Relationship Id="rId10" Type="http://schemas.openxmlformats.org/officeDocument/2006/relationships/image" Target="../media/image82.emf"/><Relationship Id="rId11" Type="http://schemas.openxmlformats.org/officeDocument/2006/relationships/oleObject" Target="../embeddings/oleObject28.bin"/><Relationship Id="rId12" Type="http://schemas.openxmlformats.org/officeDocument/2006/relationships/image" Target="../media/image83.emf"/><Relationship Id="rId13" Type="http://schemas.openxmlformats.org/officeDocument/2006/relationships/oleObject" Target="../embeddings/oleObject29.bin"/><Relationship Id="rId14" Type="http://schemas.openxmlformats.org/officeDocument/2006/relationships/image" Target="../media/image84.emf"/><Relationship Id="rId15" Type="http://schemas.openxmlformats.org/officeDocument/2006/relationships/oleObject" Target="../embeddings/oleObject30.bin"/><Relationship Id="rId16" Type="http://schemas.openxmlformats.org/officeDocument/2006/relationships/image" Target="../media/image85.emf"/><Relationship Id="rId17" Type="http://schemas.openxmlformats.org/officeDocument/2006/relationships/oleObject" Target="../embeddings/oleObject31.bin"/><Relationship Id="rId18" Type="http://schemas.openxmlformats.org/officeDocument/2006/relationships/image" Target="../media/image86.emf"/><Relationship Id="rId19" Type="http://schemas.openxmlformats.org/officeDocument/2006/relationships/oleObject" Target="../embeddings/Microsoft_Equation11.bin"/><Relationship Id="rId1" Type="http://schemas.openxmlformats.org/officeDocument/2006/relationships/vmlDrawing" Target="../drawings/vmlDrawing12.vml"/><Relationship Id="rId2" Type="http://schemas.openxmlformats.org/officeDocument/2006/relationships/video" Target="NULL" TargetMode="External"/><Relationship Id="rId3" Type="http://schemas.microsoft.com/office/2007/relationships/media" Target="NULL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9.xml"/><Relationship Id="rId6" Type="http://schemas.openxmlformats.org/officeDocument/2006/relationships/oleObject" Target="../embeddings/oleObject26.bin"/><Relationship Id="rId7" Type="http://schemas.openxmlformats.org/officeDocument/2006/relationships/image" Target="../media/image81.wmf"/><Relationship Id="rId8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8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9.emf"/><Relationship Id="rId9" Type="http://schemas.openxmlformats.org/officeDocument/2006/relationships/oleObject" Target="../embeddings/Microsoft_Equation1.bin"/><Relationship Id="rId10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3.bin"/><Relationship Id="rId4" Type="http://schemas.openxmlformats.org/officeDocument/2006/relationships/image" Target="../media/image122.emf"/><Relationship Id="rId5" Type="http://schemas.openxmlformats.org/officeDocument/2006/relationships/image" Target="../media/image123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jpeg"/><Relationship Id="rId10" Type="http://schemas.openxmlformats.org/officeDocument/2006/relationships/oleObject" Target="../embeddings/Microsoft_Equation14.bin"/><Relationship Id="rId11" Type="http://schemas.openxmlformats.org/officeDocument/2006/relationships/image" Target="../media/image125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3" Type="http://schemas.openxmlformats.org/officeDocument/2006/relationships/image" Target="../media/image1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7.emf"/><Relationship Id="rId20" Type="http://schemas.openxmlformats.org/officeDocument/2006/relationships/image" Target="../media/image152.emf"/><Relationship Id="rId21" Type="http://schemas.openxmlformats.org/officeDocument/2006/relationships/oleObject" Target="../embeddings/oleObject40.bin"/><Relationship Id="rId22" Type="http://schemas.openxmlformats.org/officeDocument/2006/relationships/image" Target="../media/image153.emf"/><Relationship Id="rId23" Type="http://schemas.openxmlformats.org/officeDocument/2006/relationships/oleObject" Target="../embeddings/Microsoft_Equation15.bin"/><Relationship Id="rId24" Type="http://schemas.openxmlformats.org/officeDocument/2006/relationships/image" Target="../media/image154.emf"/><Relationship Id="rId25" Type="http://schemas.openxmlformats.org/officeDocument/2006/relationships/image" Target="../media/image155.png"/><Relationship Id="rId10" Type="http://schemas.openxmlformats.org/officeDocument/2006/relationships/oleObject" Target="../embeddings/oleObject35.bin"/><Relationship Id="rId11" Type="http://schemas.openxmlformats.org/officeDocument/2006/relationships/image" Target="../media/image148.emf"/><Relationship Id="rId12" Type="http://schemas.openxmlformats.org/officeDocument/2006/relationships/oleObject" Target="../embeddings/oleObject36.bin"/><Relationship Id="rId13" Type="http://schemas.openxmlformats.org/officeDocument/2006/relationships/image" Target="../media/image149.emf"/><Relationship Id="rId14" Type="http://schemas.openxmlformats.org/officeDocument/2006/relationships/image" Target="../media/image48.png"/><Relationship Id="rId15" Type="http://schemas.openxmlformats.org/officeDocument/2006/relationships/oleObject" Target="../embeddings/oleObject37.bin"/><Relationship Id="rId16" Type="http://schemas.openxmlformats.org/officeDocument/2006/relationships/image" Target="../media/image150.emf"/><Relationship Id="rId17" Type="http://schemas.openxmlformats.org/officeDocument/2006/relationships/oleObject" Target="../embeddings/oleObject38.bin"/><Relationship Id="rId18" Type="http://schemas.openxmlformats.org/officeDocument/2006/relationships/image" Target="../media/image151.emf"/><Relationship Id="rId19" Type="http://schemas.openxmlformats.org/officeDocument/2006/relationships/oleObject" Target="../embeddings/oleObject39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78.wmf"/><Relationship Id="rId6" Type="http://schemas.openxmlformats.org/officeDocument/2006/relationships/oleObject" Target="../embeddings/oleObject33.bin"/><Relationship Id="rId7" Type="http://schemas.openxmlformats.org/officeDocument/2006/relationships/image" Target="../media/image146.emf"/><Relationship Id="rId8" Type="http://schemas.openxmlformats.org/officeDocument/2006/relationships/oleObject" Target="../embeddings/oleObject34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emf"/><Relationship Id="rId12" Type="http://schemas.openxmlformats.org/officeDocument/2006/relationships/oleObject" Target="../embeddings/Microsoft_Equation2.bin"/><Relationship Id="rId13" Type="http://schemas.openxmlformats.org/officeDocument/2006/relationships/image" Target="../media/image17.emf"/><Relationship Id="rId14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15.emf"/><Relationship Id="rId10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emf"/><Relationship Id="rId12" Type="http://schemas.openxmlformats.org/officeDocument/2006/relationships/oleObject" Target="../embeddings/Microsoft_Equation3.bin"/><Relationship Id="rId13" Type="http://schemas.openxmlformats.org/officeDocument/2006/relationships/image" Target="../media/image23.emf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9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21.emf"/><Relationship Id="rId10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4.bin"/><Relationship Id="rId12" Type="http://schemas.openxmlformats.org/officeDocument/2006/relationships/image" Target="../media/image30.emf"/><Relationship Id="rId13" Type="http://schemas.openxmlformats.org/officeDocument/2006/relationships/image" Target="../media/image3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1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27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28.e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903122" cy="941796"/>
          </a:xfrm>
        </p:spPr>
        <p:txBody>
          <a:bodyPr/>
          <a:lstStyle/>
          <a:p>
            <a:r>
              <a:rPr lang="en-US" sz="3200" dirty="0"/>
              <a:t>Inelastic neutron scattering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228600" y="1981200"/>
            <a:ext cx="5257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sz="2200" b="1" dirty="0" smtClean="0"/>
              <a:t>Rob McQueeney</a:t>
            </a:r>
            <a:endParaRPr lang="en-US" sz="2200" b="1" dirty="0"/>
          </a:p>
          <a:p>
            <a:pPr>
              <a:spcBef>
                <a:spcPts val="200"/>
              </a:spcBef>
            </a:pPr>
            <a:r>
              <a:rPr lang="en-US" sz="2000" dirty="0" smtClean="0"/>
              <a:t>Deputy ALD for </a:t>
            </a:r>
            <a:r>
              <a:rPr lang="en-US" sz="2000" dirty="0"/>
              <a:t>Neutron </a:t>
            </a:r>
            <a:r>
              <a:rPr lang="en-US" sz="2000" dirty="0" smtClean="0"/>
              <a:t>Sciences</a:t>
            </a:r>
          </a:p>
          <a:p>
            <a:pPr>
              <a:spcBef>
                <a:spcPts val="200"/>
              </a:spcBef>
            </a:pPr>
            <a:r>
              <a:rPr lang="en-US" sz="2000" dirty="0" smtClean="0"/>
              <a:t>Oak Ridge National Laboratory</a:t>
            </a:r>
            <a:endParaRPr lang="en-US" sz="2000" dirty="0" smtClean="0"/>
          </a:p>
          <a:p>
            <a:pPr>
              <a:spcBef>
                <a:spcPts val="200"/>
              </a:spcBef>
            </a:pPr>
            <a:endParaRPr lang="en-US" sz="2200" dirty="0"/>
          </a:p>
          <a:p>
            <a:r>
              <a:rPr lang="en-US" dirty="0" smtClean="0"/>
              <a:t>NXS Summer School</a:t>
            </a:r>
            <a:endParaRPr lang="en-US" dirty="0"/>
          </a:p>
          <a:p>
            <a:r>
              <a:rPr lang="en-US" dirty="0" smtClean="0"/>
              <a:t>June </a:t>
            </a:r>
            <a:r>
              <a:rPr lang="en-US" dirty="0" smtClean="0"/>
              <a:t>22</a:t>
            </a:r>
            <a:r>
              <a:rPr lang="en-US" dirty="0" smtClean="0"/>
              <a:t>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Atomic diffusion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64367" y="1295400"/>
            <a:ext cx="3400425" cy="3634809"/>
            <a:chOff x="3080807" y="1195755"/>
            <a:chExt cx="3400425" cy="3634810"/>
          </a:xfrm>
        </p:grpSpPr>
        <p:grpSp>
          <p:nvGrpSpPr>
            <p:cNvPr id="6" name="Group 22"/>
            <p:cNvGrpSpPr/>
            <p:nvPr/>
          </p:nvGrpSpPr>
          <p:grpSpPr>
            <a:xfrm>
              <a:off x="3080807" y="1470252"/>
              <a:ext cx="3400425" cy="3360313"/>
              <a:chOff x="3080807" y="1470252"/>
              <a:chExt cx="3400425" cy="3360313"/>
            </a:xfrm>
          </p:grpSpPr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080807" y="1470252"/>
                <a:ext cx="3400425" cy="3133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454374" y="4553566"/>
                <a:ext cx="26566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Cocking, </a:t>
                </a:r>
                <a:r>
                  <a:rPr lang="en-US" sz="1200" i="1" dirty="0"/>
                  <a:t>J. Phys. C </a:t>
                </a:r>
                <a:r>
                  <a:rPr lang="en-US" sz="1200" b="1" dirty="0"/>
                  <a:t>2</a:t>
                </a:r>
                <a:r>
                  <a:rPr lang="en-US" sz="1200" dirty="0"/>
                  <a:t>, 2047 (1969)..</a:t>
                </a:r>
                <a:endParaRPr lang="en-US" sz="12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256677" y="1195755"/>
              <a:ext cx="10486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Liquid Na</a:t>
              </a:r>
              <a:endParaRPr lang="en-US" sz="16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27535" y="3761081"/>
            <a:ext cx="2699543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Auto-correlation function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3677" y="1342192"/>
            <a:ext cx="2252663" cy="234791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12647" y="1363223"/>
            <a:ext cx="2119313" cy="23145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18746"/>
              </p:ext>
            </p:extLst>
          </p:nvPr>
        </p:nvGraphicFramePr>
        <p:xfrm>
          <a:off x="3168650" y="2986280"/>
          <a:ext cx="1241425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" name="Equation" r:id="rId7" imgW="825500" imgH="254000" progId="Equation.3">
                  <p:embed/>
                </p:oleObj>
              </mc:Choice>
              <mc:Fallback>
                <p:oleObj name="Equation" r:id="rId7" imgW="825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8650" y="2986280"/>
                        <a:ext cx="1241425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61257" y="685800"/>
            <a:ext cx="6964002" cy="3693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/>
              <a:t>For long times compared to the collision time, atom diffuses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92886"/>
              </p:ext>
            </p:extLst>
          </p:nvPr>
        </p:nvGraphicFramePr>
        <p:xfrm>
          <a:off x="712789" y="4130866"/>
          <a:ext cx="3673475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" name="Equation" r:id="rId9" imgW="2438400" imgH="533400" progId="Equation.3">
                  <p:embed/>
                </p:oleObj>
              </mc:Choice>
              <mc:Fallback>
                <p:oleObj name="Equation" r:id="rId9" imgW="24384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9" y="4130866"/>
                        <a:ext cx="3673475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043485"/>
              </p:ext>
            </p:extLst>
          </p:nvPr>
        </p:nvGraphicFramePr>
        <p:xfrm>
          <a:off x="852489" y="5081779"/>
          <a:ext cx="3422650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8" name="Equation" r:id="rId11" imgW="2286000" imgH="457200" progId="Equation.3">
                  <p:embed/>
                </p:oleObj>
              </mc:Choice>
              <mc:Fallback>
                <p:oleObj name="Equation" r:id="rId11" imgW="2286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489" y="5081779"/>
                        <a:ext cx="3422650" cy="68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48092" y="5943600"/>
            <a:ext cx="765155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These kinds of measurements are a specialty of the </a:t>
            </a:r>
            <a:r>
              <a:rPr lang="en-US" b="1" i="1" dirty="0" smtClean="0"/>
              <a:t>BASIS</a:t>
            </a:r>
            <a:r>
              <a:rPr lang="en-US" dirty="0" smtClean="0"/>
              <a:t> spectrometer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5985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Simple harmonic oscillator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760"/>
          <a:stretch/>
        </p:blipFill>
        <p:spPr>
          <a:xfrm>
            <a:off x="5349685" y="653176"/>
            <a:ext cx="3032315" cy="4833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191000"/>
            <a:ext cx="4649747" cy="1039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146624"/>
            <a:ext cx="2842019" cy="28864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5504" y="5257800"/>
            <a:ext cx="3629896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dirty="0" smtClean="0"/>
              <a:t>Nitrogen motion in uranium nitride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38464" y="5957652"/>
            <a:ext cx="5470819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These kinds of measurements are a specialty of the </a:t>
            </a:r>
            <a:br>
              <a:rPr lang="en-US" dirty="0" smtClean="0"/>
            </a:br>
            <a:r>
              <a:rPr lang="en-US" b="1" dirty="0" smtClean="0"/>
              <a:t>ARCS</a:t>
            </a:r>
            <a:r>
              <a:rPr lang="en-US" dirty="0"/>
              <a:t> </a:t>
            </a:r>
            <a:r>
              <a:rPr lang="en-US" dirty="0" smtClean="0"/>
              <a:t>and</a:t>
            </a:r>
            <a:r>
              <a:rPr lang="en-US" dirty="0" smtClean="0"/>
              <a:t> </a:t>
            </a:r>
            <a:r>
              <a:rPr lang="en-US" b="1" dirty="0" smtClean="0"/>
              <a:t>SEQUOIA</a:t>
            </a:r>
            <a:r>
              <a:rPr lang="en-US" dirty="0" smtClean="0"/>
              <a:t> spectrometers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181600" y="5562600"/>
            <a:ext cx="388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A.A. </a:t>
            </a:r>
            <a:r>
              <a:rPr lang="en-US" sz="1200" dirty="0" err="1"/>
              <a:t>Aczel</a:t>
            </a:r>
            <a:r>
              <a:rPr lang="en-US" sz="1200" dirty="0"/>
              <a:t>, </a:t>
            </a:r>
            <a:r>
              <a:rPr lang="en-US" sz="1200" dirty="0" smtClean="0"/>
              <a:t>et al., </a:t>
            </a:r>
            <a:r>
              <a:rPr lang="en-US" sz="1200" dirty="0"/>
              <a:t>Nature </a:t>
            </a:r>
            <a:r>
              <a:rPr lang="en-US" sz="1200" dirty="0" err="1" smtClean="0"/>
              <a:t>Commun</a:t>
            </a:r>
            <a:r>
              <a:rPr lang="en-US" sz="1200" dirty="0" smtClean="0"/>
              <a:t> </a:t>
            </a:r>
            <a:r>
              <a:rPr lang="en-US" sz="1200" dirty="0"/>
              <a:t>3, 1124, (2012).</a:t>
            </a:r>
            <a:endParaRPr lang="en-US" sz="1200" dirty="0" smtClean="0"/>
          </a:p>
        </p:txBody>
      </p:sp>
      <p:sp>
        <p:nvSpPr>
          <p:cNvPr id="13" name="Oval 12"/>
          <p:cNvSpPr/>
          <p:nvPr/>
        </p:nvSpPr>
        <p:spPr>
          <a:xfrm>
            <a:off x="28194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3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Molecular vibrations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407726" y="2322750"/>
            <a:ext cx="4099306" cy="2995655"/>
            <a:chOff x="4423768" y="3155421"/>
            <a:chExt cx="4099306" cy="2995655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23768" y="3155421"/>
              <a:ext cx="4099306" cy="2711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4998498" y="5874077"/>
              <a:ext cx="2956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Prassides</a:t>
              </a:r>
              <a:r>
                <a:rPr lang="en-US" sz="1200" dirty="0"/>
                <a:t> </a:t>
              </a:r>
              <a:r>
                <a:rPr lang="en-US" sz="1200" i="1" dirty="0"/>
                <a:t>et al., Nature</a:t>
              </a:r>
              <a:r>
                <a:rPr lang="en-US" sz="1200" dirty="0"/>
                <a:t> </a:t>
              </a:r>
              <a:r>
                <a:rPr lang="en-US" sz="1200" b="1" dirty="0"/>
                <a:t>354</a:t>
              </a:r>
              <a:r>
                <a:rPr lang="en-US" sz="1200" dirty="0"/>
                <a:t>, 462 (1991).</a:t>
              </a:r>
              <a:endParaRPr lang="en-US" sz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47749" y="2449449"/>
            <a:ext cx="2287722" cy="2711482"/>
            <a:chOff x="1304424" y="3705725"/>
            <a:chExt cx="2287722" cy="2711481"/>
          </a:xfrm>
        </p:grpSpPr>
        <p:pic>
          <p:nvPicPr>
            <p:cNvPr id="8" name="Picture 7" descr="buckybal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4424" y="3705725"/>
              <a:ext cx="2287722" cy="223912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71282" y="6047874"/>
              <a:ext cx="1596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C60 molecule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922254" y="914400"/>
            <a:ext cx="6784831" cy="701718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dirty="0">
                <a:solidFill>
                  <a:srgbClr val="000000"/>
                </a:solidFill>
              </a:rPr>
              <a:t>Large molecule, many normal modes</a:t>
            </a:r>
          </a:p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dirty="0">
                <a:solidFill>
                  <a:srgbClr val="000000"/>
                </a:solidFill>
              </a:rPr>
              <a:t>Harmonic vibrations can determine </a:t>
            </a:r>
            <a:r>
              <a:rPr lang="en-US" dirty="0" err="1">
                <a:solidFill>
                  <a:srgbClr val="000000"/>
                </a:solidFill>
              </a:rPr>
              <a:t>interatomic</a:t>
            </a:r>
            <a:r>
              <a:rPr lang="en-US" dirty="0">
                <a:solidFill>
                  <a:srgbClr val="000000"/>
                </a:solidFill>
              </a:rPr>
              <a:t> potentials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5638800"/>
            <a:ext cx="772853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These kinds of measurements are a specialty of the </a:t>
            </a:r>
            <a:r>
              <a:rPr lang="en-US" b="1" i="1" dirty="0" smtClean="0"/>
              <a:t>VISION</a:t>
            </a:r>
            <a:r>
              <a:rPr lang="en-US" dirty="0" smtClean="0"/>
              <a:t> spectrometer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030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Diatomic molecule</a:t>
            </a:r>
            <a:endParaRPr lang="en-US" dirty="0"/>
          </a:p>
        </p:txBody>
      </p:sp>
      <p:sp>
        <p:nvSpPr>
          <p:cNvPr id="9" name="Left Brace 8"/>
          <p:cNvSpPr/>
          <p:nvPr/>
        </p:nvSpPr>
        <p:spPr>
          <a:xfrm>
            <a:off x="4810577" y="1000587"/>
            <a:ext cx="146463" cy="1611086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389263"/>
              </p:ext>
            </p:extLst>
          </p:nvPr>
        </p:nvGraphicFramePr>
        <p:xfrm>
          <a:off x="1503364" y="990600"/>
          <a:ext cx="5703887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1" name="Equation" r:id="rId4" imgW="3810000" imgH="431800" progId="Equation.3">
                  <p:embed/>
                </p:oleObj>
              </mc:Choice>
              <mc:Fallback>
                <p:oleObj name="Equation" r:id="rId4" imgW="3810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3364" y="990600"/>
                        <a:ext cx="5703887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ft Brace 6"/>
          <p:cNvSpPr/>
          <p:nvPr/>
        </p:nvSpPr>
        <p:spPr>
          <a:xfrm>
            <a:off x="2819482" y="1546867"/>
            <a:ext cx="166254" cy="486889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3351894" y="1544887"/>
            <a:ext cx="166254" cy="486889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6603752" y="1380613"/>
            <a:ext cx="110837" cy="803564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22601" y="1859584"/>
            <a:ext cx="680723" cy="461653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200" dirty="0"/>
              <a:t>Debye-</a:t>
            </a:r>
          </a:p>
          <a:p>
            <a:r>
              <a:rPr lang="en-US" sz="1200" dirty="0"/>
              <a:t>Waller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150013" y="1859584"/>
            <a:ext cx="749251" cy="461653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200" dirty="0"/>
              <a:t>Detailed</a:t>
            </a:r>
          </a:p>
          <a:p>
            <a:r>
              <a:rPr lang="en-US" sz="1200" dirty="0"/>
              <a:t>balance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361295" y="1951917"/>
            <a:ext cx="1236236" cy="27699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200" dirty="0"/>
              <a:t>Structure factor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306872" y="1859584"/>
            <a:ext cx="851819" cy="461653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200" dirty="0"/>
              <a:t>Excitation</a:t>
            </a:r>
          </a:p>
          <a:p>
            <a:r>
              <a:rPr lang="en-US" sz="1200" dirty="0"/>
              <a:t>energy</a:t>
            </a:r>
            <a:endParaRPr lang="en-US" sz="1200" dirty="0"/>
          </a:p>
        </p:txBody>
      </p:sp>
      <p:sp>
        <p:nvSpPr>
          <p:cNvPr id="17" name="Left Brace 16"/>
          <p:cNvSpPr/>
          <p:nvPr/>
        </p:nvSpPr>
        <p:spPr>
          <a:xfrm>
            <a:off x="5891231" y="1566655"/>
            <a:ext cx="166254" cy="486889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01228" y="1859584"/>
            <a:ext cx="569515" cy="461653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200" dirty="0"/>
              <a:t>Form</a:t>
            </a:r>
          </a:p>
          <a:p>
            <a:r>
              <a:rPr lang="en-US" sz="1200" dirty="0"/>
              <a:t>factor</a:t>
            </a:r>
            <a:endParaRPr lang="en-US" sz="1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152400" y="2188148"/>
            <a:ext cx="8559549" cy="2832253"/>
            <a:chOff x="349250" y="2386943"/>
            <a:chExt cx="8559549" cy="2832253"/>
          </a:xfrm>
        </p:grpSpPr>
        <p:sp>
          <p:nvSpPr>
            <p:cNvPr id="12" name="Left Brace 11"/>
            <p:cNvSpPr/>
            <p:nvPr/>
          </p:nvSpPr>
          <p:spPr>
            <a:xfrm>
              <a:off x="6371110" y="2386943"/>
              <a:ext cx="136568" cy="2832253"/>
            </a:xfrm>
            <a:prstGeom prst="leftBrace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49250" y="2975333"/>
              <a:ext cx="8559549" cy="1633279"/>
              <a:chOff x="349250" y="2975333"/>
              <a:chExt cx="8559549" cy="1633279"/>
            </a:xfrm>
          </p:grpSpPr>
          <p:graphicFrame>
            <p:nvGraphicFramePr>
              <p:cNvPr id="45058" name="Object 2"/>
              <p:cNvGraphicFramePr>
                <a:graphicFrameLocks noChangeAspect="1"/>
              </p:cNvGraphicFramePr>
              <p:nvPr/>
            </p:nvGraphicFramePr>
            <p:xfrm>
              <a:off x="349250" y="2975333"/>
              <a:ext cx="8385175" cy="6842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82" name="Equation" r:id="rId6" imgW="5600700" imgH="457200" progId="Equation.3">
                      <p:embed/>
                    </p:oleObj>
                  </mc:Choice>
                  <mc:Fallback>
                    <p:oleObj name="Equation" r:id="rId6" imgW="560070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250" y="2975333"/>
                            <a:ext cx="8385175" cy="68421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CC99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Left Brace 10"/>
              <p:cNvSpPr/>
              <p:nvPr/>
            </p:nvSpPr>
            <p:spPr>
              <a:xfrm>
                <a:off x="2891638" y="2997526"/>
                <a:ext cx="146463" cy="1611086"/>
              </a:xfrm>
              <a:prstGeom prst="leftBrace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311730" y="3946870"/>
                <a:ext cx="13478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Elastic scattering</a:t>
                </a:r>
                <a:endParaRPr lang="en-US" sz="12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979225" y="3946870"/>
                <a:ext cx="11208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One quantum</a:t>
                </a:r>
                <a:endParaRPr lang="en-US" sz="1200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rot="16200000" flipV="1">
                <a:off x="8348356" y="3705103"/>
                <a:ext cx="344383" cy="8312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7877297" y="3946870"/>
                <a:ext cx="10315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Multi-quanta</a:t>
                </a:r>
                <a:endParaRPr lang="en-US" sz="1200" dirty="0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988210" y="2366272"/>
            <a:ext cx="4200091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Small-amplitude approximation, y small</a:t>
            </a:r>
            <a:endParaRPr lang="en-US" dirty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5019" y="4208580"/>
            <a:ext cx="3650488" cy="189800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68180" y="4114800"/>
            <a:ext cx="3488933" cy="198497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29200" y="76200"/>
            <a:ext cx="1809750" cy="8001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702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honon_spring"/>
          <p:cNvPicPr>
            <a:picLocks noChangeAspect="1" noChangeArrowheads="1"/>
          </p:cNvPicPr>
          <p:nvPr/>
        </p:nvPicPr>
        <p:blipFill rotWithShape="1">
          <a:blip r:embed="rId3"/>
          <a:srcRect b="58625"/>
          <a:stretch/>
        </p:blipFill>
        <p:spPr bwMode="auto">
          <a:xfrm>
            <a:off x="0" y="625943"/>
            <a:ext cx="5154612" cy="287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5029200" y="1676400"/>
            <a:ext cx="394210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Lattice Vibrations (Phonons)</a:t>
            </a:r>
          </a:p>
          <a:p>
            <a:pPr>
              <a:buClr>
                <a:srgbClr val="0000FF"/>
              </a:buClr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Spin Fluctuations (</a:t>
            </a:r>
            <a:r>
              <a:rPr lang="en-US" sz="2200" dirty="0" err="1">
                <a:solidFill>
                  <a:srgbClr val="000000"/>
                </a:solidFill>
              </a:rPr>
              <a:t>Magnons</a:t>
            </a:r>
            <a:r>
              <a:rPr lang="en-US" sz="22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65541" name="Text Box 7"/>
          <p:cNvSpPr txBox="1">
            <a:spLocks noChangeArrowheads="1"/>
          </p:cNvSpPr>
          <p:nvPr/>
        </p:nvSpPr>
        <p:spPr bwMode="auto">
          <a:xfrm>
            <a:off x="5334000" y="4117538"/>
            <a:ext cx="3177973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Energy </a:t>
            </a:r>
            <a:r>
              <a:rPr lang="en-US" sz="2400" dirty="0" err="1">
                <a:solidFill>
                  <a:srgbClr val="000000"/>
                </a:solidFill>
              </a:rPr>
              <a:t>vs</a:t>
            </a:r>
            <a:r>
              <a:rPr lang="en-US" sz="2400" dirty="0">
                <a:solidFill>
                  <a:srgbClr val="000000"/>
                </a:solidFill>
              </a:rPr>
              <a:t> Momentum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Forces which bind atoms </a:t>
            </a:r>
          </a:p>
          <a:p>
            <a:r>
              <a:rPr lang="en-US" dirty="0">
                <a:solidFill>
                  <a:srgbClr val="000000"/>
                </a:solidFill>
              </a:rPr>
              <a:t>   together in solids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/>
              <a:t>Elementary Excitations in </a:t>
            </a:r>
            <a:r>
              <a:rPr lang="en-US" dirty="0" smtClean="0"/>
              <a:t>Solids</a:t>
            </a:r>
            <a:endParaRPr lang="en-US" dirty="0"/>
          </a:p>
        </p:txBody>
      </p:sp>
      <p:pic>
        <p:nvPicPr>
          <p:cNvPr id="8" name="Picture 4" descr="phonon_spring"/>
          <p:cNvPicPr>
            <a:picLocks noChangeAspect="1" noChangeArrowheads="1"/>
          </p:cNvPicPr>
          <p:nvPr/>
        </p:nvPicPr>
        <p:blipFill rotWithShape="1">
          <a:blip r:embed="rId3"/>
          <a:srcRect t="53686"/>
          <a:stretch/>
        </p:blipFill>
        <p:spPr bwMode="auto">
          <a:xfrm>
            <a:off x="457200" y="3505200"/>
            <a:ext cx="4495800" cy="281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28180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Phonons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07845" y="3581400"/>
            <a:ext cx="5026751" cy="2867800"/>
            <a:chOff x="401936" y="4029389"/>
            <a:chExt cx="4491147" cy="2562234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1936" y="4029389"/>
              <a:ext cx="4491147" cy="211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1420428" y="6344138"/>
              <a:ext cx="2664137" cy="24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Lynn, </a:t>
              </a:r>
              <a:r>
                <a:rPr lang="en-US" sz="1200" i="1" dirty="0"/>
                <a:t>et a</a:t>
              </a:r>
              <a:r>
                <a:rPr lang="en-US" sz="1200" dirty="0"/>
                <a:t>l., </a:t>
              </a:r>
              <a:r>
                <a:rPr lang="en-US" sz="1200" i="1" dirty="0"/>
                <a:t>Phys. Rev. B </a:t>
              </a:r>
              <a:r>
                <a:rPr lang="en-US" sz="1200" b="1" dirty="0"/>
                <a:t>8</a:t>
              </a:r>
              <a:r>
                <a:rPr lang="en-US" sz="1200" dirty="0"/>
                <a:t>, 3493 (1973).</a:t>
              </a:r>
              <a:endParaRPr lang="en-US" sz="12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22178" y="762000"/>
            <a:ext cx="7402350" cy="1366516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dirty="0">
                <a:solidFill>
                  <a:srgbClr val="000000"/>
                </a:solidFill>
              </a:rPr>
              <a:t>Normal modes in periodic crystal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000000"/>
                </a:solidFill>
                <a:sym typeface="Wingdings" pitchFamily="2" charset="2"/>
              </a:rPr>
              <a:t>wavevector</a:t>
            </a: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Phonon energy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depends on </a:t>
            </a:r>
            <a:r>
              <a:rPr lang="en-US" b="1" dirty="0">
                <a:solidFill>
                  <a:srgbClr val="000000"/>
                </a:solidFill>
                <a:sym typeface="Wingdings" pitchFamily="2" charset="2"/>
              </a:rPr>
              <a:t>q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 and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polarization,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Wingdings" pitchFamily="2" charset="2"/>
              </a:rPr>
              <a:t>w</a:t>
            </a:r>
            <a:r>
              <a:rPr lang="en-US" baseline="-25000" dirty="0" err="1" smtClean="0">
                <a:solidFill>
                  <a:srgbClr val="000000"/>
                </a:solidFill>
                <a:sym typeface="Wingdings" pitchFamily="2" charset="2"/>
              </a:rPr>
              <a:t>j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(</a:t>
            </a:r>
            <a:r>
              <a:rPr lang="en-US" b="1" dirty="0" smtClean="0">
                <a:solidFill>
                  <a:srgbClr val="000000"/>
                </a:solidFill>
                <a:sym typeface="Wingdings" pitchFamily="2" charset="2"/>
              </a:rPr>
              <a:t>q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)</a:t>
            </a:r>
            <a:endParaRPr lang="en-US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10089"/>
            <a:ext cx="184644" cy="36932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29" tIns="45714" rIns="91429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10089"/>
            <a:ext cx="184644" cy="36932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29" tIns="45714" rIns="91429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920448" y="3536761"/>
            <a:ext cx="3020562" cy="2559239"/>
            <a:chOff x="5512130" y="3990109"/>
            <a:chExt cx="3020562" cy="2559239"/>
          </a:xfrm>
        </p:grpSpPr>
        <p:pic>
          <p:nvPicPr>
            <p:cNvPr id="21" name="Picture 20" descr="fcc_BZ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2130" y="3990109"/>
              <a:ext cx="3020562" cy="224276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077281" y="6210794"/>
              <a:ext cx="1895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FCC </a:t>
              </a:r>
              <a:r>
                <a:rPr lang="en-US" sz="1600" dirty="0" err="1"/>
                <a:t>Brillouin</a:t>
              </a:r>
              <a:r>
                <a:rPr lang="en-US" sz="1600" dirty="0"/>
                <a:t> zone</a:t>
              </a:r>
              <a:endParaRPr lang="en-US" sz="16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560863" y="809767"/>
            <a:ext cx="1739735" cy="2145628"/>
            <a:chOff x="6609955" y="1448789"/>
            <a:chExt cx="1739735" cy="2145628"/>
          </a:xfrm>
        </p:grpSpPr>
        <p:pic>
          <p:nvPicPr>
            <p:cNvPr id="38" name="Picture 37" descr="fcc_structure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9955" y="1448789"/>
              <a:ext cx="1739735" cy="173973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748692" y="3255863"/>
              <a:ext cx="1462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FCC structure</a:t>
              </a:r>
              <a:endParaRPr lang="en-US" sz="1600" dirty="0"/>
            </a:p>
          </p:txBody>
        </p:sp>
      </p:grpSp>
      <p:graphicFrame>
        <p:nvGraphicFramePr>
          <p:cNvPr id="5222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780890"/>
              </p:ext>
            </p:extLst>
          </p:nvPr>
        </p:nvGraphicFramePr>
        <p:xfrm>
          <a:off x="1273176" y="1127260"/>
          <a:ext cx="359886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" name="Equation" r:id="rId7" imgW="2400300" imgH="431800" progId="Equation.3">
                  <p:embed/>
                </p:oleObj>
              </mc:Choice>
              <mc:Fallback>
                <p:oleObj name="Equation" r:id="rId7" imgW="2400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176" y="1127260"/>
                        <a:ext cx="3598863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1234669" y="2426172"/>
            <a:ext cx="3721662" cy="1104739"/>
            <a:chOff x="1234669" y="3002520"/>
            <a:chExt cx="3721662" cy="1104739"/>
          </a:xfrm>
        </p:grpSpPr>
        <p:sp>
          <p:nvSpPr>
            <p:cNvPr id="34" name="TextBox 33"/>
            <p:cNvSpPr txBox="1"/>
            <p:nvPr/>
          </p:nvSpPr>
          <p:spPr>
            <a:xfrm>
              <a:off x="2205987" y="3768705"/>
              <a:ext cx="18616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Longitudinal mode</a:t>
              </a:r>
              <a:endParaRPr lang="en-US" sz="1600" dirty="0"/>
            </a:p>
          </p:txBody>
        </p:sp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34669" y="3002520"/>
              <a:ext cx="3721662" cy="535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7" name="Group 26"/>
          <p:cNvGrpSpPr/>
          <p:nvPr/>
        </p:nvGrpSpPr>
        <p:grpSpPr>
          <a:xfrm>
            <a:off x="1235868" y="2426159"/>
            <a:ext cx="3542147" cy="1103095"/>
            <a:chOff x="1235867" y="2987401"/>
            <a:chExt cx="3542147" cy="1103096"/>
          </a:xfrm>
        </p:grpSpPr>
        <p:sp>
          <p:nvSpPr>
            <p:cNvPr id="36" name="TextBox 35"/>
            <p:cNvSpPr txBox="1"/>
            <p:nvPr/>
          </p:nvSpPr>
          <p:spPr>
            <a:xfrm>
              <a:off x="2248274" y="3751943"/>
              <a:ext cx="17735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Transverse mode</a:t>
              </a:r>
              <a:endParaRPr lang="en-US" sz="1600" dirty="0"/>
            </a:p>
          </p:txBody>
        </p:sp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235867" y="2987401"/>
              <a:ext cx="3542147" cy="534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1981200" y="5867400"/>
            <a:ext cx="184028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Phonons in gold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2676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Reciprocal space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292" y="1295400"/>
            <a:ext cx="4907908" cy="4169550"/>
          </a:xfrm>
          <a:prstGeom prst="rect">
            <a:avLst/>
          </a:prstGeom>
        </p:spPr>
      </p:pic>
      <p:graphicFrame>
        <p:nvGraphicFramePr>
          <p:cNvPr id="1054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476422"/>
              </p:ext>
            </p:extLst>
          </p:nvPr>
        </p:nvGraphicFramePr>
        <p:xfrm>
          <a:off x="864510" y="1684317"/>
          <a:ext cx="2241076" cy="5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5" name="Equation" r:id="rId4" imgW="825500" imgH="203200" progId="Equation.3">
                  <p:embed/>
                </p:oleObj>
              </mc:Choice>
              <mc:Fallback>
                <p:oleObj name="Equation" r:id="rId4" imgW="825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510" y="1684317"/>
                        <a:ext cx="2241076" cy="55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064459"/>
              </p:ext>
            </p:extLst>
          </p:nvPr>
        </p:nvGraphicFramePr>
        <p:xfrm flipV="1">
          <a:off x="914400" y="1027229"/>
          <a:ext cx="2061779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6" name="Equation" r:id="rId6" imgW="711200" imgH="203200" progId="Equation.3">
                  <p:embed/>
                </p:oleObj>
              </mc:Choice>
              <mc:Fallback>
                <p:oleObj name="Equation" r:id="rId6" imgW="711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V="1">
                        <a:off x="914400" y="1027229"/>
                        <a:ext cx="2061779" cy="533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63151" y="3765361"/>
            <a:ext cx="3020562" cy="2559239"/>
            <a:chOff x="5512130" y="3990109"/>
            <a:chExt cx="3020562" cy="2559239"/>
          </a:xfrm>
        </p:grpSpPr>
        <p:pic>
          <p:nvPicPr>
            <p:cNvPr id="11" name="Picture 10" descr="fcc_BZ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12130" y="3990109"/>
              <a:ext cx="3020562" cy="224276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077281" y="6210794"/>
              <a:ext cx="1895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FCC </a:t>
              </a:r>
              <a:r>
                <a:rPr lang="en-US" sz="1600" dirty="0" err="1"/>
                <a:t>Brillouin</a:t>
              </a:r>
              <a:r>
                <a:rPr lang="en-US" sz="1600" dirty="0"/>
                <a:t> zone</a:t>
              </a:r>
              <a:endParaRPr lang="en-US" sz="1600" dirty="0"/>
            </a:p>
          </p:txBody>
        </p:sp>
      </p:grpSp>
      <p:graphicFrame>
        <p:nvGraphicFramePr>
          <p:cNvPr id="1054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294441"/>
              </p:ext>
            </p:extLst>
          </p:nvPr>
        </p:nvGraphicFramePr>
        <p:xfrm>
          <a:off x="1176338" y="2590800"/>
          <a:ext cx="16986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7" name="Equation" r:id="rId9" imgW="647700" imgH="203200" progId="Equation.3">
                  <p:embed/>
                </p:oleObj>
              </mc:Choice>
              <mc:Fallback>
                <p:oleObj name="Equation" r:id="rId9" imgW="647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2590800"/>
                        <a:ext cx="16986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14401" y="3039105"/>
            <a:ext cx="2081344" cy="64631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err="1" smtClean="0"/>
              <a:t>Wavevector</a:t>
            </a:r>
            <a:r>
              <a:rPr lang="en-US" dirty="0" smtClean="0"/>
              <a:t> in 1</a:t>
            </a:r>
            <a:r>
              <a:rPr lang="en-US" baseline="30000" dirty="0" smtClean="0"/>
              <a:t>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Brillouin</a:t>
            </a:r>
            <a:r>
              <a:rPr lang="en-US" dirty="0" smtClean="0"/>
              <a:t> zone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60243" y="5273229"/>
            <a:ext cx="2950675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b="1" dirty="0"/>
              <a:t>Scattering triangle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2549" y="2187130"/>
            <a:ext cx="4354280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Momentum/energy transferred to 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1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INS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914400"/>
            <a:ext cx="8642640" cy="4471932"/>
          </a:xfrm>
        </p:spPr>
        <p:txBody>
          <a:bodyPr/>
          <a:lstStyle/>
          <a:p>
            <a:r>
              <a:rPr lang="en-US" dirty="0" smtClean="0"/>
              <a:t>Intensities as a function of </a:t>
            </a:r>
            <a:r>
              <a:rPr lang="en-US" b="1" dirty="0" smtClean="0"/>
              <a:t>Q</a:t>
            </a:r>
            <a:r>
              <a:rPr lang="en-US" dirty="0" smtClean="0"/>
              <a:t> and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endParaRPr lang="en-US" dirty="0">
              <a:latin typeface="Symbol" charset="2"/>
              <a:cs typeface="Symbol" charset="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4600" y="2286000"/>
            <a:ext cx="5555460" cy="3277934"/>
            <a:chOff x="401936" y="4029389"/>
            <a:chExt cx="4491147" cy="2649949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1936" y="4029389"/>
              <a:ext cx="4491147" cy="211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1319170" y="6431853"/>
              <a:ext cx="2664137" cy="24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Lynn, </a:t>
              </a:r>
              <a:r>
                <a:rPr lang="en-US" sz="1200" i="1" dirty="0"/>
                <a:t>et a</a:t>
              </a:r>
              <a:r>
                <a:rPr lang="en-US" sz="1200" dirty="0"/>
                <a:t>l., </a:t>
              </a:r>
              <a:r>
                <a:rPr lang="en-US" sz="1200" i="1" dirty="0"/>
                <a:t>Phys. Rev. B </a:t>
              </a:r>
              <a:r>
                <a:rPr lang="en-US" sz="1200" b="1" dirty="0"/>
                <a:t>8</a:t>
              </a:r>
              <a:r>
                <a:rPr lang="en-US" sz="1200" dirty="0"/>
                <a:t>, 3493 (1973).</a:t>
              </a:r>
              <a:endParaRPr lang="en-US" sz="12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752600"/>
            <a:ext cx="3095855" cy="32011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8800" y="4876800"/>
            <a:ext cx="184028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Phonons in gold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994624" y="5715000"/>
            <a:ext cx="659962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These measurements are a specialty of  the </a:t>
            </a:r>
            <a:r>
              <a:rPr lang="en-US" b="1" i="1" dirty="0" smtClean="0"/>
              <a:t>HB3</a:t>
            </a:r>
            <a:r>
              <a:rPr lang="en-US" dirty="0" smtClean="0"/>
              <a:t> spectrometer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853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Phonon intensities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0198" y="2194488"/>
            <a:ext cx="4649389" cy="393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949924" y="6019800"/>
            <a:ext cx="3166659" cy="2769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200" dirty="0" err="1"/>
              <a:t>Guthoff</a:t>
            </a:r>
            <a:r>
              <a:rPr lang="en-US" sz="1200" dirty="0"/>
              <a:t> </a:t>
            </a:r>
            <a:r>
              <a:rPr lang="en-US" sz="1200" i="1" dirty="0"/>
              <a:t>et al., Phys. Rev. B</a:t>
            </a:r>
            <a:r>
              <a:rPr lang="en-US" sz="1200" dirty="0"/>
              <a:t> </a:t>
            </a:r>
            <a:r>
              <a:rPr lang="en-US" sz="1200" b="1" dirty="0"/>
              <a:t>47</a:t>
            </a:r>
            <a:r>
              <a:rPr lang="en-US" sz="1200" dirty="0"/>
              <a:t>, 2563 (1993).</a:t>
            </a:r>
            <a:endParaRPr lang="en-US" sz="1200" dirty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595199"/>
              </p:ext>
            </p:extLst>
          </p:nvPr>
        </p:nvGraphicFramePr>
        <p:xfrm>
          <a:off x="617538" y="1065704"/>
          <a:ext cx="666432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" name="Equation" r:id="rId5" imgW="4457700" imgH="520700" progId="Equation.3">
                  <p:embed/>
                </p:oleObj>
              </mc:Choice>
              <mc:Fallback>
                <p:oleObj name="Equation" r:id="rId5" imgW="44577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8" y="1065704"/>
                        <a:ext cx="666432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/>
          <p:cNvSpPr/>
          <p:nvPr/>
        </p:nvSpPr>
        <p:spPr>
          <a:xfrm>
            <a:off x="2971872" y="957147"/>
            <a:ext cx="1177349" cy="591853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17053" y="762000"/>
            <a:ext cx="2830300" cy="33854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00" dirty="0"/>
              <a:t>Structure (polarization) factor</a:t>
            </a:r>
            <a:endParaRPr lang="en-US" sz="1600" dirty="0"/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4252035" y="963882"/>
            <a:ext cx="581891" cy="178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18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676857"/>
              </p:ext>
            </p:extLst>
          </p:nvPr>
        </p:nvGraphicFramePr>
        <p:xfrm>
          <a:off x="5516035" y="2101345"/>
          <a:ext cx="1979541" cy="2969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8" name="Graph" r:id="rId7" imgW="4240800" imgH="6361200" progId="">
                  <p:embed/>
                </p:oleObj>
              </mc:Choice>
              <mc:Fallback>
                <p:oleObj name="Graph" r:id="rId7" imgW="4240800" imgH="636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6035" y="2101345"/>
                        <a:ext cx="1979541" cy="2969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1721" y="5261642"/>
            <a:ext cx="1821656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" y="2927985"/>
            <a:ext cx="2380298" cy="225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55604" y="5261642"/>
            <a:ext cx="1735931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8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60116" y="2743200"/>
            <a:ext cx="1926907" cy="241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42179" y="1981200"/>
            <a:ext cx="399475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Can separately measure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b="1" i="1" dirty="0" smtClean="0"/>
              <a:t>longitudinal</a:t>
            </a:r>
            <a:r>
              <a:rPr lang="en-US" dirty="0" smtClean="0"/>
              <a:t> and </a:t>
            </a:r>
            <a:r>
              <a:rPr lang="en-US" b="1" i="1" dirty="0" smtClean="0"/>
              <a:t>transverse</a:t>
            </a:r>
            <a:r>
              <a:rPr lang="en-US" dirty="0" smtClean="0"/>
              <a:t> modes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263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rob\Desktop\opt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6735" y="1709302"/>
            <a:ext cx="1783171" cy="173222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More complicated structures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54620" y="838200"/>
            <a:ext cx="3167228" cy="2563728"/>
            <a:chOff x="5420487" y="3854245"/>
            <a:chExt cx="3421567" cy="266367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7807" y="3854245"/>
              <a:ext cx="2557441" cy="244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5420487" y="6230118"/>
              <a:ext cx="3421567" cy="287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Woods, </a:t>
              </a:r>
              <a:r>
                <a:rPr lang="en-US" sz="1200" i="1" dirty="0"/>
                <a:t>et al., Phys. Rev</a:t>
              </a:r>
              <a:r>
                <a:rPr lang="en-US" sz="1200" dirty="0"/>
                <a:t>. </a:t>
              </a:r>
              <a:r>
                <a:rPr lang="en-US" sz="1200" b="1" dirty="0"/>
                <a:t>131</a:t>
              </a:r>
              <a:r>
                <a:rPr lang="en-US" sz="1200" dirty="0"/>
                <a:t>, 1025 (1963).</a:t>
              </a:r>
              <a:endParaRPr lang="en-US" sz="1200" dirty="0"/>
            </a:p>
          </p:txBody>
        </p:sp>
      </p:grpSp>
      <p:pic>
        <p:nvPicPr>
          <p:cNvPr id="8" name="Picture 11" descr="C:\Users\rob\Desktop\adiato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574" y="1140276"/>
            <a:ext cx="4061754" cy="7080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43573" y="3049844"/>
            <a:ext cx="1737465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Optical phonon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7812" y="1676400"/>
            <a:ext cx="1904253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Acoustic phonon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33693" y="3551418"/>
            <a:ext cx="1663909" cy="2529624"/>
            <a:chOff x="5733692" y="4017363"/>
            <a:chExt cx="1663909" cy="2529623"/>
          </a:xfrm>
        </p:grpSpPr>
        <p:pic>
          <p:nvPicPr>
            <p:cNvPr id="14" name="Picture 13" descr="La2CuO4.jpg"/>
            <p:cNvPicPr>
              <a:picLocks noChangeAspect="1"/>
            </p:cNvPicPr>
            <p:nvPr/>
          </p:nvPicPr>
          <p:blipFill>
            <a:blip r:embed="rId6" cstate="print"/>
            <a:srcRect l="32038" t="12214" r="32545" b="22003"/>
            <a:stretch>
              <a:fillRect/>
            </a:stretch>
          </p:blipFill>
          <p:spPr>
            <a:xfrm>
              <a:off x="5733692" y="4017363"/>
              <a:ext cx="1663909" cy="217357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972375" y="6177654"/>
              <a:ext cx="1087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</a:t>
              </a:r>
              <a:r>
                <a:rPr lang="en-US" baseline="-25000" dirty="0" smtClean="0"/>
                <a:t>2</a:t>
              </a:r>
              <a:r>
                <a:rPr lang="en-US" dirty="0" smtClean="0"/>
                <a:t>CuO</a:t>
              </a:r>
              <a:r>
                <a:rPr lang="en-US" baseline="-25000" dirty="0" smtClean="0"/>
                <a:t>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9686" y="3429000"/>
            <a:ext cx="4002374" cy="3017916"/>
            <a:chOff x="479685" y="3850477"/>
            <a:chExt cx="4002374" cy="3017916"/>
          </a:xfrm>
        </p:grpSpPr>
        <p:pic>
          <p:nvPicPr>
            <p:cNvPr id="6451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9685" y="3850477"/>
              <a:ext cx="4002374" cy="278267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1057118" y="6591394"/>
              <a:ext cx="32385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Chaplot</a:t>
              </a:r>
              <a:r>
                <a:rPr lang="en-US" sz="1200" dirty="0"/>
                <a:t>, </a:t>
              </a:r>
              <a:r>
                <a:rPr lang="en-US" sz="1200" i="1" dirty="0"/>
                <a:t>et al., Phys. Rev</a:t>
              </a:r>
              <a:r>
                <a:rPr lang="en-US" sz="1200" dirty="0"/>
                <a:t>. B </a:t>
              </a:r>
              <a:r>
                <a:rPr lang="en-US" sz="1200" b="1" dirty="0"/>
                <a:t>52</a:t>
              </a:r>
              <a:r>
                <a:rPr lang="en-US" sz="1200" dirty="0"/>
                <a:t>, 7230(1995).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467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295400"/>
            <a:ext cx="5557314" cy="381641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marL="514290" indent="-514290">
              <a:buFont typeface="+mj-lt"/>
              <a:buAutoNum type="romanUcPeriod"/>
            </a:pPr>
            <a:r>
              <a:rPr lang="en-US" sz="2200" b="1" dirty="0" smtClean="0"/>
              <a:t>Interaction of the neutron</a:t>
            </a:r>
          </a:p>
          <a:p>
            <a:pPr marL="971436" lvl="1" indent="-514290">
              <a:buFont typeface="+mj-lt"/>
              <a:buAutoNum type="alphaUcPeriod"/>
            </a:pPr>
            <a:r>
              <a:rPr lang="en-US" sz="2200" dirty="0"/>
              <a:t>Nuclear</a:t>
            </a:r>
          </a:p>
          <a:p>
            <a:pPr marL="971436" lvl="1" indent="-514290">
              <a:buFont typeface="+mj-lt"/>
              <a:buAutoNum type="alphaUcPeriod"/>
            </a:pPr>
            <a:r>
              <a:rPr lang="en-US" sz="2200" dirty="0"/>
              <a:t>Magnetic</a:t>
            </a:r>
          </a:p>
          <a:p>
            <a:pPr marL="514290" indent="-514290">
              <a:buFont typeface="+mj-lt"/>
              <a:buAutoNum type="romanUcPeriod"/>
            </a:pPr>
            <a:r>
              <a:rPr lang="en-US" sz="2200" b="1" dirty="0" smtClean="0"/>
              <a:t>General inelastic scattering	</a:t>
            </a:r>
          </a:p>
          <a:p>
            <a:pPr marL="514290" indent="-514290">
              <a:buFont typeface="+mj-lt"/>
              <a:buAutoNum type="romanUcPeriod"/>
            </a:pPr>
            <a:r>
              <a:rPr lang="en-US" sz="2200" b="1" dirty="0" smtClean="0"/>
              <a:t>Nuclear inelastic scattering</a:t>
            </a:r>
          </a:p>
          <a:p>
            <a:pPr marL="971436" lvl="1" indent="-514290">
              <a:buFont typeface="+mj-lt"/>
              <a:buAutoNum type="alphaUcPeriod"/>
            </a:pPr>
            <a:r>
              <a:rPr lang="en-US" sz="2200" dirty="0"/>
              <a:t>Correlation functions</a:t>
            </a:r>
          </a:p>
          <a:p>
            <a:pPr marL="971436" lvl="1" indent="-514290">
              <a:buFont typeface="+mj-lt"/>
              <a:buAutoNum type="alphaUcPeriod"/>
            </a:pPr>
            <a:r>
              <a:rPr lang="en-US" sz="2200" dirty="0"/>
              <a:t>Examples</a:t>
            </a:r>
          </a:p>
          <a:p>
            <a:pPr marL="514290" indent="-514290">
              <a:buFont typeface="+mj-lt"/>
              <a:buAutoNum type="romanUcPeriod"/>
            </a:pPr>
            <a:r>
              <a:rPr lang="en-US" sz="2200" b="1" dirty="0" smtClean="0"/>
              <a:t>Magnetic inelastic scattering</a:t>
            </a:r>
          </a:p>
          <a:p>
            <a:pPr marL="971436" lvl="1" indent="-514290">
              <a:buFont typeface="+mj-lt"/>
              <a:buAutoNum type="alphaUcPeriod"/>
            </a:pPr>
            <a:r>
              <a:rPr lang="en-US" sz="2200" dirty="0"/>
              <a:t>Correlation functions</a:t>
            </a:r>
          </a:p>
          <a:p>
            <a:pPr marL="971436" lvl="1" indent="-514290">
              <a:buFont typeface="+mj-lt"/>
              <a:buAutoNum type="alphaUcPeriod"/>
            </a:pPr>
            <a:r>
              <a:rPr lang="en-US" sz="2200" dirty="0" smtClean="0"/>
              <a:t>Examples</a:t>
            </a:r>
          </a:p>
          <a:p>
            <a:pPr marL="514236" indent="-514290">
              <a:buFont typeface="+mj-lt"/>
              <a:buAutoNum type="romanUcPeriod"/>
            </a:pPr>
            <a:r>
              <a:rPr lang="en-US" sz="2200" b="1" dirty="0" smtClean="0"/>
              <a:t>Techniques and instrumentation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446292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Spin correlation functions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2562" y="1123695"/>
            <a:ext cx="2478881" cy="115728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2561" y="1123695"/>
            <a:ext cx="3214688" cy="115728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grpSp>
        <p:nvGrpSpPr>
          <p:cNvPr id="19" name="Group 18"/>
          <p:cNvGrpSpPr/>
          <p:nvPr/>
        </p:nvGrpSpPr>
        <p:grpSpPr>
          <a:xfrm>
            <a:off x="1730485" y="3373900"/>
            <a:ext cx="6537100" cy="685666"/>
            <a:chOff x="1730484" y="3888714"/>
            <a:chExt cx="6537100" cy="685666"/>
          </a:xfrm>
        </p:grpSpPr>
        <p:grpSp>
          <p:nvGrpSpPr>
            <p:cNvPr id="16" name="Group 15"/>
            <p:cNvGrpSpPr/>
            <p:nvPr/>
          </p:nvGrpSpPr>
          <p:grpSpPr>
            <a:xfrm>
              <a:off x="1730484" y="3890388"/>
              <a:ext cx="1242247" cy="683992"/>
              <a:chOff x="1971636" y="3940628"/>
              <a:chExt cx="1242247" cy="683992"/>
            </a:xfrm>
          </p:grpSpPr>
          <p:sp>
            <p:nvSpPr>
              <p:cNvPr id="10" name="Left Brace 9"/>
              <p:cNvSpPr/>
              <p:nvPr/>
            </p:nvSpPr>
            <p:spPr>
              <a:xfrm rot="16200000">
                <a:off x="2533872" y="3418113"/>
                <a:ext cx="130628" cy="1175658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971636" y="4101400"/>
                <a:ext cx="12422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Scattering</a:t>
                </a:r>
              </a:p>
              <a:p>
                <a:pPr algn="ctr"/>
                <a:r>
                  <a:rPr lang="en-US" sz="1400" dirty="0"/>
                  <a:t>cross-section</a:t>
                </a:r>
                <a:endParaRPr lang="en-US" sz="14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237253" y="3888714"/>
              <a:ext cx="1133790" cy="685666"/>
              <a:chOff x="3528645" y="3938954"/>
              <a:chExt cx="1133790" cy="685666"/>
            </a:xfrm>
          </p:grpSpPr>
          <p:sp>
            <p:nvSpPr>
              <p:cNvPr id="12" name="Left Brace 11"/>
              <p:cNvSpPr/>
              <p:nvPr/>
            </p:nvSpPr>
            <p:spPr>
              <a:xfrm rot="16200000">
                <a:off x="4029389" y="3438210"/>
                <a:ext cx="132302" cy="113379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598176" y="4101400"/>
                <a:ext cx="1013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Dipole</a:t>
                </a:r>
              </a:p>
              <a:p>
                <a:pPr algn="ctr"/>
                <a:r>
                  <a:rPr lang="en-US" sz="1400" dirty="0"/>
                  <a:t>interaction</a:t>
                </a:r>
                <a:endParaRPr lang="en-US" sz="14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565976" y="3888715"/>
              <a:ext cx="1701608" cy="685662"/>
              <a:chOff x="6385112" y="3938955"/>
              <a:chExt cx="1701608" cy="685662"/>
            </a:xfrm>
          </p:grpSpPr>
          <p:sp>
            <p:nvSpPr>
              <p:cNvPr id="14" name="Left Brace 13"/>
              <p:cNvSpPr/>
              <p:nvPr/>
            </p:nvSpPr>
            <p:spPr>
              <a:xfrm rot="16200000">
                <a:off x="7165989" y="3438211"/>
                <a:ext cx="132302" cy="113379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385112" y="4101397"/>
                <a:ext cx="17016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Spin-spin</a:t>
                </a:r>
              </a:p>
              <a:p>
                <a:pPr algn="ctr"/>
                <a:r>
                  <a:rPr lang="en-US" sz="1400" dirty="0"/>
                  <a:t>correlation function</a:t>
                </a:r>
                <a:endParaRPr lang="en-US" sz="1400" dirty="0"/>
              </a:p>
            </p:txBody>
          </p:sp>
        </p:grpSp>
      </p:grpSp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336742"/>
              </p:ext>
            </p:extLst>
          </p:nvPr>
        </p:nvGraphicFramePr>
        <p:xfrm>
          <a:off x="652463" y="2625258"/>
          <a:ext cx="7435850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" name="Equation" r:id="rId6" imgW="4940300" imgH="469900" progId="Equation.3">
                  <p:embed/>
                </p:oleObj>
              </mc:Choice>
              <mc:Fallback>
                <p:oleObj name="Equation" r:id="rId6" imgW="4940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3" y="2625258"/>
                        <a:ext cx="7435850" cy="70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350668"/>
              </p:ext>
            </p:extLst>
          </p:nvPr>
        </p:nvGraphicFramePr>
        <p:xfrm>
          <a:off x="704850" y="4185772"/>
          <a:ext cx="7473950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2" name="Equation" r:id="rId8" imgW="4965700" imgH="495300" progId="Equation.3">
                  <p:embed/>
                </p:oleObj>
              </mc:Choice>
              <mc:Fallback>
                <p:oleObj name="Equation" r:id="rId8" imgW="49657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4185772"/>
                        <a:ext cx="7473950" cy="744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03939" y="5068681"/>
            <a:ext cx="7908175" cy="64631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en-US" dirty="0"/>
              <a:t>The cross-section is proportional to the magnetic susceptibility,</a:t>
            </a:r>
          </a:p>
          <a:p>
            <a:r>
              <a:rPr lang="en-US" dirty="0"/>
              <a:t>i.e. it is the response of the system to spatially &amp; time varying magnetic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8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Spin excitations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4480" y="1066800"/>
            <a:ext cx="6022252" cy="1458849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400" b="1" dirty="0">
                <a:solidFill>
                  <a:srgbClr val="000000"/>
                </a:solidFill>
              </a:rPr>
              <a:t>Spin excitations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Spin waves in ordered magnets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Paramagnetic &amp; quantum spin fluctuations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Crystal-field &amp; spin-orbit excitations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4480" y="2881355"/>
            <a:ext cx="7585022" cy="277114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400" b="1" dirty="0"/>
              <a:t>Magnetic inelastic scattering can tell us about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Exchange interactions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Single-ion and exchange anisotropy (determine Hamiltonian)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Phase transitions &amp; critical phenomena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Quantum critical scaling of magnetic fluctuations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Other electronic energy scales (</a:t>
            </a:r>
            <a:r>
              <a:rPr lang="en-US" dirty="0" err="1"/>
              <a:t>eg</a:t>
            </a:r>
            <a:r>
              <a:rPr lang="en-US" dirty="0"/>
              <a:t>. CF &amp; SO)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Interactions (</a:t>
            </a:r>
            <a:r>
              <a:rPr lang="en-US" dirty="0" err="1"/>
              <a:t>eg</a:t>
            </a:r>
            <a:r>
              <a:rPr lang="en-US" dirty="0"/>
              <a:t>. spin-phonon coupling)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834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Paramagnetic scattering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9931" y="1292538"/>
            <a:ext cx="2263375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Single ion scattering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340432"/>
              </p:ext>
            </p:extLst>
          </p:nvPr>
        </p:nvGraphicFramePr>
        <p:xfrm>
          <a:off x="3232399" y="965032"/>
          <a:ext cx="172402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0" name="Equation" r:id="rId4" imgW="1143000" imgH="254000" progId="Equation.3">
                  <p:embed/>
                </p:oleObj>
              </mc:Choice>
              <mc:Fallback>
                <p:oleObj name="Equation" r:id="rId4" imgW="1143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2399" y="965032"/>
                        <a:ext cx="1724025" cy="38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886168"/>
              </p:ext>
            </p:extLst>
          </p:nvPr>
        </p:nvGraphicFramePr>
        <p:xfrm>
          <a:off x="3222875" y="1492082"/>
          <a:ext cx="5170487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1" name="Equation" r:id="rId6" imgW="3429000" imgH="368300" progId="Equation.3">
                  <p:embed/>
                </p:oleObj>
              </mc:Choice>
              <mc:Fallback>
                <p:oleObj name="Equation" r:id="rId6" imgW="3429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875" y="1492082"/>
                        <a:ext cx="5170487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288716"/>
              </p:ext>
            </p:extLst>
          </p:nvPr>
        </p:nvGraphicFramePr>
        <p:xfrm>
          <a:off x="682874" y="2416007"/>
          <a:ext cx="395446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2" name="Equation" r:id="rId8" imgW="2628900" imgH="495300" progId="Equation.3">
                  <p:embed/>
                </p:oleObj>
              </mc:Choice>
              <mc:Fallback>
                <p:oleObj name="Equation" r:id="rId8" imgW="26289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874" y="2416007"/>
                        <a:ext cx="3954462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141975" y="2322695"/>
            <a:ext cx="3392425" cy="3316105"/>
            <a:chOff x="5003614" y="3341271"/>
            <a:chExt cx="3392425" cy="3316106"/>
          </a:xfrm>
        </p:grpSpPr>
        <p:pic>
          <p:nvPicPr>
            <p:cNvPr id="40967" name="Picture 7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020173" y="3341271"/>
              <a:ext cx="3354349" cy="300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5003614" y="6380378"/>
              <a:ext cx="33924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McQueeney</a:t>
              </a:r>
              <a:r>
                <a:rPr lang="en-US" sz="1200" dirty="0"/>
                <a:t> </a:t>
              </a:r>
              <a:r>
                <a:rPr lang="en-US" sz="1200" i="1" dirty="0"/>
                <a:t>et al., Phil. Mag</a:t>
              </a:r>
              <a:r>
                <a:rPr lang="en-US" sz="1200" dirty="0"/>
                <a:t>. B </a:t>
              </a:r>
              <a:r>
                <a:rPr lang="en-US" sz="1200" b="1" dirty="0"/>
                <a:t>81</a:t>
              </a:r>
              <a:r>
                <a:rPr lang="en-US" sz="1200" dirty="0"/>
                <a:t>, 675 (2001).</a:t>
              </a:r>
              <a:endParaRPr lang="en-US" sz="12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7700" y="3472137"/>
            <a:ext cx="4506340" cy="701718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Inverse width, 1/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, gives relaxation time</a:t>
            </a:r>
          </a:p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Note crystal field excitation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966569"/>
              </p:ext>
            </p:extLst>
          </p:nvPr>
        </p:nvGraphicFramePr>
        <p:xfrm>
          <a:off x="4653211" y="271445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3" name="Equation" r:id="rId11" imgW="114120" imgH="215640" progId="Equation.3">
                  <p:embed/>
                </p:oleObj>
              </mc:Choice>
              <mc:Fallback>
                <p:oleObj name="Equation" r:id="rId11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3211" y="2714458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369178"/>
              </p:ext>
            </p:extLst>
          </p:nvPr>
        </p:nvGraphicFramePr>
        <p:xfrm>
          <a:off x="659062" y="4630570"/>
          <a:ext cx="3668713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4" name="Equation" r:id="rId13" imgW="2438400" imgH="469900" progId="Equation.3">
                  <p:embed/>
                </p:oleObj>
              </mc:Choice>
              <mc:Fallback>
                <p:oleObj name="Equation" r:id="rId13" imgW="2438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062" y="4630570"/>
                        <a:ext cx="3668713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647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/>
              <a:t>Spin </a:t>
            </a:r>
            <a:r>
              <a:rPr lang="en-US" dirty="0" smtClean="0"/>
              <a:t>waves</a:t>
            </a:r>
            <a:endParaRPr lang="en-US" dirty="0"/>
          </a:p>
        </p:txBody>
      </p:sp>
      <p:graphicFrame>
        <p:nvGraphicFramePr>
          <p:cNvPr id="2734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797550"/>
              </p:ext>
            </p:extLst>
          </p:nvPr>
        </p:nvGraphicFramePr>
        <p:xfrm>
          <a:off x="574621" y="1043732"/>
          <a:ext cx="263842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3" name="Equation" r:id="rId6" imgW="1143000" imgH="355320" progId="Equation.3">
                  <p:embed/>
                </p:oleObj>
              </mc:Choice>
              <mc:Fallback>
                <p:oleObj name="Equation" r:id="rId6" imgW="1143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21" y="1043732"/>
                        <a:ext cx="2638425" cy="81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3436" name="Line 28"/>
          <p:cNvSpPr>
            <a:spLocks noChangeShapeType="1"/>
          </p:cNvSpPr>
          <p:nvPr/>
        </p:nvSpPr>
        <p:spPr bwMode="auto">
          <a:xfrm>
            <a:off x="381000" y="2286927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273438" name="Text Box 30"/>
          <p:cNvSpPr txBox="1">
            <a:spLocks noChangeArrowheads="1"/>
          </p:cNvSpPr>
          <p:nvPr/>
        </p:nvSpPr>
        <p:spPr bwMode="auto">
          <a:xfrm>
            <a:off x="457200" y="1798772"/>
            <a:ext cx="2648171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r>
              <a:rPr lang="en-US" dirty="0"/>
              <a:t>Heisenberg Hamiltonian</a:t>
            </a:r>
          </a:p>
        </p:txBody>
      </p:sp>
      <p:pic>
        <p:nvPicPr>
          <p:cNvPr id="273439" name="fmvsmall[1].avi"/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905000" y="5257800"/>
            <a:ext cx="5715000" cy="857250"/>
          </a:xfrm>
          <a:prstGeom prst="rect">
            <a:avLst/>
          </a:prstGeom>
          <a:noFill/>
        </p:spPr>
      </p:pic>
      <p:sp>
        <p:nvSpPr>
          <p:cNvPr id="273442" name="Text Box 34"/>
          <p:cNvSpPr txBox="1">
            <a:spLocks noChangeArrowheads="1"/>
          </p:cNvSpPr>
          <p:nvPr/>
        </p:nvSpPr>
        <p:spPr bwMode="auto">
          <a:xfrm>
            <a:off x="3657600" y="6172200"/>
            <a:ext cx="2032318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r>
              <a:rPr lang="en-US" dirty="0"/>
              <a:t>Linear spin waves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81122" y="1036810"/>
            <a:ext cx="2622586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Linear spin wave theory</a:t>
            </a:r>
            <a:endParaRPr lang="en-US" dirty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317647"/>
              </p:ext>
            </p:extLst>
          </p:nvPr>
        </p:nvGraphicFramePr>
        <p:xfrm>
          <a:off x="4322764" y="1510641"/>
          <a:ext cx="619125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4" name="Equation" r:id="rId9" imgW="419100" imgH="165100" progId="Equation.3">
                  <p:embed/>
                </p:oleObj>
              </mc:Choice>
              <mc:Fallback>
                <p:oleObj name="Equation" r:id="rId9" imgW="4191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2764" y="1510641"/>
                        <a:ext cx="619125" cy="242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786495"/>
              </p:ext>
            </p:extLst>
          </p:nvPr>
        </p:nvGraphicFramePr>
        <p:xfrm>
          <a:off x="3328989" y="2428215"/>
          <a:ext cx="25860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5" name="Equation" r:id="rId11" imgW="1714500" imgH="254000" progId="Equation.3">
                  <p:embed/>
                </p:oleObj>
              </mc:Choice>
              <mc:Fallback>
                <p:oleObj name="Equation" r:id="rId11" imgW="1714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8989" y="2428215"/>
                        <a:ext cx="2586037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672414"/>
              </p:ext>
            </p:extLst>
          </p:nvPr>
        </p:nvGraphicFramePr>
        <p:xfrm>
          <a:off x="4038601" y="1875766"/>
          <a:ext cx="1185863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6" name="Equation" r:id="rId13" imgW="800100" imgH="165100" progId="Equation.3">
                  <p:embed/>
                </p:oleObj>
              </mc:Choice>
              <mc:Fallback>
                <p:oleObj name="Equation" r:id="rId13" imgW="8001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1" y="1875766"/>
                        <a:ext cx="1185863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977289"/>
              </p:ext>
            </p:extLst>
          </p:nvPr>
        </p:nvGraphicFramePr>
        <p:xfrm>
          <a:off x="5616576" y="1443966"/>
          <a:ext cx="22002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7" name="Equation" r:id="rId15" imgW="1460500" imgH="431800" progId="Equation.3">
                  <p:embed/>
                </p:oleObj>
              </mc:Choice>
              <mc:Fallback>
                <p:oleObj name="Equation" r:id="rId15" imgW="1460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6576" y="1443966"/>
                        <a:ext cx="2200275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117751"/>
              </p:ext>
            </p:extLst>
          </p:nvPr>
        </p:nvGraphicFramePr>
        <p:xfrm>
          <a:off x="2874963" y="3279116"/>
          <a:ext cx="3446462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8" name="Equation" r:id="rId17" imgW="2286000" imgH="368300" progId="Equation.3">
                  <p:embed/>
                </p:oleObj>
              </mc:Choice>
              <mc:Fallback>
                <p:oleObj name="Equation" r:id="rId17" imgW="2286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4963" y="3279116"/>
                        <a:ext cx="3446462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661933"/>
              </p:ext>
            </p:extLst>
          </p:nvPr>
        </p:nvGraphicFramePr>
        <p:xfrm>
          <a:off x="1273175" y="3868738"/>
          <a:ext cx="6650038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9" name="Equation" r:id="rId19" imgW="4445000" imgH="495300" progId="Equation.3">
                  <p:embed/>
                </p:oleObj>
              </mc:Choice>
              <mc:Fallback>
                <p:oleObj name="Equation" r:id="rId19" imgW="44450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175" y="3868738"/>
                        <a:ext cx="6650038" cy="739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3075976" y="2838129"/>
            <a:ext cx="2763249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For a simple </a:t>
            </a:r>
            <a:r>
              <a:rPr lang="en-US" dirty="0" err="1" smtClean="0"/>
              <a:t>ferromagnet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516623"/>
              </p:ext>
            </p:extLst>
          </p:nvPr>
        </p:nvGraphicFramePr>
        <p:xfrm>
          <a:off x="2466975" y="4800600"/>
          <a:ext cx="43640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0" name="Equation" r:id="rId21" imgW="2438400" imgH="241300" progId="Equation.3">
                  <p:embed/>
                </p:oleObj>
              </mc:Choice>
              <mc:Fallback>
                <p:oleObj name="Equation" r:id="rId21" imgW="2438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466975" y="4800600"/>
                        <a:ext cx="4364038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7230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3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3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439"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343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Physics 590</a:t>
            </a: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2133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FACEE1-49FC-5647-8B87-B46AA3EF2FEB}" type="slidenum">
              <a:rPr lang="en-US" sz="1000"/>
              <a:pPr eaLnBrk="1" hangingPunct="1"/>
              <a:t>24</a:t>
            </a:fld>
            <a:endParaRPr lang="en-US" sz="1000"/>
          </a:p>
        </p:txBody>
      </p:sp>
      <p:pic>
        <p:nvPicPr>
          <p:cNvPr id="2355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66800"/>
            <a:ext cx="9118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8705"/>
          </a:xfrm>
        </p:spPr>
        <p:txBody>
          <a:bodyPr/>
          <a:lstStyle/>
          <a:p>
            <a:r>
              <a:rPr lang="en-US" dirty="0" smtClean="0"/>
              <a:t>Different types of magnetic order result from complex magnetic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05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8705"/>
          </a:xfrm>
        </p:spPr>
        <p:txBody>
          <a:bodyPr/>
          <a:lstStyle/>
          <a:p>
            <a:r>
              <a:rPr lang="en-US" dirty="0" smtClean="0"/>
              <a:t>Spin </a:t>
            </a:r>
            <a:r>
              <a:rPr lang="en-US" dirty="0" smtClean="0"/>
              <a:t>waves from different types of magnetic order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838200" y="914400"/>
            <a:ext cx="3759302" cy="2791600"/>
            <a:chOff x="-66078" y="1949380"/>
            <a:chExt cx="4669909" cy="3777427"/>
          </a:xfrm>
        </p:grpSpPr>
        <p:grpSp>
          <p:nvGrpSpPr>
            <p:cNvPr id="9" name="Group 8"/>
            <p:cNvGrpSpPr/>
            <p:nvPr/>
          </p:nvGrpSpPr>
          <p:grpSpPr>
            <a:xfrm>
              <a:off x="-66078" y="2384265"/>
              <a:ext cx="4669909" cy="3342542"/>
              <a:chOff x="173762" y="3282845"/>
              <a:chExt cx="4669909" cy="3342542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3762" y="3282845"/>
                <a:ext cx="4669909" cy="2957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52393" y="6250568"/>
                <a:ext cx="4104301" cy="374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/>
                  <a:t>Perring</a:t>
                </a:r>
                <a:r>
                  <a:rPr lang="en-US" sz="1200" dirty="0"/>
                  <a:t> </a:t>
                </a:r>
                <a:r>
                  <a:rPr lang="en-US" sz="1200" i="1" dirty="0"/>
                  <a:t>et al., Phys. Rev</a:t>
                </a:r>
                <a:r>
                  <a:rPr lang="en-US" sz="1200" dirty="0"/>
                  <a:t>. </a:t>
                </a:r>
                <a:r>
                  <a:rPr lang="en-US" sz="1200" dirty="0" err="1"/>
                  <a:t>Lett</a:t>
                </a:r>
                <a:r>
                  <a:rPr lang="en-US" sz="1200" dirty="0"/>
                  <a:t>. </a:t>
                </a:r>
                <a:r>
                  <a:rPr lang="en-US" sz="1200" b="1" dirty="0"/>
                  <a:t>77</a:t>
                </a:r>
                <a:r>
                  <a:rPr lang="en-US" sz="1200" dirty="0"/>
                  <a:t>, 711 (1996).</a:t>
                </a:r>
                <a:endParaRPr lang="en-US" sz="12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358270" y="1949380"/>
              <a:ext cx="2077989" cy="499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Ferromagnetic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85078" y="3832491"/>
            <a:ext cx="3970312" cy="2796909"/>
            <a:chOff x="865118" y="3467520"/>
            <a:chExt cx="3970312" cy="279691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5118" y="3696121"/>
              <a:ext cx="3970312" cy="2339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1234664" y="5987431"/>
              <a:ext cx="32173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Shapiro </a:t>
              </a:r>
              <a:r>
                <a:rPr lang="en-US" sz="1200" i="1" dirty="0"/>
                <a:t>et al., Phys. Rev</a:t>
              </a:r>
              <a:r>
                <a:rPr lang="en-US" sz="1200" dirty="0"/>
                <a:t>. B </a:t>
              </a:r>
              <a:r>
                <a:rPr lang="en-US" sz="1200" b="1" dirty="0"/>
                <a:t>10</a:t>
              </a:r>
              <a:r>
                <a:rPr lang="en-US" sz="1200" dirty="0"/>
                <a:t>, 2014 (1974).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37440" y="3467520"/>
              <a:ext cx="2006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Antiferromagnetic</a:t>
              </a:r>
              <a:endParaRPr lang="en-US" dirty="0"/>
            </a:p>
          </p:txBody>
        </p:sp>
      </p:grpSp>
      <p:pic>
        <p:nvPicPr>
          <p:cNvPr id="17" name="Picture 16" descr="fig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914400"/>
            <a:ext cx="3340229" cy="45475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00525" y="1219200"/>
            <a:ext cx="1595675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err="1"/>
              <a:t>Ferrimagnetic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876800" y="5105400"/>
            <a:ext cx="3865622" cy="2769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200" dirty="0" err="1"/>
              <a:t>McQueeney</a:t>
            </a:r>
            <a:r>
              <a:rPr lang="en-US" sz="1200" dirty="0"/>
              <a:t> </a:t>
            </a:r>
            <a:r>
              <a:rPr lang="en-US" sz="1200" i="1" dirty="0"/>
              <a:t>et al., Phys. Rev</a:t>
            </a:r>
            <a:r>
              <a:rPr lang="en-US" sz="1200" dirty="0"/>
              <a:t>. </a:t>
            </a:r>
            <a:r>
              <a:rPr lang="en-US" sz="1200" dirty="0" err="1"/>
              <a:t>Lett</a:t>
            </a:r>
            <a:r>
              <a:rPr lang="en-US" sz="1200" dirty="0"/>
              <a:t>. </a:t>
            </a:r>
            <a:r>
              <a:rPr lang="en-US" sz="1200" b="1" dirty="0"/>
              <a:t>99</a:t>
            </a:r>
            <a:r>
              <a:rPr lang="en-US" sz="1200" dirty="0"/>
              <a:t>, 246401 (2007).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802687" y="4069047"/>
            <a:ext cx="804743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/>
              <a:t>Fe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-25000" dirty="0"/>
              <a:t>4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09295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674522" cy="1360372"/>
          </a:xfrm>
        </p:spPr>
        <p:txBody>
          <a:bodyPr/>
          <a:lstStyle/>
          <a:p>
            <a:r>
              <a:rPr lang="en-US" sz="3200" dirty="0"/>
              <a:t>Inelastic neutron </a:t>
            </a:r>
            <a:r>
              <a:rPr lang="en-US" sz="3200" dirty="0" smtClean="0"/>
              <a:t>scattering -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9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INS experiments</a:t>
            </a:r>
            <a:endParaRPr lang="en-US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557" y="1600200"/>
            <a:ext cx="3015243" cy="311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3629025" y="1206437"/>
            <a:ext cx="5133975" cy="2527363"/>
            <a:chOff x="3490452" y="1924898"/>
            <a:chExt cx="5133975" cy="2527363"/>
          </a:xfrm>
          <a:solidFill>
            <a:schemeClr val="bg1"/>
          </a:solidFill>
        </p:grpSpPr>
        <p:pic>
          <p:nvPicPr>
            <p:cNvPr id="19" name="Picture 3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90452" y="2210567"/>
              <a:ext cx="5133975" cy="224169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5379454" y="1924898"/>
              <a:ext cx="1416173" cy="3385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/>
                <a:t>Single-crystal</a:t>
              </a:r>
            </a:p>
          </p:txBody>
        </p:sp>
      </p:grp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7533" y="4074890"/>
            <a:ext cx="2993467" cy="232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18964" y="5029200"/>
            <a:ext cx="4429236" cy="120031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/>
              <a:t>Instrument and sample (powder or single-crystal) determine how (</a:t>
            </a:r>
            <a:r>
              <a:rPr lang="en-US" b="1" dirty="0" err="1"/>
              <a:t>Q</a:t>
            </a:r>
            <a:r>
              <a:rPr lang="en-US" dirty="0" err="1"/>
              <a:t>,</a:t>
            </a:r>
            <a:r>
              <a:rPr lang="en-US" dirty="0" err="1">
                <a:latin typeface="Symbol" pitchFamily="18" charset="2"/>
              </a:rPr>
              <a:t>w</a:t>
            </a:r>
            <a:r>
              <a:rPr lang="en-US" dirty="0"/>
              <a:t>) space is </a:t>
            </a:r>
            <a:r>
              <a:rPr lang="en-US" dirty="0" smtClean="0"/>
              <a:t>sampled by selection of</a:t>
            </a:r>
            <a:r>
              <a:rPr lang="en-US" dirty="0"/>
              <a:t> </a:t>
            </a:r>
            <a:r>
              <a:rPr lang="en-US" b="1" dirty="0" err="1"/>
              <a:t>k</a:t>
            </a:r>
            <a:r>
              <a:rPr lang="en-US" baseline="-25000" dirty="0" err="1"/>
              <a:t>i</a:t>
            </a:r>
            <a:r>
              <a:rPr lang="en-US" dirty="0"/>
              <a:t> and </a:t>
            </a:r>
            <a:r>
              <a:rPr lang="en-US" b="1" dirty="0" err="1"/>
              <a:t>k</a:t>
            </a:r>
            <a:r>
              <a:rPr lang="en-US" baseline="-25000" dirty="0" err="1"/>
              <a:t>f</a:t>
            </a:r>
            <a:endParaRPr lang="en-US" baseline="-25000" dirty="0"/>
          </a:p>
          <a:p>
            <a:endParaRPr lang="en-US" dirty="0" smtClean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864203" y="3780500"/>
            <a:ext cx="1674835" cy="3385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r>
              <a:rPr lang="en-US" sz="1600" dirty="0"/>
              <a:t>Powder S(|</a:t>
            </a:r>
            <a:r>
              <a:rPr lang="en-US" sz="1600" b="1" dirty="0" err="1"/>
              <a:t>Q</a:t>
            </a:r>
            <a:r>
              <a:rPr lang="en-US" sz="1600" dirty="0" err="1"/>
              <a:t>|,</a:t>
            </a:r>
            <a:r>
              <a:rPr lang="en-US" sz="1600" dirty="0" err="1">
                <a:latin typeface="Symbol" pitchFamily="18" charset="2"/>
              </a:rPr>
              <a:t>w</a:t>
            </a:r>
            <a:r>
              <a:rPr lang="en-US" sz="1600" dirty="0"/>
              <a:t>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866540" y="762000"/>
            <a:ext cx="7289175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Any inelastic experiment must simultaneously resolve </a:t>
            </a:r>
            <a:r>
              <a:rPr lang="en-US" sz="2000" b="1" dirty="0" err="1"/>
              <a:t>k</a:t>
            </a:r>
            <a:r>
              <a:rPr lang="en-US" sz="2000" baseline="-25000" dirty="0" err="1"/>
              <a:t>i</a:t>
            </a:r>
            <a:r>
              <a:rPr lang="en-US" sz="2000" dirty="0"/>
              <a:t> and </a:t>
            </a:r>
            <a:r>
              <a:rPr lang="en-US" sz="2000" b="1" dirty="0" err="1" smtClean="0"/>
              <a:t>k</a:t>
            </a:r>
            <a:r>
              <a:rPr lang="en-US" sz="2000" baseline="-25000" dirty="0" err="1" smtClean="0"/>
              <a:t>f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269912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Triple-axis instruments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762000" y="782271"/>
            <a:ext cx="3734638" cy="2629817"/>
            <a:chOff x="1045369" y="1331256"/>
            <a:chExt cx="3277768" cy="2308103"/>
          </a:xfrm>
        </p:grpSpPr>
        <p:pic>
          <p:nvPicPr>
            <p:cNvPr id="150538" name="Picture 10" descr="HFIR_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45369" y="1331256"/>
              <a:ext cx="3277768" cy="19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0539" name="Text Box 11"/>
            <p:cNvSpPr txBox="1">
              <a:spLocks noChangeArrowheads="1"/>
            </p:cNvSpPr>
            <p:nvPr/>
          </p:nvSpPr>
          <p:spPr bwMode="auto">
            <a:xfrm>
              <a:off x="1109143" y="3300805"/>
              <a:ext cx="314200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/>
                <a:t>High flux isotope reactor - ORNL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05400" y="815756"/>
            <a:ext cx="2988204" cy="2613244"/>
            <a:chOff x="5205879" y="1101157"/>
            <a:chExt cx="2988204" cy="2613245"/>
          </a:xfrm>
        </p:grpSpPr>
        <p:pic>
          <p:nvPicPr>
            <p:cNvPr id="15053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05879" y="1101157"/>
              <a:ext cx="2979069" cy="2234302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0811E9"/>
              </a:outerShdw>
            </a:effectLst>
          </p:spPr>
        </p:pic>
        <p:sp>
          <p:nvSpPr>
            <p:cNvPr id="150540" name="Text Box 12"/>
            <p:cNvSpPr txBox="1">
              <a:spLocks noChangeArrowheads="1"/>
            </p:cNvSpPr>
            <p:nvPr/>
          </p:nvSpPr>
          <p:spPr bwMode="auto">
            <a:xfrm>
              <a:off x="5557724" y="3375848"/>
              <a:ext cx="2636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/>
                <a:t>HB-1A 3-axis spectrometer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81353" y="3503225"/>
            <a:ext cx="5416062" cy="2588104"/>
            <a:chOff x="1547445" y="3821187"/>
            <a:chExt cx="5918478" cy="2828187"/>
          </a:xfrm>
        </p:grpSpPr>
        <p:pic>
          <p:nvPicPr>
            <p:cNvPr id="11" name="Picture 10" descr="triple_axis_spectrometer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7445" y="3821187"/>
              <a:ext cx="5918478" cy="2828187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rot="16200000" flipH="1">
              <a:off x="3175279" y="4551904"/>
              <a:ext cx="572756" cy="5325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000541" y="5236867"/>
              <a:ext cx="621323" cy="54093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210637" y="4521758"/>
              <a:ext cx="954594" cy="10049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108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5154616" y="5234259"/>
              <a:ext cx="812242" cy="262931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108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889377" y="5310195"/>
              <a:ext cx="397987" cy="403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2F8B20"/>
                  </a:solidFill>
                </a:rPr>
                <a:t>k</a:t>
              </a:r>
              <a:r>
                <a:rPr lang="en-US" baseline="-25000" dirty="0" err="1" smtClean="0">
                  <a:solidFill>
                    <a:srgbClr val="2F8B20"/>
                  </a:solidFill>
                </a:rPr>
                <a:t>f</a:t>
              </a:r>
              <a:endParaRPr lang="en-US" baseline="-25000" dirty="0">
                <a:solidFill>
                  <a:srgbClr val="2F8B2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06616" y="4573680"/>
              <a:ext cx="380837" cy="415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k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i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593643" y="4430463"/>
            <a:ext cx="3409681" cy="1034117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Hardware flexibility</a:t>
            </a:r>
          </a:p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Constant-</a:t>
            </a:r>
            <a:r>
              <a:rPr lang="en-US" b="1" dirty="0"/>
              <a:t>Q</a:t>
            </a:r>
            <a:r>
              <a:rPr lang="en-US" dirty="0"/>
              <a:t> (or E) scans</a:t>
            </a:r>
          </a:p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Ideally suited for single-</a:t>
            </a:r>
            <a:r>
              <a:rPr lang="en-US" dirty="0" err="1"/>
              <a:t>xtals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1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Time-of-flight methods</a:t>
            </a:r>
            <a:endParaRPr lang="en-US" dirty="0"/>
          </a:p>
        </p:txBody>
      </p:sp>
      <p:grpSp>
        <p:nvGrpSpPr>
          <p:cNvPr id="5" name="Group 36"/>
          <p:cNvGrpSpPr/>
          <p:nvPr/>
        </p:nvGrpSpPr>
        <p:grpSpPr>
          <a:xfrm>
            <a:off x="452173" y="3837848"/>
            <a:ext cx="4894472" cy="2265363"/>
            <a:chOff x="452173" y="4132077"/>
            <a:chExt cx="4894472" cy="2265363"/>
          </a:xfrm>
        </p:grpSpPr>
        <p:grpSp>
          <p:nvGrpSpPr>
            <p:cNvPr id="6" name="Group 35"/>
            <p:cNvGrpSpPr>
              <a:grpSpLocks/>
            </p:cNvGrpSpPr>
            <p:nvPr/>
          </p:nvGrpSpPr>
          <p:grpSpPr bwMode="auto">
            <a:xfrm>
              <a:off x="471432" y="4132077"/>
              <a:ext cx="4875213" cy="2265363"/>
              <a:chOff x="240" y="2304"/>
              <a:chExt cx="3071" cy="1427"/>
            </a:xfrm>
          </p:grpSpPr>
          <p:grpSp>
            <p:nvGrpSpPr>
              <p:cNvPr id="8" name="Group 12"/>
              <p:cNvGrpSpPr>
                <a:grpSpLocks/>
              </p:cNvGrpSpPr>
              <p:nvPr/>
            </p:nvGrpSpPr>
            <p:grpSpPr bwMode="auto">
              <a:xfrm>
                <a:off x="896" y="2417"/>
                <a:ext cx="2415" cy="1314"/>
                <a:chOff x="186" y="144"/>
                <a:chExt cx="5100" cy="3138"/>
              </a:xfrm>
            </p:grpSpPr>
            <p:pic>
              <p:nvPicPr>
                <p:cNvPr id="17" name="Picture 13"/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120" y="144"/>
                  <a:ext cx="2166" cy="31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18" name="Group 17"/>
                <p:cNvGrpSpPr>
                  <a:grpSpLocks/>
                </p:cNvGrpSpPr>
                <p:nvPr/>
              </p:nvGrpSpPr>
              <p:grpSpPr bwMode="auto">
                <a:xfrm>
                  <a:off x="1200" y="988"/>
                  <a:ext cx="2756" cy="1517"/>
                  <a:chOff x="2028" y="1908"/>
                  <a:chExt cx="3518" cy="2112"/>
                </a:xfrm>
              </p:grpSpPr>
              <p:sp>
                <p:nvSpPr>
                  <p:cNvPr id="25" name="Line 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60" y="2052"/>
                    <a:ext cx="3086" cy="1033"/>
                  </a:xfrm>
                  <a:prstGeom prst="line">
                    <a:avLst/>
                  </a:prstGeom>
                  <a:noFill/>
                  <a:ln w="28575">
                    <a:solidFill>
                      <a:schemeClr val="folHlink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" name="Line 16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2028" y="2340"/>
                    <a:ext cx="1632" cy="1680"/>
                  </a:xfrm>
                  <a:prstGeom prst="line">
                    <a:avLst/>
                  </a:prstGeom>
                  <a:noFill/>
                  <a:ln w="28575">
                    <a:solidFill>
                      <a:schemeClr val="folHlink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00" y="1908"/>
                    <a:ext cx="0" cy="1344"/>
                  </a:xfrm>
                  <a:prstGeom prst="line">
                    <a:avLst/>
                  </a:prstGeom>
                  <a:noFill/>
                  <a:ln w="28575">
                    <a:solidFill>
                      <a:schemeClr val="folHlink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" name="AutoShape 18"/>
                <p:cNvSpPr>
                  <a:spLocks noChangeArrowheads="1"/>
                </p:cNvSpPr>
                <p:nvPr/>
              </p:nvSpPr>
              <p:spPr bwMode="auto">
                <a:xfrm>
                  <a:off x="1638" y="1596"/>
                  <a:ext cx="198" cy="360"/>
                </a:xfrm>
                <a:prstGeom prst="can">
                  <a:avLst>
                    <a:gd name="adj" fmla="val 45455"/>
                  </a:avLst>
                </a:prstGeom>
                <a:solidFill>
                  <a:srgbClr val="0000FF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86" y="1776"/>
                  <a:ext cx="1548" cy="468"/>
                </a:xfrm>
                <a:prstGeom prst="line">
                  <a:avLst/>
                </a:prstGeom>
                <a:noFill/>
                <a:ln w="63500">
                  <a:solidFill>
                    <a:srgbClr val="339966"/>
                  </a:solidFill>
                  <a:round/>
                  <a:headEnd/>
                  <a:tailEnd type="stealth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758" y="1164"/>
                  <a:ext cx="1998" cy="600"/>
                </a:xfrm>
                <a:prstGeom prst="line">
                  <a:avLst/>
                </a:prstGeom>
                <a:noFill/>
                <a:ln w="63500" cap="rnd">
                  <a:solidFill>
                    <a:srgbClr val="339966"/>
                  </a:solidFill>
                  <a:prstDash val="sysDot"/>
                  <a:round/>
                  <a:headEnd/>
                  <a:tailEnd type="stealth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23" name="Picture 22"/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3" y="1471"/>
                  <a:ext cx="141" cy="1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4" name="Picture 23"/>
                <p:cNvPicPr>
                  <a:picLocks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791" y="1964"/>
                  <a:ext cx="149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7" name="AutoShape 24"/>
              <p:cNvSpPr>
                <a:spLocks noChangeArrowheads="1"/>
              </p:cNvSpPr>
              <p:nvPr/>
            </p:nvSpPr>
            <p:spPr bwMode="auto">
              <a:xfrm rot="9840000">
                <a:off x="867" y="3243"/>
                <a:ext cx="157" cy="100"/>
              </a:xfrm>
              <a:prstGeom prst="flowChartMagneticDrum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Text Box 26"/>
              <p:cNvSpPr txBox="1">
                <a:spLocks noChangeArrowheads="1"/>
              </p:cNvSpPr>
              <p:nvPr/>
            </p:nvSpPr>
            <p:spPr bwMode="auto">
              <a:xfrm>
                <a:off x="240" y="2812"/>
                <a:ext cx="769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en-US" sz="1600" dirty="0"/>
                  <a:t>velocity selector</a:t>
                </a:r>
              </a:p>
            </p:txBody>
          </p:sp>
          <p:sp>
            <p:nvSpPr>
              <p:cNvPr id="10" name="Line 27"/>
              <p:cNvSpPr>
                <a:spLocks noChangeShapeType="1"/>
              </p:cNvSpPr>
              <p:nvPr/>
            </p:nvSpPr>
            <p:spPr bwMode="auto">
              <a:xfrm>
                <a:off x="740" y="3096"/>
                <a:ext cx="145" cy="1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Text Box 28"/>
              <p:cNvSpPr txBox="1">
                <a:spLocks noChangeArrowheads="1"/>
              </p:cNvSpPr>
              <p:nvPr/>
            </p:nvSpPr>
            <p:spPr bwMode="auto">
              <a:xfrm>
                <a:off x="1293" y="3297"/>
                <a:ext cx="483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en-US" sz="1600" dirty="0"/>
                  <a:t>sample</a:t>
                </a:r>
              </a:p>
            </p:txBody>
          </p:sp>
          <p:sp>
            <p:nvSpPr>
              <p:cNvPr id="12" name="Line 29"/>
              <p:cNvSpPr>
                <a:spLocks noChangeShapeType="1"/>
              </p:cNvSpPr>
              <p:nvPr/>
            </p:nvSpPr>
            <p:spPr bwMode="auto">
              <a:xfrm flipV="1">
                <a:off x="1449" y="3179"/>
                <a:ext cx="128" cy="1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Text Box 30"/>
              <p:cNvSpPr txBox="1">
                <a:spLocks noChangeArrowheads="1"/>
              </p:cNvSpPr>
              <p:nvPr/>
            </p:nvSpPr>
            <p:spPr bwMode="auto">
              <a:xfrm>
                <a:off x="1392" y="2304"/>
                <a:ext cx="867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dirty="0"/>
                  <a:t>detector banks</a:t>
                </a:r>
                <a:endParaRPr lang="en-US" sz="2400" dirty="0"/>
              </a:p>
            </p:txBody>
          </p:sp>
          <p:sp>
            <p:nvSpPr>
              <p:cNvPr id="14" name="Line 31"/>
              <p:cNvSpPr>
                <a:spLocks noChangeShapeType="1"/>
              </p:cNvSpPr>
              <p:nvPr/>
            </p:nvSpPr>
            <p:spPr bwMode="auto">
              <a:xfrm>
                <a:off x="2071" y="2526"/>
                <a:ext cx="354" cy="1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Text Box 32"/>
              <p:cNvSpPr txBox="1">
                <a:spLocks noChangeArrowheads="1"/>
              </p:cNvSpPr>
              <p:nvPr/>
            </p:nvSpPr>
            <p:spPr bwMode="auto">
              <a:xfrm>
                <a:off x="1970" y="3064"/>
                <a:ext cx="553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dirty="0"/>
                  <a:t>Scattered</a:t>
                </a:r>
                <a:r>
                  <a:rPr lang="en-US" sz="1600" dirty="0"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16" name="Text Box 33"/>
              <p:cNvSpPr txBox="1">
                <a:spLocks noChangeArrowheads="1"/>
              </p:cNvSpPr>
              <p:nvPr/>
            </p:nvSpPr>
            <p:spPr bwMode="auto">
              <a:xfrm>
                <a:off x="1944" y="3173"/>
                <a:ext cx="61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 dirty="0"/>
                  <a:t>neutrons</a:t>
                </a: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 flipV="1">
              <a:off x="452173" y="5737599"/>
              <a:ext cx="1045029" cy="291401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108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723100" y="5225132"/>
              <a:ext cx="1527350" cy="18087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108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4187" y="3677267"/>
            <a:ext cx="2651470" cy="267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Group 38"/>
          <p:cNvGrpSpPr/>
          <p:nvPr/>
        </p:nvGrpSpPr>
        <p:grpSpPr>
          <a:xfrm>
            <a:off x="122117" y="914400"/>
            <a:ext cx="2511625" cy="2747333"/>
            <a:chOff x="1257579" y="1228724"/>
            <a:chExt cx="2511624" cy="2747333"/>
          </a:xfrm>
        </p:grpSpPr>
        <p:pic>
          <p:nvPicPr>
            <p:cNvPr id="65539" name="Picture 3"/>
            <p:cNvPicPr>
              <a:picLocks noChangeAspect="1" noChangeArrowheads="1"/>
            </p:cNvPicPr>
            <p:nvPr/>
          </p:nvPicPr>
          <p:blipFill>
            <a:blip r:embed="rId7"/>
            <a:srcRect b="25944"/>
            <a:stretch>
              <a:fillRect/>
            </a:stretch>
          </p:blipFill>
          <p:spPr bwMode="auto">
            <a:xfrm>
              <a:off x="1342502" y="1228724"/>
              <a:ext cx="2339174" cy="2338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1257579" y="3637503"/>
              <a:ext cx="25116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Spallation</a:t>
              </a:r>
              <a:r>
                <a:rPr lang="en-US" sz="1600" dirty="0"/>
                <a:t> neutron source</a:t>
              </a:r>
              <a:endParaRPr lang="en-US" sz="1600" dirty="0"/>
            </a:p>
          </p:txBody>
        </p:sp>
      </p:grpSp>
      <p:grpSp>
        <p:nvGrpSpPr>
          <p:cNvPr id="29" name="Group 40"/>
          <p:cNvGrpSpPr/>
          <p:nvPr/>
        </p:nvGrpSpPr>
        <p:grpSpPr>
          <a:xfrm>
            <a:off x="2682926" y="1099981"/>
            <a:ext cx="2874666" cy="2561751"/>
            <a:chOff x="5677319" y="1355690"/>
            <a:chExt cx="2874666" cy="2561751"/>
          </a:xfrm>
        </p:grpSpPr>
        <p:pic>
          <p:nvPicPr>
            <p:cNvPr id="35" name="Picture 3" descr="Ph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677319" y="1355690"/>
              <a:ext cx="2874666" cy="2156000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5996397" y="3578887"/>
              <a:ext cx="22378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Pharos – Lujan Center</a:t>
              </a:r>
              <a:endParaRPr lang="en-US" sz="1600" dirty="0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5814708" y="1529046"/>
            <a:ext cx="3158472" cy="1311116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Hardware inflexible</a:t>
            </a:r>
          </a:p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Effective for powders</a:t>
            </a:r>
          </a:p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Complicated </a:t>
            </a:r>
            <a:r>
              <a:rPr lang="en-US" b="1" dirty="0"/>
              <a:t>Q</a:t>
            </a:r>
            <a:r>
              <a:rPr lang="en-US" dirty="0"/>
              <a:t>,E-scans a challenge for single-</a:t>
            </a:r>
            <a:r>
              <a:rPr lang="en-US" dirty="0" err="1"/>
              <a:t>xtals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66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1232" y="215901"/>
            <a:ext cx="7683903" cy="496290"/>
          </a:xfrm>
        </p:spPr>
        <p:txBody>
          <a:bodyPr/>
          <a:lstStyle/>
          <a:p>
            <a:r>
              <a:rPr lang="en-US" dirty="0" smtClean="0"/>
              <a:t>Neutron interaction with matter</a:t>
            </a:r>
            <a:endParaRPr lang="en-US" dirty="0"/>
          </a:p>
        </p:txBody>
      </p:sp>
      <p:sp>
        <p:nvSpPr>
          <p:cNvPr id="11" name="Rectangle 52"/>
          <p:cNvSpPr>
            <a:spLocks noChangeArrowheads="1"/>
          </p:cNvSpPr>
          <p:nvPr/>
        </p:nvSpPr>
        <p:spPr bwMode="auto">
          <a:xfrm>
            <a:off x="266393" y="2334228"/>
            <a:ext cx="8572807" cy="219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/>
          <a:lstStyle/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400" b="1" dirty="0">
                <a:sym typeface="Symbol" pitchFamily="18" charset="2"/>
              </a:rPr>
              <a:t>Neutrons </a:t>
            </a:r>
            <a:r>
              <a:rPr lang="en-US" sz="2400" b="1" dirty="0">
                <a:sym typeface="Symbol" pitchFamily="18" charset="2"/>
              </a:rPr>
              <a:t>interact with…</a:t>
            </a:r>
          </a:p>
          <a:p>
            <a:pPr marL="692069" lvl="1" indent="-347622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sz="2400" dirty="0">
                <a:sym typeface="Symbol" pitchFamily="18" charset="2"/>
              </a:rPr>
              <a:t>Nucleus </a:t>
            </a:r>
          </a:p>
          <a:p>
            <a:pPr marL="1149216" lvl="2" indent="-347622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 smtClean="0">
                <a:sym typeface="Symbol" pitchFamily="18" charset="2"/>
              </a:rPr>
              <a:t>Crystal structure/excitations (</a:t>
            </a:r>
            <a:r>
              <a:rPr lang="en-US" dirty="0" err="1" smtClean="0">
                <a:sym typeface="Symbol" pitchFamily="18" charset="2"/>
              </a:rPr>
              <a:t>eg</a:t>
            </a:r>
            <a:r>
              <a:rPr lang="en-US" dirty="0" smtClean="0">
                <a:sym typeface="Symbol" pitchFamily="18" charset="2"/>
              </a:rPr>
              <a:t>. phonons)</a:t>
            </a:r>
            <a:endParaRPr lang="en-US" dirty="0">
              <a:cs typeface="Arial" charset="0"/>
              <a:sym typeface="Symbol" pitchFamily="18" charset="2"/>
            </a:endParaRPr>
          </a:p>
          <a:p>
            <a:pPr marL="692069" lvl="1" indent="-347622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sz="2400" dirty="0">
                <a:sym typeface="Symbol" pitchFamily="18" charset="2"/>
              </a:rPr>
              <a:t>Unpaired e</a:t>
            </a:r>
            <a:r>
              <a:rPr lang="en-US" sz="2400" baseline="30000" dirty="0">
                <a:sym typeface="Symbol" pitchFamily="18" charset="2"/>
              </a:rPr>
              <a:t>-</a:t>
            </a:r>
            <a:r>
              <a:rPr lang="en-US" sz="2400" dirty="0">
                <a:sym typeface="Symbol" pitchFamily="18" charset="2"/>
              </a:rPr>
              <a:t> via dipole scattering </a:t>
            </a:r>
            <a:endParaRPr lang="en-US" sz="2400" dirty="0">
              <a:sym typeface="Symbol" pitchFamily="18" charset="2"/>
            </a:endParaRPr>
          </a:p>
          <a:p>
            <a:pPr marL="1149216" lvl="2" indent="-347622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 smtClean="0">
                <a:sym typeface="Symbol" pitchFamily="18" charset="2"/>
              </a:rPr>
              <a:t>Magnetic structure/excitations (</a:t>
            </a:r>
            <a:r>
              <a:rPr lang="en-US" dirty="0" err="1" smtClean="0">
                <a:sym typeface="Symbol" pitchFamily="18" charset="2"/>
              </a:rPr>
              <a:t>eg</a:t>
            </a:r>
            <a:r>
              <a:rPr lang="en-US" dirty="0" smtClean="0">
                <a:sym typeface="Symbol" pitchFamily="18" charset="2"/>
              </a:rPr>
              <a:t>. spin waves)</a:t>
            </a:r>
            <a:endParaRPr lang="en-US" dirty="0">
              <a:sym typeface="Symbol" pitchFamily="18" charset="2"/>
            </a:endParaRPr>
          </a:p>
          <a:p>
            <a:pPr marL="987310" lvl="2" indent="-293654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US" dirty="0">
              <a:cs typeface="Arial" charset="0"/>
              <a:sym typeface="Symbol" pitchFamily="18" charset="2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381145" y="4429434"/>
            <a:ext cx="2198814" cy="1792552"/>
            <a:chOff x="1635788" y="4436813"/>
            <a:chExt cx="2198814" cy="1792551"/>
          </a:xfrm>
        </p:grpSpPr>
        <p:pic>
          <p:nvPicPr>
            <p:cNvPr id="12" name="Picture 5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16878" y="4436813"/>
              <a:ext cx="2088757" cy="1329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1635788" y="5860032"/>
              <a:ext cx="2198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Nuclear scattering</a:t>
              </a:r>
              <a:endParaRPr lang="en-US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32891" y="4419600"/>
            <a:ext cx="3096220" cy="1802385"/>
            <a:chOff x="4798167" y="4426980"/>
            <a:chExt cx="3096220" cy="1802384"/>
          </a:xfrm>
        </p:grpSpPr>
        <p:pic>
          <p:nvPicPr>
            <p:cNvPr id="13" name="Picture 5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96854" y="4426980"/>
              <a:ext cx="1965670" cy="1339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4798167" y="5860032"/>
              <a:ext cx="3096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Magnetic dipole scattering</a:t>
              </a:r>
              <a:endParaRPr lang="en-US" b="1" dirty="0"/>
            </a:p>
          </p:txBody>
        </p:sp>
      </p:grpSp>
      <p:sp>
        <p:nvSpPr>
          <p:cNvPr id="16" name="Rectangle 52"/>
          <p:cNvSpPr>
            <a:spLocks noChangeArrowheads="1"/>
          </p:cNvSpPr>
          <p:nvPr/>
        </p:nvSpPr>
        <p:spPr bwMode="auto">
          <a:xfrm>
            <a:off x="245172" y="762000"/>
            <a:ext cx="8572807" cy="167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/>
          <a:lstStyle/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400" b="1" dirty="0">
                <a:sym typeface="Symbol" pitchFamily="18" charset="2"/>
              </a:rPr>
              <a:t>Properties of the neutron</a:t>
            </a:r>
          </a:p>
          <a:p>
            <a:pPr marL="800006" lvl="1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dirty="0" smtClean="0">
                <a:cs typeface="Arial" charset="0"/>
                <a:sym typeface="Symbol" pitchFamily="18" charset="2"/>
              </a:rPr>
              <a:t>Mass	</a:t>
            </a:r>
            <a:r>
              <a:rPr lang="en-US" i="1" dirty="0" err="1" smtClean="0">
                <a:cs typeface="Arial" charset="0"/>
                <a:sym typeface="Symbol" pitchFamily="18" charset="2"/>
              </a:rPr>
              <a:t>m</a:t>
            </a:r>
            <a:r>
              <a:rPr lang="en-US" i="1" baseline="-25000" dirty="0" err="1" smtClean="0">
                <a:cs typeface="Arial" charset="0"/>
                <a:sym typeface="Symbol" pitchFamily="18" charset="2"/>
              </a:rPr>
              <a:t>n</a:t>
            </a:r>
            <a:r>
              <a:rPr lang="en-US" baseline="-25000" dirty="0" smtClean="0">
                <a:cs typeface="Arial" charset="0"/>
                <a:sym typeface="Symbol" pitchFamily="18" charset="2"/>
              </a:rPr>
              <a:t> </a:t>
            </a:r>
            <a:r>
              <a:rPr lang="en-US" dirty="0" smtClean="0">
                <a:cs typeface="Arial" charset="0"/>
                <a:sym typeface="Symbol" pitchFamily="18" charset="2"/>
              </a:rPr>
              <a:t>=1.675 x 10</a:t>
            </a:r>
            <a:r>
              <a:rPr lang="en-US" baseline="30000" dirty="0" smtClean="0">
                <a:cs typeface="Arial" charset="0"/>
                <a:sym typeface="Symbol" pitchFamily="18" charset="2"/>
              </a:rPr>
              <a:t>-27</a:t>
            </a:r>
            <a:r>
              <a:rPr lang="en-US" dirty="0" smtClean="0">
                <a:cs typeface="Arial" charset="0"/>
                <a:sym typeface="Symbol" pitchFamily="18" charset="2"/>
              </a:rPr>
              <a:t> kg</a:t>
            </a:r>
            <a:endParaRPr lang="en-US" i="1" baseline="-25000" dirty="0" smtClean="0">
              <a:cs typeface="Arial" charset="0"/>
              <a:sym typeface="Symbol" pitchFamily="18" charset="2"/>
            </a:endParaRPr>
          </a:p>
          <a:p>
            <a:pPr marL="800006" lvl="1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dirty="0" smtClean="0">
                <a:cs typeface="Arial" charset="0"/>
                <a:sym typeface="Symbol" pitchFamily="18" charset="2"/>
              </a:rPr>
              <a:t>Charge 	= 0</a:t>
            </a:r>
            <a:endParaRPr lang="en-US" dirty="0" smtClean="0">
              <a:cs typeface="Arial" charset="0"/>
              <a:sym typeface="Symbol" pitchFamily="18" charset="2"/>
            </a:endParaRPr>
          </a:p>
          <a:p>
            <a:pPr marL="800006" lvl="1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dirty="0" smtClean="0">
                <a:cs typeface="Arial" charset="0"/>
                <a:sym typeface="Symbol" pitchFamily="18" charset="2"/>
              </a:rPr>
              <a:t>Spin-1/2, magnetic moment  </a:t>
            </a:r>
            <a:r>
              <a:rPr lang="en-US" dirty="0" smtClean="0">
                <a:cs typeface="Arial" charset="0"/>
                <a:sym typeface="Symbol"/>
              </a:rPr>
              <a:t> </a:t>
            </a:r>
            <a:r>
              <a:rPr lang="en-US" dirty="0" err="1" smtClean="0">
                <a:latin typeface="Symbol Proportional BT" charset="2"/>
                <a:cs typeface="Symbol Proportional BT" charset="2"/>
                <a:sym typeface="Symbol"/>
              </a:rPr>
              <a:t>m</a:t>
            </a:r>
            <a:r>
              <a:rPr lang="en-US" baseline="-25000" dirty="0" err="1" smtClean="0">
                <a:cs typeface="Arial" charset="0"/>
                <a:sym typeface="Symbol"/>
              </a:rPr>
              <a:t>n</a:t>
            </a:r>
            <a:r>
              <a:rPr lang="en-US" dirty="0" smtClean="0">
                <a:cs typeface="Arial" charset="0"/>
                <a:sym typeface="Symbol"/>
              </a:rPr>
              <a:t> = -1.913 </a:t>
            </a:r>
            <a:r>
              <a:rPr lang="en-US" dirty="0" err="1" smtClean="0">
                <a:latin typeface="Symbol Proportional BT" charset="2"/>
                <a:cs typeface="Symbol Proportional BT" charset="2"/>
                <a:sym typeface="Symbol"/>
              </a:rPr>
              <a:t>m</a:t>
            </a:r>
            <a:r>
              <a:rPr lang="en-US" baseline="-25000" dirty="0" err="1" smtClean="0">
                <a:cs typeface="Arial" charset="0"/>
                <a:sym typeface="Symbol"/>
              </a:rPr>
              <a:t>N</a:t>
            </a:r>
            <a:r>
              <a:rPr lang="en-US" dirty="0" smtClean="0">
                <a:cs typeface="Arial" charset="0"/>
                <a:sym typeface="Symbol"/>
              </a:rPr>
              <a:t> </a:t>
            </a:r>
            <a:endParaRPr lang="en-US" dirty="0">
              <a:cs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4926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4"/>
          <p:cNvGrpSpPr/>
          <p:nvPr/>
        </p:nvGrpSpPr>
        <p:grpSpPr>
          <a:xfrm>
            <a:off x="241920" y="2795604"/>
            <a:ext cx="7224161" cy="3452117"/>
            <a:chOff x="1547445" y="3821187"/>
            <a:chExt cx="5918478" cy="2828187"/>
          </a:xfrm>
        </p:grpSpPr>
        <p:pic>
          <p:nvPicPr>
            <p:cNvPr id="11" name="Picture 10" descr="triple_axis_spectromete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445" y="3821187"/>
              <a:ext cx="5918478" cy="2828187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rot="16200000" flipH="1">
              <a:off x="3175279" y="4551904"/>
              <a:ext cx="572756" cy="5325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000541" y="5236867"/>
              <a:ext cx="621323" cy="54093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210637" y="4521758"/>
              <a:ext cx="954594" cy="10049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108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5154616" y="5234259"/>
              <a:ext cx="812242" cy="262931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108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889377" y="5310195"/>
              <a:ext cx="298377" cy="302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2F8B20"/>
                  </a:solidFill>
                </a:rPr>
                <a:t>k</a:t>
              </a:r>
              <a:r>
                <a:rPr lang="en-US" baseline="-25000" dirty="0" err="1" smtClean="0">
                  <a:solidFill>
                    <a:srgbClr val="2F8B20"/>
                  </a:solidFill>
                </a:rPr>
                <a:t>f</a:t>
              </a:r>
              <a:endParaRPr lang="en-US" baseline="-25000" dirty="0">
                <a:solidFill>
                  <a:srgbClr val="2F8B2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06616" y="4573680"/>
              <a:ext cx="285519" cy="311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k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i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Triple-axis instruments</a:t>
            </a:r>
            <a:endParaRPr lang="en-US" dirty="0"/>
          </a:p>
        </p:txBody>
      </p:sp>
      <p:grpSp>
        <p:nvGrpSpPr>
          <p:cNvPr id="3" name="Group 20"/>
          <p:cNvGrpSpPr/>
          <p:nvPr/>
        </p:nvGrpSpPr>
        <p:grpSpPr>
          <a:xfrm>
            <a:off x="5669276" y="1021248"/>
            <a:ext cx="3129266" cy="2623186"/>
            <a:chOff x="5567632" y="1372472"/>
            <a:chExt cx="2617316" cy="2300251"/>
          </a:xfrm>
        </p:grpSpPr>
        <p:pic>
          <p:nvPicPr>
            <p:cNvPr id="15053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7632" y="1372472"/>
              <a:ext cx="2617316" cy="1962987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0811E9"/>
              </a:outerShdw>
            </a:effectLst>
          </p:spPr>
        </p:pic>
        <p:sp>
          <p:nvSpPr>
            <p:cNvPr id="150540" name="Text Box 12"/>
            <p:cNvSpPr txBox="1">
              <a:spLocks noChangeArrowheads="1"/>
            </p:cNvSpPr>
            <p:nvPr/>
          </p:nvSpPr>
          <p:spPr bwMode="auto">
            <a:xfrm>
              <a:off x="5789157" y="3375848"/>
              <a:ext cx="2205049" cy="2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HB-1A 3-axis spectrometer</a:t>
              </a:r>
            </a:p>
          </p:txBody>
        </p:sp>
      </p:grp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80349" y="990600"/>
            <a:ext cx="8229600" cy="2315564"/>
          </a:xfrm>
        </p:spPr>
        <p:txBody>
          <a:bodyPr/>
          <a:lstStyle/>
          <a:p>
            <a:r>
              <a:rPr lang="en-US" sz="2400" b="1" dirty="0"/>
              <a:t>Workhorse INS instrument</a:t>
            </a:r>
          </a:p>
          <a:p>
            <a:pPr lvl="1"/>
            <a:r>
              <a:rPr lang="en-US" sz="2000" b="1" dirty="0" err="1"/>
              <a:t>k</a:t>
            </a:r>
            <a:r>
              <a:rPr lang="en-US" sz="2000" baseline="-25000" dirty="0" err="1"/>
              <a:t>i</a:t>
            </a:r>
            <a:r>
              <a:rPr lang="en-US" sz="2000" dirty="0" err="1"/>
              <a:t>,</a:t>
            </a:r>
            <a:r>
              <a:rPr lang="en-US" sz="2000" b="1" dirty="0" err="1"/>
              <a:t>k</a:t>
            </a:r>
            <a:r>
              <a:rPr lang="en-US" sz="2000" baseline="-25000" dirty="0" err="1"/>
              <a:t>f</a:t>
            </a:r>
            <a:r>
              <a:rPr lang="en-US" sz="2000" dirty="0"/>
              <a:t> defined by Bragg scattering</a:t>
            </a:r>
          </a:p>
          <a:p>
            <a:pPr lvl="1"/>
            <a:r>
              <a:rPr lang="en-US" sz="2000" dirty="0"/>
              <a:t>Sample </a:t>
            </a:r>
            <a:r>
              <a:rPr lang="en-US" sz="2000" dirty="0" err="1"/>
              <a:t>goniometer</a:t>
            </a:r>
            <a:endParaRPr lang="en-US" sz="2000" dirty="0"/>
          </a:p>
          <a:p>
            <a:pPr lvl="1"/>
            <a:r>
              <a:rPr lang="en-US" sz="2000" dirty="0"/>
              <a:t>Detector</a:t>
            </a:r>
          </a:p>
          <a:p>
            <a:pPr lvl="1"/>
            <a:r>
              <a:rPr lang="en-US" sz="2000" dirty="0"/>
              <a:t>Resolution/collimators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035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err="1"/>
              <a:t>Monochromators</a:t>
            </a:r>
            <a:r>
              <a:rPr lang="en-US" dirty="0"/>
              <a:t>/analyzers</a:t>
            </a:r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270360" y="762000"/>
            <a:ext cx="5901840" cy="191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Selects the incident/final </a:t>
            </a:r>
            <a:r>
              <a:rPr lang="en-US" sz="2400" b="1" dirty="0" err="1" smtClean="0"/>
              <a:t>wavevector</a:t>
            </a:r>
            <a:endParaRPr lang="en-US" sz="2400" b="1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941251" y="2381809"/>
            <a:ext cx="1980759" cy="4081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047093" y="1565426"/>
            <a:ext cx="816496" cy="8012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1878764" y="1595610"/>
            <a:ext cx="801266" cy="771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1530990" y="2759765"/>
            <a:ext cx="69543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Arc 32"/>
          <p:cNvSpPr/>
          <p:nvPr/>
        </p:nvSpPr>
        <p:spPr>
          <a:xfrm>
            <a:off x="1969436" y="2124800"/>
            <a:ext cx="332643" cy="483782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271837" y="1973617"/>
            <a:ext cx="304907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0600" y="3200400"/>
            <a:ext cx="1794610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Q(</a:t>
            </a:r>
            <a:r>
              <a:rPr lang="en-US" dirty="0" err="1" smtClean="0">
                <a:solidFill>
                  <a:srgbClr val="FF0000"/>
                </a:solidFill>
              </a:rPr>
              <a:t>hkl</a:t>
            </a:r>
            <a:r>
              <a:rPr lang="en-US" dirty="0" smtClean="0">
                <a:solidFill>
                  <a:srgbClr val="FF0000"/>
                </a:solidFill>
              </a:rPr>
              <a:t>)=2k</a:t>
            </a:r>
            <a:r>
              <a:rPr lang="en-US" baseline="-25000" dirty="0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sin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58487" y="1224182"/>
            <a:ext cx="1043876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 err="1" smtClean="0"/>
              <a:t>k</a:t>
            </a:r>
            <a:r>
              <a:rPr lang="en-US" sz="2200" baseline="-25000" dirty="0" err="1" smtClean="0"/>
              <a:t>i</a:t>
            </a:r>
            <a:r>
              <a:rPr lang="en-US" sz="2200" dirty="0" smtClean="0"/>
              <a:t> or </a:t>
            </a:r>
            <a:r>
              <a:rPr lang="en-US" sz="2200" b="1" dirty="0" err="1" smtClean="0"/>
              <a:t>k</a:t>
            </a:r>
            <a:r>
              <a:rPr lang="en-US" sz="2200" baseline="-25000" dirty="0" err="1" smtClean="0"/>
              <a:t>f</a:t>
            </a:r>
            <a:endParaRPr lang="en-US" sz="2200" baseline="-25000" dirty="0" smtClean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371600"/>
            <a:ext cx="2199061" cy="2341703"/>
          </a:xfrm>
          <a:prstGeom prst="rect">
            <a:avLst/>
          </a:prstGeom>
        </p:spPr>
      </p:pic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20860"/>
              </p:ext>
            </p:extLst>
          </p:nvPr>
        </p:nvGraphicFramePr>
        <p:xfrm>
          <a:off x="457200" y="4191000"/>
          <a:ext cx="3957744" cy="179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021"/>
                <a:gridCol w="1359956"/>
                <a:gridCol w="1482767"/>
              </a:tblGrid>
              <a:tr h="4545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Mono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d(hkl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uses</a:t>
                      </a:r>
                      <a:endParaRPr lang="en-US" sz="1800" dirty="0"/>
                    </a:p>
                  </a:txBody>
                  <a:tcPr/>
                </a:tc>
              </a:tr>
              <a:tr h="4299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PG(002)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3.353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General</a:t>
                      </a:r>
                      <a:endParaRPr lang="en-US" sz="1800" dirty="0"/>
                    </a:p>
                  </a:txBody>
                  <a:tcPr/>
                </a:tc>
              </a:tr>
              <a:tr h="4545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Be(002)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1.790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High </a:t>
                      </a:r>
                      <a:r>
                        <a:rPr lang="en-US" sz="1800" dirty="0" err="1" smtClean="0"/>
                        <a:t>k</a:t>
                      </a:r>
                      <a:r>
                        <a:rPr lang="en-US" sz="1800" baseline="-25000" dirty="0" err="1" smtClean="0"/>
                        <a:t>i</a:t>
                      </a:r>
                      <a:endParaRPr lang="en-US" sz="1800" baseline="-25000" dirty="0"/>
                    </a:p>
                  </a:txBody>
                  <a:tcPr/>
                </a:tc>
              </a:tr>
              <a:tr h="4545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Si(111)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3.135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</a:t>
                      </a:r>
                      <a:r>
                        <a:rPr lang="en-US" sz="1800" baseline="0" dirty="0" smtClean="0">
                          <a:latin typeface="Symbol" charset="2"/>
                          <a:cs typeface="Symbol" charset="2"/>
                        </a:rPr>
                        <a:t> l</a:t>
                      </a:r>
                      <a:r>
                        <a:rPr lang="en-US" sz="1800" baseline="0" dirty="0" smtClean="0"/>
                        <a:t>/2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9" name="Picture 4" descr="pluto_3ax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9704" y="1219200"/>
            <a:ext cx="366909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7862727" y="3200400"/>
            <a:ext cx="1295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91400" y="4191000"/>
            <a:ext cx="1295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6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762" y="762000"/>
            <a:ext cx="8642640" cy="4471932"/>
          </a:xfrm>
        </p:spPr>
        <p:txBody>
          <a:bodyPr/>
          <a:lstStyle/>
          <a:p>
            <a:r>
              <a:rPr lang="en-US" sz="2400" b="1" dirty="0" smtClean="0"/>
              <a:t>Suppress background contamination</a:t>
            </a:r>
          </a:p>
          <a:p>
            <a:pPr lvl="1"/>
            <a:r>
              <a:rPr lang="en-US" sz="2000" dirty="0" err="1"/>
              <a:t>Xtal</a:t>
            </a:r>
            <a:r>
              <a:rPr lang="en-US" sz="2000" dirty="0"/>
              <a:t> Sapphire: fast neutron background</a:t>
            </a:r>
          </a:p>
          <a:p>
            <a:pPr lvl="1"/>
            <a:r>
              <a:rPr lang="en-US" sz="2000" dirty="0"/>
              <a:t>Poly Be: low-energy (5 </a:t>
            </a:r>
            <a:r>
              <a:rPr lang="en-US" sz="2000" dirty="0" err="1"/>
              <a:t>meV</a:t>
            </a:r>
            <a:r>
              <a:rPr lang="en-US" sz="2000" dirty="0"/>
              <a:t>) band pass</a:t>
            </a:r>
          </a:p>
          <a:p>
            <a:pPr lvl="1"/>
            <a:r>
              <a:rPr lang="en-US" sz="2000" dirty="0"/>
              <a:t>PG: higher order </a:t>
            </a:r>
            <a:r>
              <a:rPr lang="en-US" sz="2000" dirty="0" smtClean="0"/>
              <a:t>contamination</a:t>
            </a:r>
            <a:endParaRPr lang="en-US" sz="2000" dirty="0"/>
          </a:p>
        </p:txBody>
      </p:sp>
      <p:pic>
        <p:nvPicPr>
          <p:cNvPr id="19" name="Picture 4" descr="pluto_3ax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9704" y="1219200"/>
            <a:ext cx="366909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5638800" y="3200400"/>
            <a:ext cx="1295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6248400"/>
            <a:ext cx="237813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PG filter transmission</a:t>
            </a:r>
            <a:endParaRPr lang="en-US" dirty="0" smtClean="0"/>
          </a:p>
        </p:txBody>
      </p:sp>
      <p:pic>
        <p:nvPicPr>
          <p:cNvPr id="26" name="Picture 8" descr="PG_fil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497667"/>
            <a:ext cx="5334000" cy="3598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091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642640" cy="4471932"/>
          </a:xfrm>
        </p:spPr>
        <p:txBody>
          <a:bodyPr/>
          <a:lstStyle/>
          <a:p>
            <a:r>
              <a:rPr lang="en-US" sz="2400" b="1" dirty="0"/>
              <a:t>Gas </a:t>
            </a:r>
            <a:r>
              <a:rPr lang="en-US" sz="2400" b="1" dirty="0" smtClean="0"/>
              <a:t>Detector</a:t>
            </a:r>
            <a:endParaRPr lang="en-US" sz="2400" b="1" dirty="0"/>
          </a:p>
          <a:p>
            <a:pPr lvl="1"/>
            <a:r>
              <a:rPr lang="en-US" sz="2000" dirty="0" err="1"/>
              <a:t>n</a:t>
            </a:r>
            <a:r>
              <a:rPr lang="en-US" sz="2000" dirty="0"/>
              <a:t> + </a:t>
            </a:r>
            <a:r>
              <a:rPr lang="en-US" sz="2000" baseline="30000" dirty="0"/>
              <a:t>3</a:t>
            </a:r>
            <a:r>
              <a:rPr lang="en-US" sz="2000" dirty="0"/>
              <a:t>He </a:t>
            </a:r>
            <a:r>
              <a:rPr lang="en-US" sz="2000" dirty="0" err="1">
                <a:sym typeface="Wingdings"/>
              </a:rPr>
              <a:t></a:t>
            </a:r>
            <a:r>
              <a:rPr lang="en-US" sz="2000" dirty="0"/>
              <a:t> </a:t>
            </a:r>
            <a:r>
              <a:rPr lang="en-US" sz="2000" baseline="30000" dirty="0"/>
              <a:t>3</a:t>
            </a:r>
            <a:r>
              <a:rPr lang="en-US" sz="2000" dirty="0"/>
              <a:t>H + </a:t>
            </a:r>
            <a:r>
              <a:rPr lang="en-US" sz="2000" dirty="0" err="1"/>
              <a:t>p</a:t>
            </a:r>
            <a:r>
              <a:rPr lang="en-US" sz="2000" dirty="0"/>
              <a:t> + 0.764 </a:t>
            </a:r>
            <a:r>
              <a:rPr lang="en-US" sz="2000" dirty="0" err="1"/>
              <a:t>MeV</a:t>
            </a:r>
            <a:endParaRPr lang="en-US" sz="2000" dirty="0"/>
          </a:p>
          <a:p>
            <a:pPr lvl="1"/>
            <a:r>
              <a:rPr lang="en-US" sz="2000" dirty="0"/>
              <a:t>Ionization of gas</a:t>
            </a:r>
          </a:p>
          <a:p>
            <a:pPr lvl="1"/>
            <a:r>
              <a:rPr lang="en-US" sz="2000" dirty="0" err="1"/>
              <a:t>e</a:t>
            </a:r>
            <a:r>
              <a:rPr lang="en-US" sz="2000" baseline="30000" dirty="0"/>
              <a:t>-</a:t>
            </a:r>
            <a:r>
              <a:rPr lang="en-US" sz="2000" dirty="0"/>
              <a:t> drift to high voltage anode</a:t>
            </a:r>
          </a:p>
          <a:p>
            <a:pPr lvl="1"/>
            <a:r>
              <a:rPr lang="en-US" sz="2000" dirty="0" smtClean="0"/>
              <a:t>High efficiency counting of scattered neutrons</a:t>
            </a:r>
            <a:endParaRPr lang="en-US" sz="2000" dirty="0" smtClean="0"/>
          </a:p>
          <a:p>
            <a:r>
              <a:rPr lang="en-US" sz="2400" b="1" dirty="0"/>
              <a:t>Beam </a:t>
            </a:r>
            <a:r>
              <a:rPr lang="en-US" sz="2400" b="1" dirty="0" smtClean="0"/>
              <a:t>monitor</a:t>
            </a:r>
            <a:endParaRPr lang="en-US" sz="2400" b="1" dirty="0"/>
          </a:p>
          <a:p>
            <a:pPr lvl="1"/>
            <a:r>
              <a:rPr lang="en-US" sz="2000" dirty="0"/>
              <a:t>Low </a:t>
            </a:r>
            <a:r>
              <a:rPr lang="en-US" sz="2000" dirty="0" smtClean="0"/>
              <a:t>efficiency measure of incident flux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5105400"/>
            <a:ext cx="2288881" cy="1716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429000"/>
            <a:ext cx="2278749" cy="1527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756958"/>
            <a:ext cx="2718996" cy="21010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191000" y="3505200"/>
            <a:ext cx="95437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Monitor</a:t>
            </a:r>
            <a:endParaRPr lang="en-US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4191000" y="6400800"/>
            <a:ext cx="105705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Detector</a:t>
            </a:r>
            <a:endParaRPr lang="en-US" dirty="0" smtClean="0"/>
          </a:p>
        </p:txBody>
      </p:sp>
      <p:pic>
        <p:nvPicPr>
          <p:cNvPr id="20" name="Picture 4" descr="pluto_3axi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9704" y="1219200"/>
            <a:ext cx="366909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5486400" y="3429000"/>
            <a:ext cx="1295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81800" y="5334000"/>
            <a:ext cx="1295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9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Collimators/Masks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762" y="762000"/>
            <a:ext cx="6015638" cy="4471932"/>
          </a:xfrm>
        </p:spPr>
        <p:txBody>
          <a:bodyPr/>
          <a:lstStyle/>
          <a:p>
            <a:r>
              <a:rPr lang="en-US" sz="2400" b="1" dirty="0" err="1"/>
              <a:t>Soller</a:t>
            </a:r>
            <a:r>
              <a:rPr lang="en-US" sz="2400" b="1" dirty="0"/>
              <a:t> Collimators</a:t>
            </a:r>
          </a:p>
          <a:p>
            <a:pPr lvl="1"/>
            <a:r>
              <a:rPr lang="en-US" sz="2000" dirty="0"/>
              <a:t>Define beam </a:t>
            </a:r>
            <a:r>
              <a:rPr lang="en-US" sz="2000" dirty="0" smtClean="0"/>
              <a:t>divergence (~degree)</a:t>
            </a:r>
            <a:endParaRPr lang="en-US" sz="2000" dirty="0"/>
          </a:p>
          <a:p>
            <a:pPr lvl="1"/>
            <a:r>
              <a:rPr lang="en-US" sz="2000" dirty="0" err="1"/>
              <a:t>Q,</a:t>
            </a:r>
            <a:r>
              <a:rPr lang="en-US" sz="2000" dirty="0" err="1">
                <a:latin typeface="Symbol" charset="2"/>
                <a:cs typeface="Symbol" charset="2"/>
              </a:rPr>
              <a:t>w</a:t>
            </a:r>
            <a:r>
              <a:rPr lang="en-US" sz="2000" dirty="0"/>
              <a:t> resolution function</a:t>
            </a:r>
          </a:p>
          <a:p>
            <a:r>
              <a:rPr lang="en-US" sz="2400" b="1" dirty="0"/>
              <a:t>Masks</a:t>
            </a:r>
          </a:p>
          <a:p>
            <a:pPr lvl="1"/>
            <a:r>
              <a:rPr lang="en-US" sz="2000" dirty="0"/>
              <a:t>Beam definition</a:t>
            </a:r>
          </a:p>
          <a:p>
            <a:pPr lvl="1"/>
            <a:r>
              <a:rPr lang="en-US" sz="2000" dirty="0"/>
              <a:t>Background reduction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505200"/>
            <a:ext cx="3352800" cy="2726944"/>
          </a:xfrm>
          <a:prstGeom prst="rect">
            <a:avLst/>
          </a:prstGeom>
        </p:spPr>
      </p:pic>
      <p:pic>
        <p:nvPicPr>
          <p:cNvPr id="20" name="Picture 4" descr="pluto_3ax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9704" y="1219200"/>
            <a:ext cx="366909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7010400" y="4876800"/>
            <a:ext cx="1295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10400" y="3886200"/>
            <a:ext cx="1295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3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Samples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78464"/>
            <a:ext cx="8229600" cy="2701364"/>
          </a:xfrm>
        </p:spPr>
        <p:txBody>
          <a:bodyPr/>
          <a:lstStyle/>
          <a:p>
            <a:r>
              <a:rPr lang="en-US" sz="2400" b="1" dirty="0"/>
              <a:t>Samples need to be BIG</a:t>
            </a:r>
          </a:p>
          <a:p>
            <a:pPr lvl="1"/>
            <a:r>
              <a:rPr lang="en-US" sz="2000" dirty="0"/>
              <a:t>~ gram or cc</a:t>
            </a:r>
          </a:p>
          <a:p>
            <a:pPr lvl="1"/>
            <a:r>
              <a:rPr lang="en-US" sz="2000" dirty="0"/>
              <a:t>Counting times are long (</a:t>
            </a:r>
            <a:r>
              <a:rPr lang="en-US" sz="2000" dirty="0" err="1"/>
              <a:t>mins</a:t>
            </a:r>
            <a:r>
              <a:rPr lang="en-US" sz="2000" dirty="0"/>
              <a:t>/pt)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Sample rotation</a:t>
            </a:r>
          </a:p>
          <a:p>
            <a:r>
              <a:rPr lang="en-US" sz="2400" b="1" dirty="0"/>
              <a:t>Sample tilt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759970" y="2874003"/>
            <a:ext cx="1249088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HB3-HFIR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4259" y="3706722"/>
            <a:ext cx="1061424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IN14-ILL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763" y="772670"/>
            <a:ext cx="2658430" cy="4942330"/>
          </a:xfrm>
          <a:prstGeom prst="rect">
            <a:avLst/>
          </a:prstGeom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865024" y="4196115"/>
            <a:ext cx="3216649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Arial" charset="0"/>
              </a:rPr>
              <a:t>Co-aligned CaFe</a:t>
            </a:r>
            <a:r>
              <a:rPr lang="en-US" baseline="-25000" dirty="0">
                <a:ea typeface="Arial" charset="0"/>
              </a:rPr>
              <a:t>2</a:t>
            </a:r>
            <a:r>
              <a:rPr lang="en-US" dirty="0">
                <a:ea typeface="Arial" charset="0"/>
              </a:rPr>
              <a:t>As</a:t>
            </a:r>
            <a:r>
              <a:rPr lang="en-US" baseline="-25000" dirty="0">
                <a:ea typeface="Arial" charset="0"/>
              </a:rPr>
              <a:t>2</a:t>
            </a:r>
            <a:r>
              <a:rPr lang="en-US" dirty="0">
                <a:ea typeface="Arial" charset="0"/>
              </a:rPr>
              <a:t> crystals</a:t>
            </a:r>
          </a:p>
        </p:txBody>
      </p:sp>
      <p:pic>
        <p:nvPicPr>
          <p:cNvPr id="13" name="Picture 7" descr="CaFe2As2_ILL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739255" y="2201276"/>
            <a:ext cx="1640397" cy="238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700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Sample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60" y="990600"/>
            <a:ext cx="8642640" cy="4471932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sz="2400" b="1" dirty="0"/>
              <a:t>Temperature, field, pressure</a:t>
            </a:r>
          </a:p>
          <a:p>
            <a:r>
              <a:rPr lang="en-US" sz="2400" b="1" dirty="0"/>
              <a:t>Heavy duty for large</a:t>
            </a:r>
            <a:br>
              <a:rPr lang="en-US" sz="2400" b="1" dirty="0"/>
            </a:br>
            <a:r>
              <a:rPr lang="en-US" sz="2400" b="1" dirty="0"/>
              <a:t>sample environment</a:t>
            </a:r>
          </a:p>
          <a:p>
            <a:pPr lvl="1"/>
            <a:r>
              <a:rPr lang="en-US" sz="2200" dirty="0"/>
              <a:t>CCR</a:t>
            </a:r>
          </a:p>
          <a:p>
            <a:pPr lvl="1"/>
            <a:r>
              <a:rPr lang="en-US" sz="2200" dirty="0"/>
              <a:t>He cryostats</a:t>
            </a:r>
          </a:p>
          <a:p>
            <a:pPr lvl="1"/>
            <a:r>
              <a:rPr lang="en-US" sz="2200" dirty="0"/>
              <a:t>SC magnets</a:t>
            </a:r>
          </a:p>
          <a:p>
            <a:pPr lvl="1"/>
            <a:r>
              <a:rPr lang="en-US" sz="2200" dirty="0"/>
              <a:t>…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782" y="3518648"/>
            <a:ext cx="3557353" cy="2461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021" y="685800"/>
            <a:ext cx="3452861" cy="25934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7570" y="2808090"/>
            <a:ext cx="1249088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HB3-HFIR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1859" y="3640809"/>
            <a:ext cx="1061424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IN14-ILL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4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Acquiring data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838200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2400" b="1" kern="0" dirty="0" smtClean="0">
                <a:latin typeface="+mn-lt"/>
              </a:rPr>
              <a:t>Constant</a:t>
            </a:r>
            <a:r>
              <a:rPr lang="en-US" sz="2400" b="1" kern="0" dirty="0">
                <a:latin typeface="+mn-lt"/>
              </a:rPr>
              <a:t>-Q scans</a:t>
            </a:r>
          </a:p>
          <a:p>
            <a:pPr marL="800006" lvl="1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200" kern="0" dirty="0">
                <a:latin typeface="+mn-lt"/>
              </a:rPr>
              <a:t>Most common</a:t>
            </a:r>
            <a:endParaRPr lang="en-US" sz="3000" b="1" kern="0" dirty="0">
              <a:latin typeface="+mn-lt"/>
            </a:endParaRP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2400" b="1" kern="0" dirty="0">
                <a:latin typeface="+mn-lt"/>
              </a:rPr>
              <a:t>Constant-</a:t>
            </a:r>
            <a:r>
              <a:rPr lang="en-US" sz="2400" b="1" kern="0" dirty="0" err="1">
                <a:latin typeface="Symbol" charset="2"/>
                <a:cs typeface="Symbol" charset="2"/>
              </a:rPr>
              <a:t>w</a:t>
            </a:r>
            <a:r>
              <a:rPr lang="en-US" sz="2400" b="1" kern="0" dirty="0">
                <a:latin typeface="Symbol" charset="2"/>
                <a:cs typeface="Symbol" charset="2"/>
              </a:rPr>
              <a:t> </a:t>
            </a:r>
            <a:r>
              <a:rPr lang="en-US" sz="2400" b="1" kern="0" dirty="0">
                <a:latin typeface="Arial"/>
                <a:cs typeface="Arial"/>
              </a:rPr>
              <a:t>scans</a:t>
            </a:r>
          </a:p>
          <a:p>
            <a:pPr marL="800006" lvl="1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200" kern="0" dirty="0">
                <a:latin typeface="Arial"/>
                <a:cs typeface="Arial"/>
              </a:rPr>
              <a:t>Used for steep dispersions</a:t>
            </a: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endParaRPr lang="en-US" sz="2400" b="1" kern="0" dirty="0">
              <a:latin typeface="Arial"/>
              <a:cs typeface="Arial"/>
            </a:endParaRP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endParaRPr lang="en-US" sz="3000" b="1" kern="0" dirty="0">
              <a:latin typeface="Arial"/>
              <a:cs typeface="Arial"/>
            </a:endParaRP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endParaRPr lang="en-US" sz="3000" b="1" kern="0" dirty="0">
              <a:latin typeface="Arial"/>
              <a:cs typeface="Arial"/>
            </a:endParaRP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endParaRPr lang="en-US" sz="3000" b="1" kern="0" dirty="0">
              <a:latin typeface="Arial"/>
              <a:cs typeface="Arial"/>
            </a:endParaRP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endParaRPr lang="en-US" sz="3000" b="1" kern="0" dirty="0">
              <a:latin typeface="Arial"/>
              <a:cs typeface="Arial"/>
            </a:endParaRP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endParaRPr lang="en-US" sz="3000" b="1" kern="0" dirty="0"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81200" y="3810000"/>
            <a:ext cx="5351387" cy="2679763"/>
            <a:chOff x="401936" y="4029389"/>
            <a:chExt cx="4491147" cy="2364629"/>
          </a:xfrm>
          <a:solidFill>
            <a:schemeClr val="bg1"/>
          </a:solidFill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1936" y="4029389"/>
              <a:ext cx="4491147" cy="211121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1157902" y="6149593"/>
              <a:ext cx="2502520" cy="24442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Lynn, </a:t>
              </a:r>
              <a:r>
                <a:rPr lang="en-US" sz="1200" i="1" dirty="0"/>
                <a:t>et a</a:t>
              </a:r>
              <a:r>
                <a:rPr lang="en-US" sz="1200" dirty="0"/>
                <a:t>l., </a:t>
              </a:r>
              <a:r>
                <a:rPr lang="en-US" sz="1200" i="1" dirty="0"/>
                <a:t>Phys. Rev. B </a:t>
              </a:r>
              <a:r>
                <a:rPr lang="en-US" sz="1200" b="1" dirty="0"/>
                <a:t>8</a:t>
              </a:r>
              <a:r>
                <a:rPr lang="en-US" sz="1200" dirty="0"/>
                <a:t>, 3493 (1973).</a:t>
              </a:r>
              <a:endParaRPr lang="en-US" sz="1200" dirty="0"/>
            </a:p>
          </p:txBody>
        </p:sp>
      </p:grpSp>
      <p:cxnSp>
        <p:nvCxnSpPr>
          <p:cNvPr id="17" name="Straight Connector 16"/>
          <p:cNvCxnSpPr/>
          <p:nvPr/>
        </p:nvCxnSpPr>
        <p:spPr>
          <a:xfrm rot="5400000" flipH="1" flipV="1">
            <a:off x="2597916" y="4718239"/>
            <a:ext cx="149497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03909" y="5176376"/>
            <a:ext cx="136657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09379" y="4163651"/>
            <a:ext cx="479809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Au</a:t>
            </a:r>
            <a:endParaRPr lang="en-US" dirty="0"/>
          </a:p>
        </p:txBody>
      </p:sp>
      <p:pic>
        <p:nvPicPr>
          <p:cNvPr id="16" name="Picture 4" descr="const_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04800"/>
            <a:ext cx="235187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114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Constant-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scans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535" y="762000"/>
            <a:ext cx="3433617" cy="44932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68051" y="5226677"/>
            <a:ext cx="4094949" cy="63390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Slice of spin wave cone in Fe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-25000" dirty="0" smtClean="0"/>
              <a:t>4</a:t>
            </a:r>
            <a:endParaRPr lang="en-US" dirty="0" smtClean="0"/>
          </a:p>
          <a:p>
            <a:r>
              <a:rPr lang="en-US" sz="1600" dirty="0"/>
              <a:t>McQueeney et al, PRB 73, 174409 (2006)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56" y="872169"/>
            <a:ext cx="3634572" cy="43206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1334" y="5226677"/>
            <a:ext cx="4180610" cy="63390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Steep AF spin waves in CaFe</a:t>
            </a:r>
            <a:r>
              <a:rPr lang="en-US" baseline="-25000" dirty="0" smtClean="0"/>
              <a:t>2</a:t>
            </a:r>
            <a:r>
              <a:rPr lang="en-US" dirty="0" smtClean="0"/>
              <a:t>As</a:t>
            </a:r>
            <a:r>
              <a:rPr lang="en-US" baseline="-25000" dirty="0" smtClean="0"/>
              <a:t>2</a:t>
            </a:r>
          </a:p>
          <a:p>
            <a:r>
              <a:rPr lang="en-US" sz="1600" dirty="0"/>
              <a:t>McQueeney et al, PRL 101, 227205 (2008)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768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Constant-Q scans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74101"/>
            <a:ext cx="3547041" cy="5121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02" y="1493151"/>
            <a:ext cx="4303626" cy="35157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7514" y="5121452"/>
            <a:ext cx="4111387" cy="64631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en-US" dirty="0" smtClean="0"/>
              <a:t>Optical phonons in Nd</a:t>
            </a:r>
            <a:r>
              <a:rPr lang="en-US" baseline="-25000" dirty="0" smtClean="0"/>
              <a:t>0.85</a:t>
            </a:r>
            <a:r>
              <a:rPr lang="en-US" dirty="0" smtClean="0"/>
              <a:t>Ce</a:t>
            </a:r>
            <a:r>
              <a:rPr lang="en-US" baseline="-25000" dirty="0" smtClean="0"/>
              <a:t>0.15</a:t>
            </a:r>
            <a:r>
              <a:rPr lang="en-US" dirty="0" smtClean="0"/>
              <a:t>CuO</a:t>
            </a:r>
            <a:r>
              <a:rPr lang="en-US" baseline="-25000" dirty="0" smtClean="0"/>
              <a:t>4</a:t>
            </a:r>
          </a:p>
          <a:p>
            <a:r>
              <a:rPr lang="en-US" dirty="0" smtClean="0"/>
              <a:t>Braden, et al, PRB, 72 184517 (2005).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25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Wavelength-energy relations</a:t>
            </a:r>
            <a:endParaRPr lang="en-US" dirty="0"/>
          </a:p>
        </p:txBody>
      </p:sp>
      <p:pic>
        <p:nvPicPr>
          <p:cNvPr id="5" name="Picture 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1410" y="1981200"/>
            <a:ext cx="22479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12955" y="838200"/>
            <a:ext cx="6647602" cy="1233488"/>
          </a:xfrm>
          <a:prstGeom prst="rect">
            <a:avLst/>
          </a:prstGeom>
        </p:spPr>
        <p:txBody>
          <a:bodyPr lIns="91429" tIns="45714" rIns="91429" bIns="45714"/>
          <a:lstStyle/>
          <a:p>
            <a:pPr marL="342860" indent="-342860" defTabSz="91429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en-US" sz="2400" b="1" kern="0" dirty="0">
                <a:latin typeface="+mn-lt"/>
                <a:sym typeface="Symbol" pitchFamily="18" charset="2"/>
              </a:rPr>
              <a:t>Neutron as a wave …</a:t>
            </a:r>
          </a:p>
          <a:p>
            <a:pPr marL="692069" lvl="1" indent="-347622" defTabSz="91429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/>
            </a:pPr>
            <a:r>
              <a:rPr lang="en-US" kern="0" dirty="0">
                <a:latin typeface="+mn-lt"/>
                <a:sym typeface="Symbol" pitchFamily="18" charset="2"/>
              </a:rPr>
              <a:t>Energy (E), velocity (v), </a:t>
            </a:r>
            <a:r>
              <a:rPr lang="en-US" kern="0" dirty="0" err="1">
                <a:latin typeface="+mn-lt"/>
                <a:sym typeface="Symbol" pitchFamily="18" charset="2"/>
              </a:rPr>
              <a:t>wavenumber</a:t>
            </a:r>
            <a:r>
              <a:rPr lang="en-US" kern="0" dirty="0">
                <a:latin typeface="+mn-lt"/>
                <a:sym typeface="Symbol" pitchFamily="18" charset="2"/>
              </a:rPr>
              <a:t> (k), wavelength (</a:t>
            </a:r>
            <a:r>
              <a:rPr lang="en-US" kern="0" dirty="0" err="1">
                <a:latin typeface="Symbol" charset="2"/>
                <a:cs typeface="Symbol" charset="2"/>
                <a:sym typeface="Symbol"/>
              </a:rPr>
              <a:t>l</a:t>
            </a:r>
            <a:r>
              <a:rPr lang="en-US" kern="0" dirty="0">
                <a:latin typeface="+mn-lt"/>
                <a:sym typeface="Symbol"/>
              </a:rPr>
              <a:t>)</a:t>
            </a:r>
            <a:endParaRPr lang="en-US" kern="0" dirty="0">
              <a:latin typeface="+mn-lt"/>
              <a:sym typeface="Symbol" pitchFamily="18" charset="2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993149"/>
              </p:ext>
            </p:extLst>
          </p:nvPr>
        </p:nvGraphicFramePr>
        <p:xfrm>
          <a:off x="1053419" y="4465320"/>
          <a:ext cx="7023781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166"/>
                <a:gridCol w="1756179"/>
                <a:gridCol w="1987755"/>
                <a:gridCol w="2104681"/>
              </a:tblGrid>
              <a:tr h="36576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Energy (</a:t>
                      </a:r>
                      <a:r>
                        <a:rPr lang="en-US" sz="1800" dirty="0" err="1" smtClean="0"/>
                        <a:t>meV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Temperature</a:t>
                      </a:r>
                      <a:r>
                        <a:rPr lang="en-US" sz="1800" baseline="0" dirty="0" smtClean="0"/>
                        <a:t> (K)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Wavelength (Å)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Cold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0.1 –</a:t>
                      </a:r>
                      <a:r>
                        <a:rPr lang="en-US" sz="1800" baseline="0" dirty="0" smtClean="0"/>
                        <a:t> 10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r>
                        <a:rPr lang="en-US" sz="1800" baseline="0" dirty="0" smtClean="0"/>
                        <a:t> – 120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 – 30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Thermal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 – 100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60 – 1000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 – 4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 – 500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1000 – 6000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0.4 – 1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745214"/>
              </p:ext>
            </p:extLst>
          </p:nvPr>
        </p:nvGraphicFramePr>
        <p:xfrm>
          <a:off x="1546226" y="2511425"/>
          <a:ext cx="372745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" name="Equation" r:id="rId5" imgW="2489200" imgH="444500" progId="Equation.3">
                  <p:embed/>
                </p:oleObj>
              </mc:Choice>
              <mc:Fallback>
                <p:oleObj name="Equation" r:id="rId5" imgW="24892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6226" y="2511425"/>
                        <a:ext cx="3727450" cy="66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894554"/>
              </p:ext>
            </p:extLst>
          </p:nvPr>
        </p:nvGraphicFramePr>
        <p:xfrm>
          <a:off x="2738439" y="1828800"/>
          <a:ext cx="1344612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" name="Equation" r:id="rId7" imgW="889000" imgH="368300" progId="Equation.3">
                  <p:embed/>
                </p:oleObj>
              </mc:Choice>
              <mc:Fallback>
                <p:oleObj name="Equation" r:id="rId7" imgW="889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9" y="1828800"/>
                        <a:ext cx="1344612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180492"/>
              </p:ext>
            </p:extLst>
          </p:nvPr>
        </p:nvGraphicFramePr>
        <p:xfrm>
          <a:off x="1897064" y="3297238"/>
          <a:ext cx="302577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" name="Equation" r:id="rId9" imgW="1993900" imgH="254000" progId="Equation.3">
                  <p:embed/>
                </p:oleObj>
              </mc:Choice>
              <mc:Fallback>
                <p:oleObj name="Equation" r:id="rId9" imgW="1993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064" y="3297238"/>
                        <a:ext cx="3025775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12728" y="3911210"/>
            <a:ext cx="6712072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Symbol" charset="2"/>
                <a:cs typeface="Symbol" charset="2"/>
                <a:sym typeface="Symbol"/>
              </a:rPr>
              <a:t>l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 ~ 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interatomic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 spacing  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 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E ~ excitations in condensed matter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2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813" y="1515220"/>
            <a:ext cx="8229600" cy="2874489"/>
          </a:xfrm>
        </p:spPr>
        <p:txBody>
          <a:bodyPr/>
          <a:lstStyle/>
          <a:p>
            <a:r>
              <a:rPr lang="en-US" sz="2400" b="1" dirty="0"/>
              <a:t>Resolution ellipsoid</a:t>
            </a:r>
          </a:p>
          <a:p>
            <a:pPr lvl="1"/>
            <a:r>
              <a:rPr lang="en-US" sz="2200" dirty="0"/>
              <a:t>Beam divergences</a:t>
            </a:r>
          </a:p>
          <a:p>
            <a:pPr lvl="1"/>
            <a:r>
              <a:rPr lang="en-US" sz="2200" dirty="0"/>
              <a:t>Collimations/distances</a:t>
            </a:r>
          </a:p>
          <a:p>
            <a:pPr lvl="1"/>
            <a:r>
              <a:rPr lang="en-US" sz="2200" dirty="0"/>
              <a:t>Crystal mosaics/sizes/angles</a:t>
            </a:r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Resolution convolutions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graphicFrame>
        <p:nvGraphicFramePr>
          <p:cNvPr id="870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380429"/>
              </p:ext>
            </p:extLst>
          </p:nvPr>
        </p:nvGraphicFramePr>
        <p:xfrm>
          <a:off x="659391" y="4608022"/>
          <a:ext cx="6535738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" name="Equation" r:id="rId3" imgW="2882900" imgH="254000" progId="Equation.3">
                  <p:embed/>
                </p:oleObj>
              </mc:Choice>
              <mc:Fallback>
                <p:oleObj name="Equation" r:id="rId3" imgW="2882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391" y="4608022"/>
                        <a:ext cx="6535738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227" y="1066800"/>
            <a:ext cx="4201773" cy="31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7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Resolution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914400"/>
            <a:ext cx="8642640" cy="4471932"/>
          </a:xfrm>
        </p:spPr>
        <p:txBody>
          <a:bodyPr/>
          <a:lstStyle/>
          <a:p>
            <a:r>
              <a:rPr lang="en-US" sz="2400" b="1" dirty="0"/>
              <a:t>Optimizing peak intensity</a:t>
            </a:r>
          </a:p>
          <a:p>
            <a:r>
              <a:rPr lang="en-US" sz="2400" b="1" dirty="0"/>
              <a:t>Match slope of resolution to dispersion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625" y="2327315"/>
            <a:ext cx="48006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Time-of-flight methods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452173" y="4119527"/>
            <a:ext cx="4894472" cy="2265363"/>
            <a:chOff x="452173" y="4132077"/>
            <a:chExt cx="4894472" cy="2265363"/>
          </a:xfrm>
        </p:grpSpPr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471432" y="4132077"/>
              <a:ext cx="4875213" cy="2265363"/>
              <a:chOff x="240" y="2304"/>
              <a:chExt cx="3071" cy="1427"/>
            </a:xfrm>
          </p:grpSpPr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896" y="2417"/>
                <a:ext cx="2415" cy="1314"/>
                <a:chOff x="186" y="144"/>
                <a:chExt cx="5100" cy="3138"/>
              </a:xfrm>
            </p:grpSpPr>
            <p:pic>
              <p:nvPicPr>
                <p:cNvPr id="17" name="Picture 13"/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120" y="144"/>
                  <a:ext cx="2166" cy="31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18" name="Group 17"/>
                <p:cNvGrpSpPr>
                  <a:grpSpLocks/>
                </p:cNvGrpSpPr>
                <p:nvPr/>
              </p:nvGrpSpPr>
              <p:grpSpPr bwMode="auto">
                <a:xfrm>
                  <a:off x="1200" y="988"/>
                  <a:ext cx="2756" cy="1517"/>
                  <a:chOff x="2028" y="1908"/>
                  <a:chExt cx="3518" cy="2112"/>
                </a:xfrm>
              </p:grpSpPr>
              <p:sp>
                <p:nvSpPr>
                  <p:cNvPr id="25" name="Line 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60" y="2052"/>
                    <a:ext cx="3086" cy="1033"/>
                  </a:xfrm>
                  <a:prstGeom prst="line">
                    <a:avLst/>
                  </a:prstGeom>
                  <a:noFill/>
                  <a:ln w="28575">
                    <a:solidFill>
                      <a:schemeClr val="folHlink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" name="Line 16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2028" y="2340"/>
                    <a:ext cx="1632" cy="1680"/>
                  </a:xfrm>
                  <a:prstGeom prst="line">
                    <a:avLst/>
                  </a:prstGeom>
                  <a:noFill/>
                  <a:ln w="28575">
                    <a:solidFill>
                      <a:schemeClr val="folHlink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00" y="1908"/>
                    <a:ext cx="0" cy="1344"/>
                  </a:xfrm>
                  <a:prstGeom prst="line">
                    <a:avLst/>
                  </a:prstGeom>
                  <a:noFill/>
                  <a:ln w="28575">
                    <a:solidFill>
                      <a:schemeClr val="folHlink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" name="AutoShape 18"/>
                <p:cNvSpPr>
                  <a:spLocks noChangeArrowheads="1"/>
                </p:cNvSpPr>
                <p:nvPr/>
              </p:nvSpPr>
              <p:spPr bwMode="auto">
                <a:xfrm>
                  <a:off x="1638" y="1596"/>
                  <a:ext cx="198" cy="360"/>
                </a:xfrm>
                <a:prstGeom prst="can">
                  <a:avLst>
                    <a:gd name="adj" fmla="val 45455"/>
                  </a:avLst>
                </a:prstGeom>
                <a:solidFill>
                  <a:srgbClr val="0000FF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86" y="1776"/>
                  <a:ext cx="1548" cy="468"/>
                </a:xfrm>
                <a:prstGeom prst="line">
                  <a:avLst/>
                </a:prstGeom>
                <a:noFill/>
                <a:ln w="63500">
                  <a:solidFill>
                    <a:srgbClr val="339966"/>
                  </a:solidFill>
                  <a:round/>
                  <a:headEnd/>
                  <a:tailEnd type="stealth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758" y="1164"/>
                  <a:ext cx="1998" cy="600"/>
                </a:xfrm>
                <a:prstGeom prst="line">
                  <a:avLst/>
                </a:prstGeom>
                <a:noFill/>
                <a:ln w="63500" cap="rnd">
                  <a:solidFill>
                    <a:srgbClr val="339966"/>
                  </a:solidFill>
                  <a:prstDash val="sysDot"/>
                  <a:round/>
                  <a:headEnd/>
                  <a:tailEnd type="stealth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23" name="Picture 22"/>
                <p:cNvPicPr>
                  <a:picLocks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883" y="1471"/>
                  <a:ext cx="141" cy="1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4" name="Picture 23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791" y="1964"/>
                  <a:ext cx="149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7" name="AutoShape 24"/>
              <p:cNvSpPr>
                <a:spLocks noChangeArrowheads="1"/>
              </p:cNvSpPr>
              <p:nvPr/>
            </p:nvSpPr>
            <p:spPr bwMode="auto">
              <a:xfrm rot="9840000">
                <a:off x="867" y="3243"/>
                <a:ext cx="157" cy="100"/>
              </a:xfrm>
              <a:prstGeom prst="flowChartMagneticDrum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Text Box 26"/>
              <p:cNvSpPr txBox="1">
                <a:spLocks noChangeArrowheads="1"/>
              </p:cNvSpPr>
              <p:nvPr/>
            </p:nvSpPr>
            <p:spPr bwMode="auto">
              <a:xfrm>
                <a:off x="240" y="2812"/>
                <a:ext cx="769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en-US" sz="1600" dirty="0"/>
                  <a:t>velocity selector</a:t>
                </a:r>
              </a:p>
            </p:txBody>
          </p:sp>
          <p:sp>
            <p:nvSpPr>
              <p:cNvPr id="10" name="Line 27"/>
              <p:cNvSpPr>
                <a:spLocks noChangeShapeType="1"/>
              </p:cNvSpPr>
              <p:nvPr/>
            </p:nvSpPr>
            <p:spPr bwMode="auto">
              <a:xfrm>
                <a:off x="740" y="3096"/>
                <a:ext cx="145" cy="1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Text Box 28"/>
              <p:cNvSpPr txBox="1">
                <a:spLocks noChangeArrowheads="1"/>
              </p:cNvSpPr>
              <p:nvPr/>
            </p:nvSpPr>
            <p:spPr bwMode="auto">
              <a:xfrm>
                <a:off x="1293" y="3297"/>
                <a:ext cx="483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en-US" sz="1600" dirty="0"/>
                  <a:t>sample</a:t>
                </a:r>
              </a:p>
            </p:txBody>
          </p:sp>
          <p:sp>
            <p:nvSpPr>
              <p:cNvPr id="12" name="Line 29"/>
              <p:cNvSpPr>
                <a:spLocks noChangeShapeType="1"/>
              </p:cNvSpPr>
              <p:nvPr/>
            </p:nvSpPr>
            <p:spPr bwMode="auto">
              <a:xfrm flipV="1">
                <a:off x="1449" y="3179"/>
                <a:ext cx="128" cy="1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Text Box 30"/>
              <p:cNvSpPr txBox="1">
                <a:spLocks noChangeArrowheads="1"/>
              </p:cNvSpPr>
              <p:nvPr/>
            </p:nvSpPr>
            <p:spPr bwMode="auto">
              <a:xfrm>
                <a:off x="1392" y="2304"/>
                <a:ext cx="867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dirty="0"/>
                  <a:t>detector banks</a:t>
                </a:r>
                <a:endParaRPr lang="en-US" sz="2400" dirty="0"/>
              </a:p>
            </p:txBody>
          </p:sp>
          <p:sp>
            <p:nvSpPr>
              <p:cNvPr id="14" name="Line 31"/>
              <p:cNvSpPr>
                <a:spLocks noChangeShapeType="1"/>
              </p:cNvSpPr>
              <p:nvPr/>
            </p:nvSpPr>
            <p:spPr bwMode="auto">
              <a:xfrm>
                <a:off x="2071" y="2526"/>
                <a:ext cx="354" cy="1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Text Box 32"/>
              <p:cNvSpPr txBox="1">
                <a:spLocks noChangeArrowheads="1"/>
              </p:cNvSpPr>
              <p:nvPr/>
            </p:nvSpPr>
            <p:spPr bwMode="auto">
              <a:xfrm>
                <a:off x="1970" y="3064"/>
                <a:ext cx="553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dirty="0"/>
                  <a:t>Scattered</a:t>
                </a:r>
                <a:r>
                  <a:rPr lang="en-US" sz="1600" dirty="0"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16" name="Text Box 33"/>
              <p:cNvSpPr txBox="1">
                <a:spLocks noChangeArrowheads="1"/>
              </p:cNvSpPr>
              <p:nvPr/>
            </p:nvSpPr>
            <p:spPr bwMode="auto">
              <a:xfrm>
                <a:off x="1944" y="3173"/>
                <a:ext cx="61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 dirty="0"/>
                  <a:t>neutrons</a:t>
                </a: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 flipV="1">
              <a:off x="452173" y="5737599"/>
              <a:ext cx="1045029" cy="291401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108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723100" y="5225132"/>
              <a:ext cx="1527350" cy="18087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108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14187" y="3958946"/>
            <a:ext cx="2651470" cy="267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Group 38"/>
          <p:cNvGrpSpPr/>
          <p:nvPr/>
        </p:nvGrpSpPr>
        <p:grpSpPr>
          <a:xfrm>
            <a:off x="122117" y="1344346"/>
            <a:ext cx="2511625" cy="2747333"/>
            <a:chOff x="1257579" y="1228724"/>
            <a:chExt cx="2511624" cy="2747333"/>
          </a:xfrm>
        </p:grpSpPr>
        <p:pic>
          <p:nvPicPr>
            <p:cNvPr id="65539" name="Picture 3"/>
            <p:cNvPicPr>
              <a:picLocks noChangeAspect="1" noChangeArrowheads="1"/>
            </p:cNvPicPr>
            <p:nvPr/>
          </p:nvPicPr>
          <p:blipFill>
            <a:blip r:embed="rId8"/>
            <a:srcRect b="25944"/>
            <a:stretch>
              <a:fillRect/>
            </a:stretch>
          </p:blipFill>
          <p:spPr bwMode="auto">
            <a:xfrm>
              <a:off x="1342502" y="1228724"/>
              <a:ext cx="2339174" cy="2338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1257579" y="3637503"/>
              <a:ext cx="25116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Spallation</a:t>
              </a:r>
              <a:r>
                <a:rPr lang="en-US" sz="1600" dirty="0"/>
                <a:t> neutron source</a:t>
              </a:r>
              <a:endParaRPr lang="en-US" sz="1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682926" y="1529927"/>
            <a:ext cx="2874666" cy="2561751"/>
            <a:chOff x="5677319" y="1355690"/>
            <a:chExt cx="2874666" cy="2561751"/>
          </a:xfrm>
        </p:grpSpPr>
        <p:pic>
          <p:nvPicPr>
            <p:cNvPr id="35" name="Picture 3" descr="Ph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77319" y="1355690"/>
              <a:ext cx="2874666" cy="2156000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5996397" y="3578887"/>
              <a:ext cx="22378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Pharos – Lujan Center</a:t>
              </a:r>
              <a:endParaRPr lang="en-US" sz="1600" dirty="0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5814708" y="1492103"/>
            <a:ext cx="3158472" cy="923330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Effectively utilizes time structure of pulsed neutron groups</a:t>
            </a:r>
          </a:p>
        </p:txBody>
      </p:sp>
      <p:graphicFrame>
        <p:nvGraphicFramePr>
          <p:cNvPr id="1208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94609"/>
              </p:ext>
            </p:extLst>
          </p:nvPr>
        </p:nvGraphicFramePr>
        <p:xfrm>
          <a:off x="6296025" y="2564445"/>
          <a:ext cx="1670897" cy="712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" name="Equation" r:id="rId10" imgW="952500" imgH="406400" progId="Equation.3">
                  <p:embed/>
                </p:oleObj>
              </mc:Choice>
              <mc:Fallback>
                <p:oleObj name="Equation" r:id="rId10" imgW="9525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6025" y="2564445"/>
                        <a:ext cx="1670897" cy="7121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3688" y="762000"/>
            <a:ext cx="776405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We can measure a neutron’s </a:t>
            </a:r>
            <a:r>
              <a:rPr lang="en-US" b="1" i="1" dirty="0"/>
              <a:t>energy</a:t>
            </a:r>
            <a:r>
              <a:rPr lang="en-US" dirty="0"/>
              <a:t>, wavelength by measuring its </a:t>
            </a:r>
            <a:r>
              <a:rPr lang="en-US" b="1" i="1" dirty="0" smtClean="0"/>
              <a:t>speed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179336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TOF vs. 3-axis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90422" y="685800"/>
            <a:ext cx="4281578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en-US" kern="0" dirty="0" smtClean="0">
                <a:latin typeface="+mn-lt"/>
              </a:rPr>
              <a:t>Efficient measurement of large swaths of (</a:t>
            </a:r>
            <a:r>
              <a:rPr lang="en-US" kern="0" dirty="0" err="1" smtClean="0">
                <a:latin typeface="+mn-lt"/>
              </a:rPr>
              <a:t>Q,</a:t>
            </a:r>
            <a:r>
              <a:rPr lang="en-US" kern="0" dirty="0" err="1" smtClean="0">
                <a:latin typeface="Symbol" charset="2"/>
                <a:cs typeface="Symbol" charset="2"/>
              </a:rPr>
              <a:t>w</a:t>
            </a:r>
            <a:r>
              <a:rPr lang="en-US" kern="0" dirty="0" smtClean="0">
                <a:latin typeface="+mn-lt"/>
              </a:rPr>
              <a:t>)</a:t>
            </a:r>
            <a:endParaRPr lang="en-US" kern="0" dirty="0" smtClean="0">
              <a:latin typeface="+mn-lt"/>
            </a:endParaRP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en-US" kern="0" dirty="0" smtClean="0"/>
              <a:t>Epithermal </a:t>
            </a:r>
            <a:r>
              <a:rPr lang="en-US" kern="0" dirty="0"/>
              <a:t>(up to 2 </a:t>
            </a:r>
            <a:r>
              <a:rPr lang="en-US" kern="0" dirty="0" err="1"/>
              <a:t>eV</a:t>
            </a:r>
            <a:r>
              <a:rPr lang="en-US" kern="0" dirty="0" smtClean="0"/>
              <a:t>)</a:t>
            </a: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en-US" kern="0" dirty="0"/>
              <a:t>Absolute </a:t>
            </a:r>
            <a:r>
              <a:rPr lang="en-US" kern="0" dirty="0" smtClean="0"/>
              <a:t>normalization</a:t>
            </a:r>
            <a:endParaRPr lang="en-US" kern="0" dirty="0" smtClean="0">
              <a:latin typeface="+mn-lt"/>
            </a:endParaRP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en-US" kern="0" dirty="0" smtClean="0">
                <a:latin typeface="+mn-lt"/>
              </a:rPr>
              <a:t>Hardware </a:t>
            </a:r>
            <a:r>
              <a:rPr lang="en-US" kern="0" dirty="0" smtClean="0">
                <a:latin typeface="+mn-lt"/>
              </a:rPr>
              <a:t>inflexible</a:t>
            </a: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en-US" kern="0" dirty="0" smtClean="0">
                <a:latin typeface="+mn-lt"/>
              </a:rPr>
              <a:t>Software intensive</a:t>
            </a:r>
            <a:endParaRPr lang="en-US" kern="0" dirty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3817" y="685800"/>
            <a:ext cx="4342465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en-US" kern="0" dirty="0" smtClean="0">
                <a:latin typeface="+mn-lt"/>
              </a:rPr>
              <a:t>Focused </a:t>
            </a:r>
            <a:r>
              <a:rPr lang="en-US" kern="0" dirty="0" smtClean="0">
                <a:latin typeface="+mn-lt"/>
              </a:rPr>
              <a:t>studies in </a:t>
            </a:r>
            <a:r>
              <a:rPr lang="en-US" kern="0" dirty="0" err="1" smtClean="0">
                <a:latin typeface="+mn-lt"/>
              </a:rPr>
              <a:t>Q,</a:t>
            </a:r>
            <a:r>
              <a:rPr lang="en-US" kern="0" dirty="0" err="1" smtClean="0">
                <a:latin typeface="Symbol" charset="2"/>
                <a:cs typeface="Symbol" charset="2"/>
              </a:rPr>
              <a:t>w</a:t>
            </a:r>
            <a:r>
              <a:rPr lang="en-US" kern="0" dirty="0" smtClean="0">
                <a:latin typeface="+mn-lt"/>
              </a:rPr>
              <a:t> (soft modes, gaps, etc.</a:t>
            </a:r>
            <a:r>
              <a:rPr lang="en-US" kern="0" dirty="0" smtClean="0">
                <a:latin typeface="+mn-lt"/>
              </a:rPr>
              <a:t>)</a:t>
            </a: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en-US" kern="0" dirty="0"/>
              <a:t>High flux of thermal </a:t>
            </a:r>
            <a:r>
              <a:rPr lang="en-US" kern="0" dirty="0" smtClean="0"/>
              <a:t>neutrons</a:t>
            </a:r>
            <a:endParaRPr lang="en-US" kern="0" dirty="0" smtClean="0">
              <a:latin typeface="+mn-lt"/>
            </a:endParaRP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en-US" kern="0" dirty="0" smtClean="0">
                <a:latin typeface="+mn-lt"/>
              </a:rPr>
              <a:t>Polarized beams readily accessible</a:t>
            </a:r>
            <a:endParaRPr lang="en-US" kern="0" dirty="0" smtClean="0">
              <a:latin typeface="+mn-lt"/>
            </a:endParaRP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en-US" kern="0" dirty="0" smtClean="0">
                <a:latin typeface="+mn-lt"/>
              </a:rPr>
              <a:t>Hardware intensive</a:t>
            </a: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en-US" kern="0" dirty="0" smtClean="0">
                <a:latin typeface="+mn-lt"/>
              </a:rPr>
              <a:t>Software inflexible</a:t>
            </a:r>
            <a:endParaRPr lang="en-US" kern="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047999"/>
            <a:ext cx="2812039" cy="345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803819"/>
            <a:ext cx="2057400" cy="373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Fermi Choppers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2760" y="864148"/>
            <a:ext cx="8642640" cy="4471932"/>
          </a:xfrm>
        </p:spPr>
        <p:txBody>
          <a:bodyPr/>
          <a:lstStyle/>
          <a:p>
            <a:r>
              <a:rPr lang="en-US" sz="2400" dirty="0"/>
              <a:t>Body radius ~ 5 cm</a:t>
            </a:r>
          </a:p>
          <a:p>
            <a:r>
              <a:rPr lang="en-US" sz="2400" dirty="0"/>
              <a:t>Curved absorbing slats</a:t>
            </a:r>
          </a:p>
          <a:p>
            <a:pPr lvl="1"/>
            <a:r>
              <a:rPr lang="en-US" sz="2000" dirty="0"/>
              <a:t>B or </a:t>
            </a:r>
            <a:r>
              <a:rPr lang="en-US" sz="2000" dirty="0" err="1"/>
              <a:t>Gd</a:t>
            </a:r>
            <a:r>
              <a:rPr lang="en-US" sz="2000" dirty="0"/>
              <a:t> coated</a:t>
            </a:r>
          </a:p>
          <a:p>
            <a:pPr lvl="1"/>
            <a:r>
              <a:rPr lang="en-US" sz="2000" dirty="0"/>
              <a:t>~mm slit size</a:t>
            </a:r>
          </a:p>
          <a:p>
            <a:r>
              <a:rPr lang="en-US" sz="2400" dirty="0" err="1"/>
              <a:t>f</a:t>
            </a:r>
            <a:r>
              <a:rPr lang="en-US" sz="2400" dirty="0"/>
              <a:t> = 600 Hz (max)</a:t>
            </a:r>
          </a:p>
          <a:p>
            <a:r>
              <a:rPr lang="en-US" sz="2400" dirty="0"/>
              <a:t>Acts like shutter, </a:t>
            </a:r>
            <a:r>
              <a:rPr lang="en-US" sz="2400" dirty="0" err="1">
                <a:latin typeface="Symbol" charset="2"/>
                <a:cs typeface="Symbol" charset="2"/>
              </a:rPr>
              <a:t>D</a:t>
            </a:r>
            <a:r>
              <a:rPr lang="en-US" sz="2400" dirty="0" err="1"/>
              <a:t>t</a:t>
            </a:r>
            <a:r>
              <a:rPr lang="en-US" sz="2400" dirty="0"/>
              <a:t> ~ 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/>
              <a:t>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783" y="838200"/>
            <a:ext cx="3784600" cy="26708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3560963"/>
            <a:ext cx="3073400" cy="2305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182" y="3807065"/>
            <a:ext cx="1692781" cy="178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3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T-zero chopper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972" y="990600"/>
            <a:ext cx="4815594" cy="2129042"/>
          </a:xfrm>
        </p:spPr>
        <p:txBody>
          <a:bodyPr/>
          <a:lstStyle/>
          <a:p>
            <a:r>
              <a:rPr lang="en-US" sz="2400" b="1" dirty="0"/>
              <a:t>Background suppression</a:t>
            </a:r>
          </a:p>
          <a:p>
            <a:r>
              <a:rPr lang="en-US" sz="2400" b="1" dirty="0"/>
              <a:t>Blocks fast neutron flash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400" y="991712"/>
            <a:ext cx="3251200" cy="459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11" y="2781300"/>
            <a:ext cx="4749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2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Position sensitive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838200"/>
            <a:ext cx="8642640" cy="4471932"/>
          </a:xfrm>
        </p:spPr>
        <p:txBody>
          <a:bodyPr/>
          <a:lstStyle/>
          <a:p>
            <a:r>
              <a:rPr lang="en-US" sz="2400" baseline="30000" dirty="0"/>
              <a:t>3</a:t>
            </a:r>
            <a:r>
              <a:rPr lang="en-US" sz="2400" dirty="0"/>
              <a:t>He tubes </a:t>
            </a:r>
            <a:r>
              <a:rPr lang="en-US" sz="2400" dirty="0" smtClean="0"/>
              <a:t>(1-4 meters)</a:t>
            </a:r>
            <a:endParaRPr lang="en-US" sz="2400" dirty="0"/>
          </a:p>
          <a:p>
            <a:r>
              <a:rPr lang="en-US" sz="2400" dirty="0"/>
              <a:t>Charge division</a:t>
            </a:r>
          </a:p>
          <a:p>
            <a:r>
              <a:rPr lang="en-US" sz="2400" dirty="0"/>
              <a:t>Position resolution ~ cm</a:t>
            </a:r>
          </a:p>
          <a:p>
            <a:r>
              <a:rPr lang="en-US" sz="2400" dirty="0"/>
              <a:t>Time resolution ~ 10 ns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2895600"/>
            <a:ext cx="2686606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SEQUOIA detector </a:t>
            </a:r>
            <a:r>
              <a:rPr lang="en-US" dirty="0" smtClean="0"/>
              <a:t>bank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3657600"/>
            <a:ext cx="3523804" cy="2607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502645"/>
            <a:ext cx="3630978" cy="2821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762000"/>
            <a:ext cx="5181600" cy="204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24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Guides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411662"/>
          </a:xfrm>
        </p:spPr>
        <p:txBody>
          <a:bodyPr/>
          <a:lstStyle/>
          <a:p>
            <a:r>
              <a:rPr lang="en-US" sz="2400" b="1" dirty="0"/>
              <a:t>Transport beam over long distances</a:t>
            </a:r>
          </a:p>
          <a:p>
            <a:r>
              <a:rPr lang="en-US" sz="2400" b="1" dirty="0"/>
              <a:t>Background reduction</a:t>
            </a:r>
          </a:p>
          <a:p>
            <a:r>
              <a:rPr lang="en-US" sz="2400" b="1" dirty="0"/>
              <a:t>Total external reflection</a:t>
            </a:r>
          </a:p>
          <a:p>
            <a:pPr lvl="1"/>
            <a:r>
              <a:rPr lang="en-US" sz="2200" dirty="0"/>
              <a:t>Ni coated glass</a:t>
            </a:r>
          </a:p>
          <a:p>
            <a:pPr lvl="1"/>
            <a:r>
              <a:rPr lang="en-US" sz="2200" dirty="0"/>
              <a:t>Ni/Ti </a:t>
            </a:r>
            <a:r>
              <a:rPr lang="en-US" sz="2200" dirty="0" err="1"/>
              <a:t>multilayers</a:t>
            </a:r>
            <a:r>
              <a:rPr lang="en-US" sz="2200" dirty="0"/>
              <a:t> (</a:t>
            </a:r>
            <a:r>
              <a:rPr lang="en-US" sz="2200" dirty="0" err="1"/>
              <a:t>supermirror</a:t>
            </a:r>
            <a:r>
              <a:rPr lang="en-US" sz="2200" dirty="0"/>
              <a:t>)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404" y="1921496"/>
            <a:ext cx="2971800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665" y="3329862"/>
            <a:ext cx="32385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4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457200"/>
            <a:ext cx="2240894" cy="2470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Size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87712"/>
            <a:ext cx="8229600" cy="3817688"/>
          </a:xfrm>
        </p:spPr>
        <p:txBody>
          <a:bodyPr/>
          <a:lstStyle/>
          <a:p>
            <a:r>
              <a:rPr lang="en-US" sz="2400" b="1" dirty="0"/>
              <a:t>Length </a:t>
            </a:r>
            <a:r>
              <a:rPr lang="en-US" sz="2400" b="1" dirty="0" smtClean="0">
                <a:sym typeface="Wingdings"/>
              </a:rPr>
              <a:t></a:t>
            </a:r>
            <a:r>
              <a:rPr lang="en-US" sz="2400" b="1" dirty="0" smtClean="0"/>
              <a:t> </a:t>
            </a:r>
            <a:r>
              <a:rPr lang="en-US" sz="2400" b="1" dirty="0"/>
              <a:t>resolution</a:t>
            </a:r>
          </a:p>
          <a:p>
            <a:pPr lvl="1"/>
            <a:r>
              <a:rPr lang="en-US" sz="2200" dirty="0"/>
              <a:t>Instruments ~ 20 – 40 </a:t>
            </a:r>
            <a:r>
              <a:rPr lang="en-US" sz="2200" dirty="0" err="1"/>
              <a:t>m</a:t>
            </a:r>
            <a:r>
              <a:rPr lang="en-US" sz="2200" dirty="0"/>
              <a:t> long</a:t>
            </a:r>
          </a:p>
          <a:p>
            <a:pPr lvl="1"/>
            <a:r>
              <a:rPr lang="en-US" sz="2200" dirty="0"/>
              <a:t>E-resolution ~ 2-4% </a:t>
            </a:r>
            <a:r>
              <a:rPr lang="en-US" sz="2200" dirty="0" err="1"/>
              <a:t>E</a:t>
            </a:r>
            <a:r>
              <a:rPr lang="en-US" sz="2200" baseline="-25000" dirty="0" err="1"/>
              <a:t>i</a:t>
            </a:r>
            <a:endParaRPr lang="en-US" sz="2200" baseline="-25000" dirty="0"/>
          </a:p>
          <a:p>
            <a:r>
              <a:rPr lang="en-US" sz="2400" b="1" dirty="0"/>
              <a:t>More detectors</a:t>
            </a:r>
          </a:p>
          <a:p>
            <a:pPr lvl="1"/>
            <a:r>
              <a:rPr lang="en-US" sz="2000" dirty="0"/>
              <a:t>SEQUOIA – 1600 tubes, 144000 pixels</a:t>
            </a:r>
          </a:p>
          <a:p>
            <a:pPr lvl="1"/>
            <a:r>
              <a:rPr lang="en-US" sz="2000" dirty="0"/>
              <a:t>Solid angle coverage 1.6 </a:t>
            </a:r>
            <a:r>
              <a:rPr lang="en-US" sz="2000" dirty="0" err="1"/>
              <a:t>steradians</a:t>
            </a:r>
            <a:endParaRPr lang="en-US" sz="2000" dirty="0"/>
          </a:p>
          <a:p>
            <a:r>
              <a:rPr lang="en-US" sz="2400" b="1" dirty="0"/>
              <a:t>Huge data sets</a:t>
            </a:r>
          </a:p>
          <a:p>
            <a:r>
              <a:rPr lang="en-US" sz="2200" dirty="0" smtClean="0"/>
              <a:t>~ </a:t>
            </a:r>
            <a:r>
              <a:rPr lang="en-US" sz="2200" dirty="0"/>
              <a:t>1 </a:t>
            </a:r>
            <a:r>
              <a:rPr lang="en-US" sz="2200" dirty="0" smtClean="0"/>
              <a:t>TB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5791200" y="2971800"/>
            <a:ext cx="2121923" cy="64631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en-US" dirty="0" smtClean="0"/>
              <a:t>SEQUOIA detector</a:t>
            </a:r>
          </a:p>
          <a:p>
            <a:pPr algn="ctr"/>
            <a:r>
              <a:rPr lang="en-US" dirty="0" smtClean="0"/>
              <a:t>vacuum vessel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652" y="3624635"/>
            <a:ext cx="3296219" cy="247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6763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/>
              <a:t>Data visualization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7163" y="762000"/>
            <a:ext cx="8786812" cy="1943100"/>
          </a:xfrm>
          <a:noFill/>
          <a:ln/>
        </p:spPr>
        <p:txBody>
          <a:bodyPr lIns="90478" tIns="44445" rIns="90478" bIns="44445"/>
          <a:lstStyle/>
          <a:p>
            <a:pPr>
              <a:lnSpc>
                <a:spcPct val="80000"/>
              </a:lnSpc>
            </a:pPr>
            <a:r>
              <a:rPr lang="en-US" sz="2000" dirty="0"/>
              <a:t>Large, complex data from </a:t>
            </a:r>
            <a:r>
              <a:rPr lang="en-US" sz="2000" dirty="0" err="1"/>
              <a:t>spallation</a:t>
            </a:r>
            <a:r>
              <a:rPr lang="en-US" sz="2000" dirty="0"/>
              <a:t> sources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Measure </a:t>
            </a:r>
            <a:r>
              <a:rPr lang="en-US" sz="2000" dirty="0"/>
              <a:t>S(</a:t>
            </a:r>
            <a:r>
              <a:rPr lang="en-US" sz="2000" b="1" dirty="0" err="1"/>
              <a:t>Q</a:t>
            </a:r>
            <a:r>
              <a:rPr lang="en-US" sz="2000" dirty="0" err="1"/>
              <a:t>,</a:t>
            </a:r>
            <a:r>
              <a:rPr lang="en-US" sz="2000" dirty="0" err="1">
                <a:latin typeface="Symbol" pitchFamily="18" charset="2"/>
              </a:rPr>
              <a:t>w</a:t>
            </a:r>
            <a:r>
              <a:rPr lang="en-US" sz="2000" dirty="0"/>
              <a:t>) </a:t>
            </a:r>
            <a:r>
              <a:rPr lang="en-US" sz="2000" dirty="0"/>
              <a:t>– 4D function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3519" y="2012131"/>
            <a:ext cx="27146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209800"/>
            <a:ext cx="3476468" cy="317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17342" y="5361813"/>
            <a:ext cx="3053368" cy="276987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200" dirty="0"/>
              <a:t>Ye </a:t>
            </a:r>
            <a:r>
              <a:rPr lang="en-US" sz="1200" i="1" dirty="0"/>
              <a:t>et al., Phys. Rev</a:t>
            </a:r>
            <a:r>
              <a:rPr lang="en-US" sz="1200" dirty="0"/>
              <a:t>. </a:t>
            </a:r>
            <a:r>
              <a:rPr lang="en-US" sz="1200" i="1" dirty="0"/>
              <a:t>B</a:t>
            </a:r>
            <a:r>
              <a:rPr lang="en-US" sz="1200" dirty="0"/>
              <a:t>, </a:t>
            </a:r>
            <a:r>
              <a:rPr lang="en-US" sz="1200" b="1" dirty="0"/>
              <a:t>75</a:t>
            </a:r>
            <a:r>
              <a:rPr lang="en-US" sz="1200" dirty="0"/>
              <a:t> 144408 (2007).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266092" y="1655552"/>
            <a:ext cx="1612994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La</a:t>
            </a:r>
            <a:r>
              <a:rPr lang="en-US" baseline="-25000" dirty="0" smtClean="0"/>
              <a:t>1-x</a:t>
            </a:r>
            <a:r>
              <a:rPr lang="en-US" dirty="0" smtClean="0"/>
              <a:t>Ca</a:t>
            </a:r>
            <a:r>
              <a:rPr lang="en-US" baseline="-25000" dirty="0" smtClean="0"/>
              <a:t>x</a:t>
            </a:r>
            <a:r>
              <a:rPr lang="en-US" dirty="0" smtClean="0"/>
              <a:t>MnO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17759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Time and length scales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6832600" cy="5399958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667000" y="685800"/>
            <a:ext cx="2667000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3300"/>
                </a:solidFill>
              </a:rPr>
              <a:t>Shorter length scales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rot="5400000" flipV="1">
            <a:off x="5871770" y="309562"/>
            <a:ext cx="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 rot="16200000">
            <a:off x="6903361" y="3459839"/>
            <a:ext cx="1954998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Faster processes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7892766" y="1305774"/>
            <a:ext cx="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91429" tIns="45714" rIns="91429" bIns="4571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3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Slicing and dicing complex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458200" cy="53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864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/>
              <a:t>Computation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657600" y="762000"/>
            <a:ext cx="5712262" cy="2720859"/>
            <a:chOff x="3077224" y="3667649"/>
            <a:chExt cx="5712262" cy="2720859"/>
          </a:xfrm>
        </p:grpSpPr>
        <p:pic>
          <p:nvPicPr>
            <p:cNvPr id="17" name="Picture 16" descr="fig2_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7224" y="3667649"/>
              <a:ext cx="5712262" cy="230628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989828" y="6049954"/>
              <a:ext cx="188772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Fe</a:t>
              </a:r>
              <a:r>
                <a:rPr lang="en-US" sz="1600" b="1" baseline="-25000" dirty="0"/>
                <a:t>3</a:t>
              </a:r>
              <a:r>
                <a:rPr lang="en-US" sz="1600" b="1" dirty="0"/>
                <a:t>O</a:t>
              </a:r>
              <a:r>
                <a:rPr lang="en-US" sz="1600" b="1" baseline="-25000" dirty="0"/>
                <a:t>4</a:t>
              </a:r>
              <a:r>
                <a:rPr lang="en-US" sz="1600" b="1" dirty="0"/>
                <a:t> spin waves</a:t>
              </a:r>
              <a:endParaRPr lang="en-US" sz="1600" b="1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04800" y="3990201"/>
            <a:ext cx="5257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C. W. Li, </a:t>
            </a:r>
            <a:r>
              <a:rPr lang="en-US" sz="1200" dirty="0" smtClean="0"/>
              <a:t> et al,</a:t>
            </a:r>
            <a:r>
              <a:rPr lang="en-US" sz="1200" dirty="0"/>
              <a:t>” Phys. Rev. </a:t>
            </a:r>
            <a:r>
              <a:rPr lang="en-US" sz="1200" dirty="0" err="1"/>
              <a:t>Lett</a:t>
            </a:r>
            <a:r>
              <a:rPr lang="en-US" sz="1200" dirty="0"/>
              <a:t>. 112, 175501 (2014).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85800"/>
            <a:ext cx="3581400" cy="3056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8847" y="3692351"/>
            <a:ext cx="270015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 smtClean="0"/>
              <a:t>SnTe</a:t>
            </a:r>
            <a:r>
              <a:rPr lang="en-US" dirty="0" smtClean="0"/>
              <a:t> and </a:t>
            </a:r>
            <a:r>
              <a:rPr lang="en-US" dirty="0" err="1" smtClean="0"/>
              <a:t>PbTe</a:t>
            </a:r>
            <a:r>
              <a:rPr lang="en-US" dirty="0" smtClean="0"/>
              <a:t> phonons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343400"/>
            <a:ext cx="5562600" cy="19771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6375289"/>
            <a:ext cx="324657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Titan supercomputer at ORNL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758989" y="3505200"/>
            <a:ext cx="38516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McQueeney et al, Phys. Rev. </a:t>
            </a:r>
            <a:r>
              <a:rPr lang="en-US" sz="1200" dirty="0" err="1" smtClean="0"/>
              <a:t>Lett</a:t>
            </a:r>
            <a:r>
              <a:rPr lang="en-US" sz="1200" dirty="0" smtClean="0"/>
              <a:t>. 99</a:t>
            </a:r>
            <a:r>
              <a:rPr lang="en-US" sz="1200" dirty="0"/>
              <a:t>, </a:t>
            </a:r>
            <a:r>
              <a:rPr lang="en-US" sz="1200" dirty="0" smtClean="0"/>
              <a:t>246401 (2007).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72797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1645" y="1778564"/>
            <a:ext cx="8440615" cy="375486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b="1" dirty="0" smtClean="0"/>
              <a:t>General neutron scattering</a:t>
            </a:r>
            <a:endParaRPr lang="en-US" dirty="0" smtClean="0"/>
          </a:p>
          <a:p>
            <a:r>
              <a:rPr lang="en-US" sz="1600" dirty="0"/>
              <a:t>G. Squires, “Intro to theory of thermal neutron scattering”, Dover, 1978.</a:t>
            </a:r>
          </a:p>
          <a:p>
            <a:r>
              <a:rPr lang="en-US" sz="1600" dirty="0"/>
              <a:t>S. </a:t>
            </a:r>
            <a:r>
              <a:rPr lang="en-US" sz="1600" dirty="0" err="1"/>
              <a:t>Lovesey</a:t>
            </a:r>
            <a:r>
              <a:rPr lang="en-US" sz="1600" dirty="0"/>
              <a:t>, “Theory of neutron scattering from condensed matter”, Oxford, 1984.</a:t>
            </a:r>
          </a:p>
          <a:p>
            <a:endParaRPr lang="en-US" sz="1600" dirty="0"/>
          </a:p>
          <a:p>
            <a:r>
              <a:rPr lang="en-US" b="1" dirty="0" smtClean="0"/>
              <a:t>Polarized neutron scattering</a:t>
            </a:r>
            <a:endParaRPr lang="en-US" dirty="0" smtClean="0"/>
          </a:p>
          <a:p>
            <a:r>
              <a:rPr lang="en-US" sz="1600" dirty="0"/>
              <a:t>Moon, Koehler, </a:t>
            </a:r>
            <a:r>
              <a:rPr lang="en-US" sz="1600" dirty="0" err="1"/>
              <a:t>Riste</a:t>
            </a:r>
            <a:r>
              <a:rPr lang="en-US" sz="1600" dirty="0"/>
              <a:t>, Phys. Rev </a:t>
            </a:r>
            <a:r>
              <a:rPr lang="en-US" sz="1600" b="1" dirty="0"/>
              <a:t>181</a:t>
            </a:r>
            <a:r>
              <a:rPr lang="en-US" sz="1600" dirty="0"/>
              <a:t>, 920 (1969).</a:t>
            </a:r>
          </a:p>
          <a:p>
            <a:endParaRPr lang="en-US" dirty="0" smtClean="0"/>
          </a:p>
          <a:p>
            <a:r>
              <a:rPr lang="en-US" b="1" dirty="0" smtClean="0"/>
              <a:t>Triple-axis techniques</a:t>
            </a:r>
          </a:p>
          <a:p>
            <a:r>
              <a:rPr lang="en-US" sz="1600" dirty="0" err="1"/>
              <a:t>Shirane</a:t>
            </a:r>
            <a:r>
              <a:rPr lang="en-US" sz="1600" dirty="0"/>
              <a:t>, Shapiro, </a:t>
            </a:r>
            <a:r>
              <a:rPr lang="en-US" sz="1600" dirty="0" err="1"/>
              <a:t>Tranquada</a:t>
            </a:r>
            <a:r>
              <a:rPr lang="en-US" sz="1600" dirty="0"/>
              <a:t>, “Neutron scattering with a triple-axis spectrometer”, Cambridge, 2002. </a:t>
            </a:r>
          </a:p>
          <a:p>
            <a:endParaRPr lang="en-US" dirty="0" smtClean="0"/>
          </a:p>
          <a:p>
            <a:r>
              <a:rPr lang="en-US" b="1" dirty="0" smtClean="0"/>
              <a:t>Time-of-flight techniques</a:t>
            </a:r>
          </a:p>
          <a:p>
            <a:r>
              <a:rPr lang="en-US" sz="1600" dirty="0"/>
              <a:t>B. Fultz, http://www.cacr.caltech.edu/projects/danse/ARCS_Book_16x.pdf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01153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Diatomic molecule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769704"/>
              </p:ext>
            </p:extLst>
          </p:nvPr>
        </p:nvGraphicFramePr>
        <p:xfrm>
          <a:off x="4591050" y="288587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7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1050" y="288587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193327"/>
              </p:ext>
            </p:extLst>
          </p:nvPr>
        </p:nvGraphicFramePr>
        <p:xfrm>
          <a:off x="1920875" y="1998458"/>
          <a:ext cx="5272088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8" name="Equation" r:id="rId6" imgW="3505200" imgH="457200" progId="Equation.3">
                  <p:embed/>
                </p:oleObj>
              </mc:Choice>
              <mc:Fallback>
                <p:oleObj name="Equation" r:id="rId6" imgW="3505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1998458"/>
                        <a:ext cx="5272088" cy="687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" name="Group 40"/>
          <p:cNvGrpSpPr/>
          <p:nvPr/>
        </p:nvGrpSpPr>
        <p:grpSpPr>
          <a:xfrm>
            <a:off x="3556000" y="1063419"/>
            <a:ext cx="1092200" cy="746125"/>
            <a:chOff x="3479800" y="1498600"/>
            <a:chExt cx="1092200" cy="746125"/>
          </a:xfrm>
        </p:grpSpPr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3479800" y="1498600"/>
            <a:ext cx="10922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29" name="Equation" r:id="rId8" imgW="1092200" imgH="368300" progId="Equation.3">
                    <p:embed/>
                  </p:oleObj>
                </mc:Choice>
                <mc:Fallback>
                  <p:oleObj name="Equation" r:id="rId8" imgW="10922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9800" y="1498600"/>
                          <a:ext cx="1092200" cy="368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040" name="Object 8"/>
            <p:cNvGraphicFramePr>
              <a:graphicFrameLocks noChangeAspect="1"/>
            </p:cNvGraphicFramePr>
            <p:nvPr/>
          </p:nvGraphicFramePr>
          <p:xfrm>
            <a:off x="3536950" y="1876425"/>
            <a:ext cx="9779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0" name="Equation" r:id="rId10" imgW="977900" imgH="368300" progId="Equation.3">
                    <p:embed/>
                  </p:oleObj>
                </mc:Choice>
                <mc:Fallback>
                  <p:oleObj name="Equation" r:id="rId10" imgW="9779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6950" y="1876425"/>
                          <a:ext cx="977900" cy="368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315384"/>
              </p:ext>
            </p:extLst>
          </p:nvPr>
        </p:nvGraphicFramePr>
        <p:xfrm>
          <a:off x="4962525" y="1142795"/>
          <a:ext cx="2928938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1" name="Equation" r:id="rId12" imgW="1955800" imgH="444500" progId="Equation.3">
                  <p:embed/>
                </p:oleObj>
              </mc:Choice>
              <mc:Fallback>
                <p:oleObj name="Equation" r:id="rId12" imgW="1955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2525" y="1142795"/>
                        <a:ext cx="2928938" cy="66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45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05122" y="990600"/>
            <a:ext cx="1809750" cy="8001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382316"/>
              </p:ext>
            </p:extLst>
          </p:nvPr>
        </p:nvGraphicFramePr>
        <p:xfrm>
          <a:off x="1724025" y="2852532"/>
          <a:ext cx="5665788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2" name="Equation" r:id="rId15" imgW="3784600" imgH="431800" progId="Equation.3">
                  <p:embed/>
                </p:oleObj>
              </mc:Choice>
              <mc:Fallback>
                <p:oleObj name="Equation" r:id="rId15" imgW="3784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4025" y="2852532"/>
                        <a:ext cx="5665788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691244"/>
              </p:ext>
            </p:extLst>
          </p:nvPr>
        </p:nvGraphicFramePr>
        <p:xfrm>
          <a:off x="3392488" y="3673269"/>
          <a:ext cx="2325687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3" name="Equation" r:id="rId17" imgW="1549400" imgH="406400" progId="Equation.3">
                  <p:embed/>
                </p:oleObj>
              </mc:Choice>
              <mc:Fallback>
                <p:oleObj name="Equation" r:id="rId17" imgW="15494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2488" y="3673269"/>
                        <a:ext cx="2325687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361162"/>
              </p:ext>
            </p:extLst>
          </p:nvPr>
        </p:nvGraphicFramePr>
        <p:xfrm>
          <a:off x="779464" y="4451144"/>
          <a:ext cx="75533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4" name="Equation" r:id="rId19" imgW="5029200" imgH="431800" progId="Equation.3">
                  <p:embed/>
                </p:oleObj>
              </mc:Choice>
              <mc:Fallback>
                <p:oleObj name="Equation" r:id="rId19" imgW="5029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4" y="4451144"/>
                        <a:ext cx="7553325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2143125" y="5265533"/>
            <a:ext cx="4799013" cy="649287"/>
            <a:chOff x="1869387" y="5250635"/>
            <a:chExt cx="4799013" cy="649287"/>
          </a:xfrm>
        </p:grpSpPr>
        <p:graphicFrame>
          <p:nvGraphicFramePr>
            <p:cNvPr id="36" name="Object 35"/>
            <p:cNvGraphicFramePr>
              <a:graphicFrameLocks noChangeAspect="1"/>
            </p:cNvGraphicFramePr>
            <p:nvPr/>
          </p:nvGraphicFramePr>
          <p:xfrm>
            <a:off x="1869387" y="5250635"/>
            <a:ext cx="1871663" cy="649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5" name="Equation" r:id="rId21" imgW="1244600" imgH="431800" progId="Equation.3">
                    <p:embed/>
                  </p:oleObj>
                </mc:Choice>
                <mc:Fallback>
                  <p:oleObj name="Equation" r:id="rId21" imgW="12446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9387" y="5250635"/>
                          <a:ext cx="1871663" cy="649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36"/>
            <p:cNvGraphicFramePr>
              <a:graphicFrameLocks noChangeAspect="1"/>
            </p:cNvGraphicFramePr>
            <p:nvPr/>
          </p:nvGraphicFramePr>
          <p:xfrm>
            <a:off x="4406212" y="5252222"/>
            <a:ext cx="2262188" cy="646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6" name="Equation" r:id="rId23" imgW="1511300" imgH="431800" progId="Equation.3">
                    <p:embed/>
                  </p:oleObj>
                </mc:Choice>
                <mc:Fallback>
                  <p:oleObj name="Equation" r:id="rId23" imgW="15113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6212" y="5252222"/>
                          <a:ext cx="2262188" cy="6461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4054" name="Picture 22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683794" y="1261275"/>
            <a:ext cx="2667000" cy="6096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624841" y="3606467"/>
            <a:ext cx="1826732" cy="64631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SHO correlation</a:t>
            </a:r>
          </a:p>
          <a:p>
            <a:pPr algn="ctr"/>
            <a:r>
              <a:rPr lang="en-US" dirty="0" smtClean="0"/>
              <a:t>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55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Kinematic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60" y="945487"/>
            <a:ext cx="8642640" cy="4471932"/>
          </a:xfrm>
        </p:spPr>
        <p:txBody>
          <a:bodyPr/>
          <a:lstStyle/>
          <a:p>
            <a:r>
              <a:rPr lang="en-US" sz="2400" b="1" dirty="0"/>
              <a:t>Many combinations of </a:t>
            </a:r>
            <a:r>
              <a:rPr lang="en-US" sz="2400" b="1" dirty="0" err="1"/>
              <a:t>k</a:t>
            </a:r>
            <a:r>
              <a:rPr lang="en-US" sz="2400" b="1" baseline="-25000" dirty="0" err="1"/>
              <a:t>i</a:t>
            </a:r>
            <a:r>
              <a:rPr lang="en-US" sz="2400" b="1" dirty="0" err="1"/>
              <a:t>,k</a:t>
            </a:r>
            <a:r>
              <a:rPr lang="en-US" sz="2400" b="1" baseline="-25000" dirty="0" err="1"/>
              <a:t>f</a:t>
            </a:r>
            <a:r>
              <a:rPr lang="en-US" sz="2400" b="1" dirty="0"/>
              <a:t> for same </a:t>
            </a:r>
            <a:r>
              <a:rPr lang="en-US" sz="2400" b="1" dirty="0" err="1"/>
              <a:t>Q,</a:t>
            </a:r>
            <a:r>
              <a:rPr lang="en-US" sz="2400" b="1" dirty="0" err="1">
                <a:latin typeface="Symbol" charset="2"/>
                <a:cs typeface="Symbol" charset="2"/>
              </a:rPr>
              <a:t>w</a:t>
            </a:r>
            <a:endParaRPr lang="en-US" sz="2400" b="1" dirty="0">
              <a:latin typeface="Symbol" charset="2"/>
              <a:cs typeface="Symbol" charset="2"/>
            </a:endParaRPr>
          </a:p>
          <a:p>
            <a:pPr lvl="1"/>
            <a:r>
              <a:rPr lang="en-US" sz="2000" dirty="0">
                <a:latin typeface="Arial"/>
                <a:cs typeface="Arial"/>
              </a:rPr>
              <a:t>Only certain configurations are used (</a:t>
            </a:r>
            <a:r>
              <a:rPr lang="en-US" sz="2000" dirty="0" err="1">
                <a:latin typeface="Arial"/>
                <a:cs typeface="Arial"/>
              </a:rPr>
              <a:t>eg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dirty="0" err="1">
                <a:latin typeface="Arial"/>
                <a:cs typeface="Arial"/>
              </a:rPr>
              <a:t>E</a:t>
            </a:r>
            <a:r>
              <a:rPr lang="en-US" sz="2000" baseline="-25000" dirty="0" err="1">
                <a:latin typeface="Arial"/>
                <a:cs typeface="Arial"/>
              </a:rPr>
              <a:t>f</a:t>
            </a:r>
            <a:r>
              <a:rPr lang="en-US" sz="2000" dirty="0">
                <a:latin typeface="Arial"/>
                <a:cs typeface="Arial"/>
              </a:rPr>
              <a:t>-fixed)</a:t>
            </a:r>
          </a:p>
          <a:p>
            <a:r>
              <a:rPr lang="en-US" sz="2400" b="1" dirty="0"/>
              <a:t>Cannot “close triangle” for certain </a:t>
            </a:r>
            <a:r>
              <a:rPr lang="en-US" sz="2400" b="1" dirty="0" err="1"/>
              <a:t>Q,</a:t>
            </a:r>
            <a:r>
              <a:rPr lang="en-US" sz="2400" b="1" dirty="0" err="1">
                <a:latin typeface="Symbol" charset="2"/>
                <a:cs typeface="Symbol" charset="2"/>
              </a:rPr>
              <a:t>w</a:t>
            </a:r>
            <a:r>
              <a:rPr lang="en-US" sz="2400" b="1" dirty="0">
                <a:latin typeface="Symbol" charset="2"/>
                <a:cs typeface="Symbol" charset="2"/>
              </a:rPr>
              <a:t/>
            </a:r>
            <a:br>
              <a:rPr lang="en-US" sz="2400" b="1" dirty="0">
                <a:latin typeface="Symbol" charset="2"/>
                <a:cs typeface="Symbol" charset="2"/>
              </a:rPr>
            </a:br>
            <a:r>
              <a:rPr lang="en-US" sz="2400" b="1" dirty="0"/>
              <a:t>due to kinematics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76258" y="5574280"/>
            <a:ext cx="3163073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Kinematic limits,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=160 </a:t>
            </a:r>
            <a:r>
              <a:rPr lang="en-US" dirty="0" err="1" smtClean="0"/>
              <a:t>meV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956" y="2590032"/>
            <a:ext cx="3431762" cy="309059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265925" y="2986204"/>
            <a:ext cx="2427682" cy="1216097"/>
            <a:chOff x="1189725" y="3118550"/>
            <a:chExt cx="2427682" cy="1216097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1189725" y="3906227"/>
              <a:ext cx="152734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700998" y="3423977"/>
              <a:ext cx="562708" cy="466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>
              <a:off x="1655969" y="3407902"/>
              <a:ext cx="980719" cy="48225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765306" y="3906227"/>
              <a:ext cx="852101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864974" y="3954452"/>
              <a:ext cx="334106" cy="380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baseline="-25000" dirty="0" err="1" smtClean="0"/>
                <a:t>i</a:t>
              </a:r>
              <a:endParaRPr lang="en-US" baseline="-25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76546" y="3319176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baseline="-25000" dirty="0" err="1" smtClean="0"/>
                <a:t>f</a:t>
              </a:r>
              <a:endParaRPr lang="en-US" baseline="-25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52434" y="3118550"/>
              <a:ext cx="367377" cy="380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Q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289706" y="4344232"/>
            <a:ext cx="2427682" cy="974970"/>
            <a:chOff x="1213506" y="4894527"/>
            <a:chExt cx="2427682" cy="974970"/>
          </a:xfrm>
        </p:grpSpPr>
        <p:grpSp>
          <p:nvGrpSpPr>
            <p:cNvPr id="30" name="Group 29"/>
            <p:cNvGrpSpPr/>
            <p:nvPr/>
          </p:nvGrpSpPr>
          <p:grpSpPr>
            <a:xfrm>
              <a:off x="1213506" y="4894527"/>
              <a:ext cx="2427682" cy="626927"/>
              <a:chOff x="1213506" y="4894527"/>
              <a:chExt cx="2427682" cy="626927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1213506" y="5344627"/>
                <a:ext cx="1527349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724779" y="5328553"/>
                <a:ext cx="683622" cy="83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rot="10800000">
                <a:off x="1784590" y="5513729"/>
                <a:ext cx="875883" cy="772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789087" y="5344627"/>
                <a:ext cx="852101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1856600" y="4894527"/>
                <a:ext cx="334106" cy="380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k</a:t>
                </a:r>
                <a:r>
                  <a:rPr lang="en-US" baseline="-25000" dirty="0" err="1" smtClean="0"/>
                  <a:t>i</a:t>
                </a:r>
                <a:endParaRPr lang="en-US" baseline="-250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845024" y="4902252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k</a:t>
                </a:r>
                <a:r>
                  <a:rPr lang="en-US" baseline="-25000" dirty="0" err="1" smtClean="0"/>
                  <a:t>f</a:t>
                </a:r>
                <a:endParaRPr lang="en-US" baseline="-25000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17374" y="5489302"/>
              <a:ext cx="367377" cy="380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Q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40843" y="5317080"/>
            <a:ext cx="2506381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Minimum accessible 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3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743" y="762000"/>
            <a:ext cx="2112331" cy="17180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336" y="2244528"/>
            <a:ext cx="3457665" cy="3054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Other triple-axis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199" y="1263190"/>
            <a:ext cx="8229600" cy="4411662"/>
          </a:xfrm>
        </p:spPr>
        <p:txBody>
          <a:bodyPr/>
          <a:lstStyle/>
          <a:p>
            <a:r>
              <a:rPr lang="en-US" sz="2400" b="1" dirty="0" err="1"/>
              <a:t>Soller</a:t>
            </a:r>
            <a:r>
              <a:rPr lang="en-US" sz="2400" b="1" dirty="0"/>
              <a:t> Collimators</a:t>
            </a:r>
          </a:p>
          <a:p>
            <a:pPr lvl="1"/>
            <a:r>
              <a:rPr lang="en-US" sz="2000" dirty="0"/>
              <a:t>Define beam divergence</a:t>
            </a:r>
          </a:p>
          <a:p>
            <a:pPr lvl="1"/>
            <a:r>
              <a:rPr lang="en-US" sz="2000" dirty="0" err="1"/>
              <a:t>Q,</a:t>
            </a:r>
            <a:r>
              <a:rPr lang="en-US" sz="2000" dirty="0" err="1">
                <a:latin typeface="Symbol" charset="2"/>
                <a:cs typeface="Symbol" charset="2"/>
              </a:rPr>
              <a:t>w</a:t>
            </a:r>
            <a:r>
              <a:rPr lang="en-US" sz="2000" dirty="0"/>
              <a:t> resolution function</a:t>
            </a:r>
          </a:p>
          <a:p>
            <a:r>
              <a:rPr lang="en-US" sz="2400" b="1" dirty="0"/>
              <a:t>Filters</a:t>
            </a:r>
          </a:p>
          <a:p>
            <a:pPr lvl="1"/>
            <a:r>
              <a:rPr lang="en-US" sz="2000" dirty="0" err="1"/>
              <a:t>Xtal</a:t>
            </a:r>
            <a:r>
              <a:rPr lang="en-US" sz="2000" dirty="0"/>
              <a:t> Sapphire: fast neutron background</a:t>
            </a:r>
          </a:p>
          <a:p>
            <a:pPr lvl="1"/>
            <a:r>
              <a:rPr lang="en-US" sz="2000" dirty="0"/>
              <a:t>Poly Be: low-energy (5 </a:t>
            </a:r>
            <a:r>
              <a:rPr lang="en-US" sz="2000" dirty="0" err="1"/>
              <a:t>meV</a:t>
            </a:r>
            <a:r>
              <a:rPr lang="en-US" sz="2000" dirty="0"/>
              <a:t>) band pass</a:t>
            </a:r>
          </a:p>
          <a:p>
            <a:pPr lvl="1"/>
            <a:r>
              <a:rPr lang="en-US" sz="2000" dirty="0"/>
              <a:t>PG: higher order contamination</a:t>
            </a:r>
          </a:p>
          <a:p>
            <a:r>
              <a:rPr lang="en-US" sz="2400" b="1" dirty="0"/>
              <a:t>Masks</a:t>
            </a:r>
          </a:p>
          <a:p>
            <a:pPr lvl="1"/>
            <a:r>
              <a:rPr lang="en-US" sz="2000" dirty="0"/>
              <a:t>Beam definition</a:t>
            </a:r>
          </a:p>
          <a:p>
            <a:pPr lvl="1"/>
            <a:r>
              <a:rPr lang="en-US" sz="2000" dirty="0"/>
              <a:t>Background reduction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682" y="4114800"/>
            <a:ext cx="2001714" cy="226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2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err="1" smtClean="0"/>
              <a:t>Spurions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398" y="1074738"/>
            <a:ext cx="8530036" cy="4411662"/>
          </a:xfrm>
        </p:spPr>
        <p:txBody>
          <a:bodyPr/>
          <a:lstStyle/>
          <a:p>
            <a:r>
              <a:rPr lang="en-US" sz="2400" b="1" dirty="0"/>
              <a:t>Bragg – incoherent – Bragg</a:t>
            </a:r>
          </a:p>
          <a:p>
            <a:pPr lvl="1"/>
            <a:r>
              <a:rPr lang="en-US" sz="2200" dirty="0" err="1"/>
              <a:t>Eg</a:t>
            </a:r>
            <a:r>
              <a:rPr lang="en-US" sz="2200" dirty="0"/>
              <a:t>. </a:t>
            </a:r>
            <a:r>
              <a:rPr lang="en-US" sz="2200" dirty="0" err="1"/>
              <a:t>k</a:t>
            </a:r>
            <a:r>
              <a:rPr lang="en-US" sz="2200" baseline="-25000" dirty="0" err="1"/>
              <a:t>i</a:t>
            </a:r>
            <a:r>
              <a:rPr lang="en-US" sz="2200" dirty="0"/>
              <a:t> – 2k</a:t>
            </a:r>
            <a:r>
              <a:rPr lang="en-US" sz="2200" baseline="-25000" dirty="0"/>
              <a:t>f</a:t>
            </a:r>
          </a:p>
          <a:p>
            <a:pPr lvl="2"/>
            <a:r>
              <a:rPr lang="en-US" sz="2100" dirty="0" err="1"/>
              <a:t>ħ</a:t>
            </a:r>
            <a:r>
              <a:rPr lang="en-US" sz="2100" dirty="0" err="1">
                <a:latin typeface="Symbol" charset="2"/>
                <a:cs typeface="Symbol" charset="2"/>
              </a:rPr>
              <a:t>w</a:t>
            </a:r>
            <a:r>
              <a:rPr lang="en-US" sz="2100" dirty="0"/>
              <a:t> = 41.1 </a:t>
            </a:r>
            <a:r>
              <a:rPr lang="en-US" sz="2100" dirty="0" err="1"/>
              <a:t>meV</a:t>
            </a:r>
            <a:r>
              <a:rPr lang="en-US" sz="2100" dirty="0"/>
              <a:t> </a:t>
            </a:r>
          </a:p>
          <a:p>
            <a:pPr lvl="2"/>
            <a:r>
              <a:rPr lang="en-US" sz="2100" dirty="0" err="1"/>
              <a:t>E</a:t>
            </a:r>
            <a:r>
              <a:rPr lang="en-US" sz="2100" baseline="-25000" dirty="0" err="1"/>
              <a:t>f</a:t>
            </a:r>
            <a:r>
              <a:rPr lang="en-US" sz="2100" dirty="0"/>
              <a:t> = 13.7 </a:t>
            </a:r>
            <a:r>
              <a:rPr lang="en-US" sz="2100" dirty="0" err="1"/>
              <a:t>meV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2100" dirty="0" err="1"/>
              <a:t>E</a:t>
            </a:r>
            <a:r>
              <a:rPr lang="en-US" sz="2100" baseline="-25000" dirty="0" err="1"/>
              <a:t>i</a:t>
            </a:r>
            <a:r>
              <a:rPr lang="en-US" sz="2100" baseline="-25000" dirty="0"/>
              <a:t> </a:t>
            </a:r>
            <a:r>
              <a:rPr lang="en-US" sz="2100" dirty="0"/>
              <a:t>= 54.8 </a:t>
            </a:r>
            <a:r>
              <a:rPr lang="en-US" sz="2100" dirty="0" err="1"/>
              <a:t>meV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2100" dirty="0"/>
              <a:t>4E</a:t>
            </a:r>
            <a:r>
              <a:rPr lang="en-US" sz="2100" baseline="-25000" dirty="0"/>
              <a:t>f </a:t>
            </a:r>
            <a:r>
              <a:rPr lang="en-US" sz="2100" dirty="0"/>
              <a:t>= 54.8 </a:t>
            </a:r>
            <a:r>
              <a:rPr lang="en-US" sz="2100" dirty="0" err="1"/>
              <a:t>meV</a:t>
            </a:r>
            <a:endParaRPr lang="en-US" sz="2100" dirty="0"/>
          </a:p>
          <a:p>
            <a:pPr lvl="2"/>
            <a:r>
              <a:rPr lang="en-US" sz="2200" dirty="0"/>
              <a:t>Incoherent elastic scattering </a:t>
            </a:r>
            <a:br>
              <a:rPr lang="en-US" sz="2200" dirty="0"/>
            </a:br>
            <a:r>
              <a:rPr lang="en-US" sz="2200" dirty="0"/>
              <a:t>visible from analyzer </a:t>
            </a:r>
            <a:r>
              <a:rPr lang="en-US" sz="2200" dirty="0">
                <a:latin typeface="Symbol" charset="2"/>
                <a:cs typeface="Symbol" charset="2"/>
              </a:rPr>
              <a:t>l</a:t>
            </a:r>
            <a:r>
              <a:rPr lang="en-US" sz="2200" dirty="0"/>
              <a:t>/2</a:t>
            </a:r>
          </a:p>
          <a:p>
            <a:r>
              <a:rPr lang="en-US" sz="2400" b="1" dirty="0"/>
              <a:t>incoherent – Bragg – Bragg</a:t>
            </a:r>
          </a:p>
          <a:p>
            <a:pPr lvl="1"/>
            <a:r>
              <a:rPr lang="en-US" sz="2200" dirty="0"/>
              <a:t>Sample 2</a:t>
            </a:r>
            <a:r>
              <a:rPr lang="en-US" sz="2200" dirty="0">
                <a:latin typeface="Symbol" charset="2"/>
                <a:cs typeface="Symbol" charset="2"/>
              </a:rPr>
              <a:t>q</a:t>
            </a:r>
            <a:r>
              <a:rPr lang="en-US" sz="2200" dirty="0"/>
              <a:t> in Bragg condition for </a:t>
            </a:r>
            <a:r>
              <a:rPr lang="en-US" sz="2200" dirty="0" err="1"/>
              <a:t>k</a:t>
            </a:r>
            <a:r>
              <a:rPr lang="en-US" sz="2200" baseline="-25000" dirty="0" err="1"/>
              <a:t>f</a:t>
            </a:r>
            <a:r>
              <a:rPr lang="en-US" sz="2200" dirty="0" err="1"/>
              <a:t>-k</a:t>
            </a:r>
            <a:r>
              <a:rPr lang="en-US" sz="2200" baseline="-25000" dirty="0" err="1"/>
              <a:t>f</a:t>
            </a:r>
            <a:endParaRPr lang="en-US" sz="2200" baseline="-25000" dirty="0"/>
          </a:p>
          <a:p>
            <a:pPr lvl="1"/>
            <a:r>
              <a:rPr lang="en-US" sz="2200" dirty="0"/>
              <a:t>Even for inelastic </a:t>
            </a:r>
            <a:r>
              <a:rPr lang="en-US" sz="2200" dirty="0" err="1"/>
              <a:t>config</a:t>
            </a:r>
            <a:r>
              <a:rPr lang="en-US" sz="2200" dirty="0"/>
              <a:t>, weak incoherent from mono </a:t>
            </a:r>
          </a:p>
          <a:p>
            <a:pPr lvl="1"/>
            <a:endParaRPr lang="en-US" sz="2200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 t="47758" b="3510"/>
          <a:stretch>
            <a:fillRect/>
          </a:stretch>
        </p:blipFill>
        <p:spPr bwMode="auto">
          <a:xfrm>
            <a:off x="4957587" y="1378862"/>
            <a:ext cx="4262613" cy="3024666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783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Configurations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411662"/>
          </a:xfrm>
        </p:spPr>
        <p:txBody>
          <a:bodyPr/>
          <a:lstStyle/>
          <a:p>
            <a:r>
              <a:rPr lang="en-US" sz="2400" b="1" dirty="0" err="1"/>
              <a:t>E</a:t>
            </a:r>
            <a:r>
              <a:rPr lang="en-US" sz="2400" b="1" baseline="-25000" dirty="0" err="1"/>
              <a:t>f</a:t>
            </a:r>
            <a:r>
              <a:rPr lang="en-US" sz="2400" b="1" dirty="0"/>
              <a:t>-fixed mode</a:t>
            </a:r>
          </a:p>
          <a:p>
            <a:pPr lvl="1"/>
            <a:r>
              <a:rPr lang="en-US" sz="2000" dirty="0"/>
              <a:t>Mono moves during </a:t>
            </a:r>
            <a:r>
              <a:rPr lang="en-US" sz="2000" dirty="0" err="1">
                <a:latin typeface="Symbol" charset="2"/>
                <a:cs typeface="Symbol" charset="2"/>
              </a:rPr>
              <a:t>w</a:t>
            </a:r>
            <a:r>
              <a:rPr lang="en-US" sz="2000" dirty="0"/>
              <a:t>-scan</a:t>
            </a:r>
          </a:p>
          <a:p>
            <a:pPr lvl="1"/>
            <a:r>
              <a:rPr lang="en-US" sz="2000" dirty="0"/>
              <a:t>Beam monitor accounts for</a:t>
            </a:r>
            <a:br>
              <a:rPr lang="en-US" sz="2000" dirty="0"/>
            </a:br>
            <a:r>
              <a:rPr lang="en-US" sz="2000" dirty="0"/>
              <a:t>variations in incident flux</a:t>
            </a:r>
          </a:p>
          <a:p>
            <a:r>
              <a:rPr lang="en-US" sz="2400" b="1" dirty="0" err="1"/>
              <a:t>E</a:t>
            </a:r>
            <a:r>
              <a:rPr lang="en-US" sz="2400" b="1" baseline="-25000" dirty="0" err="1"/>
              <a:t>i</a:t>
            </a:r>
            <a:r>
              <a:rPr lang="en-US" sz="2400" b="1" dirty="0"/>
              <a:t>-fixed mode</a:t>
            </a:r>
          </a:p>
          <a:p>
            <a:pPr lvl="1"/>
            <a:r>
              <a:rPr lang="en-US" sz="2000" dirty="0"/>
              <a:t>Analyzer moves during  </a:t>
            </a:r>
            <a:r>
              <a:rPr lang="en-US" sz="2000" dirty="0" err="1">
                <a:latin typeface="Symbol" charset="2"/>
                <a:cs typeface="Symbol" charset="2"/>
              </a:rPr>
              <a:t>w</a:t>
            </a:r>
            <a:r>
              <a:rPr lang="en-US" sz="2000" dirty="0"/>
              <a:t>-scan</a:t>
            </a:r>
          </a:p>
          <a:p>
            <a:pPr lvl="1"/>
            <a:r>
              <a:rPr lang="en-US" sz="2000" dirty="0"/>
              <a:t>Useful for </a:t>
            </a:r>
            <a:r>
              <a:rPr lang="en-US" sz="2000" dirty="0" err="1"/>
              <a:t>expts</a:t>
            </a:r>
            <a:r>
              <a:rPr lang="en-US" sz="2000" dirty="0"/>
              <a:t> requiring</a:t>
            </a:r>
            <a:br>
              <a:rPr lang="en-US" sz="2000" dirty="0"/>
            </a:br>
            <a:r>
              <a:rPr lang="en-US" sz="2000" dirty="0"/>
              <a:t>low background</a:t>
            </a:r>
          </a:p>
          <a:p>
            <a:pPr lvl="1"/>
            <a:r>
              <a:rPr lang="en-US" sz="2000" dirty="0"/>
              <a:t>Analysis more complicated</a:t>
            </a:r>
          </a:p>
          <a:p>
            <a:r>
              <a:rPr lang="en-US" sz="2400" b="1" dirty="0"/>
              <a:t>Magic numbers</a:t>
            </a:r>
          </a:p>
          <a:p>
            <a:pPr lvl="1"/>
            <a:r>
              <a:rPr lang="en-US" sz="2000" dirty="0">
                <a:latin typeface="Symbol" charset="2"/>
                <a:cs typeface="Symbol" charset="2"/>
              </a:rPr>
              <a:t>l</a:t>
            </a:r>
            <a:r>
              <a:rPr lang="en-US" sz="2000" dirty="0"/>
              <a:t>/2 contamination</a:t>
            </a:r>
          </a:p>
          <a:p>
            <a:pPr lvl="1"/>
            <a:r>
              <a:rPr lang="en-US" sz="2000" dirty="0" err="1"/>
              <a:t>E</a:t>
            </a:r>
            <a:r>
              <a:rPr lang="en-US" sz="2000" baseline="-25000" dirty="0" err="1"/>
              <a:t>i</a:t>
            </a:r>
            <a:r>
              <a:rPr lang="en-US" sz="2000" dirty="0"/>
              <a:t> or </a:t>
            </a:r>
            <a:r>
              <a:rPr lang="en-US" sz="2000" dirty="0" err="1"/>
              <a:t>E</a:t>
            </a:r>
            <a:r>
              <a:rPr lang="en-US" sz="2000" baseline="-25000" dirty="0" err="1"/>
              <a:t>f</a:t>
            </a:r>
            <a:r>
              <a:rPr lang="en-US" sz="2000" dirty="0"/>
              <a:t> = 13.7, 14.7, 30.5, 41 </a:t>
            </a:r>
            <a:r>
              <a:rPr lang="en-US" sz="2000" dirty="0" err="1"/>
              <a:t>meV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3903" b="14996"/>
          <a:stretch>
            <a:fillRect/>
          </a:stretch>
        </p:blipFill>
        <p:spPr>
          <a:xfrm>
            <a:off x="5192236" y="3175712"/>
            <a:ext cx="3875564" cy="30060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270501" y="1089038"/>
            <a:ext cx="2932859" cy="2058433"/>
            <a:chOff x="4749800" y="4533899"/>
            <a:chExt cx="2932859" cy="2058433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5369839" y="5336902"/>
              <a:ext cx="167204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6350624" y="4661707"/>
              <a:ext cx="691226" cy="627016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401994" y="5352977"/>
              <a:ext cx="1254034" cy="67515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369839" y="5320827"/>
              <a:ext cx="996797" cy="1588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7001411" y="4669432"/>
              <a:ext cx="691226" cy="6270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6200000" flipH="1">
              <a:off x="5281464" y="5457432"/>
              <a:ext cx="691226" cy="450166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/>
            <p:cNvSpPr/>
            <p:nvPr/>
          </p:nvSpPr>
          <p:spPr>
            <a:xfrm rot="15045928">
              <a:off x="5209058" y="5144002"/>
              <a:ext cx="418011" cy="401875"/>
            </a:xfrm>
            <a:prstGeom prst="arc">
              <a:avLst/>
            </a:prstGeom>
            <a:ln>
              <a:solidFill>
                <a:schemeClr val="tx1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31281" y="4902877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baseline="-25000" dirty="0" err="1" smtClean="0"/>
                <a:t>f</a:t>
              </a:r>
              <a:endParaRPr lang="en-US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27059" y="4637327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k</a:t>
              </a:r>
              <a:r>
                <a:rPr lang="en-US" baseline="-250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</a:t>
              </a:r>
              <a:endParaRPr lang="en-US" baseline="-250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" name="Arc 24"/>
            <p:cNvSpPr/>
            <p:nvPr/>
          </p:nvSpPr>
          <p:spPr>
            <a:xfrm rot="6773237">
              <a:off x="6123458" y="5093202"/>
              <a:ext cx="418011" cy="401875"/>
            </a:xfrm>
            <a:prstGeom prst="arc">
              <a:avLst/>
            </a:prstGeom>
            <a:ln>
              <a:solidFill>
                <a:schemeClr val="tx1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49800" y="5003800"/>
              <a:ext cx="568885" cy="380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Symbol" charset="2"/>
                  <a:cs typeface="Symbol" charset="2"/>
                </a:rPr>
                <a:t>q</a:t>
              </a:r>
              <a:r>
                <a:rPr lang="en-US" baseline="-25000" dirty="0" err="1" smtClean="0"/>
                <a:t>S</a:t>
              </a:r>
              <a:endParaRPr lang="en-US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37300" y="5397500"/>
              <a:ext cx="543790" cy="380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2q</a:t>
              </a:r>
              <a:r>
                <a:rPr lang="en-US" baseline="-25000" dirty="0" smtClean="0">
                  <a:latin typeface="Arial"/>
                  <a:cs typeface="Arial"/>
                </a:rPr>
                <a:t>S</a:t>
              </a:r>
              <a:endParaRPr lang="en-US" baseline="-25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99100" y="6223000"/>
              <a:ext cx="1749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Fixed-</a:t>
              </a:r>
              <a:r>
                <a:rPr lang="en-US" b="1" dirty="0" err="1" smtClean="0"/>
                <a:t>E</a:t>
              </a:r>
              <a:r>
                <a:rPr lang="en-US" b="1" baseline="-25000" dirty="0" err="1" smtClean="0"/>
                <a:t>f</a:t>
              </a:r>
              <a:r>
                <a:rPr lang="en-US" b="1" dirty="0" smtClean="0"/>
                <a:t> mode</a:t>
              </a:r>
              <a:endParaRPr lang="en-US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42100" y="5867399"/>
              <a:ext cx="367377" cy="380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07381" y="4928276"/>
              <a:ext cx="334106" cy="380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baseline="-25000" dirty="0" err="1" smtClean="0"/>
                <a:t>i</a:t>
              </a:r>
              <a:endParaRPr lang="en-US" baseline="-25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53959" y="4891326"/>
              <a:ext cx="391088" cy="380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k</a:t>
              </a:r>
              <a:r>
                <a:rPr lang="en-US" baseline="-250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</a:t>
              </a:r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’</a:t>
              </a:r>
              <a:endParaRPr lang="en-US" baseline="-250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21300" y="5778498"/>
              <a:ext cx="414841" cy="380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850AFF"/>
                  </a:solidFill>
                </a:rPr>
                <a:t>Q’</a:t>
              </a:r>
              <a:endParaRPr lang="en-US" dirty="0">
                <a:solidFill>
                  <a:srgbClr val="850A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18100" y="4533899"/>
              <a:ext cx="861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q</a:t>
              </a:r>
              <a:r>
                <a:rPr lang="en-US" baseline="-25000" dirty="0" smtClean="0"/>
                <a:t>M</a:t>
              </a:r>
              <a:r>
                <a:rPr lang="en-US" dirty="0" smtClean="0"/>
                <a:t>/</a:t>
              </a:r>
              <a:r>
                <a:rPr lang="en-US" dirty="0" smtClean="0">
                  <a:latin typeface="Symbol" charset="2"/>
                  <a:cs typeface="Symbol" charset="2"/>
                </a:rPr>
                <a:t>2q</a:t>
              </a:r>
              <a:r>
                <a:rPr lang="en-US" baseline="-25000" dirty="0" smtClean="0"/>
                <a:t>M</a:t>
              </a:r>
              <a:endParaRPr lang="en-US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8164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Resolution effects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679" y="838200"/>
            <a:ext cx="3305586" cy="4884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75" y="932310"/>
            <a:ext cx="3146909" cy="30085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096425"/>
            <a:ext cx="4241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4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Absolute normalization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143000"/>
            <a:ext cx="8642640" cy="4471932"/>
          </a:xfrm>
        </p:spPr>
        <p:txBody>
          <a:bodyPr/>
          <a:lstStyle/>
          <a:p>
            <a:r>
              <a:rPr lang="en-US" sz="2400" b="1" dirty="0"/>
              <a:t>Absolute normalization</a:t>
            </a:r>
          </a:p>
          <a:p>
            <a:pPr lvl="1"/>
            <a:r>
              <a:rPr lang="en-US" sz="2000" dirty="0"/>
              <a:t>Using incoherent scattering</a:t>
            </a:r>
            <a:br>
              <a:rPr lang="en-US" sz="2000" dirty="0"/>
            </a:br>
            <a:r>
              <a:rPr lang="en-US" sz="2000" dirty="0"/>
              <a:t>from vanadium</a:t>
            </a:r>
          </a:p>
          <a:p>
            <a:pPr lvl="1"/>
            <a:r>
              <a:rPr lang="en-US" sz="2000" dirty="0">
                <a:latin typeface="Symbol" charset="2"/>
                <a:cs typeface="Symbol" charset="2"/>
              </a:rPr>
              <a:t>s</a:t>
            </a:r>
            <a:r>
              <a:rPr lang="en-US" sz="2000" dirty="0"/>
              <a:t>/4</a:t>
            </a:r>
            <a:r>
              <a:rPr lang="en-US" sz="2000" dirty="0">
                <a:latin typeface="Symbol" charset="2"/>
                <a:cs typeface="Symbol" charset="2"/>
              </a:rPr>
              <a:t>p</a:t>
            </a:r>
            <a:r>
              <a:rPr lang="en-US" sz="2000" dirty="0"/>
              <a:t> = 404 </a:t>
            </a:r>
            <a:r>
              <a:rPr lang="en-US" sz="2000" dirty="0" err="1"/>
              <a:t>mbarns/Sr</a:t>
            </a:r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839" y="1312515"/>
            <a:ext cx="381651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9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Elastic </a:t>
            </a:r>
            <a:r>
              <a:rPr lang="en-US" dirty="0" smtClean="0"/>
              <a:t>scattering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5882" y="998519"/>
            <a:ext cx="8449518" cy="2363712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dirty="0" smtClean="0"/>
              <a:t>Scattering process </a:t>
            </a:r>
            <a:r>
              <a:rPr lang="en-US" dirty="0" smtClean="0"/>
              <a:t>where energy </a:t>
            </a:r>
            <a:r>
              <a:rPr lang="en-US" dirty="0" smtClean="0"/>
              <a:t>of </a:t>
            </a:r>
            <a:r>
              <a:rPr lang="en-US" dirty="0" smtClean="0"/>
              <a:t>neutron does not change</a:t>
            </a:r>
            <a:endParaRPr lang="en-US" dirty="0" smtClean="0"/>
          </a:p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</a:pPr>
            <a:endParaRPr lang="en-US" dirty="0"/>
          </a:p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Conservation of energy and momentum</a:t>
            </a:r>
          </a:p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endParaRPr lang="en-US" dirty="0"/>
          </a:p>
          <a:p>
            <a:pPr>
              <a:spcBef>
                <a:spcPct val="20000"/>
              </a:spcBef>
              <a:buClr>
                <a:schemeClr val="accent2"/>
              </a:buClr>
              <a:buSzPct val="70000"/>
            </a:pPr>
            <a:endParaRPr lang="en-US" dirty="0"/>
          </a:p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Scattering triangle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786135"/>
              </p:ext>
            </p:extLst>
          </p:nvPr>
        </p:nvGraphicFramePr>
        <p:xfrm>
          <a:off x="1375145" y="2209800"/>
          <a:ext cx="1252537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" name="Equation" r:id="rId4" imgW="825500" imgH="203200" progId="Equation.3">
                  <p:embed/>
                </p:oleObj>
              </mc:Choice>
              <mc:Fallback>
                <p:oleObj name="Equation" r:id="rId4" imgW="825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5145" y="2209800"/>
                        <a:ext cx="1252537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800660"/>
              </p:ext>
            </p:extLst>
          </p:nvPr>
        </p:nvGraphicFramePr>
        <p:xfrm>
          <a:off x="3162670" y="2211386"/>
          <a:ext cx="10763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" name="Equation" r:id="rId6" imgW="711200" imgH="203200" progId="Equation.3">
                  <p:embed/>
                </p:oleObj>
              </mc:Choice>
              <mc:Fallback>
                <p:oleObj name="Equation" r:id="rId6" imgW="711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670" y="2211386"/>
                        <a:ext cx="1076325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542509"/>
              </p:ext>
            </p:extLst>
          </p:nvPr>
        </p:nvGraphicFramePr>
        <p:xfrm>
          <a:off x="6709801" y="4559299"/>
          <a:ext cx="674687" cy="21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" name="Equation" r:id="rId8" imgW="444500" imgH="139700" progId="Equation.3">
                  <p:embed/>
                </p:oleObj>
              </mc:Choice>
              <mc:Fallback>
                <p:oleObj name="Equation" r:id="rId8" imgW="4445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9801" y="4559299"/>
                        <a:ext cx="674687" cy="211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988956"/>
              </p:ext>
            </p:extLst>
          </p:nvPr>
        </p:nvGraphicFramePr>
        <p:xfrm>
          <a:off x="6638363" y="4876799"/>
          <a:ext cx="8191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" name="Equation" r:id="rId10" imgW="546100" imgH="254000" progId="Equation.3">
                  <p:embed/>
                </p:oleObj>
              </mc:Choice>
              <mc:Fallback>
                <p:oleObj name="Equation" r:id="rId10" imgW="546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8363" y="4876799"/>
                        <a:ext cx="8191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985273"/>
              </p:ext>
            </p:extLst>
          </p:nvPr>
        </p:nvGraphicFramePr>
        <p:xfrm>
          <a:off x="6468501" y="5370513"/>
          <a:ext cx="1157287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" name="Equation" r:id="rId12" imgW="762000" imgH="177800" progId="Equation.3">
                  <p:embed/>
                </p:oleObj>
              </mc:Choice>
              <mc:Fallback>
                <p:oleObj name="Equation" r:id="rId12" imgW="762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8501" y="5370513"/>
                        <a:ext cx="1157287" cy="268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986259" y="4073320"/>
            <a:ext cx="1929412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u="sng" dirty="0" smtClean="0"/>
              <a:t>Elastic scattering</a:t>
            </a:r>
            <a:endParaRPr lang="en-US" u="sng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5986" y="3352800"/>
            <a:ext cx="3194613" cy="325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7656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Inelastic scattering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9682" y="998519"/>
            <a:ext cx="8449518" cy="2031313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dirty="0" smtClean="0"/>
              <a:t>Scattering process that changes </a:t>
            </a:r>
            <a:r>
              <a:rPr lang="en-US" dirty="0" smtClean="0"/>
              <a:t>energy </a:t>
            </a:r>
            <a:r>
              <a:rPr lang="en-US" dirty="0" smtClean="0"/>
              <a:t>of </a:t>
            </a:r>
            <a:r>
              <a:rPr lang="en-US" dirty="0" smtClean="0"/>
              <a:t>neutron</a:t>
            </a:r>
            <a:endParaRPr lang="en-US" dirty="0" smtClean="0"/>
          </a:p>
          <a:p>
            <a:pPr>
              <a:spcBef>
                <a:spcPct val="20000"/>
              </a:spcBef>
              <a:buClr>
                <a:schemeClr val="accent2"/>
              </a:buClr>
              <a:buSzPct val="70000"/>
            </a:pPr>
            <a:endParaRPr lang="en-US" dirty="0"/>
          </a:p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Conservation of energy and </a:t>
            </a:r>
            <a:r>
              <a:rPr lang="en-US" dirty="0" smtClean="0"/>
              <a:t>momentum</a:t>
            </a:r>
          </a:p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endParaRPr lang="en-US" dirty="0"/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endParaRPr lang="en-US" dirty="0"/>
          </a:p>
          <a:p>
            <a:pPr marL="285717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Scattering triangle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195856"/>
              </p:ext>
            </p:extLst>
          </p:nvPr>
        </p:nvGraphicFramePr>
        <p:xfrm>
          <a:off x="1328176" y="2209800"/>
          <a:ext cx="1252537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3" name="Equation" r:id="rId4" imgW="825500" imgH="203200" progId="Equation.3">
                  <p:embed/>
                </p:oleObj>
              </mc:Choice>
              <mc:Fallback>
                <p:oleObj name="Equation" r:id="rId4" imgW="825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176" y="2209800"/>
                        <a:ext cx="1252537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643581"/>
              </p:ext>
            </p:extLst>
          </p:nvPr>
        </p:nvGraphicFramePr>
        <p:xfrm>
          <a:off x="3115701" y="2211386"/>
          <a:ext cx="10763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" name="Equation" r:id="rId6" imgW="711200" imgH="203200" progId="Equation.3">
                  <p:embed/>
                </p:oleObj>
              </mc:Choice>
              <mc:Fallback>
                <p:oleObj name="Equation" r:id="rId6" imgW="711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5701" y="2211386"/>
                        <a:ext cx="1076325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261193"/>
              </p:ext>
            </p:extLst>
          </p:nvPr>
        </p:nvGraphicFramePr>
        <p:xfrm>
          <a:off x="6593912" y="4513262"/>
          <a:ext cx="673100" cy="21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" name="Equation" r:id="rId8" imgW="444500" imgH="139700" progId="Equation.3">
                  <p:embed/>
                </p:oleObj>
              </mc:Choice>
              <mc:Fallback>
                <p:oleObj name="Equation" r:id="rId8" imgW="4445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3912" y="4513262"/>
                        <a:ext cx="673100" cy="211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780752"/>
              </p:ext>
            </p:extLst>
          </p:nvPr>
        </p:nvGraphicFramePr>
        <p:xfrm>
          <a:off x="6522476" y="4822825"/>
          <a:ext cx="8191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6" name="Equation" r:id="rId10" imgW="546100" imgH="254000" progId="Equation.3">
                  <p:embed/>
                </p:oleObj>
              </mc:Choice>
              <mc:Fallback>
                <p:oleObj name="Equation" r:id="rId10" imgW="546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2476" y="4822825"/>
                        <a:ext cx="8191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7291"/>
              </p:ext>
            </p:extLst>
          </p:nvPr>
        </p:nvGraphicFramePr>
        <p:xfrm>
          <a:off x="5698562" y="5292725"/>
          <a:ext cx="246538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7" name="Equation" r:id="rId12" imgW="1625600" imgH="228600" progId="Equation.3">
                  <p:embed/>
                </p:oleObj>
              </mc:Choice>
              <mc:Fallback>
                <p:oleObj name="Equation" r:id="rId12" imgW="1625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8562" y="5292725"/>
                        <a:ext cx="2465388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778116" y="4033633"/>
            <a:ext cx="2096337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u="sng" dirty="0" smtClean="0"/>
              <a:t>Inelastic scattering</a:t>
            </a:r>
            <a:endParaRPr lang="en-US" u="sng" dirty="0"/>
          </a:p>
        </p:txBody>
      </p:sp>
      <p:grpSp>
        <p:nvGrpSpPr>
          <p:cNvPr id="19" name="Group 18"/>
          <p:cNvGrpSpPr/>
          <p:nvPr/>
        </p:nvGrpSpPr>
        <p:grpSpPr>
          <a:xfrm>
            <a:off x="4931447" y="1447800"/>
            <a:ext cx="3983953" cy="2429756"/>
            <a:chOff x="3113588" y="2876550"/>
            <a:chExt cx="5611494" cy="342237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5400000">
              <a:off x="2751193" y="3238945"/>
              <a:ext cx="3422370" cy="2697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rot="5400000">
              <a:off x="5558049" y="3129175"/>
              <a:ext cx="3419475" cy="2914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259966" y="3352800"/>
            <a:ext cx="3616833" cy="329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7006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761" y="1315496"/>
            <a:ext cx="2733675" cy="224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Nuclear correlation functions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07975" y="1626273"/>
            <a:ext cx="4354513" cy="1116386"/>
            <a:chOff x="307975" y="2139577"/>
            <a:chExt cx="4354513" cy="1116386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307975" y="2606675"/>
            <a:ext cx="4354513" cy="649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1" name="Equation" r:id="rId5" imgW="2895600" imgH="431800" progId="Equation.3">
                    <p:embed/>
                  </p:oleObj>
                </mc:Choice>
                <mc:Fallback>
                  <p:oleObj name="Equation" r:id="rId5" imgW="28956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975" y="2606675"/>
                          <a:ext cx="4354513" cy="649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1046376" y="2139577"/>
              <a:ext cx="2609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Pair correlation function</a:t>
              </a:r>
              <a:endParaRPr lang="en-US" u="sng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3575" y="3104726"/>
            <a:ext cx="5843588" cy="1133358"/>
            <a:chOff x="663575" y="3810534"/>
            <a:chExt cx="5843588" cy="1133358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663575" y="4294604"/>
            <a:ext cx="5843588" cy="649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2" name="Equation" r:id="rId7" imgW="3886200" imgH="431800" progId="Equation.3">
                    <p:embed/>
                  </p:oleObj>
                </mc:Choice>
                <mc:Fallback>
                  <p:oleObj name="Equation" r:id="rId7" imgW="38862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575" y="4294604"/>
                          <a:ext cx="5843588" cy="649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1170392" y="3810534"/>
              <a:ext cx="2340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Intermediate function</a:t>
              </a:r>
              <a:endParaRPr lang="en-US" u="sng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33475" y="4586285"/>
            <a:ext cx="2693988" cy="1069436"/>
            <a:chOff x="1133475" y="4991634"/>
            <a:chExt cx="2693988" cy="1069436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1133475" y="5507033"/>
            <a:ext cx="2693988" cy="554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3" name="Equation" r:id="rId9" imgW="1790700" imgH="368300" progId="Equation.3">
                    <p:embed/>
                  </p:oleObj>
                </mc:Choice>
                <mc:Fallback>
                  <p:oleObj name="Equation" r:id="rId9" imgW="17907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3475" y="5507033"/>
                          <a:ext cx="2693988" cy="5540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1192164" y="4991634"/>
              <a:ext cx="2096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Scattering function</a:t>
              </a:r>
              <a:endParaRPr lang="en-US" u="sng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98726" y="4393210"/>
            <a:ext cx="3087329" cy="1474190"/>
            <a:chOff x="5298725" y="4906513"/>
            <a:chExt cx="3087329" cy="1474190"/>
          </a:xfrm>
        </p:grpSpPr>
        <p:sp>
          <p:nvSpPr>
            <p:cNvPr id="19" name="Rectangle 18"/>
            <p:cNvSpPr/>
            <p:nvPr/>
          </p:nvSpPr>
          <p:spPr>
            <a:xfrm>
              <a:off x="5298725" y="4906513"/>
              <a:ext cx="3087329" cy="1474190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9704" name="Object 8"/>
            <p:cNvGraphicFramePr>
              <a:graphicFrameLocks noChangeAspect="1"/>
            </p:cNvGraphicFramePr>
            <p:nvPr/>
          </p:nvGraphicFramePr>
          <p:xfrm>
            <a:off x="5626100" y="5638800"/>
            <a:ext cx="2557463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4" name="Equation" r:id="rId11" imgW="1701800" imgH="444500" progId="Equation.3">
                    <p:embed/>
                  </p:oleObj>
                </mc:Choice>
                <mc:Fallback>
                  <p:oleObj name="Equation" r:id="rId11" imgW="17018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26100" y="5638800"/>
                          <a:ext cx="2557463" cy="669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5666112" y="4957006"/>
              <a:ext cx="2348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Differential scattering </a:t>
              </a:r>
            </a:p>
            <a:p>
              <a:pPr algn="ctr"/>
              <a:r>
                <a:rPr lang="en-US" u="sng" dirty="0" smtClean="0"/>
                <a:t>cross-section</a:t>
              </a:r>
              <a:endParaRPr lang="en-US" u="sng" dirty="0"/>
            </a:p>
          </p:txBody>
        </p:sp>
      </p:grpSp>
      <p:sp>
        <p:nvSpPr>
          <p:cNvPr id="21" name="Right Arrow 20"/>
          <p:cNvSpPr/>
          <p:nvPr/>
        </p:nvSpPr>
        <p:spPr>
          <a:xfrm>
            <a:off x="4100051" y="4928744"/>
            <a:ext cx="894736" cy="4031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4937760" y="1173565"/>
            <a:ext cx="3493770" cy="2387122"/>
            <a:chOff x="4937760" y="1686870"/>
            <a:chExt cx="3493770" cy="2387122"/>
          </a:xfrm>
        </p:grpSpPr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937760" y="1813709"/>
              <a:ext cx="3493770" cy="2260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TextBox 22"/>
            <p:cNvSpPr txBox="1"/>
            <p:nvPr/>
          </p:nvSpPr>
          <p:spPr>
            <a:xfrm rot="1144074">
              <a:off x="7605998" y="1686870"/>
              <a:ext cx="813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Force</a:t>
              </a:r>
              <a:endParaRPr lang="en-US" b="1" dirty="0"/>
            </a:p>
          </p:txBody>
        </p:sp>
        <p:sp>
          <p:nvSpPr>
            <p:cNvPr id="27" name="Right Arrow 26"/>
            <p:cNvSpPr/>
            <p:nvPr/>
          </p:nvSpPr>
          <p:spPr>
            <a:xfrm rot="1073473">
              <a:off x="7613055" y="1980501"/>
              <a:ext cx="556912" cy="234481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686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496290"/>
          </a:xfrm>
        </p:spPr>
        <p:txBody>
          <a:bodyPr/>
          <a:lstStyle/>
          <a:p>
            <a:r>
              <a:rPr lang="en-US" dirty="0" smtClean="0"/>
              <a:t>Nuclear (lattice) excitations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9466" y="2006149"/>
            <a:ext cx="6022252" cy="1745081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100" b="1" dirty="0">
                <a:solidFill>
                  <a:srgbClr val="000000"/>
                </a:solidFill>
              </a:rPr>
              <a:t>Commonly studied excitations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>
                <a:solidFill>
                  <a:srgbClr val="000000"/>
                </a:solidFill>
              </a:rPr>
              <a:t>Phonons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>
                <a:solidFill>
                  <a:srgbClr val="000000"/>
                </a:solidFill>
              </a:rPr>
              <a:t>Librations and vibrations in molecules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Diffusion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Collective modes in glasses and liquids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334" y="914400"/>
            <a:ext cx="7944466" cy="92331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/>
              <a:t>Neutron scattering measures simultaneously the </a:t>
            </a:r>
            <a:r>
              <a:rPr lang="en-US" dirty="0" err="1" smtClean="0"/>
              <a:t>wavevector</a:t>
            </a:r>
            <a:r>
              <a:rPr lang="en-US" dirty="0" smtClean="0"/>
              <a:t> and energy of </a:t>
            </a:r>
            <a:r>
              <a:rPr lang="en-US" b="1" dirty="0" smtClean="0"/>
              <a:t>collective excitations </a:t>
            </a:r>
            <a:r>
              <a:rPr lang="en-US" dirty="0" smtClean="0">
                <a:sym typeface="Wingdings" pitchFamily="2" charset="2"/>
              </a:rPr>
              <a:t> dispersion relation, 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w</a:t>
            </a:r>
            <a:r>
              <a:rPr lang="en-US" dirty="0" smtClean="0">
                <a:sym typeface="Wingdings" pitchFamily="2" charset="2"/>
              </a:rPr>
              <a:t>(</a:t>
            </a:r>
            <a:r>
              <a:rPr lang="en-US" b="1" dirty="0" smtClean="0">
                <a:sym typeface="Wingdings" pitchFamily="2" charset="2"/>
              </a:rPr>
              <a:t>q</a:t>
            </a:r>
            <a:r>
              <a:rPr lang="en-US" dirty="0" smtClean="0">
                <a:sym typeface="Wingdings" pitchFamily="2" charset="2"/>
              </a:rPr>
              <a:t>)</a:t>
            </a:r>
          </a:p>
          <a:p>
            <a:r>
              <a:rPr lang="en-US" dirty="0" smtClean="0"/>
              <a:t>In addition, </a:t>
            </a:r>
            <a:r>
              <a:rPr lang="en-US" b="1" dirty="0" smtClean="0"/>
              <a:t>local excitations</a:t>
            </a:r>
            <a:r>
              <a:rPr lang="en-US" dirty="0" smtClean="0"/>
              <a:t> can of course be observed</a:t>
            </a:r>
            <a:endParaRPr lang="en-US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21182" y="3673226"/>
            <a:ext cx="7585022" cy="239095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100" b="1" dirty="0"/>
              <a:t>Excitations can tell us about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 err="1"/>
              <a:t>Interatomic</a:t>
            </a:r>
            <a:r>
              <a:rPr lang="en-US" dirty="0"/>
              <a:t> potentials &amp; bonding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Phase transitions &amp; critical phenomena (soft modes)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Fluid dynamics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Momentum distributions &amp; </a:t>
            </a:r>
            <a:r>
              <a:rPr lang="en-US" dirty="0" err="1"/>
              <a:t>superfluids</a:t>
            </a:r>
            <a:r>
              <a:rPr lang="en-US" dirty="0"/>
              <a:t> (</a:t>
            </a:r>
            <a:r>
              <a:rPr lang="en-US" dirty="0" err="1"/>
              <a:t>eg</a:t>
            </a:r>
            <a:r>
              <a:rPr lang="en-US" dirty="0"/>
              <a:t>. He)</a:t>
            </a:r>
          </a:p>
          <a:p>
            <a:pPr marL="742863" lvl="1" indent="-285717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Interactions (</a:t>
            </a:r>
            <a:r>
              <a:rPr lang="en-US" dirty="0" err="1"/>
              <a:t>eg</a:t>
            </a:r>
            <a:r>
              <a:rPr lang="en-US" dirty="0"/>
              <a:t>. electron-phonon coupling)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141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YPresent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913069-075D-49F7-AF90-34940D1480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MAYPresent.potx</Template>
  <TotalTime>49686</TotalTime>
  <Words>4196</Words>
  <Application>Microsoft Macintosh PowerPoint</Application>
  <PresentationFormat>On-screen Show (4:3)</PresentationFormat>
  <Paragraphs>616</Paragraphs>
  <Slides>59</Slides>
  <Notes>31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MAYPresent</vt:lpstr>
      <vt:lpstr>Equation</vt:lpstr>
      <vt:lpstr>Microsoft Equation</vt:lpstr>
      <vt:lpstr>Graph</vt:lpstr>
      <vt:lpstr>Inelastic neutron scattering</vt:lpstr>
      <vt:lpstr>Outline</vt:lpstr>
      <vt:lpstr>Neutron interaction with matter</vt:lpstr>
      <vt:lpstr>Wavelength-energy relations</vt:lpstr>
      <vt:lpstr>Time and length scales</vt:lpstr>
      <vt:lpstr>Elastic scattering</vt:lpstr>
      <vt:lpstr>Inelastic scattering</vt:lpstr>
      <vt:lpstr>Nuclear correlation functions</vt:lpstr>
      <vt:lpstr>Nuclear (lattice) excitations</vt:lpstr>
      <vt:lpstr>Atomic diffusion</vt:lpstr>
      <vt:lpstr>Simple harmonic oscillator</vt:lpstr>
      <vt:lpstr>Molecular vibrations</vt:lpstr>
      <vt:lpstr>Diatomic molecule</vt:lpstr>
      <vt:lpstr>Elementary Excitations in Solids</vt:lpstr>
      <vt:lpstr>Phonons</vt:lpstr>
      <vt:lpstr>Reciprocal space</vt:lpstr>
      <vt:lpstr>INS data</vt:lpstr>
      <vt:lpstr>Phonon intensities</vt:lpstr>
      <vt:lpstr>More complicated structures</vt:lpstr>
      <vt:lpstr>Spin correlation functions</vt:lpstr>
      <vt:lpstr>Spin excitations</vt:lpstr>
      <vt:lpstr>Paramagnetic scattering</vt:lpstr>
      <vt:lpstr>Spin waves</vt:lpstr>
      <vt:lpstr>Different types of magnetic order result from complex magnetic interactions</vt:lpstr>
      <vt:lpstr>Spin waves from different types of magnetic order</vt:lpstr>
      <vt:lpstr>Inelastic neutron scattering - Techniques</vt:lpstr>
      <vt:lpstr>INS experiments</vt:lpstr>
      <vt:lpstr>Triple-axis instruments</vt:lpstr>
      <vt:lpstr>Time-of-flight methods</vt:lpstr>
      <vt:lpstr>Triple-axis instruments</vt:lpstr>
      <vt:lpstr>Monochromators/analyzers</vt:lpstr>
      <vt:lpstr>Filters</vt:lpstr>
      <vt:lpstr>Detectors</vt:lpstr>
      <vt:lpstr>Collimators/Masks</vt:lpstr>
      <vt:lpstr>Samples</vt:lpstr>
      <vt:lpstr>Sample environment</vt:lpstr>
      <vt:lpstr>Acquiring data</vt:lpstr>
      <vt:lpstr>Constant-w scans</vt:lpstr>
      <vt:lpstr>Constant-Q scans</vt:lpstr>
      <vt:lpstr>Resolution</vt:lpstr>
      <vt:lpstr>Resolution focusing</vt:lpstr>
      <vt:lpstr>Time-of-flight methods</vt:lpstr>
      <vt:lpstr>TOF vs. 3-axis</vt:lpstr>
      <vt:lpstr>Fermi Choppers</vt:lpstr>
      <vt:lpstr>T-zero chopper</vt:lpstr>
      <vt:lpstr>Position sensitive detectors</vt:lpstr>
      <vt:lpstr>Guides</vt:lpstr>
      <vt:lpstr>Size matters</vt:lpstr>
      <vt:lpstr>Data visualization</vt:lpstr>
      <vt:lpstr>Slicing and dicing complex data</vt:lpstr>
      <vt:lpstr>Computation</vt:lpstr>
      <vt:lpstr>References</vt:lpstr>
      <vt:lpstr>Diatomic molecule</vt:lpstr>
      <vt:lpstr>Kinematic limitations</vt:lpstr>
      <vt:lpstr>Other triple-axis stuff</vt:lpstr>
      <vt:lpstr>Spurions</vt:lpstr>
      <vt:lpstr>Configurations</vt:lpstr>
      <vt:lpstr>Resolution effects</vt:lpstr>
      <vt:lpstr>Absolute normalization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McQueeney, Robert John</cp:lastModifiedBy>
  <cp:revision>686</cp:revision>
  <cp:lastPrinted>2015-06-15T12:31:56Z</cp:lastPrinted>
  <dcterms:created xsi:type="dcterms:W3CDTF">2014-04-28T13:33:12Z</dcterms:created>
  <dcterms:modified xsi:type="dcterms:W3CDTF">2015-06-22T02:59:29Z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