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4"/>
  </p:sldMasterIdLst>
  <p:notesMasterIdLst>
    <p:notesMasterId r:id="rId22"/>
  </p:notesMasterIdLst>
  <p:sldIdLst>
    <p:sldId id="256" r:id="rId5"/>
    <p:sldId id="295" r:id="rId6"/>
    <p:sldId id="258" r:id="rId7"/>
    <p:sldId id="297" r:id="rId8"/>
    <p:sldId id="259" r:id="rId9"/>
    <p:sldId id="296" r:id="rId10"/>
    <p:sldId id="294" r:id="rId11"/>
    <p:sldId id="261" r:id="rId12"/>
    <p:sldId id="263" r:id="rId13"/>
    <p:sldId id="262" r:id="rId14"/>
    <p:sldId id="298" r:id="rId15"/>
    <p:sldId id="283" r:id="rId16"/>
    <p:sldId id="284" r:id="rId17"/>
    <p:sldId id="299" r:id="rId18"/>
    <p:sldId id="285" r:id="rId19"/>
    <p:sldId id="300" r:id="rId20"/>
    <p:sldId id="301" r:id="rId2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5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A6248-BD3D-45E3-B155-5961D01D0764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1DCC9-1543-4C22-9A2C-866813735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5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DCC9-1543-4C22-9A2C-8668137353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062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baseline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baseline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633485"/>
            <a:ext cx="2895600" cy="182562"/>
          </a:xfrm>
          <a:prstGeom prst="rect">
            <a:avLst/>
          </a:prstGeom>
          <a:ln/>
        </p:spPr>
        <p:txBody>
          <a:bodyPr/>
          <a:lstStyle/>
          <a:p>
            <a:pPr algn="l"/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Neutron</a:t>
            </a:r>
            <a:r>
              <a:rPr lang="en-US" sz="800" baseline="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Optics and Instrument Development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eutrons.ornl.gov/images/sns_linac_2006_medium.jpg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319207"/>
            <a:ext cx="4826922" cy="880369"/>
          </a:xfrm>
        </p:spPr>
        <p:txBody>
          <a:bodyPr/>
          <a:lstStyle/>
          <a:p>
            <a:r>
              <a:rPr lang="en-US" dirty="0"/>
              <a:t>Neutron Generation and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2590800"/>
            <a:ext cx="4141122" cy="2751522"/>
          </a:xfrm>
        </p:spPr>
        <p:txBody>
          <a:bodyPr/>
          <a:lstStyle/>
          <a:p>
            <a:r>
              <a:rPr lang="en-US" b="1" dirty="0" smtClean="0"/>
              <a:t>Lee Robertson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Instrument </a:t>
            </a:r>
            <a:r>
              <a:rPr lang="en-US" b="1" dirty="0" smtClean="0"/>
              <a:t>&amp; Source Division</a:t>
            </a:r>
            <a:endParaRPr lang="en-US" b="1" dirty="0" smtClean="0"/>
          </a:p>
          <a:p>
            <a:pPr>
              <a:spcBef>
                <a:spcPts val="0"/>
              </a:spcBef>
            </a:pPr>
            <a:r>
              <a:rPr lang="en-US" b="1" dirty="0" smtClean="0"/>
              <a:t>Oak Ridge National Laboratory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National School on Neutron and X-ray Scattering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June 21,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56889"/>
            <a:ext cx="4419600" cy="2648311"/>
          </a:xfrm>
          <a:prstGeom prst="rect">
            <a:avLst/>
          </a:prstGeom>
        </p:spPr>
      </p:pic>
      <p:pic>
        <p:nvPicPr>
          <p:cNvPr id="4098" name="Picture 2" descr="C:\Users\lnu\SkyDrive\Documents\Work\Talks\Neutron School\moderator_spectr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5122"/>
            <a:ext cx="4572000" cy="30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r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1219200"/>
            <a:ext cx="4229100" cy="371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83820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HFIR Be Moderator and Cold Source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82139" y="65843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 Moderators</a:t>
            </a:r>
            <a:endParaRPr lang="en-US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91075"/>
            <a:ext cx="2762250" cy="15335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484748"/>
          </a:xfrm>
        </p:spPr>
        <p:txBody>
          <a:bodyPr/>
          <a:lstStyle/>
          <a:p>
            <a:r>
              <a:rPr lang="en-US" dirty="0" smtClean="0"/>
              <a:t>Moderators: </a:t>
            </a:r>
            <a:r>
              <a:rPr lang="en-US" dirty="0" err="1" smtClean="0"/>
              <a:t>GeV→MeV→keV→eV→meV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37985" y="6169223"/>
            <a:ext cx="2215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Neutron Wavelength (Å)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150514" y="4529465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Source Brightness</a:t>
            </a:r>
          </a:p>
          <a:p>
            <a:pPr algn="ctr"/>
            <a:r>
              <a:rPr lang="en-US" sz="1400" b="1" dirty="0" smtClean="0"/>
              <a:t>(n/cm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sterad</a:t>
            </a:r>
            <a:r>
              <a:rPr lang="en-US" sz="1400" b="1" dirty="0" smtClean="0"/>
              <a:t>/Å/MW/pulse)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734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23599"/>
            <a:ext cx="8229600" cy="16148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We can’t detect them directly</a:t>
            </a:r>
          </a:p>
          <a:p>
            <a:r>
              <a:rPr lang="en-US" dirty="0" smtClean="0"/>
              <a:t>They are neutral particles so they don’t have any charge.</a:t>
            </a:r>
          </a:p>
          <a:p>
            <a:r>
              <a:rPr lang="en-US" dirty="0" smtClean="0"/>
              <a:t>They don’t have enough energy (10’s of </a:t>
            </a:r>
            <a:r>
              <a:rPr lang="en-US" dirty="0" err="1" smtClean="0"/>
              <a:t>meV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8864" y="2743200"/>
            <a:ext cx="8229600" cy="352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rgbClr val="0070C0"/>
                </a:solidFill>
              </a:rPr>
              <a:t>Fortunately, there are nuclear reactions that can convert these low energy neutrons into high energy charged particles.  Then we can use standard techniques for detecting those particles.</a:t>
            </a:r>
          </a:p>
          <a:p>
            <a:r>
              <a:rPr lang="en-US" dirty="0" smtClean="0"/>
              <a:t>Gas proportional counters</a:t>
            </a:r>
          </a:p>
          <a:p>
            <a:r>
              <a:rPr lang="en-US" dirty="0" smtClean="0"/>
              <a:t>Ion chambers</a:t>
            </a:r>
          </a:p>
          <a:p>
            <a:r>
              <a:rPr lang="en-US" dirty="0" smtClean="0"/>
              <a:t>Scintillation detectors</a:t>
            </a:r>
          </a:p>
          <a:p>
            <a:r>
              <a:rPr lang="en-US" dirty="0" smtClean="0"/>
              <a:t>Semiconductor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Detectors: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  <a:endParaRPr lang="en-US" dirty="0"/>
          </a:p>
        </p:txBody>
      </p:sp>
      <p:pic>
        <p:nvPicPr>
          <p:cNvPr id="4" name="Picture 2" descr="http://sns.gov/images/detectors/8-pack_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9124"/>
            <a:ext cx="2317340" cy="51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2726"/>
            <a:ext cx="2648903" cy="353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42843" y="76200"/>
            <a:ext cx="236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ARCS Detector Array</a:t>
            </a:r>
          </a:p>
          <a:p>
            <a:r>
              <a:rPr lang="en-US" dirty="0" smtClean="0"/>
              <a:t>930 </a:t>
            </a:r>
            <a:r>
              <a:rPr lang="en-US" baseline="30000" dirty="0" smtClean="0"/>
              <a:t>3</a:t>
            </a:r>
            <a:r>
              <a:rPr lang="en-US" dirty="0" smtClean="0"/>
              <a:t>HE LPSD’s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988741"/>
            <a:ext cx="373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b="1" dirty="0" smtClean="0">
                <a:latin typeface="+mn-lt"/>
              </a:rPr>
              <a:t>Today, a</a:t>
            </a:r>
            <a:r>
              <a:rPr lang="en-US" b="1" dirty="0" smtClean="0">
                <a:latin typeface="+mn-lt"/>
              </a:rPr>
              <a:t>pproximately </a:t>
            </a:r>
            <a:r>
              <a:rPr lang="en-US" b="1" dirty="0">
                <a:latin typeface="+mn-lt"/>
              </a:rPr>
              <a:t>75% of </a:t>
            </a:r>
            <a:r>
              <a:rPr lang="en-US" b="1" dirty="0" smtClean="0">
                <a:latin typeface="+mn-lt"/>
              </a:rPr>
              <a:t>the detectors </a:t>
            </a:r>
            <a:r>
              <a:rPr lang="en-US" b="1" dirty="0">
                <a:latin typeface="+mn-lt"/>
              </a:rPr>
              <a:t>for neutron </a:t>
            </a:r>
            <a:r>
              <a:rPr lang="en-US" b="1" dirty="0" smtClean="0">
                <a:latin typeface="+mn-lt"/>
              </a:rPr>
              <a:t>scattering </a:t>
            </a:r>
            <a:r>
              <a:rPr lang="en-US" b="1" dirty="0" smtClean="0">
                <a:latin typeface="+mn-lt"/>
              </a:rPr>
              <a:t>experiments use </a:t>
            </a:r>
            <a:r>
              <a:rPr lang="en-US" b="1" baseline="30000" dirty="0" smtClean="0">
                <a:latin typeface="+mn-lt"/>
              </a:rPr>
              <a:t>3</a:t>
            </a:r>
            <a:r>
              <a:rPr lang="en-US" b="1" dirty="0" smtClean="0">
                <a:latin typeface="+mn-lt"/>
              </a:rPr>
              <a:t>He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pt-BR" b="1" dirty="0">
                <a:latin typeface="+mn-lt"/>
              </a:rPr>
              <a:t>n + </a:t>
            </a:r>
            <a:r>
              <a:rPr lang="pt-BR" b="1" baseline="30000" dirty="0">
                <a:latin typeface="+mn-lt"/>
              </a:rPr>
              <a:t>3</a:t>
            </a:r>
            <a:r>
              <a:rPr lang="pt-BR" b="1" dirty="0">
                <a:latin typeface="+mn-lt"/>
              </a:rPr>
              <a:t>He </a:t>
            </a:r>
            <a:r>
              <a:rPr lang="pt-BR" b="1" dirty="0">
                <a:latin typeface="+mn-lt"/>
              </a:rPr>
              <a:t>→ </a:t>
            </a:r>
            <a:r>
              <a:rPr lang="pt-BR" b="1" baseline="30000" dirty="0" smtClean="0">
                <a:latin typeface="+mn-lt"/>
              </a:rPr>
              <a:t>3</a:t>
            </a:r>
            <a:r>
              <a:rPr lang="pt-BR" b="1" dirty="0" smtClean="0">
                <a:latin typeface="+mn-lt"/>
              </a:rPr>
              <a:t>H </a:t>
            </a:r>
            <a:r>
              <a:rPr lang="pt-BR" b="1" dirty="0">
                <a:latin typeface="+mn-lt"/>
              </a:rPr>
              <a:t>+ </a:t>
            </a:r>
            <a:r>
              <a:rPr lang="pt-BR" b="1" baseline="30000" dirty="0">
                <a:latin typeface="+mn-lt"/>
              </a:rPr>
              <a:t>1</a:t>
            </a:r>
            <a:r>
              <a:rPr lang="pt-BR" b="1" dirty="0">
                <a:latin typeface="+mn-lt"/>
              </a:rPr>
              <a:t>H + 0.764 MeV</a:t>
            </a:r>
            <a:endParaRPr lang="en-US" b="1" dirty="0">
              <a:latin typeface="+mn-lt"/>
            </a:endParaRP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b="1" dirty="0" smtClean="0">
                <a:latin typeface="+mn-lt"/>
              </a:rPr>
              <a:t>These </a:t>
            </a:r>
            <a:r>
              <a:rPr lang="en-US" b="1" dirty="0">
                <a:latin typeface="+mn-lt"/>
              </a:rPr>
              <a:t>detectors are </a:t>
            </a:r>
            <a:r>
              <a:rPr lang="en-US" b="1" dirty="0" smtClean="0">
                <a:latin typeface="+mn-lt"/>
              </a:rPr>
              <a:t>efficient, stable</a:t>
            </a:r>
            <a:r>
              <a:rPr lang="en-US" b="1" dirty="0">
                <a:latin typeface="+mn-lt"/>
              </a:rPr>
              <a:t>, low noise, </a:t>
            </a:r>
            <a:r>
              <a:rPr lang="en-US" b="1" dirty="0" smtClean="0">
                <a:latin typeface="+mn-lt"/>
              </a:rPr>
              <a:t>have excellent gamma discrimination</a:t>
            </a:r>
            <a:r>
              <a:rPr lang="en-US" b="1" dirty="0">
                <a:latin typeface="+mn-lt"/>
              </a:rPr>
              <a:t>, and good timing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b="1" dirty="0" smtClean="0">
                <a:latin typeface="+mn-lt"/>
              </a:rPr>
              <a:t>Unfortunately, the supply of </a:t>
            </a:r>
            <a:r>
              <a:rPr lang="en-US" b="1" baseline="30000" dirty="0" smtClean="0">
                <a:latin typeface="+mn-lt"/>
              </a:rPr>
              <a:t>3</a:t>
            </a:r>
            <a:r>
              <a:rPr lang="en-US" b="1" dirty="0" smtClean="0">
                <a:latin typeface="+mn-lt"/>
              </a:rPr>
              <a:t>He is rapidly diminishing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888" y="603281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8-Pack</a:t>
            </a:r>
            <a:endParaRPr lang="en-US" dirty="0"/>
          </a:p>
        </p:txBody>
      </p:sp>
      <p:pic>
        <p:nvPicPr>
          <p:cNvPr id="12290" name="Picture 2" descr="neutron detector/counter layou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4620"/>
          <a:stretch/>
        </p:blipFill>
        <p:spPr bwMode="auto">
          <a:xfrm>
            <a:off x="5595151" y="4724400"/>
            <a:ext cx="3548849" cy="11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elium 3 Supp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66268"/>
            <a:ext cx="2681503" cy="20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Detectors: Scintillators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4" y="1079335"/>
            <a:ext cx="5451396" cy="4881336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400" dirty="0" smtClean="0"/>
              <a:t>Wavelength-shifting fiber detector developed for powder diffraction applications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Uses a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LiF/</a:t>
            </a:r>
            <a:r>
              <a:rPr lang="en-US" sz="2400" dirty="0" err="1" smtClean="0"/>
              <a:t>ZnS</a:t>
            </a:r>
            <a:r>
              <a:rPr lang="en-US" sz="2400" dirty="0" smtClean="0"/>
              <a:t>(Ag) scintillator</a:t>
            </a:r>
          </a:p>
          <a:p>
            <a:pPr>
              <a:buClr>
                <a:schemeClr val="tx2"/>
              </a:buClr>
            </a:pPr>
            <a:r>
              <a:rPr lang="pt-BR" sz="2400" dirty="0"/>
              <a:t>n </a:t>
            </a:r>
            <a:r>
              <a:rPr lang="pt-BR" sz="2400" dirty="0" smtClean="0"/>
              <a:t>+ </a:t>
            </a:r>
            <a:r>
              <a:rPr lang="pt-BR" sz="2400" baseline="30000" dirty="0" smtClean="0"/>
              <a:t>6</a:t>
            </a:r>
            <a:r>
              <a:rPr lang="pt-BR" sz="2400" dirty="0" smtClean="0"/>
              <a:t>Li → </a:t>
            </a:r>
            <a:r>
              <a:rPr lang="pt-BR" sz="2400" baseline="30000" dirty="0" smtClean="0"/>
              <a:t>3</a:t>
            </a:r>
            <a:r>
              <a:rPr lang="pt-BR" sz="2400" dirty="0" smtClean="0"/>
              <a:t>H + </a:t>
            </a:r>
            <a:r>
              <a:rPr lang="pt-BR" sz="2400" baseline="30000" dirty="0" smtClean="0"/>
              <a:t>4</a:t>
            </a:r>
            <a:r>
              <a:rPr lang="pt-BR" sz="2400" dirty="0" smtClean="0"/>
              <a:t>He + 4.78MeV</a:t>
            </a:r>
          </a:p>
          <a:p>
            <a:pPr>
              <a:buClr>
                <a:schemeClr val="tx2"/>
              </a:buClr>
            </a:pPr>
            <a:r>
              <a:rPr lang="en-US" sz="2400" dirty="0"/>
              <a:t>Collisions with these charged particles cause the </a:t>
            </a:r>
            <a:r>
              <a:rPr lang="en-US" sz="2400" dirty="0" err="1"/>
              <a:t>ZnS</a:t>
            </a:r>
            <a:r>
              <a:rPr lang="en-US" sz="2400" dirty="0"/>
              <a:t>(Ag) to scintillate at a wavelength of approximately 450nm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>
              <a:buClr>
                <a:schemeClr val="tx2"/>
              </a:buClr>
            </a:pPr>
            <a:r>
              <a:rPr lang="en-US" sz="2400" dirty="0" smtClean="0"/>
              <a:t>Blue </a:t>
            </a:r>
            <a:r>
              <a:rPr lang="en-US" sz="2400" dirty="0" smtClean="0"/>
              <a:t>scintillation light is shifted to green and captured in the fibers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308 </a:t>
            </a:r>
            <a:r>
              <a:rPr lang="en-US" sz="2400" dirty="0" smtClean="0"/>
              <a:t>× 152 pixels – </a:t>
            </a:r>
            <a:r>
              <a:rPr lang="en-US" sz="2400" dirty="0" smtClean="0"/>
              <a:t>5mm x 54mm resolution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~70% detection efficiency @ 1.8Å</a:t>
            </a:r>
            <a:endParaRPr lang="en-US" sz="2400" dirty="0" smtClean="0"/>
          </a:p>
        </p:txBody>
      </p:sp>
      <p:pic>
        <p:nvPicPr>
          <p:cNvPr id="5" name="Picture 11" descr="PA31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7854" y="789876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C09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7854" y="4295076"/>
            <a:ext cx="2514600" cy="1886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8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Wave Shifting Fiber Detectors on VULCAN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11697" r="13999" b="11700"/>
          <a:stretch/>
        </p:blipFill>
        <p:spPr>
          <a:xfrm>
            <a:off x="533400" y="1143000"/>
            <a:ext cx="7924800" cy="51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Detectors: Anger Cameras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4" y="958255"/>
            <a:ext cx="5222796" cy="2736134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400" dirty="0" smtClean="0">
                <a:cs typeface="Arial" pitchFamily="34" charset="0"/>
              </a:rPr>
              <a:t>The Anger camera optics package maps the </a:t>
            </a:r>
            <a:r>
              <a:rPr lang="en-US" sz="2400" dirty="0" err="1" smtClean="0">
                <a:cs typeface="Arial" pitchFamily="34" charset="0"/>
              </a:rPr>
              <a:t>scintillator</a:t>
            </a:r>
            <a:r>
              <a:rPr lang="en-US" sz="2400" dirty="0" smtClean="0">
                <a:cs typeface="Arial" pitchFamily="34" charset="0"/>
              </a:rPr>
              <a:t> (</a:t>
            </a:r>
            <a:r>
              <a:rPr lang="en-US" sz="2400" dirty="0" smtClean="0"/>
              <a:t>2mm GS20 Li glass) </a:t>
            </a:r>
            <a:r>
              <a:rPr lang="en-US" sz="2400" dirty="0" smtClean="0">
                <a:cs typeface="Arial" pitchFamily="34" charset="0"/>
              </a:rPr>
              <a:t>area to the 6mm x 6mm PMT anodes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cs typeface="Arial" pitchFamily="34" charset="0"/>
              </a:rPr>
              <a:t>Fit measured light cone with a 2-gaussian function to determine neutron position (current resolution is 0.8mm)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cs typeface="Arial" pitchFamily="34" charset="0"/>
              </a:rPr>
              <a:t>Developed for single crystal instruments</a:t>
            </a:r>
          </a:p>
          <a:p>
            <a:endParaRPr lang="en-US" dirty="0"/>
          </a:p>
        </p:txBody>
      </p:sp>
      <p:pic>
        <p:nvPicPr>
          <p:cNvPr id="5" name="Picture 12" descr="P927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838200"/>
            <a:ext cx="3384937" cy="2538703"/>
          </a:xfrm>
          <a:prstGeom prst="rect">
            <a:avLst/>
          </a:prstGeom>
          <a:noFill/>
        </p:spPr>
      </p:pic>
      <p:pic>
        <p:nvPicPr>
          <p:cNvPr id="13314" name="Picture 2" descr="The Anger camera optics package maps the scintillator area to the 6 x 6 mm PMT anod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96" y="3442010"/>
            <a:ext cx="3473604" cy="292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5" t="11408" r="22004" b="5466"/>
          <a:stretch/>
        </p:blipFill>
        <p:spPr>
          <a:xfrm>
            <a:off x="1282390" y="4191000"/>
            <a:ext cx="2213197" cy="2052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096" y="4191000"/>
            <a:ext cx="9813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scintillator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74063" y="3883223"/>
            <a:ext cx="12891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oupling plate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4267200"/>
            <a:ext cx="14382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photomultipliers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9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Camera</a:t>
            </a:r>
            <a:endParaRPr lang="en-US" dirty="0"/>
          </a:p>
        </p:txBody>
      </p:sp>
      <p:pic>
        <p:nvPicPr>
          <p:cNvPr id="14338" name="Picture 2" descr="Schematic of CCD neutron 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219977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4047" y="38862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/>
              <a:t>Point </a:t>
            </a:r>
            <a:r>
              <a:rPr lang="en-US" dirty="0"/>
              <a:t>source of neutrons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Neutron to light converter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First surface mirror (45 degree)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Light tight box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Standard camera lens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err="1"/>
              <a:t>Peltier</a:t>
            </a:r>
            <a:r>
              <a:rPr lang="en-US" dirty="0"/>
              <a:t> cooled CCD chip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Computer</a:t>
            </a:r>
          </a:p>
        </p:txBody>
      </p:sp>
      <p:pic>
        <p:nvPicPr>
          <p:cNvPr id="14340" name="Picture 4" descr="Photo of CCD neutron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2590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link.springer.com/article/10.1007%2F978-3-642-13271-1_30/lookinside/0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675" r="8373" b="62011"/>
          <a:stretch/>
        </p:blipFill>
        <p:spPr bwMode="auto">
          <a:xfrm>
            <a:off x="4114800" y="3699690"/>
            <a:ext cx="4953000" cy="259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Image Plates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75795"/>
            <a:ext cx="4419600" cy="267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1"/>
            <a:ext cx="4011167" cy="26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42" y="3534479"/>
            <a:ext cx="54578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6299" r="40000" b="13617"/>
          <a:stretch/>
        </p:blipFill>
        <p:spPr>
          <a:xfrm>
            <a:off x="838200" y="3607221"/>
            <a:ext cx="1697737" cy="260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14530"/>
            <a:ext cx="8718840" cy="551330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Low Flux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Fission </a:t>
            </a:r>
            <a:r>
              <a:rPr lang="en-US" sz="2400" b="1" dirty="0" smtClean="0">
                <a:solidFill>
                  <a:schemeClr val="tx2"/>
                </a:solidFill>
              </a:rPr>
              <a:t>Radioisotopes in a Low-Z Matrix: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AmBe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n/s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2"/>
                </a:solidFill>
              </a:rPr>
              <a:t>Photoneutron</a:t>
            </a:r>
            <a:r>
              <a:rPr lang="en-US" sz="2400" b="1" dirty="0" smtClean="0">
                <a:solidFill>
                  <a:schemeClr val="tx2"/>
                </a:solidFill>
              </a:rPr>
              <a:t> Emission: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arget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is bombarded by photons above its nuclear binding energy (10-40 MeV)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  10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n/s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Fission Radioisotopes: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Cf-252     10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n/s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Neutron </a:t>
            </a:r>
            <a:r>
              <a:rPr lang="en-US" sz="2400" b="1" dirty="0" smtClean="0">
                <a:solidFill>
                  <a:schemeClr val="tx2"/>
                </a:solidFill>
              </a:rPr>
              <a:t>Generators: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D/T beam on D/T metal hydride target induces fusion    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n/s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High Flux Sources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There </a:t>
            </a:r>
            <a:r>
              <a:rPr lang="en-US" b="1" dirty="0">
                <a:solidFill>
                  <a:schemeClr val="tx2"/>
                </a:solidFill>
              </a:rPr>
              <a:t>are two main types of high flux neutron sources: </a:t>
            </a:r>
            <a:r>
              <a:rPr lang="en-US" b="1" dirty="0" smtClean="0">
                <a:solidFill>
                  <a:srgbClr val="FF0000"/>
                </a:solidFill>
              </a:rPr>
              <a:t>continuous (10</a:t>
            </a:r>
            <a:r>
              <a:rPr lang="en-US" b="1" baseline="30000" dirty="0" smtClean="0">
                <a:solidFill>
                  <a:srgbClr val="FF0000"/>
                </a:solidFill>
              </a:rPr>
              <a:t>15</a:t>
            </a:r>
            <a:r>
              <a:rPr lang="en-US" b="1" dirty="0" smtClean="0">
                <a:solidFill>
                  <a:srgbClr val="FF0000"/>
                </a:solidFill>
              </a:rPr>
              <a:t> n/s)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pulsed (10</a:t>
            </a:r>
            <a:r>
              <a:rPr lang="en-US" b="1" baseline="30000" dirty="0" smtClean="0">
                <a:solidFill>
                  <a:srgbClr val="FF0000"/>
                </a:solidFill>
              </a:rPr>
              <a:t>16</a:t>
            </a:r>
            <a:r>
              <a:rPr lang="en-US" b="1" dirty="0" smtClean="0">
                <a:solidFill>
                  <a:srgbClr val="FF0000"/>
                </a:solidFill>
              </a:rPr>
              <a:t> n/s)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145541"/>
            <a:ext cx="4229100" cy="371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625"/>
          <a:stretch/>
        </p:blipFill>
        <p:spPr bwMode="auto">
          <a:xfrm>
            <a:off x="424528" y="3124200"/>
            <a:ext cx="4237196" cy="29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7954"/>
          </a:xfrm>
        </p:spPr>
        <p:txBody>
          <a:bodyPr/>
          <a:lstStyle/>
          <a:p>
            <a:r>
              <a:rPr lang="en-US" dirty="0" smtClean="0"/>
              <a:t>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23606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Continuous Source (Nuclear Reactors)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Neutrons produces by fission (usually </a:t>
            </a:r>
            <a:r>
              <a:rPr lang="en-US" sz="2000" b="1" baseline="30000" dirty="0" smtClean="0"/>
              <a:t>235</a:t>
            </a:r>
            <a:r>
              <a:rPr lang="en-US" sz="2000" b="1" dirty="0" smtClean="0"/>
              <a:t>U</a:t>
            </a:r>
            <a:r>
              <a:rPr lang="en-US" sz="2000" b="1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Fission spectrum </a:t>
            </a:r>
            <a:r>
              <a:rPr lang="en-US" sz="2000" b="1" dirty="0" smtClean="0"/>
              <a:t>must be moderated</a:t>
            </a:r>
            <a:endParaRPr lang="en-US" sz="2000" b="1" dirty="0"/>
          </a:p>
          <a:p>
            <a:pPr>
              <a:spcBef>
                <a:spcPts val="600"/>
              </a:spcBef>
            </a:pPr>
            <a:r>
              <a:rPr lang="en-US" sz="2000" b="1" dirty="0"/>
              <a:t>Neutrons produced at a more or less constant rate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Very high neutron fluxes (10</a:t>
            </a:r>
            <a:r>
              <a:rPr lang="en-US" sz="2000" b="1" baseline="30000" dirty="0"/>
              <a:t>15 </a:t>
            </a:r>
            <a:r>
              <a:rPr lang="en-US" sz="2000" b="1" dirty="0"/>
              <a:t>n/cm</a:t>
            </a:r>
            <a:r>
              <a:rPr lang="en-US" sz="2000" b="1" baseline="30000" dirty="0"/>
              <a:t>2</a:t>
            </a:r>
            <a:r>
              <a:rPr lang="en-US" sz="2000" b="1" dirty="0"/>
              <a:t>/s)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3400"/>
            <a:ext cx="3086100" cy="23156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285208" y="4459487"/>
            <a:ext cx="156324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NEUTRON PRODUCTION</a:t>
            </a:r>
            <a:endParaRPr lang="en-US" sz="9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00" y="1414576"/>
            <a:ext cx="5486400" cy="4648200"/>
            <a:chOff x="1600200" y="935876"/>
            <a:chExt cx="5486400" cy="4648200"/>
          </a:xfrm>
        </p:grpSpPr>
        <p:sp>
          <p:nvSpPr>
            <p:cNvPr id="5" name="Rectangle 4"/>
            <p:cNvSpPr/>
            <p:nvPr/>
          </p:nvSpPr>
          <p:spPr>
            <a:xfrm>
              <a:off x="1600200" y="935876"/>
              <a:ext cx="5486400" cy="4648200"/>
            </a:xfrm>
            <a:prstGeom prst="rect">
              <a:avLst/>
            </a:prstGeom>
            <a:solidFill>
              <a:schemeClr val="bg1"/>
            </a:solidFill>
            <a:ln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ttp://pplweb.mediaroom.com/file.php/36885/l_fissionproces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1518182"/>
              <a:ext cx="4267200" cy="348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59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Flux Isotope Reactor (HFIR)</a:t>
            </a:r>
            <a:endParaRPr lang="en-US" dirty="0"/>
          </a:p>
        </p:txBody>
      </p:sp>
      <p:pic>
        <p:nvPicPr>
          <p:cNvPr id="10244" name="Picture 4" descr="High Flux Isotope Rea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7620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5144"/>
          <a:stretch/>
        </p:blipFill>
        <p:spPr>
          <a:xfrm>
            <a:off x="5943600" y="2819399"/>
            <a:ext cx="2819400" cy="3522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1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 smtClean="0"/>
              <a:t>Neutron Sources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0432" y="609600"/>
            <a:ext cx="4830336" cy="23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Pulsed (Spallation Sources)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Neutrons produced by nuclear spallation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Neutron beams inherently pulsed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Neutron energies must be moderated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Very high peak fluxes (10</a:t>
            </a:r>
            <a:r>
              <a:rPr lang="en-US" sz="2000" b="1" baseline="30000" dirty="0"/>
              <a:t>16</a:t>
            </a:r>
            <a:r>
              <a:rPr lang="en-US" sz="2000" b="1" dirty="0"/>
              <a:t> n/cm</a:t>
            </a:r>
            <a:r>
              <a:rPr lang="en-US" sz="2000" b="1" baseline="30000" dirty="0"/>
              <a:t>2</a:t>
            </a:r>
            <a:r>
              <a:rPr lang="en-US" sz="2000" b="1" dirty="0"/>
              <a:t>/s)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" y="2866790"/>
            <a:ext cx="4820257" cy="3000610"/>
            <a:chOff x="228600" y="2866790"/>
            <a:chExt cx="4820257" cy="3000610"/>
          </a:xfrm>
        </p:grpSpPr>
        <p:pic>
          <p:nvPicPr>
            <p:cNvPr id="14" name="Picture 2" descr="https://web.archive.org/web/20140102230317/http:/neutrons.ornl.gov/images/sns/sns-conceptual-8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866790"/>
              <a:ext cx="4820257" cy="3000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60279" y="4800600"/>
              <a:ext cx="10550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00"/>
                  </a:solidFill>
                </a:rPr>
                <a:t>You are Here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676400" y="4610100"/>
              <a:ext cx="533400" cy="2286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099824" y="990600"/>
            <a:ext cx="4038600" cy="426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0070C0"/>
                </a:solidFill>
              </a:rPr>
              <a:t>How It Works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Negatively </a:t>
            </a:r>
            <a:r>
              <a:rPr lang="en-US" sz="2000" b="1" dirty="0"/>
              <a:t>charged hydrogen ions are produced by an ion source -&gt; H--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The ions are injected into a linear accelerator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The ions are passed through a stripper foil -&gt; proton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The protons pass into a ring where they accumulate in bunches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Each bunch of protons is released from the ring as a pulse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The high-energy proton pulses strike the target -&gt; </a:t>
            </a:r>
            <a:r>
              <a:rPr lang="en-US" sz="2000" b="1" dirty="0" smtClean="0"/>
              <a:t>neutrons</a:t>
            </a:r>
            <a:endParaRPr lang="en-US" sz="2000" b="1" dirty="0"/>
          </a:p>
        </p:txBody>
      </p:sp>
      <p:pic>
        <p:nvPicPr>
          <p:cNvPr id="20" name="Picture 5" descr="SNS Linac.">
            <a:hlinkClick r:id="rId3" tooltip="SNS Linac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2514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eb.archive.org/web/20140102203111/http:/neutrons.ornl.gov/images/sns_ring_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66791"/>
            <a:ext cx="4840356" cy="32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28599" y="2883517"/>
            <a:ext cx="4838708" cy="3441083"/>
            <a:chOff x="228599" y="2883517"/>
            <a:chExt cx="4838708" cy="3441083"/>
          </a:xfrm>
        </p:grpSpPr>
        <p:pic>
          <p:nvPicPr>
            <p:cNvPr id="9220" name="Picture 4" descr="https://web.archive.org/web/20140102210547/http:/neutrons.ornl.gov/images/sns_target_200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7" t="25048" r="8381" b="25048"/>
            <a:stretch/>
          </p:blipFill>
          <p:spPr bwMode="auto">
            <a:xfrm>
              <a:off x="228599" y="2883517"/>
              <a:ext cx="2522083" cy="148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101" y="4239913"/>
              <a:ext cx="3124206" cy="2084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96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Exactly is Neutron Spallation?</a:t>
            </a:r>
            <a:endParaRPr lang="en-US" dirty="0"/>
          </a:p>
        </p:txBody>
      </p:sp>
      <p:pic>
        <p:nvPicPr>
          <p:cNvPr id="11266" name="Picture 2" descr="http://irfu.cea.fr/Images/astImg/2229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76287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90906" y="5504017"/>
            <a:ext cx="16353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Fission Products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90906" y="2895600"/>
            <a:ext cx="18053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Intra-Nuclear Cascade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38600" y="2967335"/>
            <a:ext cx="13724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Excited Nucleus</a:t>
            </a:r>
          </a:p>
          <a:p>
            <a:r>
              <a:rPr lang="en-US" sz="1200" b="1" dirty="0" smtClean="0"/>
              <a:t>Evaporation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81800" y="4343400"/>
            <a:ext cx="15632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Spallation Residue</a:t>
            </a:r>
          </a:p>
          <a:p>
            <a:r>
              <a:rPr lang="en-US" sz="1200" b="1" dirty="0">
                <a:latin typeface="Symbol" panose="05050102010706020507" pitchFamily="18" charset="2"/>
              </a:rPr>
              <a:t>a</a:t>
            </a:r>
            <a:r>
              <a:rPr lang="en-US" sz="1200" b="1" dirty="0" smtClean="0">
                <a:latin typeface="Symbol" panose="05050102010706020507" pitchFamily="18" charset="2"/>
              </a:rPr>
              <a:t>, b, g </a:t>
            </a:r>
            <a:r>
              <a:rPr lang="en-US" sz="1200" b="1" dirty="0" smtClean="0"/>
              <a:t>decay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0600" y="1713571"/>
            <a:ext cx="9780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 (1 GeV)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 rot="-2280000">
            <a:off x="3379025" y="2885561"/>
            <a:ext cx="1524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38506" y="2815302"/>
            <a:ext cx="1524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-2280000">
            <a:off x="1892487" y="1647443"/>
            <a:ext cx="1524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550690" cy="487954"/>
          </a:xfrm>
        </p:spPr>
        <p:txBody>
          <a:bodyPr/>
          <a:lstStyle/>
          <a:p>
            <a:r>
              <a:rPr lang="en-US" dirty="0" smtClean="0"/>
              <a:t>Spallation Neutron Source (SNS)</a:t>
            </a:r>
            <a:endParaRPr lang="en-US" dirty="0"/>
          </a:p>
        </p:txBody>
      </p:sp>
      <p:pic>
        <p:nvPicPr>
          <p:cNvPr id="8198" name="Picture 6" descr="https://public.ornl.gov/site/gallery/originals/p99S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" y="685800"/>
            <a:ext cx="910742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28106"/>
              </p:ext>
            </p:extLst>
          </p:nvPr>
        </p:nvGraphicFramePr>
        <p:xfrm>
          <a:off x="152400" y="271764"/>
          <a:ext cx="9601200" cy="643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271764"/>
                        <a:ext cx="9601200" cy="6433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84748"/>
          </a:xfrm>
        </p:spPr>
        <p:txBody>
          <a:bodyPr/>
          <a:lstStyle/>
          <a:p>
            <a:r>
              <a:rPr lang="en-US" dirty="0" smtClean="0"/>
              <a:t>Pulsed vs </a:t>
            </a:r>
            <a:r>
              <a:rPr lang="en-US" dirty="0" smtClean="0"/>
              <a:t>Continuous    </a:t>
            </a:r>
            <a:r>
              <a:rPr lang="en-US" dirty="0" smtClean="0">
                <a:solidFill>
                  <a:srgbClr val="FF0000"/>
                </a:solidFill>
              </a:rPr>
              <a:t>Apples</a:t>
            </a:r>
            <a:r>
              <a:rPr lang="en-US" dirty="0" smtClean="0"/>
              <a:t> vs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Oranges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8590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Spallation Neutron Source (pulsed)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9550" y="4872335"/>
            <a:ext cx="594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High Flux Isotope Reactor (continuous)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28600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peak </a:t>
            </a:r>
            <a:r>
              <a:rPr lang="en-US" b="1" dirty="0" smtClean="0"/>
              <a:t>neutron production </a:t>
            </a:r>
            <a:r>
              <a:rPr lang="en-US" b="1" dirty="0" smtClean="0"/>
              <a:t>of the </a:t>
            </a:r>
            <a:r>
              <a:rPr lang="en-US" b="1" dirty="0" smtClean="0">
                <a:solidFill>
                  <a:srgbClr val="006600"/>
                </a:solidFill>
              </a:rPr>
              <a:t>SNS</a:t>
            </a:r>
            <a:r>
              <a:rPr lang="en-US" b="1" dirty="0" smtClean="0"/>
              <a:t> is about 10x </a:t>
            </a:r>
            <a:r>
              <a:rPr lang="en-US" b="1" dirty="0" smtClean="0"/>
              <a:t>that of </a:t>
            </a: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HFIR</a:t>
            </a:r>
          </a:p>
          <a:p>
            <a:endParaRPr lang="en-US" dirty="0"/>
          </a:p>
          <a:p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HFIR</a:t>
            </a:r>
            <a:r>
              <a:rPr lang="en-US" b="1" dirty="0" smtClean="0"/>
              <a:t> </a:t>
            </a:r>
            <a:r>
              <a:rPr lang="en-US" b="1" dirty="0" smtClean="0"/>
              <a:t>neutron production </a:t>
            </a:r>
            <a:r>
              <a:rPr lang="en-US" b="1" dirty="0" smtClean="0"/>
              <a:t>is about 15x the </a:t>
            </a:r>
            <a:r>
              <a:rPr lang="en-US" b="1" dirty="0" smtClean="0">
                <a:solidFill>
                  <a:srgbClr val="FF0000"/>
                </a:solidFill>
              </a:rPr>
              <a:t>time averaged </a:t>
            </a:r>
            <a:r>
              <a:rPr lang="en-US" b="1" dirty="0" smtClean="0"/>
              <a:t>production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of the </a:t>
            </a:r>
            <a:r>
              <a:rPr lang="en-US" b="1" dirty="0" smtClean="0">
                <a:solidFill>
                  <a:srgbClr val="006600"/>
                </a:solidFill>
              </a:rPr>
              <a:t>SNS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427463" y="2951462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Neutrons Produced (n/s)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5867400"/>
            <a:ext cx="15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(</a:t>
            </a:r>
            <a:r>
              <a:rPr lang="en-US" sz="2400" b="1" dirty="0" err="1" smtClean="0">
                <a:latin typeface="Symbol" panose="05050102010706020507" pitchFamily="18" charset="2"/>
              </a:rPr>
              <a:t>m</a:t>
            </a:r>
            <a:r>
              <a:rPr lang="en-US" sz="2400" b="1" dirty="0" err="1" smtClean="0"/>
              <a:t>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472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4748"/>
          </a:xfrm>
        </p:spPr>
        <p:txBody>
          <a:bodyPr/>
          <a:lstStyle/>
          <a:p>
            <a:r>
              <a:rPr lang="en-US" dirty="0" smtClean="0"/>
              <a:t>Neutron Sources: Energy Spectrum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5016"/>
            <a:ext cx="4557143" cy="27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137" y="1032649"/>
            <a:ext cx="611065" cy="300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500"/>
              </a:spcAft>
            </a:pPr>
            <a:r>
              <a:rPr lang="en-US" sz="1200" b="1" dirty="0" smtClean="0"/>
              <a:t>1</a:t>
            </a:r>
          </a:p>
          <a:p>
            <a:pPr algn="r">
              <a:spcAft>
                <a:spcPts val="1500"/>
              </a:spcAft>
            </a:pPr>
            <a:r>
              <a:rPr lang="en-US" sz="1200" b="1" dirty="0" smtClean="0"/>
              <a:t>10</a:t>
            </a:r>
            <a:r>
              <a:rPr lang="en-US" sz="1200" b="1" baseline="30000" dirty="0" smtClean="0"/>
              <a:t>-1</a:t>
            </a:r>
          </a:p>
          <a:p>
            <a:pPr algn="r">
              <a:spcAft>
                <a:spcPts val="1500"/>
              </a:spcAft>
            </a:pPr>
            <a:r>
              <a:rPr lang="en-US" sz="1200" b="1" dirty="0" smtClean="0"/>
              <a:t>10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  <a:p>
            <a:pPr algn="r">
              <a:spcAft>
                <a:spcPts val="1500"/>
              </a:spcAft>
            </a:pPr>
            <a:r>
              <a:rPr lang="en-US" sz="1200" b="1" dirty="0" smtClean="0"/>
              <a:t>10</a:t>
            </a:r>
            <a:r>
              <a:rPr lang="en-US" sz="1200" b="1" baseline="30000" dirty="0" smtClean="0"/>
              <a:t>-3</a:t>
            </a:r>
            <a:endParaRPr lang="en-US" sz="1200" b="1" baseline="30000" dirty="0"/>
          </a:p>
          <a:p>
            <a:pPr algn="r">
              <a:spcAft>
                <a:spcPts val="1500"/>
              </a:spcAft>
            </a:pPr>
            <a:r>
              <a:rPr lang="en-US" sz="1200" b="1" dirty="0" smtClean="0"/>
              <a:t>10</a:t>
            </a:r>
            <a:r>
              <a:rPr lang="en-US" sz="1200" b="1" baseline="30000" dirty="0" smtClean="0"/>
              <a:t>-4</a:t>
            </a:r>
            <a:endParaRPr lang="en-US" sz="1200" b="1" baseline="30000" dirty="0"/>
          </a:p>
          <a:p>
            <a:pPr algn="r">
              <a:spcAft>
                <a:spcPts val="1500"/>
              </a:spcAft>
            </a:pPr>
            <a:r>
              <a:rPr lang="en-US" sz="1200" b="1" dirty="0" smtClean="0"/>
              <a:t>10</a:t>
            </a:r>
            <a:r>
              <a:rPr lang="en-US" sz="1200" b="1" baseline="30000" dirty="0" smtClean="0"/>
              <a:t>-5</a:t>
            </a:r>
            <a:endParaRPr lang="en-US" sz="1200" b="1" baseline="30000" dirty="0"/>
          </a:p>
          <a:p>
            <a:pPr algn="r">
              <a:spcAft>
                <a:spcPts val="1500"/>
              </a:spcAft>
            </a:pPr>
            <a:r>
              <a:rPr lang="en-US" sz="1200" b="1" dirty="0" smtClean="0"/>
              <a:t>10</a:t>
            </a:r>
            <a:r>
              <a:rPr lang="en-US" sz="1200" b="1" baseline="30000" dirty="0" smtClean="0"/>
              <a:t>-6</a:t>
            </a:r>
            <a:endParaRPr lang="en-US" sz="1200" b="1" baseline="30000" dirty="0"/>
          </a:p>
          <a:p>
            <a:endParaRPr lang="en-US" baseline="30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83166" y="342341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 smtClean="0"/>
              <a:t>-4</a:t>
            </a:r>
            <a:endParaRPr lang="en-US" sz="1200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1546302" y="342341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 smtClean="0"/>
              <a:t>-3</a:t>
            </a:r>
            <a:endParaRPr lang="en-US" sz="12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2107674" y="342341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2663381" y="342341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 smtClean="0"/>
              <a:t>-1</a:t>
            </a:r>
            <a:endParaRPr lang="en-US" sz="12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291468" y="342341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65396" y="3423416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28532" y="3423416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9670" y="3443783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r>
              <a:rPr lang="en-US" sz="1200" b="1" baseline="300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28868" y="197671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Neutron Leakage</a:t>
            </a:r>
          </a:p>
          <a:p>
            <a:pPr algn="ctr"/>
            <a:r>
              <a:rPr lang="en-US" dirty="0" smtClean="0"/>
              <a:t>(spectra normalized)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26610" y="358748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(MeV)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85013" y="133375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chemeClr val="tx2">
                    <a:lumMod val="75000"/>
                  </a:schemeClr>
                </a:solidFill>
              </a:rPr>
              <a:t>235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 fission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2326" y="254364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800MeV protons 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for W spallation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244" y="908816"/>
            <a:ext cx="47163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http://www.inbk.rwth-aachen.de/publikationen/Shetty_Nabbi_High_Energy_Proton_Beam_2011.pdf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4267200"/>
            <a:ext cx="5160065" cy="1604972"/>
            <a:chOff x="228600" y="4113878"/>
            <a:chExt cx="5160065" cy="1604972"/>
          </a:xfrm>
        </p:grpSpPr>
        <p:sp>
          <p:nvSpPr>
            <p:cNvPr id="20" name="TextBox 19"/>
            <p:cNvSpPr txBox="1"/>
            <p:nvPr/>
          </p:nvSpPr>
          <p:spPr>
            <a:xfrm>
              <a:off x="1004724" y="5063448"/>
              <a:ext cx="1674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Incident </a:t>
              </a:r>
              <a:r>
                <a:rPr lang="en-US" sz="1200" b="1" dirty="0" err="1" smtClean="0"/>
                <a:t>Wavevector</a:t>
              </a:r>
              <a:endParaRPr lang="en-US" sz="12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009176" y="5275324"/>
              <a:ext cx="1665248" cy="0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211544" y="4576514"/>
              <a:ext cx="1535151" cy="676508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Direct Access Storage 22"/>
            <p:cNvSpPr/>
            <p:nvPr/>
          </p:nvSpPr>
          <p:spPr>
            <a:xfrm rot="16200000">
              <a:off x="2709739" y="5061591"/>
              <a:ext cx="468351" cy="427464"/>
            </a:xfrm>
            <a:prstGeom prst="flowChartMagneticDrum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23"/>
            <p:cNvSpPr/>
            <p:nvPr/>
          </p:nvSpPr>
          <p:spPr>
            <a:xfrm rot="3720000">
              <a:off x="4867507" y="4294014"/>
              <a:ext cx="141249" cy="356839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28600" y="4911048"/>
              <a:ext cx="731520" cy="7315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9689" y="5121435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Source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9489" y="5441851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Sample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20166512">
              <a:off x="4582034" y="411387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Detector</a:t>
              </a:r>
              <a:endParaRPr lang="en-US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 rot="20157991">
              <a:off x="3034211" y="4707878"/>
              <a:ext cx="1781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Scattered </a:t>
              </a:r>
              <a:r>
                <a:rPr lang="en-US" sz="1200" b="1" dirty="0" err="1" smtClean="0"/>
                <a:t>Wavevector</a:t>
              </a:r>
              <a:endParaRPr lang="en-US" sz="12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66752" y="5230728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k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  <p:sp>
          <p:nvSpPr>
            <p:cNvPr id="31" name="TextBox 30"/>
            <p:cNvSpPr txBox="1"/>
            <p:nvPr/>
          </p:nvSpPr>
          <p:spPr>
            <a:xfrm rot="20151209">
              <a:off x="3992099" y="4779614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k</a:t>
              </a:r>
              <a:r>
                <a:rPr lang="en-US" baseline="-25000" dirty="0" err="1" smtClean="0"/>
                <a:t>f</a:t>
              </a:r>
              <a:endParaRPr lang="en-US" baseline="-250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196686" y="5275324"/>
              <a:ext cx="16652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517543" y="4362271"/>
            <a:ext cx="3662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But </a:t>
            </a:r>
            <a:r>
              <a:rPr lang="en-US" dirty="0" smtClean="0">
                <a:solidFill>
                  <a:srgbClr val="002060"/>
                </a:solidFill>
              </a:rPr>
              <a:t>for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</a:rPr>
              <a:t>=1.8Å :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(typical interatomic distance)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E=25meV (that’s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MeV!)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5545873" y="915552"/>
                <a:ext cx="3248197" cy="379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 smtClean="0"/>
                  <a:t>E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k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B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86.1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7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b="0" i="0" baseline="30000" smtClean="0">
                            <a:latin typeface="Cambria Math"/>
                          </a:rPr>
                          <m:t>-6 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eV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K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/>
                      </a:rPr>
                      <m:t>T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873" y="915552"/>
                <a:ext cx="3248197" cy="379848"/>
              </a:xfrm>
              <a:prstGeom prst="rect">
                <a:avLst/>
              </a:prstGeom>
              <a:blipFill rotWithShape="1">
                <a:blip r:embed="rId3"/>
                <a:stretch>
                  <a:fillRect l="-1689" t="-7937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5521712" y="5678269"/>
            <a:ext cx="351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 </a:t>
            </a:r>
            <a:r>
              <a:rPr lang="en-US" dirty="0" smtClean="0">
                <a:solidFill>
                  <a:srgbClr val="FF0000"/>
                </a:solidFill>
              </a:rPr>
              <a:t>for E=25meV, T=290K =17°C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hat’s </a:t>
            </a:r>
            <a:r>
              <a:rPr lang="en-US" dirty="0" smtClean="0">
                <a:solidFill>
                  <a:srgbClr val="FF0000"/>
                </a:solidFill>
              </a:rPr>
              <a:t>ambient temperature!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7732" y="1307068"/>
            <a:ext cx="358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E = 2 MeV, T = 2.3 x 10</a:t>
            </a:r>
            <a:r>
              <a:rPr lang="en-US" baseline="30000" dirty="0" smtClean="0"/>
              <a:t>10</a:t>
            </a:r>
            <a:r>
              <a:rPr lang="en-US" dirty="0" smtClean="0"/>
              <a:t> K !!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6492084" y="3352800"/>
                <a:ext cx="2347116" cy="665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81.81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eV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K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084" y="3352800"/>
                <a:ext cx="2347116" cy="6650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5516136" y="1993513"/>
                <a:ext cx="1701491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k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v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136" y="1993513"/>
                <a:ext cx="1701491" cy="6127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5482412" y="2601857"/>
                <a:ext cx="2670988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E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k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412" y="2601857"/>
                <a:ext cx="2670988" cy="7938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1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F66F0BBC41B4FA16034DE579662C1" ma:contentTypeVersion="0" ma:contentTypeDescription="Create a new document." ma:contentTypeScope="" ma:versionID="3bff40700c531db616ac86c30ca65e3e">
  <xsd:schema xmlns:xsd="http://www.w3.org/2001/XMLSchema" xmlns:p="http://schemas.microsoft.com/office/2006/metadata/properties" targetNamespace="http://schemas.microsoft.com/office/2006/metadata/properties" ma:root="true" ma:fieldsID="1ec6fd9044c2bddf90a5019f4c78f2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3FFB169-BB14-4B76-81D3-67C1AAE3C9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65736A-B13D-487A-A977-26312EE0BDD2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6625D14-8715-4633-B23A-D63556B48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10886</TotalTime>
  <Words>829</Words>
  <Application>Microsoft Office PowerPoint</Application>
  <PresentationFormat>On-screen Show (4:3)</PresentationFormat>
  <Paragraphs>145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Default Theme</vt:lpstr>
      <vt:lpstr>Graph</vt:lpstr>
      <vt:lpstr>Neutron Generation and Detection</vt:lpstr>
      <vt:lpstr>Neutron Sources</vt:lpstr>
      <vt:lpstr>Neutron Sources</vt:lpstr>
      <vt:lpstr>High Flux Isotope Reactor (HFIR)</vt:lpstr>
      <vt:lpstr>Neutron Sources</vt:lpstr>
      <vt:lpstr>What Exactly is Neutron Spallation?</vt:lpstr>
      <vt:lpstr>Spallation Neutron Source (SNS)</vt:lpstr>
      <vt:lpstr>Pulsed vs Continuous    Apples vs Oranges</vt:lpstr>
      <vt:lpstr>Neutron Sources: Energy Spectrum</vt:lpstr>
      <vt:lpstr>Moderators: GeV→MeV→keV→eV→meV</vt:lpstr>
      <vt:lpstr>Neutron Detectors</vt:lpstr>
      <vt:lpstr>Neutron Detectors: 3He</vt:lpstr>
      <vt:lpstr>Neutron Detectors: Scintillators</vt:lpstr>
      <vt:lpstr>Wave Shifting Fiber Detectors on VULCAN</vt:lpstr>
      <vt:lpstr>Detectors: Anger Cameras</vt:lpstr>
      <vt:lpstr>Neutron Camera</vt:lpstr>
      <vt:lpstr>Neutron Image Plates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Robertson, Lee</cp:lastModifiedBy>
  <cp:revision>133</cp:revision>
  <dcterms:created xsi:type="dcterms:W3CDTF">2013-01-10T13:59:48Z</dcterms:created>
  <dcterms:modified xsi:type="dcterms:W3CDTF">2015-06-19T17:21:52Z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0x01010097AF66F0BBC41B4FA16034DE579662C1</vt:lpwstr>
  </property>
</Properties>
</file>