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avi" ContentType="video/avi"/>
  <Default Extension="gif" ContentType="image/gif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5" r:id="rId4"/>
  </p:sldMasterIdLst>
  <p:notesMasterIdLst>
    <p:notesMasterId r:id="rId33"/>
  </p:notesMasterIdLst>
  <p:sldIdLst>
    <p:sldId id="299" r:id="rId5"/>
    <p:sldId id="260" r:id="rId6"/>
    <p:sldId id="264" r:id="rId7"/>
    <p:sldId id="300" r:id="rId8"/>
    <p:sldId id="265" r:id="rId9"/>
    <p:sldId id="267" r:id="rId10"/>
    <p:sldId id="278" r:id="rId11"/>
    <p:sldId id="279" r:id="rId12"/>
    <p:sldId id="270" r:id="rId13"/>
    <p:sldId id="280" r:id="rId14"/>
    <p:sldId id="281" r:id="rId15"/>
    <p:sldId id="282" r:id="rId16"/>
    <p:sldId id="287" r:id="rId17"/>
    <p:sldId id="288" r:id="rId18"/>
    <p:sldId id="268" r:id="rId19"/>
    <p:sldId id="271" r:id="rId20"/>
    <p:sldId id="272" r:id="rId21"/>
    <p:sldId id="273" r:id="rId22"/>
    <p:sldId id="298" r:id="rId23"/>
    <p:sldId id="269" r:id="rId24"/>
    <p:sldId id="274" r:id="rId25"/>
    <p:sldId id="297" r:id="rId26"/>
    <p:sldId id="276" r:id="rId27"/>
    <p:sldId id="289" r:id="rId28"/>
    <p:sldId id="290" r:id="rId29"/>
    <p:sldId id="291" r:id="rId30"/>
    <p:sldId id="292" r:id="rId31"/>
    <p:sldId id="293" r:id="rId32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128" d="100"/>
          <a:sy n="128" d="100"/>
        </p:scale>
        <p:origin x="-1134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wmf"/><Relationship Id="rId1" Type="http://schemas.openxmlformats.org/officeDocument/2006/relationships/image" Target="../media/image3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081" y="0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612A6248-BD3D-45E3-B155-5961D01D0764}" type="datetimeFigureOut">
              <a:rPr lang="en-US" smtClean="0"/>
              <a:t>6/17/2015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94" tIns="45647" rIns="91294" bIns="4564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406" y="4415156"/>
            <a:ext cx="5609588" cy="4183697"/>
          </a:xfrm>
          <a:prstGeom prst="rect">
            <a:avLst/>
          </a:prstGeom>
        </p:spPr>
        <p:txBody>
          <a:bodyPr vert="horz" lIns="91294" tIns="45647" rIns="91294" bIns="45647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312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081" y="8830312"/>
            <a:ext cx="3037735" cy="464503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AEB1DCC9-1543-4C22-9A2C-8668137353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549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auto">
          <a:xfrm>
            <a:off x="0" y="6426099"/>
            <a:ext cx="9144000" cy="431901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6200000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6085342" y="0"/>
            <a:ext cx="3071004" cy="6426099"/>
          </a:xfrm>
          <a:prstGeom prst="rect">
            <a:avLst/>
          </a:prstGeom>
          <a:gradFill flip="none" rotWithShape="1">
            <a:gsLst>
              <a:gs pos="0">
                <a:srgbClr val="008657">
                  <a:shade val="30000"/>
                  <a:satMod val="115000"/>
                </a:srgbClr>
              </a:gs>
              <a:gs pos="50000">
                <a:srgbClr val="008657">
                  <a:shade val="67500"/>
                  <a:satMod val="115000"/>
                </a:srgbClr>
              </a:gs>
              <a:gs pos="100000">
                <a:srgbClr val="008657">
                  <a:shade val="100000"/>
                  <a:satMod val="115000"/>
                </a:srgbClr>
              </a:gs>
            </a:gsLst>
            <a:lin ang="8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27000" dist="38100" dir="10800000" algn="r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179737"/>
            <a:ext cx="4160172" cy="877163"/>
          </a:xfrm>
        </p:spPr>
        <p:txBody>
          <a:bodyPr/>
          <a:lstStyle>
            <a:lvl1pPr algn="l">
              <a:defRPr>
                <a:solidFill>
                  <a:srgbClr val="008657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1761403"/>
            <a:ext cx="3255297" cy="42473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New_DOE_Logo_Color_042808.png"/>
          <p:cNvPicPr>
            <a:picLocks noChangeAspect="1"/>
          </p:cNvPicPr>
          <p:nvPr/>
        </p:nvPicPr>
        <p:blipFill rotWithShape="1">
          <a:blip r:embed="rId2" cstate="print"/>
          <a:srcRect l="-1" t="-11082" r="-3675" b="-11082"/>
          <a:stretch/>
        </p:blipFill>
        <p:spPr bwMode="auto">
          <a:xfrm>
            <a:off x="303417" y="6437974"/>
            <a:ext cx="1417315" cy="42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52" y="6485683"/>
            <a:ext cx="2404872" cy="30508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5" b="6294"/>
          <a:stretch/>
        </p:blipFill>
        <p:spPr>
          <a:xfrm>
            <a:off x="6085342" y="283"/>
            <a:ext cx="3075160" cy="64258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033" y="660860"/>
            <a:ext cx="4626281" cy="466344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7062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 bwMode="auto">
          <a:xfrm>
            <a:off x="0" y="6426099"/>
            <a:ext cx="9144000" cy="43190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127000" dist="38100" dir="18900000" algn="bl" rotWithShape="0">
              <a:prstClr val="black">
                <a:alpha val="20000"/>
              </a:prstClr>
            </a:outerShdw>
          </a:effectLst>
        </p:spPr>
        <p:txBody>
          <a:bodyPr/>
          <a:lstStyle/>
          <a:p>
            <a:pPr eaLnBrk="0" hangingPunct="0">
              <a:defRPr/>
            </a:pPr>
            <a:endParaRPr lang="en-US"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452" y="6485683"/>
            <a:ext cx="2404872" cy="305082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02910" y="177800"/>
            <a:ext cx="8229600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96560" y="1291787"/>
            <a:ext cx="8229600" cy="195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22695" y="6688586"/>
            <a:ext cx="2103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800" baseline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800" baseline="0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256"/>
          <p:cNvSpPr txBox="1">
            <a:spLocks noChangeArrowheads="1"/>
          </p:cNvSpPr>
          <p:nvPr/>
        </p:nvSpPr>
        <p:spPr>
          <a:xfrm>
            <a:off x="216123" y="6633485"/>
            <a:ext cx="2895600" cy="182562"/>
          </a:xfrm>
          <a:prstGeom prst="rect">
            <a:avLst/>
          </a:prstGeom>
          <a:ln/>
        </p:spPr>
        <p:txBody>
          <a:bodyPr/>
          <a:lstStyle/>
          <a:p>
            <a:pPr algn="l"/>
            <a:r>
              <a:rPr lang="en-US" sz="80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Neutron</a:t>
            </a:r>
            <a:r>
              <a:rPr lang="en-US" sz="800" baseline="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 Optics and </a:t>
            </a:r>
            <a:r>
              <a:rPr lang="en-US" sz="800" baseline="0" dirty="0" smtClean="0">
                <a:solidFill>
                  <a:schemeClr val="bg1">
                    <a:lumMod val="65000"/>
                  </a:schemeClr>
                </a:solidFill>
                <a:latin typeface="Arial" pitchFamily="34" charset="0"/>
                <a:cs typeface="Arial" pitchFamily="34" charset="0"/>
              </a:rPr>
              <a:t>Instrumentation</a:t>
            </a:r>
            <a:endParaRPr lang="en-US" sz="800" dirty="0">
              <a:solidFill>
                <a:schemeClr val="bg1">
                  <a:lumMod val="6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4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6.jpeg"/><Relationship Id="rId7" Type="http://schemas.openxmlformats.org/officeDocument/2006/relationships/image" Target="../media/image6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Relationship Id="rId9" Type="http://schemas.openxmlformats.org/officeDocument/2006/relationships/image" Target="../media/image6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hyperlink" Target="http://blogs.knoxnews.com/knx/munger/IMG_0679.JPG" TargetMode="External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gif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6.jpeg"/><Relationship Id="rId7" Type="http://schemas.openxmlformats.org/officeDocument/2006/relationships/image" Target="../media/image79.tiff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tif"/><Relationship Id="rId5" Type="http://schemas.openxmlformats.org/officeDocument/2006/relationships/image" Target="../media/image77.jpe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1.png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2278" y="319207"/>
            <a:ext cx="4826922" cy="877163"/>
          </a:xfrm>
        </p:spPr>
        <p:txBody>
          <a:bodyPr/>
          <a:lstStyle/>
          <a:p>
            <a:r>
              <a:rPr lang="en-US" dirty="0"/>
              <a:t>Neutron </a:t>
            </a:r>
            <a:r>
              <a:rPr lang="en-US" dirty="0" smtClean="0"/>
              <a:t>Optics </a:t>
            </a:r>
            <a:r>
              <a:rPr lang="en-US" dirty="0"/>
              <a:t>and </a:t>
            </a:r>
            <a:r>
              <a:rPr lang="en-US" dirty="0" smtClean="0"/>
              <a:t>Instrumentation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2278" y="2590800"/>
            <a:ext cx="4141122" cy="2751522"/>
          </a:xfrm>
        </p:spPr>
        <p:txBody>
          <a:bodyPr/>
          <a:lstStyle/>
          <a:p>
            <a:r>
              <a:rPr lang="en-US" b="1" dirty="0" smtClean="0"/>
              <a:t>Lee Robertson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Instrument &amp; Source Division</a:t>
            </a:r>
          </a:p>
          <a:p>
            <a:pPr>
              <a:spcBef>
                <a:spcPts val="0"/>
              </a:spcBef>
            </a:pPr>
            <a:r>
              <a:rPr lang="en-US" b="1" dirty="0" smtClean="0"/>
              <a:t>Oak Ridge National Laboratory</a:t>
            </a:r>
          </a:p>
          <a:p>
            <a:pPr>
              <a:spcBef>
                <a:spcPts val="0"/>
              </a:spcBef>
            </a:pPr>
            <a:endParaRPr lang="en-US" b="1" dirty="0"/>
          </a:p>
          <a:p>
            <a:pPr>
              <a:spcBef>
                <a:spcPts val="0"/>
              </a:spcBef>
            </a:pPr>
            <a:r>
              <a:rPr lang="en-US" dirty="0"/>
              <a:t>17</a:t>
            </a:r>
            <a:r>
              <a:rPr lang="en-US" baseline="30000" dirty="0"/>
              <a:t>th</a:t>
            </a:r>
            <a:r>
              <a:rPr lang="en-US" dirty="0"/>
              <a:t> National School on Neutron and X-ray Scattering</a:t>
            </a:r>
          </a:p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June 21, 2015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69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Choppers and Velocity Selectors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546" y="1954755"/>
            <a:ext cx="2760084" cy="2024062"/>
          </a:xfrm>
        </p:spPr>
      </p:pic>
      <p:pic>
        <p:nvPicPr>
          <p:cNvPr id="5" name="Picture 2"/>
          <p:cNvPicPr preferRelativeResize="0"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4716" y="1243884"/>
            <a:ext cx="1906632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9" t="10074" r="11440" b="12682"/>
          <a:stretch/>
        </p:blipFill>
        <p:spPr>
          <a:xfrm>
            <a:off x="614358" y="4192855"/>
            <a:ext cx="2743200" cy="2103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77953" y="3972060"/>
            <a:ext cx="1841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TOF Timing Diagram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123678" y="4966529"/>
            <a:ext cx="9813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Distance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1013930" y="6180038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1</a:t>
            </a:r>
            <a:endParaRPr lang="en-US" sz="1100" dirty="0"/>
          </a:p>
        </p:txBody>
      </p:sp>
      <p:sp>
        <p:nvSpPr>
          <p:cNvPr id="10" name="TextBox 9"/>
          <p:cNvSpPr txBox="1"/>
          <p:nvPr/>
        </p:nvSpPr>
        <p:spPr>
          <a:xfrm>
            <a:off x="1318032" y="6180038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2</a:t>
            </a:r>
            <a:endParaRPr lang="en-US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1628078" y="617511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3</a:t>
            </a:r>
            <a:endParaRPr lang="en-US" sz="1100" dirty="0"/>
          </a:p>
        </p:txBody>
      </p:sp>
      <p:sp>
        <p:nvSpPr>
          <p:cNvPr id="12" name="TextBox 11"/>
          <p:cNvSpPr txBox="1"/>
          <p:nvPr/>
        </p:nvSpPr>
        <p:spPr>
          <a:xfrm>
            <a:off x="1914292" y="6166625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4</a:t>
            </a:r>
            <a:endParaRPr lang="en-US" sz="1100" dirty="0"/>
          </a:p>
        </p:txBody>
      </p:sp>
      <p:sp>
        <p:nvSpPr>
          <p:cNvPr id="13" name="TextBox 12"/>
          <p:cNvSpPr txBox="1"/>
          <p:nvPr/>
        </p:nvSpPr>
        <p:spPr>
          <a:xfrm>
            <a:off x="2225129" y="6180038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5</a:t>
            </a:r>
            <a:endParaRPr lang="en-US" sz="1100" dirty="0"/>
          </a:p>
        </p:txBody>
      </p:sp>
      <p:sp>
        <p:nvSpPr>
          <p:cNvPr id="14" name="TextBox 13"/>
          <p:cNvSpPr txBox="1"/>
          <p:nvPr/>
        </p:nvSpPr>
        <p:spPr>
          <a:xfrm>
            <a:off x="2532947" y="6175117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6</a:t>
            </a:r>
            <a:endParaRPr lang="en-US" sz="1100" dirty="0"/>
          </a:p>
        </p:txBody>
      </p:sp>
      <p:sp>
        <p:nvSpPr>
          <p:cNvPr id="15" name="TextBox 14"/>
          <p:cNvSpPr txBox="1"/>
          <p:nvPr/>
        </p:nvSpPr>
        <p:spPr>
          <a:xfrm>
            <a:off x="2840765" y="6166625"/>
            <a:ext cx="2632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7</a:t>
            </a:r>
            <a:endParaRPr lang="en-US" sz="1100" dirty="0"/>
          </a:p>
        </p:txBody>
      </p:sp>
      <p:sp>
        <p:nvSpPr>
          <p:cNvPr id="16" name="TextBox 15"/>
          <p:cNvSpPr txBox="1"/>
          <p:nvPr/>
        </p:nvSpPr>
        <p:spPr>
          <a:xfrm>
            <a:off x="1563177" y="6296648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Frame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1051933" y="795458"/>
            <a:ext cx="18533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Disk Chopper</a:t>
            </a:r>
            <a:endParaRPr lang="en-US" sz="2000" b="1" dirty="0"/>
          </a:p>
        </p:txBody>
      </p:sp>
      <p:sp>
        <p:nvSpPr>
          <p:cNvPr id="18" name="Rectangle 17"/>
          <p:cNvSpPr/>
          <p:nvPr/>
        </p:nvSpPr>
        <p:spPr>
          <a:xfrm>
            <a:off x="5739161" y="1366892"/>
            <a:ext cx="2631688" cy="2260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5739161" y="2320208"/>
            <a:ext cx="2631688" cy="37838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6133170" y="1523503"/>
            <a:ext cx="1843669" cy="194774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c 20"/>
          <p:cNvSpPr/>
          <p:nvPr/>
        </p:nvSpPr>
        <p:spPr>
          <a:xfrm>
            <a:off x="5348867" y="1805819"/>
            <a:ext cx="1568605" cy="2248015"/>
          </a:xfrm>
          <a:prstGeom prst="arc">
            <a:avLst>
              <a:gd name="adj1" fmla="val 16200000"/>
              <a:gd name="adj2" fmla="val 2341192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c 21"/>
          <p:cNvSpPr/>
          <p:nvPr/>
        </p:nvSpPr>
        <p:spPr>
          <a:xfrm>
            <a:off x="5501267" y="1764935"/>
            <a:ext cx="1568605" cy="2248015"/>
          </a:xfrm>
          <a:prstGeom prst="arc">
            <a:avLst>
              <a:gd name="adj1" fmla="val 16200000"/>
              <a:gd name="adj2" fmla="val 2632617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rc 22"/>
          <p:cNvSpPr/>
          <p:nvPr/>
        </p:nvSpPr>
        <p:spPr>
          <a:xfrm>
            <a:off x="5653667" y="1701749"/>
            <a:ext cx="1568605" cy="2248015"/>
          </a:xfrm>
          <a:prstGeom prst="arc">
            <a:avLst>
              <a:gd name="adj1" fmla="val 16200000"/>
              <a:gd name="adj2" fmla="val 2917022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>
            <a:off x="5806067" y="1645997"/>
            <a:ext cx="1568605" cy="2248015"/>
          </a:xfrm>
          <a:prstGeom prst="arc">
            <a:avLst>
              <a:gd name="adj1" fmla="val 16200000"/>
              <a:gd name="adj2" fmla="val 3021879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/>
          <p:cNvSpPr/>
          <p:nvPr/>
        </p:nvSpPr>
        <p:spPr>
          <a:xfrm>
            <a:off x="5958467" y="1590245"/>
            <a:ext cx="1568605" cy="2248015"/>
          </a:xfrm>
          <a:prstGeom prst="arc">
            <a:avLst>
              <a:gd name="adj1" fmla="val 16200000"/>
              <a:gd name="adj2" fmla="val 3050795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Arc 25"/>
          <p:cNvSpPr/>
          <p:nvPr/>
        </p:nvSpPr>
        <p:spPr>
          <a:xfrm>
            <a:off x="6110867" y="1549361"/>
            <a:ext cx="1568605" cy="2248015"/>
          </a:xfrm>
          <a:prstGeom prst="arc">
            <a:avLst>
              <a:gd name="adj1" fmla="val 16200000"/>
              <a:gd name="adj2" fmla="val 3005292"/>
            </a:avLst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ircular Arrow 26"/>
          <p:cNvSpPr/>
          <p:nvPr/>
        </p:nvSpPr>
        <p:spPr>
          <a:xfrm>
            <a:off x="5869258" y="1230220"/>
            <a:ext cx="2377440" cy="2377440"/>
          </a:xfrm>
          <a:prstGeom prst="circularArrow">
            <a:avLst>
              <a:gd name="adj1" fmla="val 4688"/>
              <a:gd name="adj2" fmla="val 1110414"/>
              <a:gd name="adj3" fmla="val 20486525"/>
              <a:gd name="adj4" fmla="val 11078125"/>
              <a:gd name="adj5" fmla="val 8198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43176" y="833831"/>
            <a:ext cx="20088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Fermi Chopper</a:t>
            </a:r>
            <a:endParaRPr lang="en-US" sz="2000" b="1" dirty="0"/>
          </a:p>
        </p:txBody>
      </p:sp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564" y="4665711"/>
            <a:ext cx="2114550" cy="135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4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77" t="-2881" r="6274" b="5255"/>
          <a:stretch/>
        </p:blipFill>
        <p:spPr bwMode="auto">
          <a:xfrm>
            <a:off x="5045896" y="4247088"/>
            <a:ext cx="2194560" cy="2194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" name="TextBox 30"/>
          <p:cNvSpPr txBox="1"/>
          <p:nvPr/>
        </p:nvSpPr>
        <p:spPr>
          <a:xfrm>
            <a:off x="6217830" y="4079782"/>
            <a:ext cx="223516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Velocity Selector</a:t>
            </a:r>
            <a:endParaRPr lang="en-US" sz="2000" b="1" dirty="0"/>
          </a:p>
        </p:txBody>
      </p:sp>
      <p:sp>
        <p:nvSpPr>
          <p:cNvPr id="32" name="TextBox 31"/>
          <p:cNvSpPr txBox="1"/>
          <p:nvPr/>
        </p:nvSpPr>
        <p:spPr>
          <a:xfrm>
            <a:off x="7096470" y="6088934"/>
            <a:ext cx="880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 smtClean="0">
                <a:solidFill>
                  <a:schemeClr val="tx2"/>
                </a:solidFill>
              </a:rPr>
              <a:t>Astrium</a:t>
            </a:r>
            <a:endParaRPr lang="en-US" sz="1600" i="1" dirty="0">
              <a:solidFill>
                <a:schemeClr val="tx2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562684" y="1476720"/>
            <a:ext cx="908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2"/>
                </a:solidFill>
              </a:rPr>
              <a:t>J-PARC</a:t>
            </a:r>
            <a:endParaRPr lang="en-US" sz="1600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948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229600" cy="484748"/>
          </a:xfrm>
        </p:spPr>
        <p:txBody>
          <a:bodyPr/>
          <a:lstStyle/>
          <a:p>
            <a:r>
              <a:rPr lang="en-US" dirty="0" smtClean="0"/>
              <a:t>Neutron Guides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8" y="3347777"/>
            <a:ext cx="3248723" cy="244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2410" y="5793053"/>
            <a:ext cx="3501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80m Guide for HRPD at J-PARC</a:t>
            </a:r>
          </a:p>
          <a:p>
            <a:r>
              <a:rPr lang="en-US" i="1" dirty="0" smtClean="0">
                <a:solidFill>
                  <a:schemeClr val="tx2"/>
                </a:solidFill>
              </a:rPr>
              <a:t>Fabricated by Swiss </a:t>
            </a:r>
            <a:r>
              <a:rPr lang="en-US" i="1" dirty="0" err="1" smtClean="0">
                <a:solidFill>
                  <a:schemeClr val="tx2"/>
                </a:solidFill>
              </a:rPr>
              <a:t>Neutronics</a:t>
            </a:r>
            <a:endParaRPr lang="en-US" i="1" dirty="0">
              <a:solidFill>
                <a:schemeClr val="tx2"/>
              </a:solidFill>
            </a:endParaRPr>
          </a:p>
        </p:txBody>
      </p:sp>
      <p:pic>
        <p:nvPicPr>
          <p:cNvPr id="6" name="Picture 4" descr="http://www.swissneutronics.ch/typo3temp/pics/cc2f7beb6c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30" b="-2458"/>
          <a:stretch/>
        </p:blipFill>
        <p:spPr bwMode="auto">
          <a:xfrm>
            <a:off x="379140" y="668081"/>
            <a:ext cx="4210515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5" descr="http://swissneutronics.macbook-pro.orbit5/clear.gif"/>
          <p:cNvSpPr>
            <a:spLocks noChangeAspect="1" noChangeArrowheads="1"/>
          </p:cNvSpPr>
          <p:nvPr/>
        </p:nvSpPr>
        <p:spPr bwMode="auto">
          <a:xfrm>
            <a:off x="520700" y="996097"/>
            <a:ext cx="95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39338" y="2789944"/>
            <a:ext cx="155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m=0.1 </a:t>
            </a:r>
            <a:r>
              <a:rPr lang="en-US" b="1" dirty="0" err="1" smtClean="0"/>
              <a:t>deg</a:t>
            </a:r>
            <a:r>
              <a:rPr lang="en-US" b="1" dirty="0" smtClean="0"/>
              <a:t>/Å</a:t>
            </a:r>
            <a:endParaRPr lang="en-US" b="1" dirty="0"/>
          </a:p>
        </p:txBody>
      </p:sp>
      <p:pic>
        <p:nvPicPr>
          <p:cNvPr id="9" name="Picture 7" descr="BL04 a&amp;b in casi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139" y="490276"/>
            <a:ext cx="2933700" cy="28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8" descr="http://swissneutronics.macbook-pro.orbit5/clear.gif"/>
          <p:cNvSpPr>
            <a:spLocks noChangeAspect="1" noChangeArrowheads="1"/>
          </p:cNvSpPr>
          <p:nvPr/>
        </p:nvSpPr>
        <p:spPr bwMode="auto">
          <a:xfrm>
            <a:off x="520700" y="547688"/>
            <a:ext cx="95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280249" y="3347777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Multichannel Curved Guide</a:t>
            </a:r>
          </a:p>
          <a:p>
            <a:r>
              <a:rPr lang="en-US" i="1" dirty="0">
                <a:solidFill>
                  <a:schemeClr val="tx2"/>
                </a:solidFill>
              </a:rPr>
              <a:t>Fabricated by Swiss </a:t>
            </a:r>
            <a:r>
              <a:rPr lang="en-US" i="1" dirty="0" err="1" smtClean="0">
                <a:solidFill>
                  <a:schemeClr val="tx2"/>
                </a:solidFill>
              </a:rPr>
              <a:t>Neutronics</a:t>
            </a:r>
            <a:endParaRPr lang="en-US" i="1" dirty="0">
              <a:solidFill>
                <a:schemeClr val="tx2"/>
              </a:solidFill>
            </a:endParaRPr>
          </a:p>
        </p:txBody>
      </p:sp>
      <p:pic>
        <p:nvPicPr>
          <p:cNvPr id="12" name="Picture 10" descr="HRPD @ ISI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57" b="7487"/>
          <a:stretch/>
        </p:blipFill>
        <p:spPr bwMode="auto">
          <a:xfrm>
            <a:off x="4589655" y="4191873"/>
            <a:ext cx="2718188" cy="212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utoShape 11" descr="http://swissneutronics.macbook-pro.orbit5/clear.gif"/>
          <p:cNvSpPr>
            <a:spLocks noChangeAspect="1" noChangeArrowheads="1"/>
          </p:cNvSpPr>
          <p:nvPr/>
        </p:nvSpPr>
        <p:spPr bwMode="auto">
          <a:xfrm>
            <a:off x="520700" y="776288"/>
            <a:ext cx="95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344940" y="4780156"/>
            <a:ext cx="14868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Guide Installation at ISIS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52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Polarizers and Spin Manipulators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387" y="3880618"/>
            <a:ext cx="2840355" cy="2137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553311" y="3511286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Spherical Neutron </a:t>
            </a:r>
            <a:r>
              <a:rPr lang="en-US" dirty="0" err="1" smtClean="0"/>
              <a:t>Polarimetry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33661" y="6032896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POLI-</a:t>
            </a:r>
            <a:r>
              <a:rPr lang="en-US" dirty="0" err="1" smtClean="0"/>
              <a:t>HEiDi</a:t>
            </a:r>
            <a:r>
              <a:rPr lang="en-US" dirty="0" smtClean="0"/>
              <a:t> at FRMII</a:t>
            </a:r>
            <a:endParaRPr lang="en-US" dirty="0"/>
          </a:p>
        </p:txBody>
      </p:sp>
      <p:pic>
        <p:nvPicPr>
          <p:cNvPr id="7" name="Picture 4" descr="http://www.swissneutronics.ch/typo3temp/pics/8ad27b313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623" y="1348599"/>
            <a:ext cx="207645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swissneutronics.ch/typo3temp/pics/0c3afacea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5" b="-4375"/>
          <a:stretch/>
        </p:blipFill>
        <p:spPr bwMode="auto">
          <a:xfrm>
            <a:off x="457510" y="4088773"/>
            <a:ext cx="3810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utoShape 9" descr="http://swissneutronics.macbook-pro.orbit5/clear.gif"/>
          <p:cNvSpPr>
            <a:spLocks noChangeAspect="1" noChangeArrowheads="1"/>
          </p:cNvSpPr>
          <p:nvPr/>
        </p:nvSpPr>
        <p:spPr bwMode="auto">
          <a:xfrm>
            <a:off x="520700" y="2514600"/>
            <a:ext cx="9525" cy="47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60"/>
          <p:cNvGrpSpPr/>
          <p:nvPr/>
        </p:nvGrpSpPr>
        <p:grpSpPr>
          <a:xfrm>
            <a:off x="4308009" y="735286"/>
            <a:ext cx="3641570" cy="873443"/>
            <a:chOff x="549430" y="5257801"/>
            <a:chExt cx="3641570" cy="873443"/>
          </a:xfrm>
        </p:grpSpPr>
        <p:sp>
          <p:nvSpPr>
            <p:cNvPr id="11" name="Can 10"/>
            <p:cNvSpPr/>
            <p:nvPr/>
          </p:nvSpPr>
          <p:spPr>
            <a:xfrm rot="5400000">
              <a:off x="2084257" y="5132258"/>
              <a:ext cx="533400" cy="784485"/>
            </a:xfrm>
            <a:prstGeom prst="ca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609600" y="5257801"/>
              <a:ext cx="1295400" cy="533400"/>
            </a:xfrm>
            <a:prstGeom prst="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2895600" y="5257801"/>
              <a:ext cx="1295400" cy="533400"/>
            </a:xfrm>
            <a:prstGeom prst="rightArrow">
              <a:avLst/>
            </a:prstGeom>
            <a:solidFill>
              <a:srgbClr val="00206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rot="5400000">
              <a:off x="14866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5400000">
              <a:off x="13342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5400000">
              <a:off x="723106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rot="5400000">
              <a:off x="16390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>
              <a:off x="10294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rot="5400000">
              <a:off x="28582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11818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 rot="5400000">
              <a:off x="8770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5400000">
              <a:off x="5722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5400000">
              <a:off x="37726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5400000">
              <a:off x="34678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>
              <a:off x="3163094" y="5523707"/>
              <a:ext cx="228600" cy="1588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1951194" y="5361802"/>
              <a:ext cx="700833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00" b="1" baseline="30000" dirty="0" smtClean="0">
                  <a:latin typeface="Arial Narrow" pitchFamily="34" charset="0"/>
                </a:rPr>
                <a:t>3</a:t>
              </a:r>
              <a:r>
                <a:rPr lang="en-US" sz="1300" b="1" dirty="0" smtClean="0">
                  <a:latin typeface="Arial Narrow" pitchFamily="34" charset="0"/>
                </a:rPr>
                <a:t>He Cell</a:t>
              </a:r>
              <a:endParaRPr lang="en-US" sz="1300" b="1" dirty="0">
                <a:latin typeface="Arial Narrow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49430" y="5638801"/>
              <a:ext cx="111761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 err="1" smtClean="0">
                  <a:latin typeface="Arial Narrow" pitchFamily="34" charset="0"/>
                </a:rPr>
                <a:t>Unpolarized</a:t>
              </a:r>
              <a:r>
                <a:rPr lang="en-US" sz="1300" b="1" dirty="0" smtClean="0">
                  <a:latin typeface="Arial Narrow" pitchFamily="34" charset="0"/>
                </a:rPr>
                <a:t> </a:t>
              </a:r>
            </a:p>
            <a:p>
              <a:pPr algn="ctr"/>
              <a:r>
                <a:rPr lang="en-US" sz="1300" b="1" dirty="0" smtClean="0">
                  <a:latin typeface="Arial Narrow" pitchFamily="34" charset="0"/>
                </a:rPr>
                <a:t>Neutron Beam</a:t>
              </a:r>
              <a:endParaRPr lang="en-US" sz="1300" b="1" dirty="0">
                <a:latin typeface="Arial Narrow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828756" y="5638801"/>
              <a:ext cx="111761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300" b="1" dirty="0" smtClean="0">
                  <a:latin typeface="Arial Narrow" pitchFamily="34" charset="0"/>
                </a:rPr>
                <a:t>Polarized </a:t>
              </a:r>
            </a:p>
            <a:p>
              <a:pPr algn="ctr"/>
              <a:r>
                <a:rPr lang="en-US" sz="1300" b="1" dirty="0" smtClean="0">
                  <a:latin typeface="Arial Narrow" pitchFamily="34" charset="0"/>
                </a:rPr>
                <a:t>Neutron Beam</a:t>
              </a:r>
              <a:endParaRPr lang="en-US" sz="1300" b="1" dirty="0">
                <a:latin typeface="Arial Narrow" pitchFamily="34" charset="0"/>
              </a:endParaRPr>
            </a:p>
          </p:txBody>
        </p:sp>
      </p:grpSp>
      <p:pic>
        <p:nvPicPr>
          <p:cNvPr id="29" name="Picture 5" descr="C:\Documents and Settings\Lee\My Documents\My Pictures\IMG_07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4998" y="1608729"/>
            <a:ext cx="2032000" cy="1524000"/>
          </a:xfrm>
          <a:prstGeom prst="rect">
            <a:avLst/>
          </a:prstGeom>
          <a:noFill/>
        </p:spPr>
      </p:pic>
      <p:sp>
        <p:nvSpPr>
          <p:cNvPr id="30" name="TextBox 29"/>
          <p:cNvSpPr txBox="1"/>
          <p:nvPr/>
        </p:nvSpPr>
        <p:spPr>
          <a:xfrm>
            <a:off x="7772285" y="1626730"/>
            <a:ext cx="1154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3</a:t>
            </a:r>
            <a:r>
              <a:rPr lang="en-US" dirty="0" smtClean="0"/>
              <a:t>He Spin </a:t>
            </a:r>
          </a:p>
          <a:p>
            <a:r>
              <a:rPr lang="en-US" dirty="0" smtClean="0"/>
              <a:t>Filters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249358" y="980399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Heussler</a:t>
            </a:r>
            <a:r>
              <a:rPr lang="en-US" dirty="0" smtClean="0"/>
              <a:t> </a:t>
            </a:r>
            <a:r>
              <a:rPr lang="en-US" dirty="0" err="1" smtClean="0"/>
              <a:t>Monochromator</a:t>
            </a:r>
            <a:endParaRPr lang="en-US" dirty="0" smtClean="0"/>
          </a:p>
          <a:p>
            <a:r>
              <a:rPr lang="en-US" dirty="0" err="1" smtClean="0"/>
              <a:t>AlCuMn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966445" y="3806278"/>
            <a:ext cx="2595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Polarizing </a:t>
            </a:r>
            <a:r>
              <a:rPr lang="en-US" dirty="0" err="1" smtClean="0"/>
              <a:t>Supermirrors</a:t>
            </a:r>
            <a:endParaRPr lang="en-US" dirty="0"/>
          </a:p>
        </p:txBody>
      </p:sp>
      <p:pic>
        <p:nvPicPr>
          <p:cNvPr id="33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6" t="-5" r="4056" b="46137"/>
          <a:stretch/>
        </p:blipFill>
        <p:spPr bwMode="auto">
          <a:xfrm>
            <a:off x="3577298" y="2616051"/>
            <a:ext cx="1737338" cy="12801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3542486" y="1969720"/>
            <a:ext cx="2121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Larmor</a:t>
            </a:r>
            <a:r>
              <a:rPr lang="en-US" dirty="0" smtClean="0"/>
              <a:t> Precession</a:t>
            </a:r>
          </a:p>
          <a:p>
            <a:r>
              <a:rPr lang="en-US" dirty="0" smtClean="0"/>
              <a:t>Flipper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636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Optics: Focusing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391" y="4393580"/>
            <a:ext cx="4148441" cy="1188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 descr="http://www.ill.eu/fileadmin/users_files/img/science_and_technology/neutron_technology_at_ILL/optics/image_cu_crystal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911" y="2173558"/>
            <a:ext cx="3383280" cy="360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686425" y="1056586"/>
            <a:ext cx="2230240" cy="1562100"/>
            <a:chOff x="5686425" y="1487758"/>
            <a:chExt cx="2230240" cy="156210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425" y="1487758"/>
              <a:ext cx="2228850" cy="685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815" y="2173558"/>
              <a:ext cx="2228850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425" y="2402158"/>
              <a:ext cx="2228850" cy="457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7815" y="2859358"/>
              <a:ext cx="2228850" cy="190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825195" y="1487758"/>
            <a:ext cx="3241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Doubly focusing Cu </a:t>
            </a:r>
            <a:r>
              <a:rPr lang="en-US" dirty="0" err="1" smtClean="0"/>
              <a:t>monochromator</a:t>
            </a:r>
            <a:r>
              <a:rPr lang="en-US" dirty="0" smtClean="0"/>
              <a:t> at the ILL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248136" y="2709003"/>
            <a:ext cx="3796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Double focusing </a:t>
            </a:r>
            <a:r>
              <a:rPr lang="en-US" sz="1200" dirty="0" smtClean="0"/>
              <a:t>“</a:t>
            </a:r>
            <a:r>
              <a:rPr lang="en-US" sz="1200" dirty="0" err="1" smtClean="0"/>
              <a:t>Popovici</a:t>
            </a:r>
            <a:r>
              <a:rPr lang="en-US" sz="1200" dirty="0" smtClean="0"/>
              <a:t>” </a:t>
            </a:r>
            <a:r>
              <a:rPr lang="en-US" sz="1200" dirty="0" err="1" smtClean="0"/>
              <a:t>monochromator</a:t>
            </a:r>
            <a:r>
              <a:rPr lang="en-US" sz="1200" dirty="0"/>
              <a:t>. </a:t>
            </a:r>
            <a:r>
              <a:rPr lang="en-US" sz="1200" dirty="0" smtClean="0"/>
              <a:t>The vertical </a:t>
            </a:r>
            <a:r>
              <a:rPr lang="en-US" sz="1200" dirty="0"/>
              <a:t>curvature is fixed while </a:t>
            </a:r>
            <a:r>
              <a:rPr lang="en-US" sz="1200" dirty="0" smtClean="0"/>
              <a:t>the horizontal </a:t>
            </a:r>
            <a:r>
              <a:rPr lang="en-US" sz="1200" dirty="0"/>
              <a:t>curvature is variable by bending stacks of thin silicon </a:t>
            </a:r>
            <a:r>
              <a:rPr lang="en-US" sz="1200" dirty="0" smtClean="0"/>
              <a:t>wafers. </a:t>
            </a:r>
            <a:r>
              <a:rPr lang="en-US" sz="1200" dirty="0"/>
              <a:t>The gain is achieved both by spatial focusing and ‘wavelength focusing’.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87433" y="4039116"/>
            <a:ext cx="1629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Virtual Source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772025" y="5122128"/>
            <a:ext cx="914400" cy="364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964397" y="4998999"/>
            <a:ext cx="914400" cy="364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588002" y="5304264"/>
            <a:ext cx="914400" cy="364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7127945" y="4919525"/>
            <a:ext cx="870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Small</a:t>
            </a:r>
          </a:p>
          <a:p>
            <a:r>
              <a:rPr lang="en-US" sz="1400" dirty="0" smtClean="0"/>
              <a:t>Aperture</a:t>
            </a:r>
            <a:endParaRPr lang="en-US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8203928" y="4497656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Mono</a:t>
            </a:r>
            <a:endParaRPr lang="en-US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8252735" y="5486401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52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Optics: Focusing</a:t>
            </a:r>
            <a:endParaRPr lang="en-US" dirty="0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24" b="-15781"/>
          <a:stretch/>
        </p:blipFill>
        <p:spPr bwMode="auto">
          <a:xfrm>
            <a:off x="5029200" y="1828800"/>
            <a:ext cx="2857500" cy="1280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111126" y="3110567"/>
            <a:ext cx="5398927" cy="3262432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 Narrow" pitchFamily="34" charset="0"/>
              <a:buChar char="•"/>
            </a:pPr>
            <a:r>
              <a:rPr lang="en-US" dirty="0" smtClean="0"/>
              <a:t>Focusing Mirrors 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dirty="0" smtClean="0"/>
              <a:t>Develop a nested advanced KB mirror system to make a more compact assembly and to achieve the highest performance.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 smtClean="0"/>
              <a:t>Identify applications where focusing optics can replace neutron guides and offer better performance.</a:t>
            </a:r>
          </a:p>
        </p:txBody>
      </p:sp>
      <p:pic>
        <p:nvPicPr>
          <p:cNvPr id="22" name="Picture 8" descr="mirro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84485"/>
            <a:ext cx="4110038" cy="221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91" b="51396"/>
          <a:stretch/>
        </p:blipFill>
        <p:spPr bwMode="auto">
          <a:xfrm>
            <a:off x="5257800" y="795118"/>
            <a:ext cx="28575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5029200" y="1709518"/>
            <a:ext cx="304800" cy="1838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17"/>
          <p:cNvGrpSpPr>
            <a:grpSpLocks noChangeAspect="1"/>
          </p:cNvGrpSpPr>
          <p:nvPr/>
        </p:nvGrpSpPr>
        <p:grpSpPr bwMode="auto">
          <a:xfrm>
            <a:off x="5510053" y="3172522"/>
            <a:ext cx="3243072" cy="2895600"/>
            <a:chOff x="3519" y="2304"/>
            <a:chExt cx="2319" cy="1848"/>
          </a:xfrm>
        </p:grpSpPr>
        <p:pic>
          <p:nvPicPr>
            <p:cNvPr id="26" name="Picture 1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19" y="2304"/>
              <a:ext cx="1998" cy="18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Line 19"/>
            <p:cNvSpPr>
              <a:spLocks noChangeShapeType="1"/>
            </p:cNvSpPr>
            <p:nvPr/>
          </p:nvSpPr>
          <p:spPr bwMode="auto">
            <a:xfrm>
              <a:off x="4399" y="3103"/>
              <a:ext cx="5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wrap="none" lIns="68580" tIns="34290" rIns="68580" bIns="34290">
              <a:spAutoFit/>
            </a:bodyPr>
            <a:lstStyle/>
            <a:p>
              <a:endParaRPr lang="en-US"/>
            </a:p>
          </p:txBody>
        </p:sp>
        <p:sp>
          <p:nvSpPr>
            <p:cNvPr id="28" name="Line 20"/>
            <p:cNvSpPr>
              <a:spLocks noChangeShapeType="1"/>
            </p:cNvSpPr>
            <p:nvPr/>
          </p:nvSpPr>
          <p:spPr bwMode="auto">
            <a:xfrm>
              <a:off x="3691" y="3115"/>
              <a:ext cx="51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wrap="none" lIns="68580" tIns="34290" rIns="68580" bIns="34290">
              <a:spAutoFit/>
            </a:bodyPr>
            <a:lstStyle/>
            <a:p>
              <a:endParaRPr lang="en-US"/>
            </a:p>
          </p:txBody>
        </p:sp>
        <p:sp>
          <p:nvSpPr>
            <p:cNvPr id="29" name="Text Box 21"/>
            <p:cNvSpPr txBox="1">
              <a:spLocks noChangeArrowheads="1"/>
            </p:cNvSpPr>
            <p:nvPr/>
          </p:nvSpPr>
          <p:spPr bwMode="auto">
            <a:xfrm>
              <a:off x="5035" y="2995"/>
              <a:ext cx="803" cy="2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68580" tIns="34290" rIns="68580" bIns="34290">
              <a:spAutoFit/>
            </a:bodyPr>
            <a:lstStyle/>
            <a:p>
              <a:pPr defTabSz="685800"/>
              <a:r>
                <a:rPr lang="en-US" sz="1800">
                  <a:latin typeface="Times" pitchFamily="18" charset="0"/>
                </a:rPr>
                <a:t>90 </a:t>
              </a:r>
              <a:r>
                <a:rPr lang="en-US" sz="1800">
                  <a:latin typeface="Symbol" pitchFamily="18" charset="2"/>
                  <a:sym typeface="Symbol" pitchFamily="18" charset="2"/>
                </a:rPr>
                <a:t></a:t>
              </a:r>
              <a:r>
                <a:rPr lang="en-US" sz="1800">
                  <a:latin typeface="Times" pitchFamily="18" charset="0"/>
                </a:rPr>
                <a:t>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4318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51"/>
          <p:cNvGrpSpPr>
            <a:grpSpLocks/>
          </p:cNvGrpSpPr>
          <p:nvPr/>
        </p:nvGrpSpPr>
        <p:grpSpPr bwMode="auto">
          <a:xfrm>
            <a:off x="2954414" y="1052512"/>
            <a:ext cx="6991350" cy="5500688"/>
            <a:chOff x="592" y="608"/>
            <a:chExt cx="4404" cy="3465"/>
          </a:xfrm>
        </p:grpSpPr>
        <p:grpSp>
          <p:nvGrpSpPr>
            <p:cNvPr id="8" name="Group 49"/>
            <p:cNvGrpSpPr>
              <a:grpSpLocks/>
            </p:cNvGrpSpPr>
            <p:nvPr/>
          </p:nvGrpSpPr>
          <p:grpSpPr bwMode="auto">
            <a:xfrm>
              <a:off x="808" y="651"/>
              <a:ext cx="4188" cy="3301"/>
              <a:chOff x="808" y="651"/>
              <a:chExt cx="4188" cy="3301"/>
            </a:xfrm>
          </p:grpSpPr>
          <p:sp>
            <p:nvSpPr>
              <p:cNvPr id="10" name="Rectangle 5"/>
              <p:cNvSpPr>
                <a:spLocks noChangeAspect="1" noChangeArrowheads="1"/>
              </p:cNvSpPr>
              <p:nvPr/>
            </p:nvSpPr>
            <p:spPr bwMode="auto">
              <a:xfrm>
                <a:off x="3856" y="1759"/>
                <a:ext cx="1140" cy="6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1000" b="1">
                  <a:latin typeface="Times New Roman" pitchFamily="18" charset="0"/>
                </a:endParaRPr>
              </a:p>
            </p:txBody>
          </p:sp>
          <p:sp>
            <p:nvSpPr>
              <p:cNvPr id="11" name="AutoShape 6"/>
              <p:cNvSpPr>
                <a:spLocks noChangeAspect="1" noChangeArrowheads="1"/>
              </p:cNvSpPr>
              <p:nvPr/>
            </p:nvSpPr>
            <p:spPr bwMode="auto">
              <a:xfrm flipH="1">
                <a:off x="3988" y="1277"/>
                <a:ext cx="657" cy="674"/>
              </a:xfrm>
              <a:prstGeom prst="parallelogram">
                <a:avLst>
                  <a:gd name="adj" fmla="val 25000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sz="1000" b="1">
                  <a:latin typeface="Times New Roman" pitchFamily="18" charset="0"/>
                </a:endParaRPr>
              </a:p>
            </p:txBody>
          </p:sp>
          <p:sp>
            <p:nvSpPr>
              <p:cNvPr id="12" name="Rectangle 7"/>
              <p:cNvSpPr>
                <a:spLocks noChangeAspect="1" noChangeArrowheads="1"/>
              </p:cNvSpPr>
              <p:nvPr/>
            </p:nvSpPr>
            <p:spPr bwMode="auto">
              <a:xfrm>
                <a:off x="3900" y="1759"/>
                <a:ext cx="482" cy="81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sz="1000" b="1">
                  <a:latin typeface="Times New Roman" pitchFamily="18" charset="0"/>
                </a:endParaRPr>
              </a:p>
              <a:p>
                <a:pPr eaLnBrk="0" hangingPunct="0"/>
                <a:endParaRPr lang="en-US" sz="1000" b="1">
                  <a:latin typeface="Times New Roman" pitchFamily="18" charset="0"/>
                </a:endParaRPr>
              </a:p>
            </p:txBody>
          </p:sp>
          <p:sp>
            <p:nvSpPr>
              <p:cNvPr id="13" name="AutoShape 8"/>
              <p:cNvSpPr>
                <a:spLocks noChangeAspect="1" noChangeArrowheads="1"/>
              </p:cNvSpPr>
              <p:nvPr/>
            </p:nvSpPr>
            <p:spPr bwMode="auto">
              <a:xfrm flipH="1">
                <a:off x="3506" y="1277"/>
                <a:ext cx="745" cy="674"/>
              </a:xfrm>
              <a:prstGeom prst="parallelogram">
                <a:avLst>
                  <a:gd name="adj" fmla="val 27634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endParaRPr lang="en-US" sz="1200" b="1">
                  <a:latin typeface="Times New Roman" pitchFamily="18" charset="0"/>
                </a:endParaRPr>
              </a:p>
            </p:txBody>
          </p:sp>
          <p:sp>
            <p:nvSpPr>
              <p:cNvPr id="14" name="Rectangle 9"/>
              <p:cNvSpPr>
                <a:spLocks noChangeAspect="1" noChangeArrowheads="1"/>
              </p:cNvSpPr>
              <p:nvPr/>
            </p:nvSpPr>
            <p:spPr bwMode="auto">
              <a:xfrm>
                <a:off x="4382" y="2288"/>
                <a:ext cx="526" cy="2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1200">
                  <a:latin typeface="Times New Roman" pitchFamily="18" charset="0"/>
                </a:endParaRPr>
              </a:p>
            </p:txBody>
          </p:sp>
          <p:sp>
            <p:nvSpPr>
              <p:cNvPr id="15" name="Text Box 10"/>
              <p:cNvSpPr txBox="1">
                <a:spLocks noChangeAspect="1" noChangeArrowheads="1"/>
              </p:cNvSpPr>
              <p:nvPr/>
            </p:nvSpPr>
            <p:spPr bwMode="auto">
              <a:xfrm>
                <a:off x="4295" y="1951"/>
                <a:ext cx="701" cy="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r" eaLnBrk="0" hangingPunct="0"/>
                <a:endParaRPr lang="en-US" sz="1000" b="1">
                  <a:latin typeface="Times New Roman" pitchFamily="18" charset="0"/>
                </a:endParaRPr>
              </a:p>
            </p:txBody>
          </p:sp>
          <p:grpSp>
            <p:nvGrpSpPr>
              <p:cNvPr id="16" name="Group 11"/>
              <p:cNvGrpSpPr>
                <a:grpSpLocks/>
              </p:cNvGrpSpPr>
              <p:nvPr/>
            </p:nvGrpSpPr>
            <p:grpSpPr bwMode="auto">
              <a:xfrm>
                <a:off x="808" y="651"/>
                <a:ext cx="3955" cy="3301"/>
                <a:chOff x="1152" y="912"/>
                <a:chExt cx="3357" cy="3039"/>
              </a:xfrm>
            </p:grpSpPr>
            <p:graphicFrame>
              <p:nvGraphicFramePr>
                <p:cNvPr id="41" name="Object 12" descr="75%"/>
                <p:cNvGraphicFramePr>
                  <a:graphicFrameLocks noChangeAspect="1"/>
                </p:cNvGraphicFramePr>
                <p:nvPr/>
              </p:nvGraphicFramePr>
              <p:xfrm>
                <a:off x="1152" y="912"/>
                <a:ext cx="3357" cy="3039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5139" name="SPW 4.0 Graph" r:id="rId3" imgW="6658560" imgH="6720840" progId="JandelGraphicObject.2">
                        <p:embed/>
                      </p:oleObj>
                    </mc:Choice>
                    <mc:Fallback>
                      <p:oleObj name="SPW 4.0 Graph" r:id="rId3" imgW="6658560" imgH="6720840" progId="JandelGraphicObject.2">
                        <p:embed/>
                        <p:pic>
                          <p:nvPicPr>
                            <p:cNvPr id="0" name="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4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 t="5850" b="4489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152" y="912"/>
                              <a:ext cx="3357" cy="3039"/>
                            </a:xfrm>
                            <a:prstGeom prst="rect">
                              <a:avLst/>
                            </a:prstGeom>
                            <a:pattFill prst="pct75">
                              <a:fgClr>
                                <a:srgbClr val="000000"/>
                              </a:fgClr>
                              <a:bgClr>
                                <a:srgbClr val="FFFFFF"/>
                              </a:bgClr>
                            </a:patt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42" name="Group 13"/>
                <p:cNvGrpSpPr>
                  <a:grpSpLocks noChangeAspect="1"/>
                </p:cNvGrpSpPr>
                <p:nvPr/>
              </p:nvGrpSpPr>
              <p:grpSpPr bwMode="auto">
                <a:xfrm>
                  <a:off x="1890" y="1440"/>
                  <a:ext cx="2157" cy="2107"/>
                  <a:chOff x="3744" y="3600"/>
                  <a:chExt cx="6739" cy="6581"/>
                </a:xfrm>
              </p:grpSpPr>
              <p:sp>
                <p:nvSpPr>
                  <p:cNvPr id="43" name="Rectangle 1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032" y="4896"/>
                    <a:ext cx="4032" cy="259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FF66"/>
                      </a:gs>
                      <a:gs pos="100000">
                        <a:srgbClr val="FFFF66">
                          <a:gamma/>
                          <a:shade val="0"/>
                          <a:invGamma/>
                        </a:srgbClr>
                      </a:gs>
                    </a:gsLst>
                    <a:lin ang="540000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 sz="12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2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2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2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2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0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0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0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000" b="1">
                      <a:latin typeface="Times New Roman" pitchFamily="18" charset="0"/>
                    </a:endParaRPr>
                  </a:p>
                  <a:p>
                    <a:pPr algn="ctr" eaLnBrk="0" hangingPunct="0"/>
                    <a:endParaRPr lang="en-US" sz="1000" b="1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4" name="Rectangle 1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184" y="5040"/>
                    <a:ext cx="3744" cy="1872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3399FF">
                          <a:gamma/>
                          <a:shade val="46275"/>
                          <a:invGamma/>
                        </a:srgbClr>
                      </a:gs>
                      <a:gs pos="50000">
                        <a:srgbClr val="3399FF"/>
                      </a:gs>
                      <a:gs pos="100000">
                        <a:srgbClr val="3399FF">
                          <a:gamma/>
                          <a:shade val="46275"/>
                          <a:invGamma/>
                        </a:srgbClr>
                      </a:gs>
                    </a:gsLst>
                    <a:lin ang="5400000" scaled="1"/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sz="1000" b="1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5" name="AutoShape 16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5616" y="3600"/>
                    <a:ext cx="2160" cy="2016"/>
                  </a:xfrm>
                  <a:prstGeom prst="parallelogram">
                    <a:avLst>
                      <a:gd name="adj" fmla="val 26786"/>
                    </a:avLst>
                  </a:prstGeom>
                  <a:gradFill rotWithShape="0">
                    <a:gsLst>
                      <a:gs pos="0">
                        <a:srgbClr val="FF99CC"/>
                      </a:gs>
                      <a:gs pos="100000">
                        <a:srgbClr val="FF99CC">
                          <a:gamma/>
                          <a:shade val="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en-US" sz="1000" b="1"/>
                      <a:t>Small Proteins</a:t>
                    </a:r>
                  </a:p>
                </p:txBody>
              </p:sp>
              <p:sp>
                <p:nvSpPr>
                  <p:cNvPr id="46" name="Rectangle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328" y="5040"/>
                    <a:ext cx="1584" cy="2448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9900"/>
                      </a:gs>
                      <a:gs pos="100000">
                        <a:srgbClr val="FF9900">
                          <a:gamma/>
                          <a:shade val="40000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 sz="1000" b="1" dirty="0"/>
                  </a:p>
                  <a:p>
                    <a:pPr algn="ctr" eaLnBrk="0" hangingPunct="0"/>
                    <a:endParaRPr lang="en-US" sz="1000" b="1" dirty="0"/>
                  </a:p>
                  <a:p>
                    <a:pPr algn="ctr" eaLnBrk="0" hangingPunct="0"/>
                    <a:endParaRPr lang="en-US" sz="1000" b="1" dirty="0"/>
                  </a:p>
                  <a:p>
                    <a:pPr algn="ctr" eaLnBrk="0" hangingPunct="0"/>
                    <a:r>
                      <a:rPr lang="en-US" sz="1000" b="1" dirty="0"/>
                      <a:t>Micelles Colloids Vesicles</a:t>
                    </a:r>
                  </a:p>
                  <a:p>
                    <a:pPr algn="ctr" eaLnBrk="0" hangingPunct="0"/>
                    <a:endParaRPr lang="en-US" sz="1000" b="1" dirty="0"/>
                  </a:p>
                  <a:p>
                    <a:pPr algn="ctr" eaLnBrk="0" hangingPunct="0"/>
                    <a:endParaRPr lang="en-US" sz="1000" b="1" dirty="0"/>
                  </a:p>
                </p:txBody>
              </p:sp>
              <p:sp>
                <p:nvSpPr>
                  <p:cNvPr id="47" name="AutoShape 18"/>
                  <p:cNvSpPr>
                    <a:spLocks noChangeAspect="1" noChangeArrowheads="1"/>
                  </p:cNvSpPr>
                  <p:nvPr/>
                </p:nvSpPr>
                <p:spPr bwMode="auto">
                  <a:xfrm flipH="1">
                    <a:off x="4032" y="3600"/>
                    <a:ext cx="2448" cy="2016"/>
                  </a:xfrm>
                  <a:prstGeom prst="parallelogram">
                    <a:avLst>
                      <a:gd name="adj" fmla="val 30357"/>
                    </a:avLst>
                  </a:prstGeom>
                  <a:gradFill rotWithShape="0">
                    <a:gsLst>
                      <a:gs pos="0">
                        <a:srgbClr val="66FFFF"/>
                      </a:gs>
                      <a:gs pos="100000">
                        <a:srgbClr val="66FFFF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eaLnBrk="0" hangingPunct="0"/>
                    <a:endParaRPr lang="en-US" sz="1200" b="1">
                      <a:latin typeface="Times New Roman" pitchFamily="18" charset="0"/>
                    </a:endParaRPr>
                  </a:p>
                </p:txBody>
              </p:sp>
              <p:sp>
                <p:nvSpPr>
                  <p:cNvPr id="48" name="Rectangle 1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44" y="4896"/>
                    <a:ext cx="1728" cy="720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CC66"/>
                      </a:gs>
                      <a:gs pos="100000">
                        <a:srgbClr val="FFCC66">
                          <a:gamma/>
                          <a:shade val="50196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r>
                      <a:rPr lang="en-US" sz="1000" b="1">
                        <a:solidFill>
                          <a:srgbClr val="000000"/>
                        </a:solidFill>
                      </a:rPr>
                      <a:t>Critical Phenomena</a:t>
                    </a:r>
                  </a:p>
                </p:txBody>
              </p:sp>
              <p:sp>
                <p:nvSpPr>
                  <p:cNvPr id="49" name="Rectangle 2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912" y="6624"/>
                    <a:ext cx="1728" cy="864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66FF66"/>
                      </a:gs>
                      <a:gs pos="100000">
                        <a:srgbClr val="66FF66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 sz="1000" b="1"/>
                  </a:p>
                  <a:p>
                    <a:pPr algn="ctr" eaLnBrk="0" hangingPunct="0"/>
                    <a:r>
                      <a:rPr lang="en-US" sz="1000" b="1"/>
                      <a:t>Membranes</a:t>
                    </a:r>
                  </a:p>
                </p:txBody>
              </p:sp>
              <p:sp>
                <p:nvSpPr>
                  <p:cNvPr id="50" name="Rectangle 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776" y="7488"/>
                    <a:ext cx="2707" cy="2693"/>
                  </a:xfrm>
                  <a:prstGeom prst="rect">
                    <a:avLst/>
                  </a:prstGeom>
                  <a:gradFill rotWithShape="0">
                    <a:gsLst>
                      <a:gs pos="0">
                        <a:srgbClr val="FF5050"/>
                      </a:gs>
                      <a:gs pos="100000">
                        <a:srgbClr val="FF5050">
                          <a:gamma/>
                          <a:shade val="46275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/>
                  <a:p>
                    <a:pPr algn="ctr" eaLnBrk="0" hangingPunct="0"/>
                    <a:endParaRPr lang="en-US" sz="1000" b="1"/>
                  </a:p>
                  <a:p>
                    <a:pPr algn="ctr" eaLnBrk="0" hangingPunct="0"/>
                    <a:r>
                      <a:rPr lang="en-US" sz="1000" b="1">
                        <a:solidFill>
                          <a:schemeClr val="bg1"/>
                        </a:solidFill>
                      </a:rPr>
                      <a:t>Liquids and Glasses</a:t>
                    </a:r>
                  </a:p>
                  <a:p>
                    <a:pPr algn="ctr" eaLnBrk="0" hangingPunct="0"/>
                    <a:r>
                      <a:rPr lang="en-US">
                        <a:latin typeface="Helvetica" pitchFamily="34" charset="0"/>
                      </a:rPr>
                      <a:t> </a:t>
                    </a:r>
                    <a:r>
                      <a:rPr lang="en-US" sz="1000" b="1">
                        <a:solidFill>
                          <a:schemeClr val="bg1"/>
                        </a:solidFill>
                      </a:rPr>
                      <a:t>Crystal,</a:t>
                    </a:r>
                  </a:p>
                  <a:p>
                    <a:pPr algn="ctr" eaLnBrk="0" hangingPunct="0"/>
                    <a:r>
                      <a:rPr lang="en-US" sz="1000" b="1">
                        <a:solidFill>
                          <a:schemeClr val="bg1"/>
                        </a:solidFill>
                      </a:rPr>
                      <a:t>Fiber,</a:t>
                    </a:r>
                  </a:p>
                  <a:p>
                    <a:pPr algn="ctr" eaLnBrk="0" hangingPunct="0"/>
                    <a:r>
                      <a:rPr lang="en-US" sz="1000" b="1">
                        <a:solidFill>
                          <a:schemeClr val="bg1"/>
                        </a:solidFill>
                      </a:rPr>
                      <a:t>and</a:t>
                    </a:r>
                  </a:p>
                  <a:p>
                    <a:pPr algn="ctr" eaLnBrk="0" hangingPunct="0"/>
                    <a:r>
                      <a:rPr lang="en-US" sz="1000" b="1">
                        <a:solidFill>
                          <a:schemeClr val="bg1"/>
                        </a:solidFill>
                      </a:rPr>
                      <a:t>Magnetic</a:t>
                    </a:r>
                  </a:p>
                  <a:p>
                    <a:pPr algn="ctr" eaLnBrk="0" hangingPunct="0"/>
                    <a:r>
                      <a:rPr lang="en-US" sz="1000" b="1">
                        <a:solidFill>
                          <a:schemeClr val="bg1"/>
                        </a:solidFill>
                      </a:rPr>
                      <a:t>Structures</a:t>
                    </a:r>
                  </a:p>
                </p:txBody>
              </p:sp>
              <p:sp>
                <p:nvSpPr>
                  <p:cNvPr id="51" name="Text Box 22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3888" y="5616"/>
                    <a:ext cx="1440" cy="187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0C0C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ctr" eaLnBrk="0" hangingPunct="0"/>
                    <a:r>
                      <a:rPr lang="en-US" sz="1000" b="1" dirty="0">
                        <a:solidFill>
                          <a:schemeClr val="bg1"/>
                        </a:solidFill>
                      </a:rPr>
                      <a:t>Polymers and </a:t>
                    </a:r>
                  </a:p>
                  <a:p>
                    <a:pPr algn="ctr" eaLnBrk="0" hangingPunct="0"/>
                    <a:r>
                      <a:rPr lang="en-US" sz="1000" b="1" dirty="0">
                        <a:solidFill>
                          <a:schemeClr val="bg1"/>
                        </a:solidFill>
                      </a:rPr>
                      <a:t>Metals Alloys Zeolites</a:t>
                    </a:r>
                  </a:p>
                  <a:p>
                    <a:pPr eaLnBrk="0" hangingPunct="0"/>
                    <a:endParaRPr lang="en-US" sz="1000" b="1" dirty="0"/>
                  </a:p>
                </p:txBody>
              </p:sp>
              <p:sp>
                <p:nvSpPr>
                  <p:cNvPr id="52" name="Text Box 23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6624" y="5616"/>
                    <a:ext cx="2304" cy="12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0C0C0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r" eaLnBrk="0" hangingPunct="0"/>
                    <a:r>
                      <a:rPr lang="en-US" sz="1000" b="1"/>
                      <a:t>Magnetic Films </a:t>
                    </a:r>
                  </a:p>
                  <a:p>
                    <a:pPr algn="r" eaLnBrk="0" hangingPunct="0"/>
                    <a:r>
                      <a:rPr lang="en-US" sz="1000" b="1"/>
                      <a:t>and Domains</a:t>
                    </a:r>
                    <a:endParaRPr lang="en-US" sz="1000"/>
                  </a:p>
                </p:txBody>
              </p:sp>
              <p:sp>
                <p:nvSpPr>
                  <p:cNvPr id="53" name="Text Box 24"/>
                  <p:cNvSpPr txBox="1">
                    <a:spLocks noChangeAspect="1" noChangeArrowheads="1"/>
                  </p:cNvSpPr>
                  <p:nvPr/>
                </p:nvSpPr>
                <p:spPr bwMode="auto">
                  <a:xfrm>
                    <a:off x="4464" y="3600"/>
                    <a:ext cx="1440" cy="144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algn="ctr" eaLnBrk="0" hangingPunct="0"/>
                    <a:r>
                      <a:rPr lang="en-US" sz="1000" b="1"/>
                      <a:t>Biological Structure</a:t>
                    </a:r>
                  </a:p>
                  <a:p>
                    <a:pPr algn="ctr" eaLnBrk="0" hangingPunct="0"/>
                    <a:r>
                      <a:rPr lang="en-US" sz="1000" b="1"/>
                      <a:t>Viruses</a:t>
                    </a:r>
                  </a:p>
                </p:txBody>
              </p:sp>
            </p:grpSp>
          </p:grpSp>
          <p:sp>
            <p:nvSpPr>
              <p:cNvPr id="17" name="Rectangle 25"/>
              <p:cNvSpPr>
                <a:spLocks noChangeAspect="1" noChangeArrowheads="1"/>
              </p:cNvSpPr>
              <p:nvPr/>
            </p:nvSpPr>
            <p:spPr bwMode="auto">
              <a:xfrm>
                <a:off x="4226" y="1759"/>
                <a:ext cx="526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1000" b="1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18" name="Text Box 26"/>
              <p:cNvSpPr txBox="1">
                <a:spLocks noChangeAspect="1" noChangeArrowheads="1"/>
              </p:cNvSpPr>
              <p:nvPr/>
            </p:nvSpPr>
            <p:spPr bwMode="auto">
              <a:xfrm>
                <a:off x="4270" y="1951"/>
                <a:ext cx="438" cy="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hangingPunct="0"/>
                <a:endParaRPr lang="en-US" sz="1200">
                  <a:latin typeface="Times New Roman" pitchFamily="18" charset="0"/>
                </a:endParaRPr>
              </a:p>
            </p:txBody>
          </p:sp>
          <p:grpSp>
            <p:nvGrpSpPr>
              <p:cNvPr id="19" name="Group 27"/>
              <p:cNvGrpSpPr>
                <a:grpSpLocks/>
              </p:cNvGrpSpPr>
              <p:nvPr/>
            </p:nvGrpSpPr>
            <p:grpSpPr bwMode="auto">
              <a:xfrm>
                <a:off x="2251" y="1682"/>
                <a:ext cx="1496" cy="649"/>
                <a:chOff x="3900" y="1710"/>
                <a:chExt cx="1183" cy="626"/>
              </a:xfrm>
            </p:grpSpPr>
            <p:sp>
              <p:nvSpPr>
                <p:cNvPr id="37" name="Line 28"/>
                <p:cNvSpPr>
                  <a:spLocks noChangeAspect="1" noChangeShapeType="1"/>
                </p:cNvSpPr>
                <p:nvPr/>
              </p:nvSpPr>
              <p:spPr bwMode="auto">
                <a:xfrm>
                  <a:off x="3900" y="2336"/>
                  <a:ext cx="1183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29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5080" y="1710"/>
                  <a:ext cx="0" cy="62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30"/>
                <p:cNvSpPr>
                  <a:spLocks noChangeAspect="1" noChangeShapeType="1"/>
                </p:cNvSpPr>
                <p:nvPr/>
              </p:nvSpPr>
              <p:spPr bwMode="auto">
                <a:xfrm>
                  <a:off x="3900" y="1710"/>
                  <a:ext cx="1183" cy="0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" name="Line 3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900" y="1710"/>
                  <a:ext cx="0" cy="626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0" name="Group 32"/>
              <p:cNvGrpSpPr>
                <a:grpSpLocks/>
              </p:cNvGrpSpPr>
              <p:nvPr/>
            </p:nvGrpSpPr>
            <p:grpSpPr bwMode="auto">
              <a:xfrm>
                <a:off x="2195" y="1632"/>
                <a:ext cx="1386" cy="1049"/>
                <a:chOff x="3856" y="1662"/>
                <a:chExt cx="1096" cy="1011"/>
              </a:xfrm>
            </p:grpSpPr>
            <p:sp>
              <p:nvSpPr>
                <p:cNvPr id="33" name="Line 33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3856" y="1662"/>
                  <a:ext cx="0" cy="101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4" name="Line 34"/>
                <p:cNvSpPr>
                  <a:spLocks noChangeAspect="1" noChangeShapeType="1"/>
                </p:cNvSpPr>
                <p:nvPr/>
              </p:nvSpPr>
              <p:spPr bwMode="auto">
                <a:xfrm>
                  <a:off x="3856" y="2673"/>
                  <a:ext cx="1096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5" name="Line 35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4951" y="1662"/>
                  <a:ext cx="0" cy="1011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36"/>
                <p:cNvSpPr>
                  <a:spLocks noChangeAspect="1" noChangeShapeType="1"/>
                </p:cNvSpPr>
                <p:nvPr/>
              </p:nvSpPr>
              <p:spPr bwMode="auto">
                <a:xfrm>
                  <a:off x="3856" y="1662"/>
                  <a:ext cx="1096" cy="0"/>
                </a:xfrm>
                <a:prstGeom prst="line">
                  <a:avLst/>
                </a:prstGeom>
                <a:noFill/>
                <a:ln w="22225">
                  <a:solidFill>
                    <a:srgbClr val="FF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37"/>
              <p:cNvGrpSpPr>
                <a:grpSpLocks noChangeAspect="1"/>
              </p:cNvGrpSpPr>
              <p:nvPr/>
            </p:nvGrpSpPr>
            <p:grpSpPr bwMode="auto">
              <a:xfrm>
                <a:off x="3193" y="2576"/>
                <a:ext cx="795" cy="934"/>
                <a:chOff x="7488" y="7330"/>
                <a:chExt cx="2707" cy="2693"/>
              </a:xfrm>
            </p:grpSpPr>
            <p:sp>
              <p:nvSpPr>
                <p:cNvPr id="29" name="Line 3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7488" y="7344"/>
                  <a:ext cx="2664" cy="0"/>
                </a:xfrm>
                <a:prstGeom prst="line">
                  <a:avLst/>
                </a:prstGeom>
                <a:noFill/>
                <a:ln w="222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0" name="Line 39"/>
                <p:cNvSpPr>
                  <a:spLocks noChangeAspect="1" noChangeShapeType="1"/>
                </p:cNvSpPr>
                <p:nvPr/>
              </p:nvSpPr>
              <p:spPr bwMode="auto">
                <a:xfrm>
                  <a:off x="7488" y="7330"/>
                  <a:ext cx="0" cy="2693"/>
                </a:xfrm>
                <a:prstGeom prst="line">
                  <a:avLst/>
                </a:prstGeom>
                <a:noFill/>
                <a:ln w="222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1" name="Line 40"/>
                <p:cNvSpPr>
                  <a:spLocks noChangeAspect="1" noChangeShapeType="1"/>
                </p:cNvSpPr>
                <p:nvPr/>
              </p:nvSpPr>
              <p:spPr bwMode="auto">
                <a:xfrm>
                  <a:off x="7488" y="10008"/>
                  <a:ext cx="2707" cy="0"/>
                </a:xfrm>
                <a:prstGeom prst="line">
                  <a:avLst/>
                </a:prstGeom>
                <a:noFill/>
                <a:ln w="222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2" name="Line 41"/>
                <p:cNvSpPr>
                  <a:spLocks noChangeAspect="1" noChangeShapeType="1"/>
                </p:cNvSpPr>
                <p:nvPr/>
              </p:nvSpPr>
              <p:spPr bwMode="auto">
                <a:xfrm>
                  <a:off x="10176" y="7330"/>
                  <a:ext cx="0" cy="2693"/>
                </a:xfrm>
                <a:prstGeom prst="line">
                  <a:avLst/>
                </a:prstGeom>
                <a:noFill/>
                <a:ln w="22225">
                  <a:solidFill>
                    <a:srgbClr val="00FF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22" name="Text Box 42"/>
              <p:cNvSpPr txBox="1">
                <a:spLocks noChangeArrowheads="1"/>
              </p:cNvSpPr>
              <p:nvPr/>
            </p:nvSpPr>
            <p:spPr bwMode="auto">
              <a:xfrm>
                <a:off x="3731" y="1504"/>
                <a:ext cx="42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b="1" dirty="0"/>
                  <a:t>SANS</a:t>
                </a:r>
              </a:p>
            </p:txBody>
          </p:sp>
          <p:sp>
            <p:nvSpPr>
              <p:cNvPr id="23" name="Line 43"/>
              <p:cNvSpPr>
                <a:spLocks noChangeShapeType="1"/>
              </p:cNvSpPr>
              <p:nvPr/>
            </p:nvSpPr>
            <p:spPr bwMode="auto">
              <a:xfrm flipH="1">
                <a:off x="3733" y="1683"/>
                <a:ext cx="202" cy="82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4" name="Line 44"/>
              <p:cNvSpPr>
                <a:spLocks noChangeShapeType="1"/>
              </p:cNvSpPr>
              <p:nvPr/>
            </p:nvSpPr>
            <p:spPr bwMode="auto">
              <a:xfrm flipH="1">
                <a:off x="3733" y="1661"/>
                <a:ext cx="194" cy="119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5" name="Text Box 45"/>
              <p:cNvSpPr txBox="1">
                <a:spLocks noChangeArrowheads="1"/>
              </p:cNvSpPr>
              <p:nvPr/>
            </p:nvSpPr>
            <p:spPr bwMode="auto">
              <a:xfrm>
                <a:off x="3052" y="1152"/>
                <a:ext cx="1219" cy="19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1400" b="1">
                    <a:solidFill>
                      <a:srgbClr val="FF0000"/>
                    </a:solidFill>
                  </a:rPr>
                  <a:t>REFLECTOMETERS</a:t>
                </a:r>
              </a:p>
            </p:txBody>
          </p:sp>
          <p:sp>
            <p:nvSpPr>
              <p:cNvPr id="26" name="Line 46"/>
              <p:cNvSpPr>
                <a:spLocks noChangeShapeType="1"/>
              </p:cNvSpPr>
              <p:nvPr/>
            </p:nvSpPr>
            <p:spPr bwMode="auto">
              <a:xfrm flipH="1">
                <a:off x="3388" y="1330"/>
                <a:ext cx="89" cy="291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27" name="Text Box 47"/>
              <p:cNvSpPr txBox="1">
                <a:spLocks noChangeArrowheads="1"/>
              </p:cNvSpPr>
              <p:nvPr/>
            </p:nvSpPr>
            <p:spPr bwMode="auto">
              <a:xfrm>
                <a:off x="1671" y="2993"/>
                <a:ext cx="1256" cy="1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 eaLnBrk="0" hangingPunct="0"/>
                <a:r>
                  <a:rPr lang="en-US" sz="1400" b="1" dirty="0" smtClean="0">
                    <a:solidFill>
                      <a:srgbClr val="00CC00"/>
                    </a:solidFill>
                  </a:rPr>
                  <a:t>DIFFRACTOMETERS</a:t>
                </a:r>
                <a:endParaRPr lang="en-US" sz="1400" dirty="0"/>
              </a:p>
            </p:txBody>
          </p:sp>
          <p:sp>
            <p:nvSpPr>
              <p:cNvPr id="28" name="Line 48"/>
              <p:cNvSpPr>
                <a:spLocks noChangeShapeType="1"/>
              </p:cNvSpPr>
              <p:nvPr/>
            </p:nvSpPr>
            <p:spPr bwMode="auto">
              <a:xfrm flipV="1">
                <a:off x="2904" y="3026"/>
                <a:ext cx="288" cy="60"/>
              </a:xfrm>
              <a:prstGeom prst="line">
                <a:avLst/>
              </a:prstGeom>
              <a:noFill/>
              <a:ln w="25400">
                <a:solidFill>
                  <a:srgbClr val="00CC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endParaRPr lang="en-US"/>
              </a:p>
            </p:txBody>
          </p:sp>
        </p:grpSp>
        <p:sp>
          <p:nvSpPr>
            <p:cNvPr id="9" name="Rectangle 50"/>
            <p:cNvSpPr>
              <a:spLocks noChangeArrowheads="1"/>
            </p:cNvSpPr>
            <p:nvPr/>
          </p:nvSpPr>
          <p:spPr bwMode="auto">
            <a:xfrm>
              <a:off x="592" y="608"/>
              <a:ext cx="430" cy="34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941090" cy="484748"/>
          </a:xfrm>
        </p:spPr>
        <p:txBody>
          <a:bodyPr/>
          <a:lstStyle/>
          <a:p>
            <a:r>
              <a:rPr lang="en-US" dirty="0" smtClean="0"/>
              <a:t>Elastic Neutron </a:t>
            </a:r>
            <a:r>
              <a:rPr lang="en-US" dirty="0"/>
              <a:t>Scattering Instruments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7127" y="1040029"/>
            <a:ext cx="4660200" cy="2220095"/>
          </a:xfrm>
        </p:spPr>
        <p:txBody>
          <a:bodyPr/>
          <a:lstStyle/>
          <a:p>
            <a:r>
              <a:rPr lang="en-US" b="1" dirty="0" smtClean="0"/>
              <a:t>Elastic instruments include:</a:t>
            </a:r>
          </a:p>
          <a:p>
            <a:pPr lvl="1"/>
            <a:r>
              <a:rPr lang="en-US" b="1" dirty="0" smtClean="0"/>
              <a:t>Powder diffraction</a:t>
            </a:r>
          </a:p>
          <a:p>
            <a:pPr lvl="1"/>
            <a:r>
              <a:rPr lang="en-US" b="1" dirty="0" smtClean="0"/>
              <a:t>Single Crystal diffraction</a:t>
            </a:r>
          </a:p>
          <a:p>
            <a:pPr lvl="1"/>
            <a:r>
              <a:rPr lang="en-US" b="1" dirty="0" smtClean="0"/>
              <a:t>SANS (typical)</a:t>
            </a:r>
          </a:p>
          <a:p>
            <a:pPr lvl="1">
              <a:spcAft>
                <a:spcPts val="1200"/>
              </a:spcAft>
            </a:pPr>
            <a:r>
              <a:rPr lang="en-US" b="1" dirty="0" smtClean="0"/>
              <a:t>Reflectometry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221" y="3553536"/>
            <a:ext cx="363528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4320" lvl="1" indent="-27432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b="1" dirty="0">
                <a:latin typeface="Arial Narrow" pitchFamily="34" charset="0"/>
              </a:rPr>
              <a:t>Used to determine the average structure of </a:t>
            </a:r>
            <a:r>
              <a:rPr lang="en-US" sz="2800" b="1" dirty="0" smtClean="0">
                <a:latin typeface="Arial Narrow" pitchFamily="34" charset="0"/>
              </a:rPr>
              <a:t>materials (i.e. how </a:t>
            </a:r>
            <a:r>
              <a:rPr lang="en-US" sz="2800" b="1" dirty="0">
                <a:latin typeface="Arial Narrow" pitchFamily="34" charset="0"/>
              </a:rPr>
              <a:t>the atoms are </a:t>
            </a:r>
            <a:r>
              <a:rPr lang="en-US" sz="2800" b="1" dirty="0" smtClean="0">
                <a:latin typeface="Arial Narrow" pitchFamily="34" charset="0"/>
              </a:rPr>
              <a:t>arranged)</a:t>
            </a:r>
            <a:endParaRPr lang="en-US" sz="2800" b="1" dirty="0">
              <a:latin typeface="Arial Narrow" pitchFamily="34" charset="0"/>
            </a:endParaRPr>
          </a:p>
          <a:p>
            <a:pPr marL="274320" indent="-274320"/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6899559" y="5989528"/>
            <a:ext cx="221086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 smtClean="0"/>
              <a:t>Based on diagram by Roger Pynn</a:t>
            </a:r>
            <a:endParaRPr lang="en-US" sz="1050" i="1" dirty="0"/>
          </a:p>
        </p:txBody>
      </p:sp>
      <p:sp>
        <p:nvSpPr>
          <p:cNvPr id="54" name="TextBox 53"/>
          <p:cNvSpPr txBox="1"/>
          <p:nvPr/>
        </p:nvSpPr>
        <p:spPr>
          <a:xfrm>
            <a:off x="6289769" y="883240"/>
            <a:ext cx="2052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Longer Length Scales</a:t>
            </a:r>
            <a:endParaRPr lang="en-US" sz="1400" b="1" dirty="0">
              <a:solidFill>
                <a:srgbClr val="002060"/>
              </a:solidFill>
            </a:endParaRPr>
          </a:p>
        </p:txBody>
      </p:sp>
      <p:cxnSp>
        <p:nvCxnSpPr>
          <p:cNvPr id="55" name="Straight Arrow Connector 54"/>
          <p:cNvCxnSpPr/>
          <p:nvPr/>
        </p:nvCxnSpPr>
        <p:spPr>
          <a:xfrm flipH="1">
            <a:off x="5344868" y="1037128"/>
            <a:ext cx="906865" cy="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1642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994775"/>
            <a:ext cx="4800600" cy="2833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6200" y="76200"/>
            <a:ext cx="9398290" cy="877163"/>
          </a:xfrm>
        </p:spPr>
        <p:txBody>
          <a:bodyPr/>
          <a:lstStyle/>
          <a:p>
            <a:r>
              <a:rPr lang="en-US" dirty="0" smtClean="0"/>
              <a:t>TOF Powder </a:t>
            </a:r>
            <a:r>
              <a:rPr lang="en-US" dirty="0" err="1" smtClean="0"/>
              <a:t>Diffractometer</a:t>
            </a:r>
            <a:r>
              <a:rPr lang="en-US" dirty="0" smtClean="0"/>
              <a:t>: POWGEN (SNS)</a:t>
            </a:r>
            <a:endParaRPr lang="en-US" dirty="0"/>
          </a:p>
        </p:txBody>
      </p:sp>
      <p:pic>
        <p:nvPicPr>
          <p:cNvPr id="10244" name="Picture 4" descr="http://neutrons.ornl.gov/images/powgen/powgen1_8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425"/>
          <a:stretch/>
        </p:blipFill>
        <p:spPr bwMode="auto">
          <a:xfrm>
            <a:off x="5605446" y="640080"/>
            <a:ext cx="3474720" cy="306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neutrons.ornl.gov/images/powgen/powgen3_8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639890"/>
            <a:ext cx="2042160" cy="306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neutrons.ornl.gov/images/powgen/powgen-instrument-schematic-8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r="8846"/>
          <a:stretch/>
        </p:blipFill>
        <p:spPr bwMode="auto">
          <a:xfrm>
            <a:off x="76200" y="626935"/>
            <a:ext cx="3383280" cy="3060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66955"/>
          <a:stretch/>
        </p:blipFill>
        <p:spPr bwMode="auto">
          <a:xfrm>
            <a:off x="472812" y="4003357"/>
            <a:ext cx="1392214" cy="1254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24162" y="3717072"/>
            <a:ext cx="5311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Sr</a:t>
            </a:r>
            <a:r>
              <a:rPr lang="en-US" sz="1400" b="1" baseline="-25000" dirty="0" smtClean="0"/>
              <a:t>2</a:t>
            </a:r>
            <a:r>
              <a:rPr lang="en-US" sz="1400" b="1" dirty="0" smtClean="0"/>
              <a:t>Fe</a:t>
            </a:r>
            <a:r>
              <a:rPr lang="en-US" sz="1400" b="1" baseline="-25000" dirty="0" smtClean="0"/>
              <a:t>1.5</a:t>
            </a:r>
            <a:r>
              <a:rPr lang="en-US" sz="1400" b="1" dirty="0" smtClean="0"/>
              <a:t>Mo</a:t>
            </a:r>
            <a:r>
              <a:rPr lang="en-US" sz="1400" b="1" baseline="-25000" dirty="0" smtClean="0"/>
              <a:t>0.5</a:t>
            </a:r>
            <a:r>
              <a:rPr lang="en-US" sz="1400" b="1" dirty="0" smtClean="0"/>
              <a:t>O</a:t>
            </a:r>
            <a:r>
              <a:rPr lang="en-US" sz="1400" b="1" baseline="-25000" dirty="0" smtClean="0"/>
              <a:t>6</a:t>
            </a:r>
            <a:r>
              <a:rPr lang="en-US" sz="1400" b="1" dirty="0" smtClean="0"/>
              <a:t>, Electrode </a:t>
            </a:r>
            <a:r>
              <a:rPr lang="en-US" sz="1400" b="1" dirty="0"/>
              <a:t>Material </a:t>
            </a:r>
            <a:r>
              <a:rPr lang="en-US" sz="1400" b="1" dirty="0" smtClean="0"/>
              <a:t>for Solid </a:t>
            </a:r>
            <a:r>
              <a:rPr lang="en-US" sz="1400" b="1" dirty="0"/>
              <a:t>Oxide Fuel Cells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54766" y="3940098"/>
            <a:ext cx="235833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/>
              <a:t>J. Am. Chem. Soc</a:t>
            </a:r>
            <a:r>
              <a:rPr lang="de-DE" sz="1000" dirty="0" smtClean="0"/>
              <a:t>., </a:t>
            </a:r>
            <a:r>
              <a:rPr lang="de-DE" sz="1000" b="1" dirty="0"/>
              <a:t>134</a:t>
            </a:r>
            <a:r>
              <a:rPr lang="de-DE" sz="1000" dirty="0"/>
              <a:t>, </a:t>
            </a:r>
            <a:r>
              <a:rPr lang="de-DE" sz="1000" dirty="0" smtClean="0"/>
              <a:t>p6826 (2012)</a:t>
            </a:r>
            <a:endParaRPr lang="en-US" sz="1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470508" y="3733800"/>
                <a:ext cx="1729961" cy="6595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d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λ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θ</m:t>
                              </m:r>
                            </m:e>
                          </m:func>
                        </m:den>
                      </m:f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2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π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Q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508" y="3733800"/>
                <a:ext cx="1729961" cy="659540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470508" y="5137443"/>
                <a:ext cx="2643672" cy="61997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d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(3956.0339∗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TOF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)/</m:t>
                          </m:r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D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</a:rPr>
                                <m:t>sin</m:t>
                              </m:r>
                            </m:fName>
                            <m:e>
                              <m:r>
                                <m:rPr>
                                  <m:nor/>
                                </m:rPr>
                                <a:rPr lang="en-US" b="0" i="0" smtClean="0">
                                  <a:latin typeface="Cambria Math"/>
                                  <a:ea typeface="Cambria Math"/>
                                </a:rPr>
                                <m:t>θ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508" y="5137443"/>
                <a:ext cx="2643672" cy="619978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470508" y="4562708"/>
                <a:ext cx="3521092" cy="4053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i="0" smtClean="0">
                          <a:latin typeface="Cambria Math"/>
                          <a:ea typeface="Cambria Math"/>
                        </a:rPr>
                        <m:t>λ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Å</m:t>
                          </m:r>
                        </m:e>
                      </m:d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=(3956.0339∗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TOF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s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)/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D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(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m</m:t>
                      </m:r>
                      <m:r>
                        <m:rPr>
                          <m:nor/>
                        </m:rPr>
                        <a:rPr lang="en-US" b="0" i="0" smtClean="0">
                          <a:latin typeface="Cambria Math"/>
                          <a:ea typeface="Cambria Math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70508" y="4562708"/>
                <a:ext cx="3521092" cy="405367"/>
              </a:xfrm>
              <a:prstGeom prst="rect">
                <a:avLst/>
              </a:prstGeom>
              <a:blipFill rotWithShape="1">
                <a:blip r:embed="rId9"/>
                <a:stretch>
                  <a:fillRect b="-7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5556788" y="5867400"/>
            <a:ext cx="2781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POWGEN D = 64.5m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4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483890" cy="880369"/>
          </a:xfrm>
        </p:spPr>
        <p:txBody>
          <a:bodyPr/>
          <a:lstStyle/>
          <a:p>
            <a:r>
              <a:rPr lang="en-US" dirty="0" smtClean="0"/>
              <a:t>Small Angle Neutron Scattering (SANS)</a:t>
            </a:r>
            <a:endParaRPr lang="en-US" dirty="0"/>
          </a:p>
        </p:txBody>
      </p:sp>
      <p:pic>
        <p:nvPicPr>
          <p:cNvPr id="11266" name="Picture 2" descr="http://neutrons.ornl.gov/biosans/_media/instrument_cg3_lr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268" y="685800"/>
            <a:ext cx="4076943" cy="283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231892"/>
            <a:ext cx="1911668" cy="1923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 descr="http://www.ornl.gov/info/ornlreview/v43_1_10/images/a11_p19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1676400"/>
            <a:ext cx="2103120" cy="1402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IMG_0679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429000"/>
            <a:ext cx="31496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http://neutrons.ornl.gov/gpsans/_media/instrument_cg2_lrg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2" y="533400"/>
            <a:ext cx="4845788" cy="275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5" name="Picture 1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04310"/>
            <a:ext cx="2171700" cy="2167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36858" y="3657600"/>
            <a:ext cx="2775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TmNi</a:t>
            </a:r>
            <a:r>
              <a:rPr lang="en-US" baseline="-25000" dirty="0" smtClean="0"/>
              <a:t>2</a:t>
            </a:r>
            <a:r>
              <a:rPr lang="en-US" dirty="0" smtClean="0"/>
              <a:t>B</a:t>
            </a:r>
            <a:r>
              <a:rPr lang="en-US" baseline="-25000" dirty="0" smtClean="0"/>
              <a:t>2</a:t>
            </a:r>
            <a:r>
              <a:rPr lang="en-US" dirty="0" smtClean="0"/>
              <a:t>C</a:t>
            </a:r>
            <a:r>
              <a:rPr lang="en-US" dirty="0"/>
              <a:t> V</a:t>
            </a:r>
            <a:r>
              <a:rPr lang="en-US" dirty="0" smtClean="0"/>
              <a:t>ortex Lattice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62400" y="6130290"/>
            <a:ext cx="2403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PHYS REV </a:t>
            </a:r>
            <a:r>
              <a:rPr lang="en-US" sz="1200" dirty="0"/>
              <a:t>B </a:t>
            </a:r>
            <a:r>
              <a:rPr lang="en-US" sz="1200" b="1" dirty="0"/>
              <a:t>86</a:t>
            </a:r>
            <a:r>
              <a:rPr lang="en-US" sz="1200" dirty="0"/>
              <a:t>, 144501 (2012)</a:t>
            </a:r>
          </a:p>
        </p:txBody>
      </p:sp>
    </p:spTree>
    <p:extLst>
      <p:ext uri="{BB962C8B-B14F-4D97-AF65-F5344CB8AC3E}">
        <p14:creationId xmlns:p14="http://schemas.microsoft.com/office/powerpoint/2010/main" val="150247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229600" cy="484748"/>
          </a:xfrm>
        </p:spPr>
        <p:txBody>
          <a:bodyPr/>
          <a:lstStyle/>
          <a:p>
            <a:r>
              <a:rPr lang="en-US" dirty="0" smtClean="0"/>
              <a:t>Magnetism </a:t>
            </a:r>
            <a:r>
              <a:rPr lang="en-US" dirty="0" err="1" smtClean="0"/>
              <a:t>Reflectometer</a:t>
            </a:r>
            <a:r>
              <a:rPr lang="en-US" dirty="0" smtClean="0"/>
              <a:t> (SNS)</a:t>
            </a:r>
            <a:endParaRPr lang="en-US" dirty="0"/>
          </a:p>
        </p:txBody>
      </p:sp>
      <p:pic>
        <p:nvPicPr>
          <p:cNvPr id="12290" name="Picture 2" descr="http://neutrons.ornl.gov/images/mr/mr-panoramic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76274"/>
            <a:ext cx="6781800" cy="299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72" b="-2174"/>
          <a:stretch/>
        </p:blipFill>
        <p:spPr bwMode="auto">
          <a:xfrm>
            <a:off x="4724400" y="2514600"/>
            <a:ext cx="4286250" cy="3657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6019800" y="6096000"/>
            <a:ext cx="212910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PHY REV </a:t>
            </a:r>
            <a:r>
              <a:rPr lang="en-US" sz="1100" dirty="0"/>
              <a:t>B </a:t>
            </a:r>
            <a:r>
              <a:rPr lang="en-US" sz="1100" b="1" dirty="0"/>
              <a:t>84</a:t>
            </a:r>
            <a:r>
              <a:rPr lang="en-US" sz="1100" dirty="0"/>
              <a:t>, 245310 (2011)</a:t>
            </a: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" r="50865" b="50180"/>
          <a:stretch/>
        </p:blipFill>
        <p:spPr bwMode="auto">
          <a:xfrm>
            <a:off x="7166610" y="328469"/>
            <a:ext cx="1844040" cy="1844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63077"/>
          <a:stretch/>
        </p:blipFill>
        <p:spPr bwMode="auto">
          <a:xfrm>
            <a:off x="304800" y="4012580"/>
            <a:ext cx="4206374" cy="1889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981200" y="5715000"/>
            <a:ext cx="2133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28600" y="4191000"/>
            <a:ext cx="3810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971800" y="4137102"/>
            <a:ext cx="533400" cy="152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7848600" y="2590800"/>
            <a:ext cx="0" cy="137160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390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ovie_nBattery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6340" t="17426" r="10107" b="15114"/>
          <a:stretch/>
        </p:blipFill>
        <p:spPr>
          <a:xfrm>
            <a:off x="304800" y="4096434"/>
            <a:ext cx="4099560" cy="2709879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4800600" cy="2817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896038"/>
            <a:ext cx="4267200" cy="999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30523"/>
            <a:ext cx="4267200" cy="993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44952" y="3925669"/>
            <a:ext cx="36984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Carbon foam matrix in a Li battery</a:t>
            </a:r>
          </a:p>
          <a:p>
            <a:r>
              <a:rPr lang="en-US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(H. Bilheux and S. Voisin)</a:t>
            </a:r>
            <a:endParaRPr lang="en-US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Imaging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556150" y="3897868"/>
            <a:ext cx="14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X-ray image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274021" y="4930523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Neutron Image</a:t>
            </a:r>
            <a:endParaRPr lang="en-US" dirty="0"/>
          </a:p>
        </p:txBody>
      </p:sp>
      <p:pic>
        <p:nvPicPr>
          <p:cNvPr id="8194" name="Picture 2" descr="http://www.psi.ch/niag/DynamicNREN/igp_1024x640%3E_10000rpm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231" y="228600"/>
            <a:ext cx="3848369" cy="288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894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941090" cy="880369"/>
          </a:xfrm>
        </p:spPr>
        <p:txBody>
          <a:bodyPr/>
          <a:lstStyle/>
          <a:p>
            <a:r>
              <a:rPr lang="en-US" dirty="0"/>
              <a:t>What is a Neutron Scattering Instrument?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59052"/>
            <a:ext cx="8947440" cy="5617948"/>
          </a:xfrm>
          <a:ln>
            <a:noFill/>
          </a:ln>
        </p:spPr>
        <p:txBody>
          <a:bodyPr/>
          <a:lstStyle/>
          <a:p>
            <a:r>
              <a:rPr lang="en-US" dirty="0"/>
              <a:t>Neutron scattering experiments measure the number of neutrons scattered by a sample as a function of the </a:t>
            </a:r>
            <a:r>
              <a:rPr lang="en-US" dirty="0" err="1"/>
              <a:t>wavevector</a:t>
            </a:r>
            <a:r>
              <a:rPr lang="en-US" dirty="0"/>
              <a:t> change (Q) and the energy change (E) of the neutron.</a:t>
            </a:r>
          </a:p>
          <a:p>
            <a:r>
              <a:rPr lang="en-US" dirty="0"/>
              <a:t>What do we need to accomplish this?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A source of neutrons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A method for selecting the </a:t>
            </a:r>
            <a:r>
              <a:rPr lang="en-US" dirty="0" err="1"/>
              <a:t>wavevector</a:t>
            </a:r>
            <a:r>
              <a:rPr lang="en-US" dirty="0"/>
              <a:t> of the incident neutrons (</a:t>
            </a:r>
            <a:r>
              <a:rPr lang="en-US" b="1" dirty="0" err="1"/>
              <a:t>k</a:t>
            </a:r>
            <a:r>
              <a:rPr lang="en-US" baseline="-25000" dirty="0" err="1"/>
              <a:t>i</a:t>
            </a:r>
            <a:r>
              <a:rPr lang="en-US" dirty="0"/>
              <a:t>)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A very interesting sample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A method for determining the </a:t>
            </a:r>
            <a:r>
              <a:rPr lang="en-US" dirty="0" err="1"/>
              <a:t>wavevector</a:t>
            </a:r>
            <a:r>
              <a:rPr lang="en-US" dirty="0"/>
              <a:t> of the scattered neutrons (</a:t>
            </a:r>
            <a:r>
              <a:rPr lang="en-US" b="1" dirty="0" err="1"/>
              <a:t>k</a:t>
            </a:r>
            <a:r>
              <a:rPr lang="en-US" baseline="-25000" dirty="0" err="1"/>
              <a:t>f</a:t>
            </a:r>
            <a:r>
              <a:rPr lang="en-US" dirty="0"/>
              <a:t>)</a:t>
            </a:r>
          </a:p>
          <a:p>
            <a:pPr marL="803275" lvl="1" indent="-457200">
              <a:buFont typeface="+mj-lt"/>
              <a:buAutoNum type="arabicParenR"/>
            </a:pPr>
            <a:r>
              <a:rPr lang="en-US" dirty="0"/>
              <a:t>A neutron detector</a:t>
            </a:r>
          </a:p>
          <a:p>
            <a:endParaRPr lang="en-US" dirty="0"/>
          </a:p>
        </p:txBody>
      </p:sp>
      <p:grpSp>
        <p:nvGrpSpPr>
          <p:cNvPr id="25" name="Group 24"/>
          <p:cNvGrpSpPr/>
          <p:nvPr/>
        </p:nvGrpSpPr>
        <p:grpSpPr>
          <a:xfrm>
            <a:off x="1809846" y="4593348"/>
            <a:ext cx="5581554" cy="1619076"/>
            <a:chOff x="765714" y="4593348"/>
            <a:chExt cx="5581554" cy="1619076"/>
          </a:xfrm>
        </p:grpSpPr>
        <p:sp>
          <p:nvSpPr>
            <p:cNvPr id="16" name="TextBox 15"/>
            <p:cNvSpPr txBox="1"/>
            <p:nvPr/>
          </p:nvSpPr>
          <p:spPr>
            <a:xfrm>
              <a:off x="1541838" y="5557022"/>
              <a:ext cx="167456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Incident </a:t>
              </a:r>
              <a:r>
                <a:rPr lang="en-US" sz="1200" b="1" dirty="0" err="1" smtClean="0"/>
                <a:t>Wavevector</a:t>
              </a:r>
              <a:endParaRPr lang="en-US" sz="1200" b="1" dirty="0"/>
            </a:p>
          </p:txBody>
        </p:sp>
        <p:cxnSp>
          <p:nvCxnSpPr>
            <p:cNvPr id="5" name="Straight Arrow Connector 4"/>
            <p:cNvCxnSpPr/>
            <p:nvPr/>
          </p:nvCxnSpPr>
          <p:spPr>
            <a:xfrm>
              <a:off x="1546290" y="5768898"/>
              <a:ext cx="1665248" cy="0"/>
            </a:xfrm>
            <a:prstGeom prst="straightConnector1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/>
            <p:cNvCxnSpPr/>
            <p:nvPr/>
          </p:nvCxnSpPr>
          <p:spPr>
            <a:xfrm flipV="1">
              <a:off x="3748658" y="5070088"/>
              <a:ext cx="1535151" cy="676508"/>
            </a:xfrm>
            <a:prstGeom prst="straightConnector1">
              <a:avLst/>
            </a:prstGeom>
            <a:ln w="25400"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Flowchart: Direct Access Storage 6"/>
            <p:cNvSpPr/>
            <p:nvPr/>
          </p:nvSpPr>
          <p:spPr>
            <a:xfrm rot="16200000">
              <a:off x="3246853" y="5555165"/>
              <a:ext cx="468351" cy="427464"/>
            </a:xfrm>
            <a:prstGeom prst="flowChartMagneticDrum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n 7"/>
            <p:cNvSpPr/>
            <p:nvPr/>
          </p:nvSpPr>
          <p:spPr>
            <a:xfrm rot="3720000">
              <a:off x="5404621" y="4787588"/>
              <a:ext cx="141249" cy="356839"/>
            </a:xfrm>
            <a:prstGeom prst="can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765714" y="5404622"/>
              <a:ext cx="731520" cy="7315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86803" y="5615009"/>
              <a:ext cx="70564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solidFill>
                    <a:schemeClr val="bg1"/>
                  </a:solidFill>
                </a:rPr>
                <a:t>Source</a:t>
              </a: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136603" y="5935425"/>
              <a:ext cx="73129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Sample</a:t>
              </a:r>
              <a:endParaRPr lang="en-US" sz="12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 rot="20166512">
              <a:off x="5540637" y="4593348"/>
              <a:ext cx="8066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Detector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 rot="20157991">
              <a:off x="3571325" y="5201452"/>
              <a:ext cx="17819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/>
                <a:t>Scattered </a:t>
              </a:r>
              <a:r>
                <a:rPr lang="en-US" sz="1200" b="1" dirty="0" err="1" smtClean="0"/>
                <a:t>Wavevector</a:t>
              </a:r>
              <a:endParaRPr lang="en-US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103866" y="5724302"/>
              <a:ext cx="3465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k</a:t>
              </a:r>
              <a:r>
                <a:rPr lang="en-US" baseline="-25000" dirty="0" err="1" smtClean="0"/>
                <a:t>i</a:t>
              </a:r>
              <a:endParaRPr lang="en-US" baseline="-250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20151209">
              <a:off x="4529213" y="5273188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 smtClean="0"/>
                <a:t>k</a:t>
              </a:r>
              <a:r>
                <a:rPr lang="en-US" baseline="-25000" dirty="0" err="1" smtClean="0"/>
                <a:t>f</a:t>
              </a:r>
              <a:endParaRPr lang="en-US" baseline="-25000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733800" y="5768898"/>
              <a:ext cx="1665248" cy="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ot"/>
              <a:tailEnd type="triangle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0472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941090" cy="484748"/>
          </a:xfrm>
        </p:spPr>
        <p:txBody>
          <a:bodyPr/>
          <a:lstStyle/>
          <a:p>
            <a:r>
              <a:rPr lang="en-US" dirty="0" smtClean="0"/>
              <a:t>Inelastic Neutron </a:t>
            </a:r>
            <a:r>
              <a:rPr lang="en-US" dirty="0"/>
              <a:t>Scattering Instruments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0728234"/>
              </p:ext>
            </p:extLst>
          </p:nvPr>
        </p:nvGraphicFramePr>
        <p:xfrm>
          <a:off x="2720893" y="1117423"/>
          <a:ext cx="7221832" cy="55288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Graph" r:id="rId3" imgW="3900960" imgH="2986560" progId="Origin50.Graph">
                  <p:embed/>
                </p:oleObj>
              </mc:Choice>
              <mc:Fallback>
                <p:oleObj name="Graph" r:id="rId3" imgW="3900960" imgH="2986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20893" y="1117423"/>
                        <a:ext cx="7221832" cy="55288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9430" y="944809"/>
            <a:ext cx="4572307" cy="480131"/>
          </a:xfrm>
        </p:spPr>
        <p:txBody>
          <a:bodyPr/>
          <a:lstStyle/>
          <a:p>
            <a:r>
              <a:rPr lang="en-US" b="1" dirty="0" smtClean="0"/>
              <a:t>Inelastic </a:t>
            </a:r>
            <a:r>
              <a:rPr lang="en-US" b="1" dirty="0"/>
              <a:t>i</a:t>
            </a:r>
            <a:r>
              <a:rPr lang="en-US" b="1" dirty="0" smtClean="0"/>
              <a:t>nstruments include: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021873" y="1754458"/>
            <a:ext cx="491397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712819" y="1754458"/>
            <a:ext cx="0" cy="91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527099" y="1758178"/>
            <a:ext cx="0" cy="91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48761" y="1763007"/>
            <a:ext cx="0" cy="91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170449" y="1760405"/>
            <a:ext cx="0" cy="9144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13886" y="1514629"/>
            <a:ext cx="397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0.1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389126" y="1473742"/>
            <a:ext cx="2696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</a:t>
            </a:r>
            <a:endParaRPr lang="en-US" sz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6171469" y="1481179"/>
            <a:ext cx="3545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</a:t>
            </a:r>
            <a:endParaRPr lang="en-US" sz="1200" dirty="0"/>
          </a:p>
        </p:txBody>
      </p:sp>
      <p:sp>
        <p:nvSpPr>
          <p:cNvPr id="14" name="TextBox 13"/>
          <p:cNvSpPr txBox="1"/>
          <p:nvPr/>
        </p:nvSpPr>
        <p:spPr>
          <a:xfrm>
            <a:off x="4950677" y="1473741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100</a:t>
            </a:r>
            <a:endParaRPr lang="en-US" sz="1200" dirty="0"/>
          </a:p>
        </p:txBody>
      </p:sp>
      <p:sp>
        <p:nvSpPr>
          <p:cNvPr id="15" name="TextBox 14"/>
          <p:cNvSpPr txBox="1"/>
          <p:nvPr/>
        </p:nvSpPr>
        <p:spPr>
          <a:xfrm>
            <a:off x="6161082" y="1145297"/>
            <a:ext cx="572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d(Å)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-231071" y="4177605"/>
            <a:ext cx="388867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182880">
              <a:buClr>
                <a:schemeClr val="tx2"/>
              </a:buClr>
              <a:buFont typeface="Arial" pitchFamily="34" charset="0"/>
              <a:buChar char="•"/>
            </a:pPr>
            <a:r>
              <a:rPr lang="en-US" sz="2800" b="1" dirty="0" smtClean="0">
                <a:latin typeface="Arial Narrow" pitchFamily="34" charset="0"/>
              </a:rPr>
              <a:t>Used </a:t>
            </a:r>
            <a:r>
              <a:rPr lang="en-US" sz="2800" b="1" dirty="0">
                <a:latin typeface="Arial Narrow" pitchFamily="34" charset="0"/>
              </a:rPr>
              <a:t>to </a:t>
            </a:r>
            <a:r>
              <a:rPr lang="en-US" sz="2800" b="1" dirty="0" smtClean="0">
                <a:latin typeface="Arial Narrow" pitchFamily="34" charset="0"/>
              </a:rPr>
              <a:t>study dynamics such as phonons</a:t>
            </a:r>
            <a:r>
              <a:rPr lang="en-US" sz="2800" b="1" dirty="0">
                <a:latin typeface="Arial Narrow" pitchFamily="34" charset="0"/>
              </a:rPr>
              <a:t>, </a:t>
            </a:r>
            <a:r>
              <a:rPr lang="en-US" sz="2800" b="1" dirty="0" err="1">
                <a:latin typeface="Arial Narrow" pitchFamily="34" charset="0"/>
              </a:rPr>
              <a:t>magnons</a:t>
            </a:r>
            <a:r>
              <a:rPr lang="en-US" sz="2800" b="1" dirty="0">
                <a:latin typeface="Arial Narrow" pitchFamily="34" charset="0"/>
              </a:rPr>
              <a:t>, </a:t>
            </a:r>
            <a:r>
              <a:rPr lang="en-US" sz="2800" b="1" dirty="0" smtClean="0">
                <a:latin typeface="Arial Narrow" pitchFamily="34" charset="0"/>
              </a:rPr>
              <a:t> and diffusion  (i.e. what the atoms are doing)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679499" y="1826756"/>
            <a:ext cx="125226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Neutron Induced</a:t>
            </a:r>
          </a:p>
          <a:p>
            <a:r>
              <a:rPr lang="en-US" sz="1050" b="1" dirty="0" smtClean="0"/>
              <a:t>Excitations</a:t>
            </a:r>
            <a:endParaRPr lang="en-US" sz="105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7621476" y="2329676"/>
            <a:ext cx="8130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Hydrogen</a:t>
            </a:r>
          </a:p>
          <a:p>
            <a:r>
              <a:rPr lang="en-US" sz="1050" b="1" dirty="0" smtClean="0"/>
              <a:t>Modes</a:t>
            </a:r>
            <a:endParaRPr lang="en-US" sz="105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679499" y="2849810"/>
            <a:ext cx="8418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Molecular</a:t>
            </a:r>
          </a:p>
          <a:p>
            <a:r>
              <a:rPr lang="en-US" sz="1050" b="1" dirty="0" smtClean="0"/>
              <a:t>Vibrations</a:t>
            </a:r>
            <a:endParaRPr lang="en-US" sz="105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6811094" y="2516088"/>
            <a:ext cx="82907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Intenerate</a:t>
            </a:r>
          </a:p>
          <a:p>
            <a:r>
              <a:rPr lang="en-US" sz="1050" b="1" dirty="0" smtClean="0"/>
              <a:t>Magnets</a:t>
            </a:r>
            <a:endParaRPr lang="en-US" sz="105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7032063" y="2870626"/>
            <a:ext cx="64312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Crystal</a:t>
            </a:r>
          </a:p>
          <a:p>
            <a:r>
              <a:rPr lang="en-US" sz="1050" b="1" dirty="0" smtClean="0"/>
              <a:t>Fields</a:t>
            </a:r>
            <a:endParaRPr lang="en-US" sz="105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586221" y="3026939"/>
            <a:ext cx="6126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Spin</a:t>
            </a:r>
          </a:p>
          <a:p>
            <a:r>
              <a:rPr lang="en-US" sz="1050" b="1" dirty="0" smtClean="0"/>
              <a:t>Waves</a:t>
            </a:r>
            <a:endParaRPr lang="en-US" sz="105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182859" y="3284080"/>
            <a:ext cx="84189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Lattice</a:t>
            </a:r>
          </a:p>
          <a:p>
            <a:r>
              <a:rPr lang="en-US" sz="1050" b="1" dirty="0" smtClean="0"/>
              <a:t>Vibrations</a:t>
            </a:r>
            <a:endParaRPr lang="en-US" sz="105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5880085" y="3265308"/>
            <a:ext cx="77617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Coherent</a:t>
            </a:r>
          </a:p>
          <a:p>
            <a:r>
              <a:rPr lang="en-US" sz="1050" b="1" dirty="0" smtClean="0"/>
              <a:t>Modes</a:t>
            </a:r>
            <a:endParaRPr lang="en-US" sz="105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133143" y="3646895"/>
            <a:ext cx="126669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Electron-Phonon</a:t>
            </a:r>
          </a:p>
          <a:p>
            <a:r>
              <a:rPr lang="en-US" sz="1050" b="1" dirty="0" smtClean="0"/>
              <a:t>Interactions</a:t>
            </a:r>
            <a:endParaRPr lang="en-US" sz="105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4838919" y="3943729"/>
            <a:ext cx="81304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Molecular</a:t>
            </a:r>
          </a:p>
          <a:p>
            <a:r>
              <a:rPr lang="en-US" sz="1050" b="1" dirty="0" smtClean="0"/>
              <a:t>Motions</a:t>
            </a:r>
            <a:endParaRPr lang="en-US" sz="105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4238500" y="4997227"/>
            <a:ext cx="1952181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/>
              <a:t>Aggregate Motion</a:t>
            </a:r>
          </a:p>
          <a:p>
            <a:r>
              <a:rPr lang="en-US" sz="1050" b="1" dirty="0" smtClean="0"/>
              <a:t>Polymers and Biological Molecules </a:t>
            </a:r>
            <a:endParaRPr lang="en-US" sz="105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5619188" y="4140829"/>
            <a:ext cx="133722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Critical Scattering</a:t>
            </a:r>
            <a:endParaRPr lang="en-US" sz="105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668723" y="4463276"/>
            <a:ext cx="76655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Diffusion</a:t>
            </a:r>
            <a:endParaRPr lang="en-US" sz="105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6000107" y="4803699"/>
            <a:ext cx="105189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 smtClean="0"/>
              <a:t>Molecular </a:t>
            </a:r>
          </a:p>
          <a:p>
            <a:r>
              <a:rPr lang="en-US" sz="1050" b="1" dirty="0" smtClean="0"/>
              <a:t>Reorientation</a:t>
            </a:r>
            <a:endParaRPr lang="en-US" sz="105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6874347" y="6062990"/>
            <a:ext cx="31078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smtClean="0"/>
              <a:t>Based on diagram by Rex </a:t>
            </a:r>
            <a:r>
              <a:rPr lang="en-US" sz="1100" i="1" dirty="0" err="1" smtClean="0"/>
              <a:t>Hjelm</a:t>
            </a:r>
            <a:endParaRPr lang="en-US" sz="1100" i="1" dirty="0"/>
          </a:p>
        </p:txBody>
      </p:sp>
      <p:sp>
        <p:nvSpPr>
          <p:cNvPr id="32" name="TextBox 31"/>
          <p:cNvSpPr txBox="1"/>
          <p:nvPr/>
        </p:nvSpPr>
        <p:spPr>
          <a:xfrm>
            <a:off x="7721931" y="3961559"/>
            <a:ext cx="869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Slower</a:t>
            </a:r>
          </a:p>
          <a:p>
            <a:r>
              <a:rPr lang="en-US" sz="1400" b="1" dirty="0" smtClean="0">
                <a:solidFill>
                  <a:srgbClr val="002060"/>
                </a:solidFill>
              </a:rPr>
              <a:t>Motions</a:t>
            </a:r>
            <a:endParaRPr lang="en-US" sz="1400" b="1" dirty="0">
              <a:solidFill>
                <a:srgbClr val="002060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8140147" y="4484779"/>
            <a:ext cx="16358" cy="496189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289769" y="883240"/>
            <a:ext cx="2052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2060"/>
                </a:solidFill>
              </a:rPr>
              <a:t>Longer Length Scales</a:t>
            </a:r>
            <a:endParaRPr lang="en-US" sz="1400" b="1" dirty="0">
              <a:solidFill>
                <a:srgbClr val="00206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>
            <a:off x="5344868" y="1037128"/>
            <a:ext cx="906865" cy="0"/>
          </a:xfrm>
          <a:prstGeom prst="straightConnector1">
            <a:avLst/>
          </a:prstGeom>
          <a:ln w="254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93650" y="1328678"/>
            <a:ext cx="35163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>
                  <a:lumMod val="75000"/>
                </a:schemeClr>
              </a:buClr>
              <a:buFont typeface="Arial" pitchFamily="34" charset="0"/>
              <a:buChar char="−"/>
            </a:pPr>
            <a:r>
              <a:rPr lang="en-US" b="1" dirty="0"/>
              <a:t>Direct Geometry TOF Spectrometers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Arial" pitchFamily="34" charset="0"/>
              <a:buChar char="−"/>
            </a:pPr>
            <a:r>
              <a:rPr lang="en-US" b="1" dirty="0"/>
              <a:t>Indirect Geometry TOF Spectrometers</a:t>
            </a:r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Arial" pitchFamily="34" charset="0"/>
              <a:buChar char="−"/>
            </a:pPr>
            <a:r>
              <a:rPr lang="en-US" b="1" dirty="0" smtClean="0"/>
              <a:t>Triple-Axis Spectrometers</a:t>
            </a:r>
            <a:endParaRPr lang="en-US" b="1" dirty="0"/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Arial" pitchFamily="34" charset="0"/>
              <a:buChar char="−"/>
            </a:pPr>
            <a:r>
              <a:rPr lang="en-US" b="1" dirty="0" smtClean="0"/>
              <a:t>Backscattering Spectrometers</a:t>
            </a:r>
            <a:endParaRPr lang="en-US" b="1" dirty="0"/>
          </a:p>
          <a:p>
            <a:pPr marL="285750" indent="-285750">
              <a:buClr>
                <a:schemeClr val="tx2">
                  <a:lumMod val="75000"/>
                </a:schemeClr>
              </a:buClr>
              <a:buFont typeface="Arial" pitchFamily="34" charset="0"/>
              <a:buChar char="−"/>
            </a:pPr>
            <a:r>
              <a:rPr lang="en-US" b="1" dirty="0"/>
              <a:t>Neutron Spin-Echo Spectrometers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795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880369"/>
          </a:xfrm>
        </p:spPr>
        <p:txBody>
          <a:bodyPr/>
          <a:lstStyle/>
          <a:p>
            <a:r>
              <a:rPr lang="en-US" dirty="0" smtClean="0"/>
              <a:t>SEQUOIA: A Direct Geometry TOF Spectrometer at the SNS</a:t>
            </a:r>
            <a:endParaRPr lang="en-US" dirty="0"/>
          </a:p>
        </p:txBody>
      </p:sp>
      <p:pic>
        <p:nvPicPr>
          <p:cNvPr id="13314" name="Picture 2" descr="http://neutrons.ornl.gov/sequoia/_media/hr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066800"/>
            <a:ext cx="4114800" cy="290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5407" y="1066800"/>
            <a:ext cx="4201393" cy="2904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 descr="C:\Users\lnu\SkyDrive\Documents\Work\Talks\Neutron School\sequoia2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7" b="3840"/>
          <a:stretch/>
        </p:blipFill>
        <p:spPr bwMode="auto">
          <a:xfrm>
            <a:off x="5897200" y="4045662"/>
            <a:ext cx="3260000" cy="2377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C:\Users\lnu\SkyDrive\Documents\Work\Talks\Neutron School\sequoia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930" y="3997971"/>
            <a:ext cx="3174286" cy="26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25" y="4810125"/>
            <a:ext cx="136969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241813"/>
            <a:ext cx="266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Quantum </a:t>
            </a:r>
            <a:r>
              <a:rPr lang="en-US" sz="1200" dirty="0"/>
              <a:t>oscillations of nitrogen atoms in uranium nitride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2400" y="6248400"/>
            <a:ext cx="272863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Nature </a:t>
            </a:r>
            <a:r>
              <a:rPr lang="en-US" sz="1050" dirty="0"/>
              <a:t>Communications </a:t>
            </a:r>
            <a:r>
              <a:rPr lang="en-US" sz="1050" dirty="0" smtClean="0"/>
              <a:t> v</a:t>
            </a:r>
            <a:r>
              <a:rPr lang="en-US" sz="1050" b="1" dirty="0" smtClean="0"/>
              <a:t>3</a:t>
            </a:r>
            <a:r>
              <a:rPr lang="en-US" sz="1050" dirty="0"/>
              <a:t>, </a:t>
            </a:r>
            <a:r>
              <a:rPr lang="en-US" sz="1050" dirty="0" smtClean="0"/>
              <a:t>p1124 </a:t>
            </a:r>
            <a:r>
              <a:rPr lang="en-US" sz="1050" dirty="0"/>
              <a:t>(2012</a:t>
            </a:r>
            <a:r>
              <a:rPr lang="en-US" sz="1050" dirty="0" smtClean="0"/>
              <a:t>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832324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Triple-Axis Spectrometer</a:t>
            </a:r>
            <a:endParaRPr lang="en-US" dirty="0"/>
          </a:p>
        </p:txBody>
      </p:sp>
      <p:pic>
        <p:nvPicPr>
          <p:cNvPr id="14338" name="Picture 2" descr="http://neutrons.ornl.gov/images/hb-3/hb3-8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741918"/>
            <a:ext cx="4511040" cy="2792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0" y="3657600"/>
            <a:ext cx="3657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Lattice </a:t>
            </a:r>
            <a:r>
              <a:rPr lang="en-US" sz="1200" b="1" dirty="0" smtClean="0"/>
              <a:t>Dynamics of </a:t>
            </a:r>
            <a:r>
              <a:rPr lang="en-US" sz="1200" b="1" dirty="0" err="1"/>
              <a:t>PbTe</a:t>
            </a:r>
            <a:endParaRPr lang="en-US" sz="1200" dirty="0"/>
          </a:p>
        </p:txBody>
      </p:sp>
      <p:pic>
        <p:nvPicPr>
          <p:cNvPr id="14340" name="Picture 4" descr="HB-3 Schema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596383"/>
            <a:ext cx="4191000" cy="5499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6479"/>
          <a:stretch/>
        </p:blipFill>
        <p:spPr bwMode="auto">
          <a:xfrm>
            <a:off x="289560" y="3886200"/>
            <a:ext cx="4724400" cy="249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00" y="6258602"/>
            <a:ext cx="21339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PHYS REV </a:t>
            </a:r>
            <a:r>
              <a:rPr lang="en-US" sz="1050" dirty="0"/>
              <a:t>B </a:t>
            </a:r>
            <a:r>
              <a:rPr lang="en-US" sz="1050" b="1" dirty="0"/>
              <a:t>86</a:t>
            </a:r>
            <a:r>
              <a:rPr lang="en-US" sz="1050" dirty="0"/>
              <a:t>, 085313 (2012)</a:t>
            </a:r>
          </a:p>
        </p:txBody>
      </p:sp>
    </p:spTree>
    <p:extLst>
      <p:ext uri="{BB962C8B-B14F-4D97-AF65-F5344CB8AC3E}">
        <p14:creationId xmlns:p14="http://schemas.microsoft.com/office/powerpoint/2010/main" val="335747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8229600" cy="880369"/>
          </a:xfrm>
        </p:spPr>
        <p:txBody>
          <a:bodyPr/>
          <a:lstStyle/>
          <a:p>
            <a:r>
              <a:rPr lang="en-US" dirty="0" smtClean="0"/>
              <a:t>BASIS: An Inverted Geometry Backscattering Spectrometer</a:t>
            </a:r>
            <a:endParaRPr lang="en-US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55" y="1066801"/>
            <a:ext cx="3635080" cy="211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figur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79832"/>
            <a:ext cx="2153154" cy="302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figu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097" y="1066800"/>
            <a:ext cx="276066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figur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352800"/>
            <a:ext cx="2819400" cy="287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43" y="3581400"/>
            <a:ext cx="3019425" cy="247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1" y="3664803"/>
            <a:ext cx="304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Study of water diffusion on single-supported bilayer lipid membranes by QENS</a:t>
            </a:r>
          </a:p>
        </p:txBody>
      </p:sp>
      <p:pic>
        <p:nvPicPr>
          <p:cNvPr id="15370" name="Picture 1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9" b="48050"/>
          <a:stretch/>
        </p:blipFill>
        <p:spPr bwMode="auto">
          <a:xfrm>
            <a:off x="152400" y="4539734"/>
            <a:ext cx="2674241" cy="1708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632323" y="6070910"/>
            <a:ext cx="199766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err="1"/>
              <a:t>Bai</a:t>
            </a:r>
            <a:r>
              <a:rPr lang="en-US" sz="1050" dirty="0"/>
              <a:t> M., </a:t>
            </a:r>
            <a:r>
              <a:rPr lang="en-US" sz="1050" dirty="0" smtClean="0"/>
              <a:t> </a:t>
            </a:r>
            <a:r>
              <a:rPr lang="en-US" sz="1050" i="1" dirty="0" smtClean="0"/>
              <a:t>EPL</a:t>
            </a:r>
            <a:r>
              <a:rPr lang="en-US" sz="1050" dirty="0" smtClean="0"/>
              <a:t> </a:t>
            </a:r>
            <a:r>
              <a:rPr lang="en-US" sz="1050" b="1" dirty="0"/>
              <a:t>98</a:t>
            </a:r>
            <a:r>
              <a:rPr lang="en-US" sz="1050" dirty="0"/>
              <a:t>, 48006 (2012</a:t>
            </a:r>
            <a:r>
              <a:rPr lang="en-US" sz="1050" dirty="0" smtClean="0"/>
              <a:t>)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760142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4" y="0"/>
            <a:ext cx="89154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213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495" y="0"/>
            <a:ext cx="891614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0525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Advanced Neutron Optics: </a:t>
            </a:r>
            <a:r>
              <a:rPr lang="en-US" dirty="0" smtClean="0"/>
              <a:t>IMAGINE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621320" y="724641"/>
            <a:ext cx="7661034" cy="2408367"/>
            <a:chOff x="621320" y="768601"/>
            <a:chExt cx="7661034" cy="2408367"/>
          </a:xfrm>
        </p:grpSpPr>
        <p:sp>
          <p:nvSpPr>
            <p:cNvPr id="4" name="Rectangle 3"/>
            <p:cNvSpPr/>
            <p:nvPr/>
          </p:nvSpPr>
          <p:spPr>
            <a:xfrm>
              <a:off x="4878986" y="1199488"/>
              <a:ext cx="3403368" cy="197748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621320" y="1729168"/>
              <a:ext cx="838200" cy="762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1492853" y="1542772"/>
              <a:ext cx="457200" cy="45720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021056" y="1544311"/>
              <a:ext cx="733864" cy="43727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2721587" y="1626300"/>
              <a:ext cx="0" cy="27432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/>
            <p:cNvSpPr/>
            <p:nvPr/>
          </p:nvSpPr>
          <p:spPr>
            <a:xfrm>
              <a:off x="2069120" y="1685865"/>
              <a:ext cx="457200" cy="15240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2069120" y="1719862"/>
              <a:ext cx="4572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069120" y="1763460"/>
              <a:ext cx="4572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069120" y="1805368"/>
              <a:ext cx="457200" cy="0"/>
            </a:xfrm>
            <a:prstGeom prst="line">
              <a:avLst/>
            </a:prstGeom>
            <a:ln w="254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2754920" y="1719863"/>
              <a:ext cx="357185" cy="90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112105" y="1542772"/>
              <a:ext cx="633415" cy="43881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195446" y="1671576"/>
              <a:ext cx="45719" cy="18321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3716950" y="1635494"/>
              <a:ext cx="0" cy="27432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3745520" y="1716712"/>
              <a:ext cx="357185" cy="90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4102705" y="1716712"/>
              <a:ext cx="357185" cy="90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4459890" y="1716712"/>
              <a:ext cx="357185" cy="9026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5021868" y="1609777"/>
              <a:ext cx="1695452" cy="805191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4850424" y="1619635"/>
              <a:ext cx="0" cy="27432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360000">
              <a:off x="5074261" y="1757742"/>
              <a:ext cx="6096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720000">
              <a:off x="5885780" y="1932492"/>
              <a:ext cx="609600" cy="0"/>
            </a:xfrm>
            <a:prstGeom prst="line">
              <a:avLst/>
            </a:prstGeom>
            <a:ln w="381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720000">
              <a:off x="5774290" y="1692838"/>
              <a:ext cx="0" cy="27432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720000">
              <a:off x="6612602" y="1876941"/>
              <a:ext cx="0" cy="274320"/>
            </a:xfrm>
            <a:prstGeom prst="line">
              <a:avLst/>
            </a:prstGeom>
            <a:ln w="381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720000">
              <a:off x="7050638" y="1983564"/>
              <a:ext cx="0" cy="27432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720000">
              <a:off x="6822037" y="1931100"/>
              <a:ext cx="0" cy="27432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Rectangle 27"/>
            <p:cNvSpPr/>
            <p:nvPr/>
          </p:nvSpPr>
          <p:spPr>
            <a:xfrm rot="720000">
              <a:off x="7146885" y="1876805"/>
              <a:ext cx="762000" cy="6858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7223085" y="1914905"/>
              <a:ext cx="609600" cy="609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/>
            <p:cNvCxnSpPr/>
            <p:nvPr/>
          </p:nvCxnSpPr>
          <p:spPr>
            <a:xfrm>
              <a:off x="5383820" y="1760234"/>
              <a:ext cx="2144065" cy="459471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1992920" y="1625787"/>
              <a:ext cx="0" cy="274320"/>
            </a:xfrm>
            <a:prstGeom prst="line">
              <a:avLst/>
            </a:prstGeom>
            <a:ln w="38100"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5" idx="1"/>
            </p:cNvCxnSpPr>
            <p:nvPr/>
          </p:nvCxnSpPr>
          <p:spPr>
            <a:xfrm flipV="1">
              <a:off x="621320" y="1762506"/>
              <a:ext cx="4757741" cy="4762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638461" y="1510417"/>
              <a:ext cx="95891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CG-4 Guide</a:t>
              </a:r>
              <a:endParaRPr lang="en-US" sz="11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466477" y="1982109"/>
              <a:ext cx="57099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CTAX</a:t>
              </a:r>
            </a:p>
            <a:p>
              <a:r>
                <a:rPr lang="en-US" sz="1100" b="1" dirty="0"/>
                <a:t>M</a:t>
              </a:r>
              <a:r>
                <a:rPr lang="en-US" sz="1100" b="1" dirty="0" smtClean="0"/>
                <a:t>ono</a:t>
              </a:r>
              <a:endParaRPr lang="en-US" sz="11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73720" y="814768"/>
              <a:ext cx="1162498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E</a:t>
              </a:r>
              <a:r>
                <a:rPr lang="en-US" sz="1100" b="1" dirty="0" smtClean="0"/>
                <a:t>ntrance </a:t>
              </a:r>
              <a:r>
                <a:rPr lang="en-US" sz="1100" b="1" dirty="0"/>
                <a:t>S</a:t>
              </a:r>
              <a:r>
                <a:rPr lang="en-US" sz="1100" b="1" dirty="0" smtClean="0"/>
                <a:t>lit 1</a:t>
              </a:r>
              <a:endParaRPr lang="en-US" sz="1100" b="1" dirty="0"/>
            </a:p>
          </p:txBody>
        </p:sp>
        <p:cxnSp>
          <p:nvCxnSpPr>
            <p:cNvPr id="36" name="Straight Arrow Connector 35"/>
            <p:cNvCxnSpPr/>
            <p:nvPr/>
          </p:nvCxnSpPr>
          <p:spPr>
            <a:xfrm>
              <a:off x="1686149" y="1076378"/>
              <a:ext cx="289630" cy="54940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1950053" y="1329463"/>
              <a:ext cx="878767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F</a:t>
              </a:r>
              <a:r>
                <a:rPr lang="en-US" sz="1100" b="1" dirty="0" smtClean="0"/>
                <a:t>lat </a:t>
              </a:r>
              <a:r>
                <a:rPr lang="en-US" sz="1100" b="1" dirty="0"/>
                <a:t>M</a:t>
              </a:r>
              <a:r>
                <a:rPr lang="en-US" sz="1100" b="1" dirty="0" smtClean="0"/>
                <a:t>irror</a:t>
              </a:r>
              <a:endParaRPr lang="en-US" sz="11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584511" y="2686758"/>
              <a:ext cx="1124026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/>
                <a:t>Beamstop</a:t>
              </a:r>
              <a:r>
                <a:rPr lang="en-US" sz="1100" b="1" dirty="0" smtClean="0"/>
                <a:t>/Slit</a:t>
              </a:r>
              <a:endParaRPr lang="en-US" sz="1100" b="1" dirty="0"/>
            </a:p>
          </p:txBody>
        </p:sp>
        <p:cxnSp>
          <p:nvCxnSpPr>
            <p:cNvPr id="39" name="Straight Arrow Connector 38"/>
            <p:cNvCxnSpPr>
              <a:stCxn id="38" idx="0"/>
            </p:cNvCxnSpPr>
            <p:nvPr/>
          </p:nvCxnSpPr>
          <p:spPr>
            <a:xfrm flipH="1" flipV="1">
              <a:off x="2721590" y="1786640"/>
              <a:ext cx="424934" cy="90011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178709" y="768601"/>
              <a:ext cx="944489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F</a:t>
              </a:r>
              <a:r>
                <a:rPr lang="en-US" sz="1100" b="1" dirty="0" smtClean="0"/>
                <a:t>light </a:t>
              </a:r>
              <a:r>
                <a:rPr lang="en-US" sz="1100" b="1" dirty="0"/>
                <a:t>T</a:t>
              </a:r>
              <a:r>
                <a:rPr lang="en-US" sz="1100" b="1" dirty="0" smtClean="0"/>
                <a:t>ube</a:t>
              </a:r>
              <a:endParaRPr lang="en-US" sz="1100" b="1" dirty="0"/>
            </a:p>
          </p:txBody>
        </p:sp>
        <p:cxnSp>
          <p:nvCxnSpPr>
            <p:cNvPr id="41" name="Straight Arrow Connector 40"/>
            <p:cNvCxnSpPr>
              <a:endCxn id="13" idx="0"/>
            </p:cNvCxnSpPr>
            <p:nvPr/>
          </p:nvCxnSpPr>
          <p:spPr>
            <a:xfrm flipH="1">
              <a:off x="2933513" y="1030211"/>
              <a:ext cx="372395" cy="68965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>
              <a:stCxn id="38" idx="0"/>
              <a:endCxn id="14" idx="3"/>
            </p:cNvCxnSpPr>
            <p:nvPr/>
          </p:nvCxnSpPr>
          <p:spPr>
            <a:xfrm flipV="1">
              <a:off x="3146524" y="1762178"/>
              <a:ext cx="598996" cy="92458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3471201" y="1672020"/>
              <a:ext cx="45719" cy="183210"/>
            </a:xfrm>
            <a:prstGeom prst="rect">
              <a:avLst/>
            </a:prstGeom>
            <a:solidFill>
              <a:srgbClr val="FFFF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905416" y="1320663"/>
              <a:ext cx="100380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/>
                <a:t>Multimirrors</a:t>
              </a:r>
              <a:endParaRPr lang="en-US" sz="1100" b="1" dirty="0"/>
            </a:p>
          </p:txBody>
        </p:sp>
        <p:cxnSp>
          <p:nvCxnSpPr>
            <p:cNvPr id="45" name="Straight Arrow Connector 44"/>
            <p:cNvCxnSpPr>
              <a:endCxn id="18" idx="0"/>
            </p:cNvCxnSpPr>
            <p:nvPr/>
          </p:nvCxnSpPr>
          <p:spPr>
            <a:xfrm>
              <a:off x="3974120" y="1030211"/>
              <a:ext cx="307178" cy="68650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4193184" y="768601"/>
              <a:ext cx="1200970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E</a:t>
              </a:r>
              <a:r>
                <a:rPr lang="en-US" sz="1100" b="1" dirty="0" smtClean="0"/>
                <a:t>ntrance </a:t>
              </a:r>
              <a:r>
                <a:rPr lang="en-US" sz="1100" b="1" dirty="0"/>
                <a:t>S</a:t>
              </a:r>
              <a:r>
                <a:rPr lang="en-US" sz="1100" b="1" dirty="0" smtClean="0"/>
                <a:t>lit 2 </a:t>
              </a:r>
              <a:endParaRPr lang="en-US" sz="1100" b="1" dirty="0"/>
            </a:p>
          </p:txBody>
        </p:sp>
        <p:cxnSp>
          <p:nvCxnSpPr>
            <p:cNvPr id="47" name="Straight Arrow Connector 46"/>
            <p:cNvCxnSpPr>
              <a:stCxn id="46" idx="2"/>
            </p:cNvCxnSpPr>
            <p:nvPr/>
          </p:nvCxnSpPr>
          <p:spPr>
            <a:xfrm>
              <a:off x="4793669" y="1030211"/>
              <a:ext cx="56755" cy="65565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160100" y="2889045"/>
              <a:ext cx="171232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INSTRUMENT ENCLOSURE</a:t>
              </a:r>
              <a:endParaRPr lang="en-US" sz="11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022120" y="2610558"/>
              <a:ext cx="114646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 err="1"/>
                <a:t>D</a:t>
              </a:r>
              <a:r>
                <a:rPr lang="en-US" sz="1100" b="1" dirty="0" err="1" smtClean="0"/>
                <a:t>iffractometer</a:t>
              </a:r>
              <a:endParaRPr lang="en-US" sz="1100" b="1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846271" y="1283225"/>
              <a:ext cx="1391728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smtClean="0"/>
                <a:t>Drop-In Apertures</a:t>
              </a:r>
              <a:endParaRPr lang="en-US" sz="1100" b="1" dirty="0"/>
            </a:p>
          </p:txBody>
        </p:sp>
        <p:cxnSp>
          <p:nvCxnSpPr>
            <p:cNvPr id="51" name="Straight Arrow Connector 50"/>
            <p:cNvCxnSpPr/>
            <p:nvPr/>
          </p:nvCxnSpPr>
          <p:spPr>
            <a:xfrm flipH="1">
              <a:off x="6841773" y="1544835"/>
              <a:ext cx="638818" cy="38254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7087957" y="1536043"/>
              <a:ext cx="410218" cy="4604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5689661" y="1279560"/>
              <a:ext cx="1124026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 err="1" smtClean="0"/>
                <a:t>Beamstop</a:t>
              </a:r>
              <a:r>
                <a:rPr lang="en-US" sz="1100" b="1" dirty="0" smtClean="0"/>
                <a:t>/Slit</a:t>
              </a:r>
              <a:endParaRPr lang="en-US" sz="1100" b="1" dirty="0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 flipH="1">
              <a:off x="5774290" y="1542772"/>
              <a:ext cx="118150" cy="24683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/>
            <p:cNvCxnSpPr/>
            <p:nvPr/>
          </p:nvCxnSpPr>
          <p:spPr>
            <a:xfrm>
              <a:off x="6193965" y="1544311"/>
              <a:ext cx="404349" cy="3918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Rectangle 55"/>
            <p:cNvSpPr/>
            <p:nvPr/>
          </p:nvSpPr>
          <p:spPr>
            <a:xfrm rot="720000">
              <a:off x="6912424" y="1979289"/>
              <a:ext cx="45719" cy="228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6332787" y="2479753"/>
              <a:ext cx="700833" cy="26161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M</a:t>
              </a:r>
              <a:r>
                <a:rPr lang="en-US" sz="1100" b="1" dirty="0" smtClean="0"/>
                <a:t>onitor</a:t>
              </a:r>
              <a:endParaRPr lang="en-US" sz="1100" b="1" dirty="0"/>
            </a:p>
          </p:txBody>
        </p:sp>
        <p:cxnSp>
          <p:nvCxnSpPr>
            <p:cNvPr id="58" name="Straight Arrow Connector 57"/>
            <p:cNvCxnSpPr>
              <a:endCxn id="56" idx="2"/>
            </p:cNvCxnSpPr>
            <p:nvPr/>
          </p:nvCxnSpPr>
          <p:spPr>
            <a:xfrm flipV="1">
              <a:off x="6822037" y="2205391"/>
              <a:ext cx="89483" cy="274362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4964720" y="1729168"/>
              <a:ext cx="7617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E</a:t>
              </a:r>
              <a:r>
                <a:rPr lang="en-US" sz="1100" b="1" dirty="0" smtClean="0"/>
                <a:t>lliptical</a:t>
              </a:r>
            </a:p>
            <a:p>
              <a:r>
                <a:rPr lang="en-US" sz="1100" b="1" dirty="0"/>
                <a:t>M</a:t>
              </a:r>
              <a:r>
                <a:rPr lang="en-US" sz="1100" b="1" dirty="0" smtClean="0"/>
                <a:t>irror 1</a:t>
              </a:r>
              <a:endParaRPr lang="en-US" sz="1100" b="1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5874778" y="1984081"/>
              <a:ext cx="76174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b="1" dirty="0"/>
                <a:t>E</a:t>
              </a:r>
              <a:r>
                <a:rPr lang="en-US" sz="1100" b="1" dirty="0" smtClean="0"/>
                <a:t>lliptical</a:t>
              </a:r>
            </a:p>
            <a:p>
              <a:r>
                <a:rPr lang="en-US" sz="1100" b="1" dirty="0"/>
                <a:t>M</a:t>
              </a:r>
              <a:r>
                <a:rPr lang="en-US" sz="1100" b="1" dirty="0" smtClean="0"/>
                <a:t>irror 2</a:t>
              </a:r>
              <a:endParaRPr lang="en-US" sz="1100" b="1" dirty="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707385" y="1648206"/>
              <a:ext cx="45719" cy="228600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1270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2" name="Picture 2" descr="\\nscd\Users\Crow_Lowell\HFIR Guide Hall and Beam Room Pictures\EOC 439\IMG_26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00980" y="2727617"/>
            <a:ext cx="2542760" cy="190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3" descr="\\yuki-new\Users\Crow_Lowell\HFIR Guide Hall and Beam Room Pictures\Cycle 442\IMG_36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005" t="25339" r="40996" b="29329"/>
          <a:stretch/>
        </p:blipFill>
        <p:spPr bwMode="auto">
          <a:xfrm>
            <a:off x="245176" y="5023863"/>
            <a:ext cx="1352202" cy="1641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2" descr="\\nscd\Users\Crow_Lowell\HFIR Guide Hall and Beam Room Pictures\EOC 440A\March 2012\March 2-15, 2012\IMG_30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500" y="3005624"/>
            <a:ext cx="2291702" cy="1718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Rectangle 64"/>
          <p:cNvSpPr/>
          <p:nvPr/>
        </p:nvSpPr>
        <p:spPr>
          <a:xfrm>
            <a:off x="4527687" y="3133008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sz="1400" dirty="0"/>
              <a:t>Short wavelength filter @ 2.0, 2.78, and 3.33 Å</a:t>
            </a:r>
          </a:p>
          <a:p>
            <a:pPr lvl="1"/>
            <a:r>
              <a:rPr lang="en-US" sz="1400" dirty="0"/>
              <a:t>Long wavelength filter @ 3.0, 4.0, and 4.5 </a:t>
            </a:r>
            <a:r>
              <a:rPr lang="en-US" sz="1400" dirty="0" smtClean="0"/>
              <a:t>Å</a:t>
            </a:r>
          </a:p>
          <a:p>
            <a:pPr lvl="1"/>
            <a:r>
              <a:rPr lang="en-US" sz="1400" dirty="0" smtClean="0"/>
              <a:t>Elliptical mirrors for focusing the beam</a:t>
            </a:r>
            <a:endParaRPr lang="en-US" sz="1400" dirty="0"/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2" t="63544" r="32625" b="13539"/>
          <a:stretch/>
        </p:blipFill>
        <p:spPr>
          <a:xfrm>
            <a:off x="2328201" y="4761570"/>
            <a:ext cx="2286000" cy="2011680"/>
          </a:xfrm>
          <a:prstGeom prst="rect">
            <a:avLst/>
          </a:prstGeom>
        </p:spPr>
      </p:pic>
      <p:cxnSp>
        <p:nvCxnSpPr>
          <p:cNvPr id="67" name="Straight Arrow Connector 66"/>
          <p:cNvCxnSpPr/>
          <p:nvPr/>
        </p:nvCxnSpPr>
        <p:spPr>
          <a:xfrm>
            <a:off x="3249405" y="5504425"/>
            <a:ext cx="506320" cy="0"/>
          </a:xfrm>
          <a:prstGeom prst="straightConnector1">
            <a:avLst/>
          </a:prstGeom>
          <a:ln w="190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>
            <a:off x="3152424" y="5626597"/>
            <a:ext cx="0" cy="182880"/>
          </a:xfrm>
          <a:prstGeom prst="straightConnector1">
            <a:avLst/>
          </a:prstGeom>
          <a:ln w="190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3152424" y="5247487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4 mm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518896" y="5558584"/>
            <a:ext cx="631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FF00"/>
                </a:solidFill>
              </a:rPr>
              <a:t>2 mm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353897" y="6091998"/>
            <a:ext cx="22822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b</a:t>
            </a:r>
            <a:r>
              <a:rPr lang="en-US" dirty="0" smtClean="0">
                <a:solidFill>
                  <a:srgbClr val="FFFF00"/>
                </a:solidFill>
              </a:rPr>
              <a:t>eam focus at sample position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8" r="24184"/>
          <a:stretch/>
        </p:blipFill>
        <p:spPr bwMode="auto">
          <a:xfrm>
            <a:off x="4964720" y="3870305"/>
            <a:ext cx="3950680" cy="24997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3" name="Picture 2" descr="\\yuki-new\Users\Crow_Lowell\HFIR Guide Hall and Beam Room Pictures\Cycle 442\IMG_3569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58" r="26288"/>
          <a:stretch/>
        </p:blipFill>
        <p:spPr bwMode="auto">
          <a:xfrm>
            <a:off x="4221797" y="4143509"/>
            <a:ext cx="1581011" cy="1948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288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</a:t>
            </a:r>
            <a:r>
              <a:rPr lang="en-US" dirty="0" smtClean="0"/>
              <a:t>Instruments: </a:t>
            </a:r>
            <a:r>
              <a:rPr lang="en-US" dirty="0" smtClean="0"/>
              <a:t>SESANS/SERGIS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661198"/>
            <a:ext cx="7848600" cy="1282402"/>
          </a:xfrm>
        </p:spPr>
        <p:txBody>
          <a:bodyPr/>
          <a:lstStyle/>
          <a:p>
            <a:pPr>
              <a:buClr>
                <a:schemeClr val="tx2"/>
              </a:buClr>
            </a:pPr>
            <a:r>
              <a:rPr lang="en-US" sz="2000" b="1" dirty="0" smtClean="0"/>
              <a:t>Real space correlation lengths up to 20 microns (and beyond?)</a:t>
            </a:r>
          </a:p>
          <a:p>
            <a:pPr>
              <a:buClr>
                <a:schemeClr val="tx2"/>
              </a:buClr>
            </a:pPr>
            <a:r>
              <a:rPr lang="en-US" sz="2000" b="1" dirty="0" smtClean="0"/>
              <a:t>Does not require tight collimation for high resolution</a:t>
            </a:r>
          </a:p>
          <a:p>
            <a:pPr>
              <a:buClr>
                <a:schemeClr val="tx2"/>
              </a:buClr>
            </a:pPr>
            <a:r>
              <a:rPr lang="en-US" sz="2000" b="1" dirty="0" smtClean="0"/>
              <a:t>Can be used to probe the in-plane correlations of thin films and interfaces.</a:t>
            </a:r>
            <a:endParaRPr lang="en-US" sz="2000" b="1" dirty="0"/>
          </a:p>
        </p:txBody>
      </p:sp>
      <p:sp>
        <p:nvSpPr>
          <p:cNvPr id="4" name="Rectangle 78"/>
          <p:cNvSpPr>
            <a:spLocks noChangeArrowheads="1"/>
          </p:cNvSpPr>
          <p:nvPr/>
        </p:nvSpPr>
        <p:spPr bwMode="auto">
          <a:xfrm>
            <a:off x="152400" y="914400"/>
            <a:ext cx="8686800" cy="1371600"/>
          </a:xfrm>
          <a:prstGeom prst="rect">
            <a:avLst/>
          </a:prstGeom>
          <a:noFill/>
          <a:ln w="22225">
            <a:solidFill>
              <a:srgbClr val="0033CC"/>
            </a:solidFill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b="1" dirty="0" smtClean="0">
                <a:latin typeface="Arial Narrow" pitchFamily="34" charset="0"/>
              </a:rPr>
              <a:t>Spin-Echo </a:t>
            </a:r>
            <a:r>
              <a:rPr lang="en-US" sz="2000" b="1" dirty="0">
                <a:latin typeface="Arial Narrow" pitchFamily="34" charset="0"/>
              </a:rPr>
              <a:t>Scattering Angle </a:t>
            </a:r>
            <a:r>
              <a:rPr lang="en-US" sz="2000" b="1" dirty="0" smtClean="0">
                <a:latin typeface="Arial Narrow" pitchFamily="34" charset="0"/>
              </a:rPr>
              <a:t>Measurement:</a:t>
            </a:r>
            <a:endParaRPr lang="en-US" sz="2000" b="1" dirty="0">
              <a:latin typeface="Arial Narrow" pitchFamily="34" charset="0"/>
            </a:endParaRPr>
          </a:p>
          <a:p>
            <a:pPr marL="274320">
              <a:spcBef>
                <a:spcPts val="0"/>
              </a:spcBef>
            </a:pPr>
            <a:r>
              <a:rPr lang="en-US" b="1" dirty="0" smtClean="0">
                <a:latin typeface="Arial Narrow" pitchFamily="34" charset="0"/>
              </a:rPr>
              <a:t>The neutron </a:t>
            </a:r>
            <a:r>
              <a:rPr lang="en-US" b="1" dirty="0">
                <a:latin typeface="Arial Narrow" pitchFamily="34" charset="0"/>
              </a:rPr>
              <a:t>spin </a:t>
            </a:r>
            <a:r>
              <a:rPr lang="en-US" b="1" dirty="0" err="1">
                <a:latin typeface="Arial Narrow" pitchFamily="34" charset="0"/>
              </a:rPr>
              <a:t>precesses</a:t>
            </a:r>
            <a:r>
              <a:rPr lang="en-US" b="1" dirty="0">
                <a:latin typeface="Arial Narrow" pitchFamily="34" charset="0"/>
              </a:rPr>
              <a:t> through </a:t>
            </a:r>
            <a:r>
              <a:rPr lang="en-US" b="1" dirty="0" smtClean="0">
                <a:latin typeface="Arial Narrow" pitchFamily="34" charset="0"/>
              </a:rPr>
              <a:t>two parallelogram-shaped </a:t>
            </a:r>
            <a:r>
              <a:rPr lang="en-US" b="1" dirty="0">
                <a:latin typeface="Arial Narrow" pitchFamily="34" charset="0"/>
              </a:rPr>
              <a:t>magnetic fields in opposite directions. </a:t>
            </a:r>
            <a:r>
              <a:rPr lang="en-US" b="1" dirty="0" smtClean="0">
                <a:latin typeface="Arial Narrow" pitchFamily="34" charset="0"/>
              </a:rPr>
              <a:t> For </a:t>
            </a:r>
            <a:r>
              <a:rPr lang="en-US" b="1" dirty="0">
                <a:latin typeface="Arial Narrow" pitchFamily="34" charset="0"/>
              </a:rPr>
              <a:t>scattered </a:t>
            </a:r>
            <a:r>
              <a:rPr lang="en-US" b="1" dirty="0" smtClean="0">
                <a:latin typeface="Arial Narrow" pitchFamily="34" charset="0"/>
              </a:rPr>
              <a:t>neutrons </a:t>
            </a:r>
            <a:r>
              <a:rPr lang="en-US" b="1" dirty="0">
                <a:latin typeface="Arial Narrow" pitchFamily="34" charset="0"/>
              </a:rPr>
              <a:t>the </a:t>
            </a:r>
            <a:r>
              <a:rPr lang="en-US" b="1" dirty="0" smtClean="0">
                <a:latin typeface="Arial Narrow" pitchFamily="34" charset="0"/>
              </a:rPr>
              <a:t>path-length through </a:t>
            </a:r>
            <a:r>
              <a:rPr lang="en-US" b="1" dirty="0">
                <a:latin typeface="Arial Narrow" pitchFamily="34" charset="0"/>
              </a:rPr>
              <a:t>the two </a:t>
            </a:r>
            <a:r>
              <a:rPr lang="en-US" b="1" dirty="0" smtClean="0">
                <a:latin typeface="Arial Narrow" pitchFamily="34" charset="0"/>
              </a:rPr>
              <a:t>parallelograms is different </a:t>
            </a:r>
            <a:r>
              <a:rPr lang="en-US" b="1" dirty="0">
                <a:latin typeface="Arial Narrow" pitchFamily="34" charset="0"/>
              </a:rPr>
              <a:t>resulting in a net </a:t>
            </a:r>
            <a:r>
              <a:rPr lang="en-US" b="1" dirty="0" smtClean="0">
                <a:latin typeface="Arial Narrow" pitchFamily="34" charset="0"/>
              </a:rPr>
              <a:t>change in the spin angle. </a:t>
            </a:r>
            <a:endParaRPr lang="en-US" sz="1600" b="1" dirty="0">
              <a:latin typeface="Arial Narrow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56156" y="2667000"/>
            <a:ext cx="4381626" cy="1676400"/>
            <a:chOff x="4800600" y="914400"/>
            <a:chExt cx="4381626" cy="1676400"/>
          </a:xfrm>
        </p:grpSpPr>
        <p:grpSp>
          <p:nvGrpSpPr>
            <p:cNvPr id="6" name="Group 5"/>
            <p:cNvGrpSpPr/>
            <p:nvPr/>
          </p:nvGrpSpPr>
          <p:grpSpPr>
            <a:xfrm>
              <a:off x="4800600" y="914400"/>
              <a:ext cx="4381626" cy="1676400"/>
              <a:chOff x="4762375" y="381000"/>
              <a:chExt cx="4381626" cy="1676400"/>
            </a:xfrm>
          </p:grpSpPr>
          <p:pic>
            <p:nvPicPr>
              <p:cNvPr id="8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762375" y="381000"/>
                <a:ext cx="4381626" cy="1676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5638800" y="1447800"/>
                <a:ext cx="4732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+B</a:t>
                </a:r>
                <a:endParaRPr lang="en-US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6317582" y="1498538"/>
                <a:ext cx="69281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Arial Narrow" pitchFamily="34" charset="0"/>
                  </a:rPr>
                  <a:t>sample</a:t>
                </a:r>
                <a:endParaRPr lang="en-US" sz="1400" b="1" dirty="0">
                  <a:latin typeface="Arial Narrow" pitchFamily="34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010400" y="1447800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-B</a:t>
                </a:r>
                <a:endParaRPr lang="en-US" dirty="0"/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7856095" y="1498538"/>
                <a:ext cx="774571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Arial Narrow" pitchFamily="34" charset="0"/>
                  </a:rPr>
                  <a:t>analyzer</a:t>
                </a:r>
                <a:endParaRPr lang="en-US" sz="1400" b="1" dirty="0">
                  <a:latin typeface="Arial Narrow" pitchFamily="34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 rot="5400000">
                <a:off x="8533610" y="1170463"/>
                <a:ext cx="76655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>
                    <a:latin typeface="Arial Narrow" pitchFamily="34" charset="0"/>
                  </a:rPr>
                  <a:t>detector</a:t>
                </a:r>
                <a:endParaRPr lang="en-US" sz="1400" b="1" dirty="0">
                  <a:latin typeface="Arial Narrow" pitchFamily="34" charset="0"/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876800" y="2039433"/>
              <a:ext cx="80021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>
                  <a:latin typeface="Arial Narrow" pitchFamily="34" charset="0"/>
                </a:rPr>
                <a:t>polarizer</a:t>
              </a:r>
              <a:endParaRPr lang="en-US" sz="1400" b="1" dirty="0">
                <a:latin typeface="Arial Narrow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4622983" y="2629343"/>
            <a:ext cx="5105400" cy="1714500"/>
            <a:chOff x="4648200" y="3581400"/>
            <a:chExt cx="5105400" cy="1714500"/>
          </a:xfrm>
        </p:grpSpPr>
        <p:sp>
          <p:nvSpPr>
            <p:cNvPr id="15" name="Text Box 14"/>
            <p:cNvSpPr txBox="1">
              <a:spLocks noChangeArrowheads="1"/>
            </p:cNvSpPr>
            <p:nvPr/>
          </p:nvSpPr>
          <p:spPr bwMode="auto">
            <a:xfrm>
              <a:off x="8256587" y="4343399"/>
              <a:ext cx="149701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/>
              <a:r>
                <a:rPr lang="en-US" sz="1200" b="1" dirty="0" smtClean="0">
                  <a:solidFill>
                    <a:srgbClr val="0000FF"/>
                  </a:solidFill>
                  <a:latin typeface="Times New Roman" pitchFamily="18" charset="0"/>
                </a:rPr>
                <a:t>off-</a:t>
              </a:r>
              <a:r>
                <a:rPr lang="en-US" sz="1200" b="1" dirty="0" err="1" smtClean="0">
                  <a:solidFill>
                    <a:srgbClr val="0000FF"/>
                  </a:solidFill>
                  <a:latin typeface="Times New Roman" pitchFamily="18" charset="0"/>
                </a:rPr>
                <a:t>specular</a:t>
              </a:r>
              <a:endParaRPr lang="en-US" sz="1200" b="1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graphicFrame>
          <p:nvGraphicFramePr>
            <p:cNvPr id="16" name="Object 9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98190104"/>
                </p:ext>
              </p:extLst>
            </p:nvPr>
          </p:nvGraphicFramePr>
          <p:xfrm>
            <a:off x="7047709" y="3621881"/>
            <a:ext cx="1227932" cy="16740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80" name="Bitmap Image" r:id="rId4" imgW="3057143" imgH="4466667" progId="PBrush">
                    <p:embed/>
                  </p:oleObj>
                </mc:Choice>
                <mc:Fallback>
                  <p:oleObj name="Bitmap Image" r:id="rId4" imgW="3057143" imgH="4466667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8189"/>
                        <a:stretch>
                          <a:fillRect/>
                        </a:stretch>
                      </p:blipFill>
                      <p:spPr bwMode="auto">
                        <a:xfrm>
                          <a:off x="7047709" y="3621881"/>
                          <a:ext cx="1227932" cy="16740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V="1">
              <a:off x="6283328" y="4040981"/>
              <a:ext cx="1512094" cy="8016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7"/>
            <p:cNvSpPr>
              <a:spLocks noChangeShapeType="1"/>
            </p:cNvSpPr>
            <p:nvPr/>
          </p:nvSpPr>
          <p:spPr bwMode="auto">
            <a:xfrm>
              <a:off x="5318921" y="4460081"/>
              <a:ext cx="925513" cy="390525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8"/>
            <p:cNvSpPr>
              <a:spLocks noChangeShapeType="1"/>
            </p:cNvSpPr>
            <p:nvPr/>
          </p:nvSpPr>
          <p:spPr bwMode="auto">
            <a:xfrm flipV="1">
              <a:off x="6241259" y="3812381"/>
              <a:ext cx="1477963" cy="10382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Line 9"/>
            <p:cNvSpPr>
              <a:spLocks noChangeShapeType="1"/>
            </p:cNvSpPr>
            <p:nvPr/>
          </p:nvSpPr>
          <p:spPr bwMode="auto">
            <a:xfrm flipV="1">
              <a:off x="6259515" y="4498181"/>
              <a:ext cx="1535906" cy="352425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>
              <a:off x="4892678" y="4840287"/>
              <a:ext cx="3394075" cy="3175"/>
            </a:xfrm>
            <a:prstGeom prst="line">
              <a:avLst/>
            </a:prstGeom>
            <a:noFill/>
            <a:ln w="25400">
              <a:solidFill>
                <a:srgbClr val="339966"/>
              </a:solidFill>
              <a:prstDash val="lgDash"/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Line 11"/>
            <p:cNvSpPr>
              <a:spLocks noChangeShapeType="1"/>
            </p:cNvSpPr>
            <p:nvPr/>
          </p:nvSpPr>
          <p:spPr bwMode="auto">
            <a:xfrm>
              <a:off x="6234909" y="4850606"/>
              <a:ext cx="1446213" cy="295275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8256587" y="3886199"/>
              <a:ext cx="91439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sz="1200" b="1" dirty="0" err="1">
                  <a:solidFill>
                    <a:srgbClr val="FF0000"/>
                  </a:solidFill>
                  <a:latin typeface="Times New Roman" pitchFamily="18" charset="0"/>
                </a:rPr>
                <a:t>s</a:t>
              </a:r>
              <a:r>
                <a:rPr lang="en-US" sz="1200" b="1" dirty="0" err="1" smtClean="0">
                  <a:solidFill>
                    <a:srgbClr val="FF0000"/>
                  </a:solidFill>
                  <a:latin typeface="Times New Roman" pitchFamily="18" charset="0"/>
                </a:rPr>
                <a:t>pecular</a:t>
              </a:r>
              <a:endParaRPr lang="en-US" sz="1200" b="1" dirty="0">
                <a:solidFill>
                  <a:srgbClr val="FF0000"/>
                </a:solidFill>
                <a:latin typeface="Times New Roman" pitchFamily="18" charset="0"/>
              </a:endParaRPr>
            </a:p>
          </p:txBody>
        </p:sp>
        <p:sp>
          <p:nvSpPr>
            <p:cNvPr id="24" name="Arc 17"/>
            <p:cNvSpPr>
              <a:spLocks/>
            </p:cNvSpPr>
            <p:nvPr/>
          </p:nvSpPr>
          <p:spPr bwMode="auto">
            <a:xfrm flipH="1">
              <a:off x="5716590" y="4656931"/>
              <a:ext cx="75406" cy="1778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Arc 18"/>
            <p:cNvSpPr>
              <a:spLocks/>
            </p:cNvSpPr>
            <p:nvPr/>
          </p:nvSpPr>
          <p:spPr bwMode="auto">
            <a:xfrm>
              <a:off x="6690521" y="4637087"/>
              <a:ext cx="75407" cy="203994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1"/>
            <p:cNvSpPr>
              <a:spLocks noChangeShapeType="1"/>
            </p:cNvSpPr>
            <p:nvPr/>
          </p:nvSpPr>
          <p:spPr bwMode="auto">
            <a:xfrm>
              <a:off x="7109621" y="3924299"/>
              <a:ext cx="190500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25"/>
            <p:cNvSpPr txBox="1">
              <a:spLocks noChangeArrowheads="1"/>
            </p:cNvSpPr>
            <p:nvPr/>
          </p:nvSpPr>
          <p:spPr bwMode="auto">
            <a:xfrm>
              <a:off x="8252620" y="4706997"/>
              <a:ext cx="68640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200" dirty="0">
                  <a:latin typeface="Helvetica" pitchFamily="34" charset="0"/>
                </a:rPr>
                <a:t>h</a:t>
              </a:r>
              <a:r>
                <a:rPr lang="en-US" sz="1200" dirty="0" smtClean="0">
                  <a:latin typeface="Helvetica" pitchFamily="34" charset="0"/>
                </a:rPr>
                <a:t>orizon</a:t>
              </a:r>
              <a:endParaRPr lang="en-US" sz="1200" dirty="0">
                <a:latin typeface="Helvetica" pitchFamily="34" charset="0"/>
              </a:endParaRPr>
            </a:p>
          </p:txBody>
        </p:sp>
        <p:grpSp>
          <p:nvGrpSpPr>
            <p:cNvPr id="28" name="Group 27"/>
            <p:cNvGrpSpPr>
              <a:grpSpLocks noChangeAspect="1"/>
            </p:cNvGrpSpPr>
            <p:nvPr/>
          </p:nvGrpSpPr>
          <p:grpSpPr bwMode="auto">
            <a:xfrm>
              <a:off x="5810253" y="4805362"/>
              <a:ext cx="876300" cy="80963"/>
              <a:chOff x="3328" y="12486"/>
              <a:chExt cx="1601" cy="147"/>
            </a:xfrm>
          </p:grpSpPr>
          <p:sp>
            <p:nvSpPr>
              <p:cNvPr id="34" name="Rectangle 28"/>
              <p:cNvSpPr>
                <a:spLocks noChangeAspect="1" noChangeArrowheads="1"/>
              </p:cNvSpPr>
              <p:nvPr/>
            </p:nvSpPr>
            <p:spPr bwMode="auto">
              <a:xfrm>
                <a:off x="3328" y="12545"/>
                <a:ext cx="1601" cy="88"/>
              </a:xfrm>
              <a:prstGeom prst="rect">
                <a:avLst/>
              </a:prstGeom>
              <a:solidFill>
                <a:srgbClr val="96969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29"/>
              <p:cNvSpPr>
                <a:spLocks noChangeAspect="1" noChangeArrowheads="1"/>
              </p:cNvSpPr>
              <p:nvPr/>
            </p:nvSpPr>
            <p:spPr bwMode="auto">
              <a:xfrm>
                <a:off x="3330" y="12486"/>
                <a:ext cx="120" cy="6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30"/>
              <p:cNvSpPr>
                <a:spLocks noChangeAspect="1" noChangeArrowheads="1"/>
              </p:cNvSpPr>
              <p:nvPr/>
            </p:nvSpPr>
            <p:spPr bwMode="auto">
              <a:xfrm>
                <a:off x="3576" y="12486"/>
                <a:ext cx="120" cy="6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31"/>
              <p:cNvSpPr>
                <a:spLocks noChangeAspect="1" noChangeArrowheads="1"/>
              </p:cNvSpPr>
              <p:nvPr/>
            </p:nvSpPr>
            <p:spPr bwMode="auto">
              <a:xfrm>
                <a:off x="3822" y="12486"/>
                <a:ext cx="120" cy="6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32"/>
              <p:cNvSpPr>
                <a:spLocks noChangeAspect="1" noChangeArrowheads="1"/>
              </p:cNvSpPr>
              <p:nvPr/>
            </p:nvSpPr>
            <p:spPr bwMode="auto">
              <a:xfrm>
                <a:off x="4068" y="12486"/>
                <a:ext cx="120" cy="6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33"/>
              <p:cNvSpPr>
                <a:spLocks noChangeAspect="1" noChangeArrowheads="1"/>
              </p:cNvSpPr>
              <p:nvPr/>
            </p:nvSpPr>
            <p:spPr bwMode="auto">
              <a:xfrm>
                <a:off x="4068" y="12486"/>
                <a:ext cx="120" cy="6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34"/>
              <p:cNvSpPr>
                <a:spLocks noChangeAspect="1" noChangeArrowheads="1"/>
              </p:cNvSpPr>
              <p:nvPr/>
            </p:nvSpPr>
            <p:spPr bwMode="auto">
              <a:xfrm>
                <a:off x="4314" y="12486"/>
                <a:ext cx="120" cy="6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35"/>
              <p:cNvSpPr>
                <a:spLocks noChangeAspect="1" noChangeArrowheads="1"/>
              </p:cNvSpPr>
              <p:nvPr/>
            </p:nvSpPr>
            <p:spPr bwMode="auto">
              <a:xfrm>
                <a:off x="4560" y="12486"/>
                <a:ext cx="120" cy="6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36"/>
              <p:cNvSpPr>
                <a:spLocks noChangeAspect="1" noChangeArrowheads="1"/>
              </p:cNvSpPr>
              <p:nvPr/>
            </p:nvSpPr>
            <p:spPr bwMode="auto">
              <a:xfrm>
                <a:off x="4806" y="12486"/>
                <a:ext cx="120" cy="60"/>
              </a:xfrm>
              <a:prstGeom prst="rect">
                <a:avLst/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9" name="Text Box 120"/>
            <p:cNvSpPr txBox="1">
              <a:spLocks noChangeArrowheads="1"/>
            </p:cNvSpPr>
            <p:nvPr/>
          </p:nvSpPr>
          <p:spPr bwMode="auto">
            <a:xfrm>
              <a:off x="7262021" y="3809999"/>
              <a:ext cx="228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Symbol" pitchFamily="18" charset="2"/>
                </a:rPr>
                <a:t>l</a:t>
              </a:r>
            </a:p>
          </p:txBody>
        </p:sp>
        <p:sp>
          <p:nvSpPr>
            <p:cNvPr id="30" name="Line 121"/>
            <p:cNvSpPr>
              <a:spLocks noChangeShapeType="1"/>
            </p:cNvSpPr>
            <p:nvPr/>
          </p:nvSpPr>
          <p:spPr bwMode="auto">
            <a:xfrm flipV="1">
              <a:off x="7109621" y="3733799"/>
              <a:ext cx="0" cy="19050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 Box 122"/>
            <p:cNvSpPr txBox="1">
              <a:spLocks noChangeArrowheads="1"/>
            </p:cNvSpPr>
            <p:nvPr/>
          </p:nvSpPr>
          <p:spPr bwMode="auto">
            <a:xfrm>
              <a:off x="7033421" y="3581400"/>
              <a:ext cx="228600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200" b="1" dirty="0">
                  <a:solidFill>
                    <a:schemeClr val="bg1"/>
                  </a:solidFill>
                  <a:latin typeface="Symbol" pitchFamily="18" charset="2"/>
                </a:rPr>
                <a:t>q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890420" y="4828400"/>
              <a:ext cx="67839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sample</a:t>
              </a:r>
              <a:endParaRPr lang="en-US" sz="1200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4648200" y="3658969"/>
              <a:ext cx="24144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0070C0"/>
                  </a:solidFill>
                  <a:latin typeface="Arial Narrow" pitchFamily="34" charset="0"/>
                </a:rPr>
                <a:t>Using SERGIS the </a:t>
              </a:r>
              <a:r>
                <a:rPr lang="en-US" sz="1600" b="1" dirty="0" err="1" smtClean="0">
                  <a:solidFill>
                    <a:srgbClr val="0070C0"/>
                  </a:solidFill>
                  <a:latin typeface="Arial Narrow" pitchFamily="34" charset="0"/>
                </a:rPr>
                <a:t>specular</a:t>
              </a:r>
              <a:r>
                <a:rPr lang="en-US" sz="1600" b="1" dirty="0" smtClean="0">
                  <a:solidFill>
                    <a:srgbClr val="0070C0"/>
                  </a:solidFill>
                  <a:latin typeface="Arial Narrow" pitchFamily="34" charset="0"/>
                </a:rPr>
                <a:t> </a:t>
              </a:r>
            </a:p>
            <a:p>
              <a:r>
                <a:rPr lang="en-US" sz="1600" b="1" dirty="0" smtClean="0">
                  <a:solidFill>
                    <a:srgbClr val="0070C0"/>
                  </a:solidFill>
                  <a:latin typeface="Arial Narrow" pitchFamily="34" charset="0"/>
                </a:rPr>
                <a:t>and off-</a:t>
              </a:r>
              <a:r>
                <a:rPr lang="en-US" sz="1600" b="1" dirty="0" err="1" smtClean="0">
                  <a:solidFill>
                    <a:srgbClr val="0070C0"/>
                  </a:solidFill>
                  <a:latin typeface="Arial Narrow" pitchFamily="34" charset="0"/>
                </a:rPr>
                <a:t>specular</a:t>
              </a:r>
              <a:r>
                <a:rPr lang="en-US" sz="1600" b="1" dirty="0" smtClean="0">
                  <a:solidFill>
                    <a:srgbClr val="0070C0"/>
                  </a:solidFill>
                  <a:latin typeface="Arial Narrow" pitchFamily="34" charset="0"/>
                </a:rPr>
                <a:t> scattering </a:t>
              </a:r>
            </a:p>
            <a:p>
              <a:r>
                <a:rPr lang="en-US" sz="1600" b="1" dirty="0" smtClean="0">
                  <a:solidFill>
                    <a:srgbClr val="0070C0"/>
                  </a:solidFill>
                  <a:latin typeface="Arial Narrow" pitchFamily="34" charset="0"/>
                </a:rPr>
                <a:t>can be distinguished</a:t>
              </a:r>
              <a:endParaRPr lang="en-US" sz="1600" b="1" dirty="0">
                <a:solidFill>
                  <a:srgbClr val="0070C0"/>
                </a:solidFill>
                <a:latin typeface="Arial Narrow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6706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Remarks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1291787"/>
            <a:ext cx="8642640" cy="508549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Instrument </a:t>
            </a:r>
            <a:r>
              <a:rPr lang="en-US" b="1" dirty="0"/>
              <a:t>design is driven by the needs of the scientific community coupled with the source capabilities along with advances in neutron optics and detectors. </a:t>
            </a:r>
            <a:endParaRPr lang="en-US" dirty="0"/>
          </a:p>
          <a:p>
            <a:r>
              <a:rPr lang="en-US" b="1" dirty="0" smtClean="0"/>
              <a:t>In </a:t>
            </a:r>
            <a:r>
              <a:rPr lang="en-US" b="1" dirty="0"/>
              <a:t>the near term instrument development will be primarily focused on: </a:t>
            </a:r>
            <a:endParaRPr lang="en-US" dirty="0"/>
          </a:p>
          <a:p>
            <a:pPr lvl="1"/>
            <a:r>
              <a:rPr lang="en-US" b="1" dirty="0" smtClean="0"/>
              <a:t>Focusing </a:t>
            </a:r>
            <a:r>
              <a:rPr lang="en-US" b="1" dirty="0"/>
              <a:t>optics </a:t>
            </a:r>
            <a:endParaRPr lang="en-US" dirty="0"/>
          </a:p>
          <a:p>
            <a:pPr lvl="1"/>
            <a:r>
              <a:rPr lang="en-US" b="1" dirty="0" smtClean="0"/>
              <a:t>Polarization </a:t>
            </a:r>
            <a:endParaRPr lang="en-US" dirty="0"/>
          </a:p>
          <a:p>
            <a:pPr lvl="1"/>
            <a:r>
              <a:rPr lang="en-US" b="1" dirty="0" smtClean="0"/>
              <a:t>Detectors </a:t>
            </a:r>
            <a:endParaRPr lang="en-US" dirty="0"/>
          </a:p>
          <a:p>
            <a:pPr lvl="1"/>
            <a:r>
              <a:rPr lang="fr-FR" b="1" dirty="0" smtClean="0"/>
              <a:t>Instrument </a:t>
            </a:r>
            <a:r>
              <a:rPr lang="fr-FR" b="1" dirty="0" err="1" smtClean="0"/>
              <a:t>development</a:t>
            </a:r>
            <a:r>
              <a:rPr lang="fr-FR" b="1" dirty="0" smtClean="0"/>
              <a:t> infrastructure </a:t>
            </a:r>
            <a:r>
              <a:rPr lang="fr-FR" b="1" dirty="0"/>
              <a:t>(computer simulations) </a:t>
            </a:r>
            <a:endParaRPr lang="fr-FR" dirty="0"/>
          </a:p>
          <a:p>
            <a:pPr lvl="1"/>
            <a:r>
              <a:rPr lang="en-US" b="1" dirty="0" smtClean="0"/>
              <a:t>New </a:t>
            </a:r>
            <a:r>
              <a:rPr lang="en-US" b="1" dirty="0"/>
              <a:t>techniques and applications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73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788690" cy="1272784"/>
          </a:xfrm>
        </p:spPr>
        <p:txBody>
          <a:bodyPr/>
          <a:lstStyle/>
          <a:p>
            <a:r>
              <a:rPr lang="en-US" dirty="0"/>
              <a:t>Why Not Just Build a Universal Neutron Scattering Instrument That Can Do Everything We Need?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6560" y="2537178"/>
            <a:ext cx="8718840" cy="3863622"/>
          </a:xfrm>
        </p:spPr>
        <p:txBody>
          <a:bodyPr/>
          <a:lstStyle/>
          <a:p>
            <a:r>
              <a:rPr lang="en-US" sz="1600" b="1" dirty="0" smtClean="0"/>
              <a:t>Two types of sources (continuous and pulsed)</a:t>
            </a:r>
          </a:p>
          <a:p>
            <a:r>
              <a:rPr lang="en-US" sz="1600" b="1" dirty="0" smtClean="0"/>
              <a:t>Two methods for determining the neutron </a:t>
            </a:r>
            <a:r>
              <a:rPr lang="en-US" sz="1600" b="1" dirty="0" err="1" smtClean="0"/>
              <a:t>wavevector</a:t>
            </a:r>
            <a:r>
              <a:rPr lang="en-US" sz="1600" b="1" dirty="0" smtClean="0"/>
              <a:t>, k (time-of-flight and diffraction)</a:t>
            </a:r>
          </a:p>
          <a:p>
            <a:r>
              <a:rPr lang="en-US" sz="1600" b="1" dirty="0" smtClean="0"/>
              <a:t>Two types of scattered neutrons (elastic and inelastic)</a:t>
            </a:r>
          </a:p>
          <a:p>
            <a:r>
              <a:rPr lang="en-US" sz="1600" b="1" dirty="0" smtClean="0"/>
              <a:t>Two types of interactions between the neutrons and the sample (nuclear and magnetic)</a:t>
            </a:r>
          </a:p>
          <a:p>
            <a:r>
              <a:rPr lang="en-US" sz="1600" b="1" dirty="0"/>
              <a:t>Wide range of length scales driven by the science</a:t>
            </a:r>
          </a:p>
          <a:p>
            <a:r>
              <a:rPr lang="en-US" sz="1600" b="1" dirty="0" smtClean="0"/>
              <a:t>The </a:t>
            </a:r>
            <a:r>
              <a:rPr lang="en-US" sz="1600" b="1" dirty="0"/>
              <a:t>energy of the neutron is coupled to its wavelength and velocity: </a:t>
            </a:r>
            <a:endParaRPr lang="en-US" sz="1600" dirty="0"/>
          </a:p>
          <a:p>
            <a:pPr marL="0" indent="0">
              <a:spcBef>
                <a:spcPts val="600"/>
              </a:spcBef>
              <a:buNone/>
            </a:pPr>
            <a:r>
              <a:rPr lang="en-US" sz="1600" b="1" dirty="0" smtClean="0">
                <a:latin typeface="Symbol" pitchFamily="18" charset="2"/>
              </a:rPr>
              <a:t>         l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(Å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) </a:t>
            </a:r>
            <a:r>
              <a:rPr lang="en-US" sz="1600" b="1" dirty="0"/>
              <a:t>~ </a:t>
            </a:r>
            <a:r>
              <a:rPr lang="en-US" sz="1600" b="1" dirty="0" smtClean="0"/>
              <a:t>81.81/E(</a:t>
            </a:r>
            <a:r>
              <a:rPr lang="en-US" sz="1600" b="1" dirty="0" err="1" smtClean="0"/>
              <a:t>meV</a:t>
            </a:r>
            <a:r>
              <a:rPr lang="en-US" sz="1600" b="1" dirty="0" smtClean="0"/>
              <a:t>) </a:t>
            </a:r>
            <a:r>
              <a:rPr lang="en-US" sz="1600" b="1" dirty="0"/>
              <a:t>and </a:t>
            </a:r>
            <a:r>
              <a:rPr lang="en-US" sz="1600" b="1" dirty="0" smtClean="0"/>
              <a:t>v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(m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/s</a:t>
            </a:r>
            <a:r>
              <a:rPr lang="en-US" sz="1600" b="1" baseline="30000" dirty="0" smtClean="0"/>
              <a:t>2</a:t>
            </a:r>
            <a:r>
              <a:rPr lang="en-US" sz="1600" b="1" dirty="0" smtClean="0"/>
              <a:t>) </a:t>
            </a:r>
            <a:r>
              <a:rPr lang="en-US" sz="1600" b="1" dirty="0"/>
              <a:t>~ </a:t>
            </a:r>
            <a:r>
              <a:rPr lang="en-US" sz="1600" b="1" dirty="0" smtClean="0"/>
              <a:t>191313×E(</a:t>
            </a:r>
            <a:r>
              <a:rPr lang="en-US" sz="1600" b="1" dirty="0" err="1" smtClean="0"/>
              <a:t>meV</a:t>
            </a:r>
            <a:r>
              <a:rPr lang="en-US" sz="1600" b="1" dirty="0" smtClean="0"/>
              <a:t>) </a:t>
            </a:r>
            <a:endParaRPr lang="en-US" sz="1600" dirty="0"/>
          </a:p>
          <a:p>
            <a:r>
              <a:rPr lang="en-US" sz="1600" b="1" dirty="0" smtClean="0">
                <a:solidFill>
                  <a:srgbClr val="FF0000"/>
                </a:solidFill>
              </a:rPr>
              <a:t>S(Q,E)</a:t>
            </a:r>
            <a:r>
              <a:rPr lang="en-US" sz="1600" b="1" dirty="0"/>
              <a:t> </a:t>
            </a:r>
            <a:r>
              <a:rPr lang="en-US" sz="1600" b="1" dirty="0" smtClean="0"/>
              <a:t>the </a:t>
            </a:r>
            <a:r>
              <a:rPr lang="en-US" sz="1600" b="1" dirty="0"/>
              <a:t>scattering properties of the sample depend only on Q and E, not on the neutron wavelength(</a:t>
            </a:r>
            <a:r>
              <a:rPr lang="en-US" sz="1600" b="1" dirty="0">
                <a:latin typeface="Symbol" pitchFamily="18" charset="2"/>
              </a:rPr>
              <a:t>l</a:t>
            </a:r>
            <a:r>
              <a:rPr lang="en-US" sz="1600" b="1" dirty="0"/>
              <a:t>) </a:t>
            </a:r>
            <a:endParaRPr lang="en-US" sz="1600" dirty="0"/>
          </a:p>
          <a:p>
            <a:r>
              <a:rPr lang="en-US" sz="1600" b="1" dirty="0">
                <a:solidFill>
                  <a:srgbClr val="FF0000"/>
                </a:solidFill>
              </a:rPr>
              <a:t>Message:</a:t>
            </a:r>
            <a:r>
              <a:rPr lang="en-US" sz="1600" b="1" dirty="0"/>
              <a:t> Many different types of neutron scattering instruments are needed because the accessible Q and E ranges depend on the neutron energy and because the resolution and detector coverage have to be tailored to the science for such a signal-limited technique. </a:t>
            </a:r>
            <a:endParaRPr lang="en-US" sz="16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2681124" y="1859198"/>
            <a:ext cx="1674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Incident </a:t>
            </a:r>
            <a:r>
              <a:rPr lang="en-US" sz="1200" b="1" dirty="0" err="1" smtClean="0"/>
              <a:t>Wavevector</a:t>
            </a:r>
            <a:endParaRPr lang="en-US" sz="12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2685576" y="2071074"/>
            <a:ext cx="1665248" cy="0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4887944" y="1372264"/>
            <a:ext cx="1535151" cy="676508"/>
          </a:xfrm>
          <a:prstGeom prst="straightConnector1">
            <a:avLst/>
          </a:prstGeom>
          <a:ln w="25400"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Flowchart: Direct Access Storage 7"/>
          <p:cNvSpPr/>
          <p:nvPr/>
        </p:nvSpPr>
        <p:spPr>
          <a:xfrm rot="16200000">
            <a:off x="4386139" y="1857341"/>
            <a:ext cx="468351" cy="427464"/>
          </a:xfrm>
          <a:prstGeom prst="flowChartMagneticDrum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an 8"/>
          <p:cNvSpPr/>
          <p:nvPr/>
        </p:nvSpPr>
        <p:spPr>
          <a:xfrm rot="3720000">
            <a:off x="6543907" y="1089764"/>
            <a:ext cx="141249" cy="356839"/>
          </a:xfrm>
          <a:prstGeom prst="can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905000" y="1706798"/>
            <a:ext cx="731520" cy="7315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926089" y="1917185"/>
            <a:ext cx="705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>
                <a:solidFill>
                  <a:schemeClr val="bg1"/>
                </a:solidFill>
              </a:rPr>
              <a:t>Source</a:t>
            </a: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5889" y="2237601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Sample</a:t>
            </a:r>
            <a:endParaRPr lang="en-US" sz="1200" b="1" dirty="0"/>
          </a:p>
        </p:txBody>
      </p:sp>
      <p:sp>
        <p:nvSpPr>
          <p:cNvPr id="13" name="TextBox 12"/>
          <p:cNvSpPr txBox="1"/>
          <p:nvPr/>
        </p:nvSpPr>
        <p:spPr>
          <a:xfrm rot="19929383">
            <a:off x="6353588" y="1229047"/>
            <a:ext cx="8066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Detector</a:t>
            </a:r>
            <a:endParaRPr lang="en-US" sz="1200" b="1" dirty="0"/>
          </a:p>
        </p:txBody>
      </p:sp>
      <p:sp>
        <p:nvSpPr>
          <p:cNvPr id="14" name="TextBox 13"/>
          <p:cNvSpPr txBox="1"/>
          <p:nvPr/>
        </p:nvSpPr>
        <p:spPr>
          <a:xfrm rot="20157991">
            <a:off x="4710611" y="1503628"/>
            <a:ext cx="17819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 smtClean="0"/>
              <a:t>Scattered </a:t>
            </a:r>
            <a:r>
              <a:rPr lang="en-US" sz="1200" b="1" dirty="0" err="1" smtClean="0"/>
              <a:t>Wavevector</a:t>
            </a:r>
            <a:endParaRPr lang="en-US" sz="12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3243152" y="2026478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k</a:t>
            </a:r>
            <a:r>
              <a:rPr lang="en-US" baseline="-25000" dirty="0" err="1" smtClean="0"/>
              <a:t>i</a:t>
            </a:r>
            <a:endParaRPr lang="en-US" baseline="-25000" dirty="0"/>
          </a:p>
        </p:txBody>
      </p:sp>
      <p:sp>
        <p:nvSpPr>
          <p:cNvPr id="16" name="TextBox 15"/>
          <p:cNvSpPr txBox="1"/>
          <p:nvPr/>
        </p:nvSpPr>
        <p:spPr>
          <a:xfrm rot="20151209">
            <a:off x="5668499" y="1575364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k</a:t>
            </a:r>
            <a:r>
              <a:rPr lang="en-US" baseline="-25000" dirty="0" err="1" smtClean="0"/>
              <a:t>f</a:t>
            </a:r>
            <a:endParaRPr lang="en-US" baseline="-250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4873086" y="2071074"/>
            <a:ext cx="1665248" cy="0"/>
          </a:xfrm>
          <a:prstGeom prst="straightConnector1">
            <a:avLst/>
          </a:prstGeom>
          <a:ln w="25400">
            <a:solidFill>
              <a:schemeClr val="tx1"/>
            </a:solidFill>
            <a:prstDash val="sysDot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0342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9284640"/>
              </p:ext>
            </p:extLst>
          </p:nvPr>
        </p:nvGraphicFramePr>
        <p:xfrm>
          <a:off x="152400" y="271764"/>
          <a:ext cx="9601200" cy="6433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Graph" r:id="rId3" imgW="3900960" imgH="2986560" progId="Origin50.Graph">
                  <p:embed/>
                </p:oleObj>
              </mc:Choice>
              <mc:Fallback>
                <p:oleObj name="Graph" r:id="rId3" imgW="3900960" imgH="29865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2400" y="271764"/>
                        <a:ext cx="9601200" cy="6433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484748"/>
          </a:xfrm>
        </p:spPr>
        <p:txBody>
          <a:bodyPr/>
          <a:lstStyle/>
          <a:p>
            <a:r>
              <a:rPr lang="en-US" dirty="0" smtClean="0"/>
              <a:t>Pulsed vs Continuous    </a:t>
            </a:r>
            <a:r>
              <a:rPr lang="en-US" dirty="0" smtClean="0">
                <a:solidFill>
                  <a:srgbClr val="FF0000"/>
                </a:solidFill>
              </a:rPr>
              <a:t>Apples</a:t>
            </a:r>
            <a:r>
              <a:rPr lang="en-US" dirty="0" smtClean="0"/>
              <a:t> vs </a:t>
            </a:r>
            <a:r>
              <a:rPr lang="en-US" dirty="0" smtClean="0">
                <a:solidFill>
                  <a:schemeClr val="accent4">
                    <a:lumMod val="75000"/>
                  </a:schemeClr>
                </a:solidFill>
              </a:rPr>
              <a:t>Oranges</a:t>
            </a:r>
            <a:endParaRPr lang="en-US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09800" y="1338590"/>
            <a:ext cx="5327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6600"/>
                </a:solidFill>
              </a:rPr>
              <a:t>Spallation Neutron Source (pulsed)</a:t>
            </a:r>
            <a:endParaRPr lang="en-US" sz="2400" b="1" dirty="0">
              <a:solidFill>
                <a:srgbClr val="0066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69550" y="4872335"/>
            <a:ext cx="5941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High Flux Isotope Reactor (continuous)</a:t>
            </a:r>
            <a:endParaRPr 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43200" y="2286000"/>
            <a:ext cx="5410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FF0000"/>
                </a:solidFill>
              </a:rPr>
              <a:t>peak </a:t>
            </a:r>
            <a:r>
              <a:rPr lang="en-US" b="1" dirty="0" smtClean="0"/>
              <a:t>neutron production of the </a:t>
            </a:r>
            <a:r>
              <a:rPr lang="en-US" b="1" dirty="0" smtClean="0">
                <a:solidFill>
                  <a:srgbClr val="006600"/>
                </a:solidFill>
              </a:rPr>
              <a:t>SNS</a:t>
            </a:r>
            <a:r>
              <a:rPr lang="en-US" b="1" dirty="0" smtClean="0"/>
              <a:t> is about 10x that of the </a:t>
            </a:r>
            <a:r>
              <a:rPr lang="en-US" b="1" dirty="0" smtClean="0">
                <a:solidFill>
                  <a:srgbClr val="0000FF"/>
                </a:solidFill>
              </a:rPr>
              <a:t>HFIR</a:t>
            </a:r>
          </a:p>
          <a:p>
            <a:endParaRPr lang="en-US" dirty="0"/>
          </a:p>
          <a:p>
            <a:r>
              <a:rPr lang="en-US" b="1" dirty="0" smtClean="0"/>
              <a:t>The </a:t>
            </a:r>
            <a:r>
              <a:rPr lang="en-US" b="1" dirty="0" smtClean="0">
                <a:solidFill>
                  <a:srgbClr val="0000FF"/>
                </a:solidFill>
              </a:rPr>
              <a:t>HFIR</a:t>
            </a:r>
            <a:r>
              <a:rPr lang="en-US" b="1" dirty="0" smtClean="0"/>
              <a:t> neutron production is about 15x the </a:t>
            </a:r>
            <a:r>
              <a:rPr lang="en-US" b="1" dirty="0" smtClean="0">
                <a:solidFill>
                  <a:srgbClr val="FF0000"/>
                </a:solidFill>
              </a:rPr>
              <a:t>time averaged </a:t>
            </a:r>
            <a:r>
              <a:rPr lang="en-US" b="1" dirty="0" smtClean="0"/>
              <a:t>production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smtClean="0"/>
              <a:t>of the </a:t>
            </a:r>
            <a:r>
              <a:rPr lang="en-US" b="1" dirty="0" smtClean="0">
                <a:solidFill>
                  <a:srgbClr val="006600"/>
                </a:solidFill>
              </a:rPr>
              <a:t>SNS</a:t>
            </a:r>
            <a:endParaRPr lang="en-US" b="1" dirty="0">
              <a:solidFill>
                <a:srgbClr val="0066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1427463" y="2951462"/>
            <a:ext cx="37737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Neutrons Produced (n/s)</a:t>
            </a:r>
            <a:endParaRPr lang="en-US" sz="24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4419600" y="5867400"/>
            <a:ext cx="1536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Time (</a:t>
            </a:r>
            <a:r>
              <a:rPr lang="en-US" sz="2400" b="1" dirty="0" err="1" smtClean="0">
                <a:latin typeface="Symbol" panose="05050102010706020507" pitchFamily="18" charset="2"/>
              </a:rPr>
              <a:t>m</a:t>
            </a:r>
            <a:r>
              <a:rPr lang="en-US" sz="2400" b="1" dirty="0" err="1" smtClean="0"/>
              <a:t>s</a:t>
            </a:r>
            <a:r>
              <a:rPr lang="en-US" sz="2400" b="1" dirty="0" smtClean="0"/>
              <a:t>)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7654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76200"/>
            <a:ext cx="8229600" cy="1272784"/>
          </a:xfrm>
        </p:spPr>
        <p:txBody>
          <a:bodyPr/>
          <a:lstStyle/>
          <a:p>
            <a:r>
              <a:rPr lang="en-US" dirty="0"/>
              <a:t>Neutron Scattering Instruments at Continuous Sources Are Typically Based on Diffraction Techniques</a:t>
            </a:r>
          </a:p>
        </p:txBody>
      </p:sp>
      <p:sp>
        <p:nvSpPr>
          <p:cNvPr id="4" name="Arc 3"/>
          <p:cNvSpPr/>
          <p:nvPr/>
        </p:nvSpPr>
        <p:spPr>
          <a:xfrm rot="1136552">
            <a:off x="5491541" y="4040779"/>
            <a:ext cx="386485" cy="1136506"/>
          </a:xfrm>
          <a:prstGeom prst="arc">
            <a:avLst>
              <a:gd name="adj1" fmla="val 16437806"/>
              <a:gd name="adj2" fmla="val 5166022"/>
            </a:avLst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5020" y="2054872"/>
            <a:ext cx="676507" cy="63190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9736" y="2225858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Source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>
            <a:off x="1103038" y="2164525"/>
            <a:ext cx="1687551" cy="412595"/>
          </a:xfrm>
          <a:prstGeom prst="right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 rot="2895152">
            <a:off x="2774016" y="2916315"/>
            <a:ext cx="1687551" cy="4125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214170" y="2175679"/>
            <a:ext cx="1687551" cy="412595"/>
          </a:xfrm>
          <a:prstGeom prst="rightArrow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72629" y="2309227"/>
            <a:ext cx="45719" cy="1463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4061836" y="3673920"/>
            <a:ext cx="899532" cy="856527"/>
            <a:chOff x="4832195" y="5276644"/>
            <a:chExt cx="899532" cy="856527"/>
          </a:xfrm>
        </p:grpSpPr>
        <p:sp>
          <p:nvSpPr>
            <p:cNvPr id="12" name="Oval 11"/>
            <p:cNvSpPr/>
            <p:nvPr/>
          </p:nvSpPr>
          <p:spPr>
            <a:xfrm>
              <a:off x="4832195" y="5276644"/>
              <a:ext cx="899532" cy="856527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909066" y="5551018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Sample</a:t>
              </a:r>
              <a:endParaRPr lang="en-US" sz="1400" b="1" dirty="0"/>
            </a:p>
          </p:txBody>
        </p:sp>
      </p:grpSp>
      <p:sp>
        <p:nvSpPr>
          <p:cNvPr id="14" name="Right Arrow 13"/>
          <p:cNvSpPr/>
          <p:nvPr/>
        </p:nvSpPr>
        <p:spPr>
          <a:xfrm>
            <a:off x="5002251" y="3903795"/>
            <a:ext cx="1687551" cy="4125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rot="2895152">
            <a:off x="4616996" y="4944056"/>
            <a:ext cx="1687551" cy="412595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775293" y="3660650"/>
            <a:ext cx="1236870" cy="921835"/>
            <a:chOff x="6775293" y="3850914"/>
            <a:chExt cx="1236870" cy="921835"/>
          </a:xfrm>
        </p:grpSpPr>
        <p:sp>
          <p:nvSpPr>
            <p:cNvPr id="17" name="Oval 16"/>
            <p:cNvSpPr/>
            <p:nvPr/>
          </p:nvSpPr>
          <p:spPr>
            <a:xfrm>
              <a:off x="6775293" y="3850914"/>
              <a:ext cx="936702" cy="921835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812463" y="4159833"/>
              <a:ext cx="11997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Detector</a:t>
              </a:r>
              <a:endParaRPr lang="en-US" sz="1400" b="1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40214" y="2015845"/>
            <a:ext cx="1385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“White” Beam</a:t>
            </a:r>
            <a:endParaRPr lang="en-US" b="1" dirty="0"/>
          </a:p>
        </p:txBody>
      </p:sp>
      <p:sp>
        <p:nvSpPr>
          <p:cNvPr id="20" name="TextBox 19"/>
          <p:cNvSpPr txBox="1"/>
          <p:nvPr/>
        </p:nvSpPr>
        <p:spPr>
          <a:xfrm rot="2923224">
            <a:off x="2385871" y="3183632"/>
            <a:ext cx="20553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Monochromatic Beam</a:t>
            </a:r>
            <a:endParaRPr lang="en-US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4039195" y="2024016"/>
            <a:ext cx="1737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Transmitted Beam</a:t>
            </a:r>
            <a:endParaRPr lang="en-US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5002251" y="3743566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Scattered Beam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830732" y="4477086"/>
            <a:ext cx="10599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Scattering</a:t>
            </a:r>
          </a:p>
          <a:p>
            <a:r>
              <a:rPr lang="en-US" sz="1400" b="1" dirty="0" smtClean="0"/>
              <a:t>Angle</a:t>
            </a:r>
            <a:endParaRPr lang="en-US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3230270" y="1447800"/>
            <a:ext cx="15472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Monochromator</a:t>
            </a:r>
            <a:endParaRPr lang="en-US" sz="1400" b="1" dirty="0" smtClean="0"/>
          </a:p>
          <a:p>
            <a:r>
              <a:rPr lang="en-US" sz="1400" b="1" dirty="0" smtClean="0"/>
              <a:t>Crystal</a:t>
            </a:r>
            <a:endParaRPr lang="en-US" b="1" dirty="0"/>
          </a:p>
        </p:txBody>
      </p:sp>
      <p:sp>
        <p:nvSpPr>
          <p:cNvPr id="25" name="TextBox 24"/>
          <p:cNvSpPr txBox="1"/>
          <p:nvPr/>
        </p:nvSpPr>
        <p:spPr>
          <a:xfrm rot="2916544">
            <a:off x="4334791" y="5009697"/>
            <a:ext cx="17377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Transmitted Beam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524436" y="4099012"/>
                <a:ext cx="158126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𝑛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𝜆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=2</m:t>
                      </m:r>
                      <m:r>
                        <a:rPr lang="en-US" b="0" i="1" smtClean="0">
                          <a:latin typeface="Cambria Math"/>
                          <a:ea typeface="Cambria Math"/>
                        </a:rPr>
                        <m:t>𝑑</m:t>
                      </m:r>
                      <m:func>
                        <m:func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/>
                              <a:ea typeface="Cambria Math"/>
                            </a:rPr>
                            <m:t>sin</m:t>
                          </m:r>
                        </m:fName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436" y="4099012"/>
                <a:ext cx="1581266" cy="36933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/>
          <p:cNvSpPr txBox="1"/>
          <p:nvPr/>
        </p:nvSpPr>
        <p:spPr>
          <a:xfrm>
            <a:off x="581553" y="3791235"/>
            <a:ext cx="12423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Bragg’s Law</a:t>
            </a:r>
            <a:endParaRPr lang="en-US" sz="14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554658" y="4778786"/>
            <a:ext cx="18964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Momentum Transfer</a:t>
            </a:r>
            <a:endParaRPr lang="en-US" sz="1400" b="1" dirty="0"/>
          </a:p>
        </p:txBody>
      </p:sp>
      <p:grpSp>
        <p:nvGrpSpPr>
          <p:cNvPr id="30" name="Group 29"/>
          <p:cNvGrpSpPr/>
          <p:nvPr/>
        </p:nvGrpSpPr>
        <p:grpSpPr>
          <a:xfrm>
            <a:off x="512797" y="3123029"/>
            <a:ext cx="8655257" cy="3162801"/>
            <a:chOff x="512797" y="3313293"/>
            <a:chExt cx="8655257" cy="3162801"/>
          </a:xfrm>
        </p:grpSpPr>
        <p:sp>
          <p:nvSpPr>
            <p:cNvPr id="31" name="TextBox 30"/>
            <p:cNvSpPr txBox="1"/>
            <p:nvPr/>
          </p:nvSpPr>
          <p:spPr>
            <a:xfrm>
              <a:off x="7968943" y="3789808"/>
              <a:ext cx="11991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Transmitted</a:t>
              </a:r>
            </a:p>
            <a:p>
              <a:r>
                <a:rPr lang="en-US" sz="1400" b="1" dirty="0" smtClean="0"/>
                <a:t>Beam</a:t>
              </a:r>
              <a:endParaRPr lang="en-US" b="1" dirty="0"/>
            </a:p>
          </p:txBody>
        </p:sp>
        <p:sp>
          <p:nvSpPr>
            <p:cNvPr id="32" name="Right Arrow 31"/>
            <p:cNvSpPr/>
            <p:nvPr/>
          </p:nvSpPr>
          <p:spPr>
            <a:xfrm>
              <a:off x="7839041" y="4159833"/>
              <a:ext cx="1213058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193796" y="4289276"/>
              <a:ext cx="45719" cy="1463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7815228" y="5554259"/>
              <a:ext cx="1236870" cy="921835"/>
              <a:chOff x="6775293" y="3850914"/>
              <a:chExt cx="1236870" cy="921835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6775293" y="3850914"/>
                <a:ext cx="936702" cy="921835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812463" y="4159833"/>
                <a:ext cx="11997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Detector</a:t>
                </a:r>
                <a:endParaRPr lang="en-US" sz="1400" b="1" dirty="0"/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 rot="20734537">
              <a:off x="6155858" y="3382186"/>
              <a:ext cx="1657814" cy="1278668"/>
              <a:chOff x="2756203" y="2839855"/>
              <a:chExt cx="1657814" cy="1278668"/>
            </a:xfrm>
          </p:grpSpPr>
          <p:sp>
            <p:nvSpPr>
              <p:cNvPr id="40" name="Rectangle 39"/>
              <p:cNvSpPr/>
              <p:nvPr/>
            </p:nvSpPr>
            <p:spPr>
              <a:xfrm rot="2478816">
                <a:off x="2756203" y="3225873"/>
                <a:ext cx="1657814" cy="507832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chemeClr val="tx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H="1" flipV="1">
                <a:off x="2877014" y="3048001"/>
                <a:ext cx="1211764" cy="1070522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 flipV="1">
                <a:off x="2969942" y="2947645"/>
                <a:ext cx="1211764" cy="1070522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H="1" flipV="1">
                <a:off x="3055436" y="2839855"/>
                <a:ext cx="1211764" cy="1070522"/>
              </a:xfrm>
              <a:prstGeom prst="line">
                <a:avLst/>
              </a:prstGeom>
              <a:ln w="25400">
                <a:solidFill>
                  <a:schemeClr val="tx2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6" name="Right Arrow 35"/>
            <p:cNvSpPr/>
            <p:nvPr/>
          </p:nvSpPr>
          <p:spPr>
            <a:xfrm rot="2895152">
              <a:off x="6526536" y="4784680"/>
              <a:ext cx="1687551" cy="412595"/>
            </a:xfrm>
            <a:prstGeom prst="rightArrow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Arrow 36"/>
            <p:cNvSpPr/>
            <p:nvPr/>
          </p:nvSpPr>
          <p:spPr>
            <a:xfrm>
              <a:off x="5002246" y="4094054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12537" y="3313293"/>
              <a:ext cx="9316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Analyzer</a:t>
              </a:r>
            </a:p>
            <a:p>
              <a:r>
                <a:rPr lang="en-US" sz="1400" b="1" dirty="0" smtClean="0"/>
                <a:t>Crystal</a:t>
              </a:r>
              <a:endParaRPr lang="en-US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Box 38"/>
                <p:cNvSpPr txBox="1"/>
                <p:nvPr/>
              </p:nvSpPr>
              <p:spPr>
                <a:xfrm>
                  <a:off x="512797" y="5752864"/>
                  <a:ext cx="2670346" cy="6481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/>
                            <a:ea typeface="Cambria Math"/>
                          </a:rPr>
                          <m:t>Δ</m:t>
                        </m:r>
                        <m:r>
                          <a:rPr lang="en-US" b="0" i="1" smtClean="0">
                            <a:latin typeface="Cambria Math"/>
                            <a:ea typeface="Cambria Math"/>
                          </a:rPr>
                          <m:t>𝐸</m:t>
                        </m:r>
                        <m:r>
                          <a:rPr lang="en-US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b="0" i="1" smtClean="0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b="0" i="1" smtClean="0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b="0" i="1" smtClean="0">
                                <a:latin typeface="Cambria Math"/>
                              </a:rPr>
                              <m:t>2</m:t>
                            </m:r>
                            <m:r>
                              <a:rPr lang="en-US" b="0" i="1" smtClean="0">
                                <a:latin typeface="Cambria Math"/>
                              </a:rPr>
                              <m:t>𝑚</m:t>
                            </m:r>
                          </m:den>
                        </m:f>
                        <m:d>
                          <m:dPr>
                            <m:ctrlPr>
                              <a:rPr lang="en-US" b="0" i="1" smtClean="0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b="0" i="1" smtClean="0">
                                            <a:latin typeface="Cambria Math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i="1">
                                <a:latin typeface="Cambria Math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i="1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𝑘</m:t>
                                        </m:r>
                                      </m:e>
                                      <m:sub>
                                        <m:r>
                                          <a:rPr lang="en-US" i="1">
                                            <a:latin typeface="Cambria Math"/>
                                          </a:rPr>
                                          <m:t>𝑓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  <m:sup>
                                <m:r>
                                  <a:rPr lang="en-US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9" name="TextBox 3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797" y="5752864"/>
                  <a:ext cx="2670346" cy="648126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TextBox 45"/>
          <p:cNvSpPr txBox="1"/>
          <p:nvPr/>
        </p:nvSpPr>
        <p:spPr>
          <a:xfrm>
            <a:off x="3698160" y="2750257"/>
            <a:ext cx="346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k</a:t>
            </a:r>
            <a:r>
              <a:rPr lang="en-US" baseline="-25000" dirty="0" err="1" smtClean="0"/>
              <a:t>i</a:t>
            </a:r>
            <a:endParaRPr lang="en-US" baseline="-25000" dirty="0"/>
          </a:p>
        </p:txBody>
      </p:sp>
      <p:sp>
        <p:nvSpPr>
          <p:cNvPr id="47" name="TextBox 46"/>
          <p:cNvSpPr txBox="1"/>
          <p:nvPr/>
        </p:nvSpPr>
        <p:spPr>
          <a:xfrm>
            <a:off x="5422203" y="4144924"/>
            <a:ext cx="356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k</a:t>
            </a:r>
            <a:r>
              <a:rPr lang="en-US" baseline="-25000" dirty="0" err="1"/>
              <a:t>f</a:t>
            </a:r>
            <a:endParaRPr lang="en-US" baseline="-25000" dirty="0"/>
          </a:p>
        </p:txBody>
      </p:sp>
      <p:grpSp>
        <p:nvGrpSpPr>
          <p:cNvPr id="48" name="Group 47"/>
          <p:cNvGrpSpPr/>
          <p:nvPr/>
        </p:nvGrpSpPr>
        <p:grpSpPr>
          <a:xfrm rot="20734537">
            <a:off x="2327808" y="1481729"/>
            <a:ext cx="1657814" cy="1278668"/>
            <a:chOff x="2756203" y="2839855"/>
            <a:chExt cx="1657814" cy="1278668"/>
          </a:xfrm>
        </p:grpSpPr>
        <p:sp>
          <p:nvSpPr>
            <p:cNvPr id="49" name="Rectangle 48"/>
            <p:cNvSpPr/>
            <p:nvPr/>
          </p:nvSpPr>
          <p:spPr>
            <a:xfrm rot="2478816">
              <a:off x="2756203" y="3225873"/>
              <a:ext cx="1657814" cy="507832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 flipH="1" flipV="1">
              <a:off x="2877014" y="3048001"/>
              <a:ext cx="1211764" cy="107052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2969942" y="2947645"/>
              <a:ext cx="1211764" cy="107052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 flipV="1">
              <a:off x="3055436" y="2839855"/>
              <a:ext cx="1211764" cy="107052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533400" y="5101327"/>
                <a:ext cx="1452064" cy="43909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1" i="1" smtClean="0">
                              <a:latin typeface="Cambria Math"/>
                            </a:rPr>
                            <m:t>𝑸</m:t>
                          </m:r>
                        </m:e>
                      </m:acc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b="1" i="1" smtClean="0">
                                  <a:latin typeface="Cambria Math"/>
                                </a:rPr>
                                <m:t>𝒌</m:t>
                              </m:r>
                            </m:e>
                          </m:acc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5101327"/>
                <a:ext cx="1452064" cy="439095"/>
              </a:xfrm>
              <a:prstGeom prst="rect">
                <a:avLst/>
              </a:prstGeom>
              <a:blipFill rotWithShape="1">
                <a:blip r:embed="rId4"/>
                <a:stretch>
                  <a:fillRect b="-69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697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910" y="177800"/>
            <a:ext cx="6915487" cy="1272784"/>
          </a:xfrm>
        </p:spPr>
        <p:txBody>
          <a:bodyPr/>
          <a:lstStyle/>
          <a:p>
            <a:r>
              <a:rPr lang="en-US" dirty="0"/>
              <a:t>Neutron Scattering Instruments at Pulsed Sources Are Typically Based on Neutron Time-of-Flight Techniques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613642" y="3491033"/>
            <a:ext cx="62753" cy="476618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108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18" idx="1"/>
          </p:cNvCxnSpPr>
          <p:nvPr/>
        </p:nvCxnSpPr>
        <p:spPr>
          <a:xfrm>
            <a:off x="688626" y="3734572"/>
            <a:ext cx="7469256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 rot="10800000">
            <a:off x="2214282" y="3498507"/>
            <a:ext cx="640963" cy="476618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 rot="10800000">
            <a:off x="3630665" y="3499998"/>
            <a:ext cx="1855699" cy="476618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5791189" y="3272142"/>
            <a:ext cx="914400" cy="914400"/>
            <a:chOff x="3039035" y="5244354"/>
            <a:chExt cx="914400" cy="914400"/>
          </a:xfrm>
        </p:grpSpPr>
        <p:sp>
          <p:nvSpPr>
            <p:cNvPr id="9" name="Oval 8"/>
            <p:cNvSpPr/>
            <p:nvPr/>
          </p:nvSpPr>
          <p:spPr>
            <a:xfrm>
              <a:off x="3039035" y="5244354"/>
              <a:ext cx="914400" cy="914400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100132" y="5547665"/>
              <a:ext cx="822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Sample</a:t>
              </a:r>
              <a:endParaRPr lang="en-US" sz="1400" b="1" dirty="0"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341105" y="1552332"/>
            <a:ext cx="2159593" cy="4330180"/>
            <a:chOff x="6341105" y="1552332"/>
            <a:chExt cx="2159593" cy="4330180"/>
          </a:xfrm>
        </p:grpSpPr>
        <p:sp>
          <p:nvSpPr>
            <p:cNvPr id="11" name="Right Arrow 10"/>
            <p:cNvSpPr/>
            <p:nvPr/>
          </p:nvSpPr>
          <p:spPr>
            <a:xfrm>
              <a:off x="6813147" y="3523043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6986505">
              <a:off x="5703627" y="2189810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 rot="2367383">
              <a:off x="6491791" y="4381170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ight Arrow 13"/>
            <p:cNvSpPr/>
            <p:nvPr/>
          </p:nvSpPr>
          <p:spPr>
            <a:xfrm rot="4169577">
              <a:off x="5785803" y="4832439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Arrow 14"/>
            <p:cNvSpPr/>
            <p:nvPr/>
          </p:nvSpPr>
          <p:spPr>
            <a:xfrm rot="19048584">
              <a:off x="6454138" y="2647997"/>
              <a:ext cx="1687551" cy="412595"/>
            </a:xfrm>
            <a:prstGeom prst="rightArrow">
              <a:avLst/>
            </a:prstGeom>
            <a:gradFill>
              <a:gsLst>
                <a:gs pos="0">
                  <a:srgbClr val="A603AB"/>
                </a:gs>
                <a:gs pos="21001">
                  <a:srgbClr val="0819FB"/>
                </a:gs>
                <a:gs pos="35001">
                  <a:srgbClr val="1A8D48"/>
                </a:gs>
                <a:gs pos="52000">
                  <a:srgbClr val="FFFF00"/>
                </a:gs>
                <a:gs pos="73000">
                  <a:srgbClr val="EE3F17"/>
                </a:gs>
                <a:gs pos="88000">
                  <a:srgbClr val="E81766"/>
                </a:gs>
                <a:gs pos="100000">
                  <a:srgbClr val="A603AB"/>
                </a:gs>
              </a:gsLst>
              <a:lin ang="10800000" scaled="0"/>
            </a:gra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Block Arc 15"/>
          <p:cNvSpPr/>
          <p:nvPr/>
        </p:nvSpPr>
        <p:spPr>
          <a:xfrm rot="5400000">
            <a:off x="3532082" y="990600"/>
            <a:ext cx="5486400" cy="5486400"/>
          </a:xfrm>
          <a:prstGeom prst="blockArc">
            <a:avLst>
              <a:gd name="adj1" fmla="val 10800000"/>
              <a:gd name="adj2" fmla="val 21140079"/>
              <a:gd name="adj3" fmla="val 9167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Oval 16"/>
          <p:cNvSpPr/>
          <p:nvPr/>
        </p:nvSpPr>
        <p:spPr>
          <a:xfrm>
            <a:off x="627529" y="3277372"/>
            <a:ext cx="914400" cy="9144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88626" y="3580683"/>
            <a:ext cx="7922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Source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5400000">
            <a:off x="8238549" y="3561991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Detectors</a:t>
            </a:r>
            <a:endParaRPr lang="en-US" sz="1400" b="1" dirty="0">
              <a:solidFill>
                <a:schemeClr val="bg1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3578335" y="2933565"/>
            <a:ext cx="1298460" cy="1077294"/>
            <a:chOff x="3578335" y="3286898"/>
            <a:chExt cx="1298460" cy="1077294"/>
          </a:xfrm>
        </p:grpSpPr>
        <p:sp>
          <p:nvSpPr>
            <p:cNvPr id="21" name="Flowchart: Direct Access Storage 20"/>
            <p:cNvSpPr/>
            <p:nvPr/>
          </p:nvSpPr>
          <p:spPr>
            <a:xfrm>
              <a:off x="3630664" y="3801153"/>
              <a:ext cx="815789" cy="563039"/>
            </a:xfrm>
            <a:prstGeom prst="flowChartMagneticDrum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4814042" y="3844366"/>
              <a:ext cx="62753" cy="476618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578335" y="3286898"/>
              <a:ext cx="9204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Fermi</a:t>
              </a:r>
            </a:p>
            <a:p>
              <a:r>
                <a:rPr lang="en-US" sz="1400" b="1" dirty="0" smtClean="0"/>
                <a:t>Chopper</a:t>
              </a:r>
              <a:endParaRPr lang="en-US" sz="1400" b="1" dirty="0"/>
            </a:p>
          </p:txBody>
        </p:sp>
      </p:grpSp>
      <p:cxnSp>
        <p:nvCxnSpPr>
          <p:cNvPr id="24" name="Straight Arrow Connector 23"/>
          <p:cNvCxnSpPr/>
          <p:nvPr/>
        </p:nvCxnSpPr>
        <p:spPr>
          <a:xfrm flipV="1">
            <a:off x="1541929" y="4451749"/>
            <a:ext cx="4249260" cy="0"/>
          </a:xfrm>
          <a:prstGeom prst="straightConnector1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2855245" y="4464994"/>
            <a:ext cx="1761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Time and Distance</a:t>
            </a:r>
            <a:endParaRPr lang="en-US" sz="14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533400" y="4876800"/>
            <a:ext cx="5518498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/>
              <a:t>v(1.8Å) </a:t>
            </a:r>
            <a:r>
              <a:rPr lang="en-US" sz="1600" dirty="0" smtClean="0"/>
              <a:t>= 2187m/s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TOF(s) = D(m)/v(m/s) = [D(m)×</a:t>
            </a:r>
            <a:r>
              <a:rPr lang="el-GR" sz="1600" dirty="0" smtClean="0"/>
              <a:t>λ</a:t>
            </a:r>
            <a:r>
              <a:rPr lang="en-US" sz="1600" dirty="0" smtClean="0"/>
              <a:t>(Å)]/3956.0339</a:t>
            </a:r>
          </a:p>
          <a:p>
            <a:pPr>
              <a:spcAft>
                <a:spcPts val="600"/>
              </a:spcAft>
            </a:pPr>
            <a:r>
              <a:rPr lang="en-US" sz="1600" dirty="0" smtClean="0"/>
              <a:t>D=20m</a:t>
            </a:r>
            <a:r>
              <a:rPr lang="en-US" sz="1600" dirty="0"/>
              <a:t>, TOF(1Å)=</a:t>
            </a:r>
            <a:r>
              <a:rPr lang="en-US" sz="1600" dirty="0" smtClean="0"/>
              <a:t>0.005s</a:t>
            </a:r>
            <a:r>
              <a:rPr lang="en-US" sz="1600" dirty="0"/>
              <a:t>, TOF(2Å)=</a:t>
            </a:r>
            <a:r>
              <a:rPr lang="en-US" sz="1600" dirty="0" smtClean="0"/>
              <a:t>0.010s, </a:t>
            </a:r>
            <a:r>
              <a:rPr lang="en-US" sz="1600" dirty="0" smtClean="0">
                <a:latin typeface="Symbol" pitchFamily="18" charset="2"/>
              </a:rPr>
              <a:t>D</a:t>
            </a:r>
            <a:r>
              <a:rPr lang="en-US" sz="1600" dirty="0" smtClean="0"/>
              <a:t>TOF=0.005s</a:t>
            </a:r>
            <a:endParaRPr lang="en-US" sz="500" dirty="0" smtClean="0"/>
          </a:p>
          <a:p>
            <a:pPr>
              <a:spcAft>
                <a:spcPts val="600"/>
              </a:spcAft>
            </a:pPr>
            <a:r>
              <a:rPr lang="en-US" b="1" dirty="0" smtClean="0">
                <a:latin typeface="Symbol" pitchFamily="18" charset="2"/>
              </a:rPr>
              <a:t>l</a:t>
            </a:r>
            <a:r>
              <a:rPr lang="en-US" sz="1600" dirty="0"/>
              <a:t>(Å</a:t>
            </a:r>
            <a:r>
              <a:rPr lang="en-US" sz="1600" dirty="0" smtClean="0"/>
              <a:t>) = </a:t>
            </a:r>
            <a:r>
              <a:rPr lang="en-US" sz="1600" dirty="0"/>
              <a:t>(3956.0339 * </a:t>
            </a:r>
            <a:r>
              <a:rPr lang="en-US" sz="1600" dirty="0" smtClean="0"/>
              <a:t>TOF(s)) </a:t>
            </a:r>
            <a:r>
              <a:rPr lang="en-US" sz="1600" dirty="0"/>
              <a:t>/ </a:t>
            </a:r>
            <a:r>
              <a:rPr lang="en-US" sz="1600" dirty="0" smtClean="0"/>
              <a:t>D(m)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8075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4" grpId="3" animBg="1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Neutron Optics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78420" y="1108531"/>
            <a:ext cx="8757424" cy="5139869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The following neutron optical components are typically used to construct a neutron scattering instrument</a:t>
            </a:r>
          </a:p>
          <a:p>
            <a:pPr lvl="1"/>
            <a:r>
              <a:rPr lang="en-US" b="1" dirty="0" err="1" smtClean="0">
                <a:solidFill>
                  <a:srgbClr val="FF0000"/>
                </a:solidFill>
              </a:rPr>
              <a:t>Monochromators</a:t>
            </a:r>
            <a:r>
              <a:rPr lang="en-US" b="1" dirty="0" smtClean="0">
                <a:solidFill>
                  <a:srgbClr val="FF0000"/>
                </a:solidFill>
              </a:rPr>
              <a:t> / Analyzers: </a:t>
            </a:r>
            <a:r>
              <a:rPr lang="en-US" dirty="0" err="1" smtClean="0"/>
              <a:t>Monochromate</a:t>
            </a:r>
            <a:r>
              <a:rPr lang="en-US" dirty="0" smtClean="0"/>
              <a:t> </a:t>
            </a:r>
            <a:r>
              <a:rPr lang="en-US" dirty="0"/>
              <a:t>or analyze the energy of a neutron beam using Bragg’s </a:t>
            </a:r>
            <a:r>
              <a:rPr lang="en-US" dirty="0" smtClean="0"/>
              <a:t>law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Choppers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r>
              <a:rPr lang="en-US" dirty="0"/>
              <a:t> Define a short pulse </a:t>
            </a:r>
            <a:r>
              <a:rPr lang="en-US" dirty="0" smtClean="0"/>
              <a:t>of neutrons or select </a:t>
            </a:r>
            <a:r>
              <a:rPr lang="en-US" dirty="0"/>
              <a:t>a small band of neutron </a:t>
            </a:r>
            <a:r>
              <a:rPr lang="en-US" dirty="0" smtClean="0"/>
              <a:t>energies</a:t>
            </a:r>
            <a:endParaRPr lang="en-US" dirty="0"/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Guides / Mirrors:</a:t>
            </a:r>
            <a:r>
              <a:rPr lang="en-US" dirty="0" smtClean="0"/>
              <a:t> </a:t>
            </a:r>
            <a:r>
              <a:rPr lang="en-US" dirty="0"/>
              <a:t>Allow neutrons to travel large distances without suffering intensity loss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Polarizers / Spin Manipulators</a:t>
            </a:r>
            <a:r>
              <a:rPr lang="en-US" dirty="0" smtClean="0"/>
              <a:t>: Filter and manipulate </a:t>
            </a:r>
            <a:r>
              <a:rPr lang="en-US" dirty="0"/>
              <a:t>the neutron </a:t>
            </a:r>
            <a:r>
              <a:rPr lang="en-US" dirty="0" smtClean="0"/>
              <a:t>spin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Collimators</a:t>
            </a:r>
            <a:r>
              <a:rPr lang="en-US" b="1" dirty="0">
                <a:solidFill>
                  <a:srgbClr val="FF0000"/>
                </a:solidFill>
              </a:rPr>
              <a:t>:</a:t>
            </a:r>
            <a:r>
              <a:rPr lang="en-US" dirty="0"/>
              <a:t> Define the direction of travel of the </a:t>
            </a:r>
            <a:r>
              <a:rPr lang="en-US" dirty="0" smtClean="0"/>
              <a:t>neutrons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Detectors:</a:t>
            </a:r>
            <a:r>
              <a:rPr lang="en-US" dirty="0" smtClean="0"/>
              <a:t> Neutron position (and arrival time for TOF) is recorded.  Neutrons are typically detected via secondary ionization effects.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794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Liouville's</a:t>
            </a:r>
            <a:r>
              <a:rPr lang="en-US" dirty="0"/>
              <a:t> Theorem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203" y="685800"/>
            <a:ext cx="8943587" cy="4176528"/>
          </a:xfrm>
        </p:spPr>
        <p:txBody>
          <a:bodyPr/>
          <a:lstStyle/>
          <a:p>
            <a:r>
              <a:rPr lang="en-US" dirty="0"/>
              <a:t>In the geometrical-optics </a:t>
            </a:r>
            <a:r>
              <a:rPr lang="en-US" dirty="0" smtClean="0"/>
              <a:t>the propagation of neutrons can be represented as </a:t>
            </a:r>
            <a:r>
              <a:rPr lang="en-US" dirty="0"/>
              <a:t>trajectories in a </a:t>
            </a:r>
            <a:r>
              <a:rPr lang="en-US" dirty="0" smtClean="0"/>
              <a:t>six-dimensional </a:t>
            </a:r>
            <a:r>
              <a:rPr lang="en-US" sz="3200" b="1" dirty="0" smtClean="0">
                <a:solidFill>
                  <a:srgbClr val="FF0000"/>
                </a:solidFill>
              </a:rPr>
              <a:t>phase </a:t>
            </a:r>
            <a:r>
              <a:rPr lang="en-US" sz="3200" b="1" dirty="0">
                <a:solidFill>
                  <a:srgbClr val="FF0000"/>
                </a:solidFill>
              </a:rPr>
              <a:t>space </a:t>
            </a:r>
            <a:r>
              <a:rPr lang="en-US" sz="3200" b="1" dirty="0" smtClean="0">
                <a:solidFill>
                  <a:srgbClr val="FF0000"/>
                </a:solidFill>
              </a:rPr>
              <a:t>     </a:t>
            </a:r>
            <a:r>
              <a:rPr lang="en-US" dirty="0" smtClean="0"/>
              <a:t>(</a:t>
            </a:r>
            <a:r>
              <a:rPr lang="en-US" dirty="0"/>
              <a:t>p, q), where the components of q are the </a:t>
            </a:r>
            <a:r>
              <a:rPr lang="en-US" dirty="0" smtClean="0"/>
              <a:t>generalized coordinates </a:t>
            </a:r>
            <a:r>
              <a:rPr lang="en-US" dirty="0"/>
              <a:t>and the components of p </a:t>
            </a:r>
            <a:r>
              <a:rPr lang="en-US" dirty="0" smtClean="0"/>
              <a:t>are the </a:t>
            </a:r>
            <a:r>
              <a:rPr lang="en-US" dirty="0"/>
              <a:t>conjugate momenta. </a:t>
            </a:r>
            <a:endParaRPr lang="en-US" dirty="0" smtClean="0"/>
          </a:p>
          <a:p>
            <a:r>
              <a:rPr lang="en-US" dirty="0" smtClean="0"/>
              <a:t>Simply stated, </a:t>
            </a:r>
            <a:r>
              <a:rPr lang="en-US" dirty="0" err="1" smtClean="0"/>
              <a:t>Liouville's</a:t>
            </a:r>
            <a:r>
              <a:rPr lang="en-US" dirty="0" smtClean="0"/>
              <a:t> Theorem says that phase space volume is conserved.</a:t>
            </a:r>
          </a:p>
          <a:p>
            <a:r>
              <a:rPr lang="en-US" dirty="0" smtClean="0"/>
              <a:t>Translation: It costs flux to increase resolution and it costs resolution to increase flux.</a:t>
            </a:r>
          </a:p>
          <a:p>
            <a:r>
              <a:rPr lang="en-US" dirty="0" smtClean="0"/>
              <a:t>There is no way to win!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817756" y="544440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970156" y="559680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909196" y="586443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1310640" y="573396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65717" y="5642520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22556" y="544551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 rot="16878540">
            <a:off x="3073987" y="5568906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6878540">
            <a:off x="3495993" y="531645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16878540">
            <a:off x="3603590" y="5498147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 rot="16878540">
            <a:off x="3554376" y="5078912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 rot="16878540">
            <a:off x="3357852" y="5595323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 rot="16878540">
            <a:off x="3183707" y="538450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 rot="16878540">
            <a:off x="3267247" y="5117334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>
            <a:stCxn id="8" idx="6"/>
            <a:endCxn id="13" idx="0"/>
          </p:cNvCxnSpPr>
          <p:nvPr/>
        </p:nvCxnSpPr>
        <p:spPr>
          <a:xfrm flipV="1">
            <a:off x="1402080" y="5534901"/>
            <a:ext cx="2202398" cy="24477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6" idx="5"/>
            <a:endCxn id="15" idx="7"/>
          </p:cNvCxnSpPr>
          <p:nvPr/>
        </p:nvCxnSpPr>
        <p:spPr>
          <a:xfrm flipV="1">
            <a:off x="1048205" y="5603002"/>
            <a:ext cx="2330005" cy="7184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7" idx="6"/>
            <a:endCxn id="12" idx="1"/>
          </p:cNvCxnSpPr>
          <p:nvPr/>
        </p:nvCxnSpPr>
        <p:spPr>
          <a:xfrm flipV="1">
            <a:off x="1000636" y="5387535"/>
            <a:ext cx="2503036" cy="52261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0" idx="6"/>
            <a:endCxn id="16" idx="0"/>
          </p:cNvCxnSpPr>
          <p:nvPr/>
        </p:nvCxnSpPr>
        <p:spPr>
          <a:xfrm flipV="1">
            <a:off x="1213996" y="5421258"/>
            <a:ext cx="1970599" cy="69977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5" idx="6"/>
            <a:endCxn id="11" idx="0"/>
          </p:cNvCxnSpPr>
          <p:nvPr/>
        </p:nvCxnSpPr>
        <p:spPr>
          <a:xfrm>
            <a:off x="909196" y="5490120"/>
            <a:ext cx="2165679" cy="11554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9" idx="7"/>
            <a:endCxn id="17" idx="1"/>
          </p:cNvCxnSpPr>
          <p:nvPr/>
        </p:nvCxnSpPr>
        <p:spPr>
          <a:xfrm flipV="1">
            <a:off x="843766" y="5188416"/>
            <a:ext cx="2431160" cy="467495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4572006" y="51092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4568292" y="52616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4572012" y="54140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4575732" y="55664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4572018" y="57188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4568304" y="5871256"/>
            <a:ext cx="1576039" cy="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6984342" y="5127844"/>
            <a:ext cx="1576051" cy="22739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6980628" y="5280244"/>
            <a:ext cx="1576039" cy="14998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6984348" y="5432644"/>
            <a:ext cx="1572331" cy="58591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988068" y="5543867"/>
            <a:ext cx="1568611" cy="4117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6984354" y="5614626"/>
            <a:ext cx="1572313" cy="122818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V="1">
            <a:off x="6980640" y="5668424"/>
            <a:ext cx="1576039" cy="22142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838219" y="5955870"/>
            <a:ext cx="9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Parallel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915437" y="595587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Converging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39" idx="2"/>
            <a:endCxn id="14" idx="0"/>
          </p:cNvCxnSpPr>
          <p:nvPr/>
        </p:nvCxnSpPr>
        <p:spPr>
          <a:xfrm flipV="1">
            <a:off x="1314357" y="5115666"/>
            <a:ext cx="2240907" cy="329849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Oval 38"/>
          <p:cNvSpPr/>
          <p:nvPr/>
        </p:nvSpPr>
        <p:spPr>
          <a:xfrm>
            <a:off x="1314357" y="5399795"/>
            <a:ext cx="91440" cy="9144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383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Resolution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111205" y="1032595"/>
            <a:ext cx="4678826" cy="4785926"/>
          </a:xfrm>
        </p:spPr>
        <p:txBody>
          <a:bodyPr/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Uncertainty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in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neutron wavelength and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direction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limit the precision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that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Q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and E can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be determined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For scattering, the uncertainty comes from how well k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i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and k</a:t>
            </a:r>
            <a:r>
              <a:rPr lang="en-US" sz="2000" baseline="-25000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can be determined</a:t>
            </a:r>
          </a:p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For TOF, the uncertainty primarily comes from not knowing the exact start time for each neutron 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The total signal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observed in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a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scattering experiment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is proportional to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the phase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space volume within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the elliptical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resolution volume – the better the resolution, the lower the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count rate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030" y="1289360"/>
            <a:ext cx="4143375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14693" y="5273185"/>
            <a:ext cx="36728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Figure borrowed from Roger Pynn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974028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RNL 2012">
      <a:dk1>
        <a:sysClr val="windowText" lastClr="000000"/>
      </a:dk1>
      <a:lt1>
        <a:sysClr val="window" lastClr="FFFFFF"/>
      </a:lt1>
      <a:dk2>
        <a:srgbClr val="008657"/>
      </a:dk2>
      <a:lt2>
        <a:srgbClr val="FFFFFF"/>
      </a:lt2>
      <a:accent1>
        <a:srgbClr val="4F81BD"/>
      </a:accent1>
      <a:accent2>
        <a:srgbClr val="C0504D"/>
      </a:accent2>
      <a:accent3>
        <a:srgbClr val="00B274"/>
      </a:accent3>
      <a:accent4>
        <a:srgbClr val="F79646"/>
      </a:accent4>
      <a:accent5>
        <a:srgbClr val="4BACC6"/>
      </a:accent5>
      <a:accent6>
        <a:srgbClr val="8064A2"/>
      </a:accent6>
      <a:hlink>
        <a:srgbClr val="1F497D"/>
      </a:hlink>
      <a:folHlink>
        <a:srgbClr val="008657"/>
      </a:folHlink>
    </a:clrScheme>
    <a:fontScheme name="ORNL theme">
      <a:majorFont>
        <a:latin typeface="Arial Black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AF66F0BBC41B4FA16034DE579662C1" ma:contentTypeVersion="0" ma:contentTypeDescription="Create a new document." ma:contentTypeScope="" ma:versionID="3bff40700c531db616ac86c30ca65e3e">
  <xsd:schema xmlns:xsd="http://www.w3.org/2001/XMLSchema" xmlns:p="http://schemas.microsoft.com/office/2006/metadata/properties" targetNamespace="http://schemas.microsoft.com/office/2006/metadata/properties" ma:root="true" ma:fieldsID="1ec6fd9044c2bddf90a5019f4c78f28a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Props1.xml><?xml version="1.0" encoding="utf-8"?>
<ds:datastoreItem xmlns:ds="http://schemas.openxmlformats.org/officeDocument/2006/customXml" ds:itemID="{73FFB169-BB14-4B76-81D3-67C1AAE3C99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765736A-B13D-487A-A977-26312EE0BDD2}">
  <ds:schemaRefs>
    <ds:schemaRef ds:uri="http://purl.org/dc/dcmitype/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96625D14-8715-4633-B23A-D63556B486E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10996</TotalTime>
  <Words>1544</Words>
  <Application>Microsoft Office PowerPoint</Application>
  <PresentationFormat>On-screen Show (4:3)</PresentationFormat>
  <Paragraphs>320</Paragraphs>
  <Slides>28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Default Theme</vt:lpstr>
      <vt:lpstr>SPW 4.0 Graph</vt:lpstr>
      <vt:lpstr>Graph</vt:lpstr>
      <vt:lpstr>Bitmap Image</vt:lpstr>
      <vt:lpstr>Neutron Optics and Instrumentation</vt:lpstr>
      <vt:lpstr>What is a Neutron Scattering Instrument?</vt:lpstr>
      <vt:lpstr>Why Not Just Build a Universal Neutron Scattering Instrument That Can Do Everything We Need?</vt:lpstr>
      <vt:lpstr>Pulsed vs Continuous    Apples vs Oranges</vt:lpstr>
      <vt:lpstr>Neutron Scattering Instruments at Continuous Sources Are Typically Based on Diffraction Techniques</vt:lpstr>
      <vt:lpstr>Neutron Scattering Instruments at Pulsed Sources Are Typically Based on Neutron Time-of-Flight Techniques</vt:lpstr>
      <vt:lpstr>Neutron Optics</vt:lpstr>
      <vt:lpstr>Liouville's Theorem</vt:lpstr>
      <vt:lpstr>Instrument Resolution</vt:lpstr>
      <vt:lpstr>Choppers and Velocity Selectors</vt:lpstr>
      <vt:lpstr>Neutron Guides</vt:lpstr>
      <vt:lpstr>Polarizers and Spin Manipulators</vt:lpstr>
      <vt:lpstr>Neutron Optics: Focusing</vt:lpstr>
      <vt:lpstr>Neutron Optics: Focusing</vt:lpstr>
      <vt:lpstr>Elastic Neutron Scattering Instruments</vt:lpstr>
      <vt:lpstr>TOF Powder Diffractometer: POWGEN (SNS)</vt:lpstr>
      <vt:lpstr>Small Angle Neutron Scattering (SANS)</vt:lpstr>
      <vt:lpstr>Magnetism Reflectometer (SNS)</vt:lpstr>
      <vt:lpstr>Neutron Imaging</vt:lpstr>
      <vt:lpstr>Inelastic Neutron Scattering Instruments</vt:lpstr>
      <vt:lpstr>SEQUOIA: A Direct Geometry TOF Spectrometer at the SNS</vt:lpstr>
      <vt:lpstr>Triple-Axis Spectrometer</vt:lpstr>
      <vt:lpstr>BASIS: An Inverted Geometry Backscattering Spectrometer</vt:lpstr>
      <vt:lpstr>PowerPoint Presentation</vt:lpstr>
      <vt:lpstr>PowerPoint Presentation</vt:lpstr>
      <vt:lpstr>Advanced Neutron Optics: IMAGINE</vt:lpstr>
      <vt:lpstr>Future Instruments: SESANS/SERGIS</vt:lpstr>
      <vt:lpstr>Concluding Remarks</vt:lpstr>
    </vt:vector>
  </TitlesOfParts>
  <Company>ORNL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Roy, Donna Jo</dc:creator>
  <cp:lastModifiedBy>Robertson, Lee</cp:lastModifiedBy>
  <cp:revision>99</cp:revision>
  <dcterms:created xsi:type="dcterms:W3CDTF">2013-01-10T13:59:48Z</dcterms:created>
  <dcterms:modified xsi:type="dcterms:W3CDTF">2015-06-19T17:44:57Z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0x01010097AF66F0BBC41B4FA16034DE579662C1</vt:lpwstr>
  </property>
</Properties>
</file>