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1"/>
  </p:sldMasterIdLst>
  <p:notesMasterIdLst>
    <p:notesMasterId r:id="rId38"/>
  </p:notesMasterIdLst>
  <p:sldIdLst>
    <p:sldId id="258" r:id="rId2"/>
    <p:sldId id="355" r:id="rId3"/>
    <p:sldId id="356" r:id="rId4"/>
    <p:sldId id="357" r:id="rId5"/>
    <p:sldId id="390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81" r:id="rId29"/>
    <p:sldId id="382" r:id="rId30"/>
    <p:sldId id="383" r:id="rId31"/>
    <p:sldId id="384" r:id="rId32"/>
    <p:sldId id="385" r:id="rId33"/>
    <p:sldId id="386" r:id="rId34"/>
    <p:sldId id="387" r:id="rId35"/>
    <p:sldId id="388" r:id="rId36"/>
    <p:sldId id="389" r:id="rId3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03E"/>
    <a:srgbClr val="79A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7497" autoAdjust="0"/>
  </p:normalViewPr>
  <p:slideViewPr>
    <p:cSldViewPr snapToGrid="0" showGuides="1">
      <p:cViewPr varScale="1">
        <p:scale>
          <a:sx n="93" d="100"/>
          <a:sy n="93" d="100"/>
        </p:scale>
        <p:origin x="-1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erwig\Talks\2015Talks\JuneNeutronXRaySchool\QENS%20publicationsbyYear(Neutron%20AND%20(QENS%20OR%20quasielastic%20or%20quasi-elastic)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7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4505928853755"/>
          <c:y val="0.0352645270000184"/>
          <c:w val="0.847826086956522"/>
          <c:h val="0.793451857500416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numRef>
              <c:f>Sheet1!$A$1:$A$11</c:f>
              <c:numCache>
                <c:formatCode>General</c:formatCode>
                <c:ptCount val="11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</c:numCache>
            </c:numRef>
          </c:cat>
          <c:val>
            <c:numRef>
              <c:f>Sheet1!$B$1:$B$11</c:f>
              <c:numCache>
                <c:formatCode>General</c:formatCode>
                <c:ptCount val="11"/>
                <c:pt idx="0">
                  <c:v>114.0</c:v>
                </c:pt>
                <c:pt idx="1">
                  <c:v>124.0</c:v>
                </c:pt>
                <c:pt idx="2">
                  <c:v>136.0</c:v>
                </c:pt>
                <c:pt idx="3">
                  <c:v>137.0</c:v>
                </c:pt>
                <c:pt idx="4">
                  <c:v>129.0</c:v>
                </c:pt>
                <c:pt idx="5">
                  <c:v>103.0</c:v>
                </c:pt>
                <c:pt idx="6">
                  <c:v>86.0</c:v>
                </c:pt>
                <c:pt idx="7">
                  <c:v>105.0</c:v>
                </c:pt>
                <c:pt idx="8">
                  <c:v>117.0</c:v>
                </c:pt>
                <c:pt idx="9">
                  <c:v>111.0</c:v>
                </c:pt>
                <c:pt idx="10">
                  <c:v>96.0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31074536"/>
        <c:axId val="-2131687976"/>
        <c:axId val="0"/>
      </c:bar3DChart>
      <c:catAx>
        <c:axId val="-2131074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9209486166008"/>
              <c:y val="0.89168875414332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1687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3168797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Number of Publications</a:t>
                </a:r>
              </a:p>
            </c:rich>
          </c:tx>
          <c:layout>
            <c:manualLayout>
              <c:xMode val="edge"/>
              <c:yMode val="edge"/>
              <c:x val="0.0349143610013175"/>
              <c:y val="0.26700278334225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10745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6" Type="http://schemas.openxmlformats.org/officeDocument/2006/relationships/image" Target="../media/image13.wmf"/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wmf"/><Relationship Id="rId1" Type="http://schemas.openxmlformats.org/officeDocument/2006/relationships/image" Target="../media/image44.wmf"/><Relationship Id="rId2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0E804-9B1C-4A04-BE38-DA464D55F304}" type="datetimeFigureOut">
              <a:rPr lang="en-US" smtClean="0"/>
              <a:t>6/20/15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05109-D045-4BDA-AD29-46E0604AC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72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43438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8" name="Rectangle 3"/>
          <p:cNvSpPr>
            <a:spLocks noGrp="1"/>
          </p:cNvSpPr>
          <p:nvPr>
            <p:ph type="body" idx="1"/>
          </p:nvPr>
        </p:nvSpPr>
        <p:spPr>
          <a:xfrm>
            <a:off x="935634" y="4416099"/>
            <a:ext cx="5139134" cy="418245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0" cy="466343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4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125" y="1344613"/>
            <a:ext cx="4038600" cy="202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02125" y="1344613"/>
            <a:ext cx="4038600" cy="935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02125" y="2432050"/>
            <a:ext cx="4038600" cy="93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9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4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125" y="1344613"/>
            <a:ext cx="4038600" cy="202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302125" y="1344613"/>
            <a:ext cx="4038600" cy="2024062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609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2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4192104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National School on</a:t>
            </a:r>
            <a:r>
              <a:rPr lang="en-US" sz="100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Neutron &amp; X-ray Scattering - </a:t>
            </a:r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 June</a:t>
            </a:r>
            <a:r>
              <a:rPr lang="en-US" sz="100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2015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image" Target="../media/image26.png"/><Relationship Id="rId1" Type="http://schemas.microsoft.com/office/2007/relationships/media" Target="file://localhost/Users/vuc/Desktop/JuneNeutronXRaySchool/25_3OH-5BDM_01,02,06,08,10-320K.avi" TargetMode="External"/><Relationship Id="rId2" Type="http://schemas.openxmlformats.org/officeDocument/2006/relationships/video" Target="file://localhost/Users/vuc/Desktop/JuneNeutronXRaySchool/25_3OH-5BDM_01,02,06,08,10-320K.avi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oleObject" Target="../embeddings/oleObject17.bin"/><Relationship Id="rId6" Type="http://schemas.openxmlformats.org/officeDocument/2006/relationships/image" Target="../media/image3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42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43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oleObject" Target="../embeddings/oleObject20.bin"/><Relationship Id="rId5" Type="http://schemas.openxmlformats.org/officeDocument/2006/relationships/image" Target="../media/image44.w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45.w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46.emf"/><Relationship Id="rId10" Type="http://schemas.openxmlformats.org/officeDocument/2006/relationships/oleObject" Target="../embeddings/oleObject23.bin"/><Relationship Id="rId11" Type="http://schemas.openxmlformats.org/officeDocument/2006/relationships/image" Target="../media/image47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Relationship Id="rId3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6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nr.nist.gov/dave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2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0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oleObject" Target="../embeddings/oleObject7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0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1.w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2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3" y="254995"/>
            <a:ext cx="4412633" cy="1281120"/>
          </a:xfrm>
        </p:spPr>
        <p:txBody>
          <a:bodyPr/>
          <a:lstStyle/>
          <a:p>
            <a:r>
              <a:rPr lang="en-US" dirty="0" smtClean="0"/>
              <a:t>Introduction to Quasi-elastic </a:t>
            </a:r>
            <a:r>
              <a:rPr lang="en-US" smtClean="0"/>
              <a:t>Neutron Scattering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3224" y="2315210"/>
            <a:ext cx="5213347" cy="3798934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2000" b="1" dirty="0" smtClean="0"/>
          </a:p>
          <a:p>
            <a:pPr>
              <a:spcBef>
                <a:spcPts val="0"/>
              </a:spcBef>
            </a:pPr>
            <a:r>
              <a:rPr lang="en-US" sz="2000" b="1" dirty="0" smtClean="0"/>
              <a:t>Ken Herwig</a:t>
            </a:r>
            <a:br>
              <a:rPr lang="en-US" sz="2000" b="1" dirty="0" smtClean="0"/>
            </a:br>
            <a:endParaRPr lang="en-US" sz="2000" b="1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Instrument </a:t>
            </a:r>
            <a:r>
              <a:rPr lang="en-US" sz="2000" dirty="0" smtClean="0"/>
              <a:t>and Source Division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Neutron </a:t>
            </a:r>
            <a:r>
              <a:rPr lang="en-US" sz="2000" dirty="0" smtClean="0"/>
              <a:t>Sciences </a:t>
            </a:r>
            <a:r>
              <a:rPr lang="en-US" sz="2000" dirty="0" smtClean="0"/>
              <a:t>Directorate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Oak Ridge </a:t>
            </a:r>
            <a:r>
              <a:rPr lang="en-US" sz="2000" smtClean="0"/>
              <a:t>National Laboratory</a:t>
            </a: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1600" dirty="0" smtClean="0"/>
          </a:p>
          <a:p>
            <a:pPr>
              <a:spcBef>
                <a:spcPts val="0"/>
              </a:spcBef>
            </a:pPr>
            <a:r>
              <a:rPr lang="en-US" sz="1600" dirty="0" smtClean="0"/>
              <a:t>June 22, 2015</a:t>
            </a:r>
          </a:p>
        </p:txBody>
      </p:sp>
    </p:spTree>
    <p:extLst>
      <p:ext uri="{BB962C8B-B14F-4D97-AF65-F5344CB8AC3E}">
        <p14:creationId xmlns:p14="http://schemas.microsoft.com/office/powerpoint/2010/main" val="34188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QENS Spectra</a:t>
            </a:r>
          </a:p>
        </p:txBody>
      </p:sp>
      <p:pic>
        <p:nvPicPr>
          <p:cNvPr id="174082" name="Picture 3" descr="dissect -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225" y="846138"/>
            <a:ext cx="760095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3805238" y="1719263"/>
            <a:ext cx="1490662" cy="2995612"/>
          </a:xfrm>
          <a:custGeom>
            <a:avLst/>
            <a:gdLst>
              <a:gd name="connsiteX0" fmla="*/ 0 w 1490662"/>
              <a:gd name="connsiteY0" fmla="*/ 2990850 h 2995612"/>
              <a:gd name="connsiteX1" fmla="*/ 257175 w 1490662"/>
              <a:gd name="connsiteY1" fmla="*/ 2790825 h 2995612"/>
              <a:gd name="connsiteX2" fmla="*/ 447675 w 1490662"/>
              <a:gd name="connsiteY2" fmla="*/ 2438400 h 2995612"/>
              <a:gd name="connsiteX3" fmla="*/ 571500 w 1490662"/>
              <a:gd name="connsiteY3" fmla="*/ 1981200 h 2995612"/>
              <a:gd name="connsiteX4" fmla="*/ 657225 w 1490662"/>
              <a:gd name="connsiteY4" fmla="*/ 1100137 h 2995612"/>
              <a:gd name="connsiteX5" fmla="*/ 704850 w 1490662"/>
              <a:gd name="connsiteY5" fmla="*/ 323850 h 2995612"/>
              <a:gd name="connsiteX6" fmla="*/ 738187 w 1490662"/>
              <a:gd name="connsiteY6" fmla="*/ 76200 h 2995612"/>
              <a:gd name="connsiteX7" fmla="*/ 742950 w 1490662"/>
              <a:gd name="connsiteY7" fmla="*/ 0 h 2995612"/>
              <a:gd name="connsiteX8" fmla="*/ 762000 w 1490662"/>
              <a:gd name="connsiteY8" fmla="*/ 23812 h 2995612"/>
              <a:gd name="connsiteX9" fmla="*/ 800100 w 1490662"/>
              <a:gd name="connsiteY9" fmla="*/ 366712 h 2995612"/>
              <a:gd name="connsiteX10" fmla="*/ 838200 w 1490662"/>
              <a:gd name="connsiteY10" fmla="*/ 1309687 h 2995612"/>
              <a:gd name="connsiteX11" fmla="*/ 895350 w 1490662"/>
              <a:gd name="connsiteY11" fmla="*/ 2019300 h 2995612"/>
              <a:gd name="connsiteX12" fmla="*/ 1014412 w 1490662"/>
              <a:gd name="connsiteY12" fmla="*/ 2395537 h 2995612"/>
              <a:gd name="connsiteX13" fmla="*/ 1262062 w 1490662"/>
              <a:gd name="connsiteY13" fmla="*/ 2790825 h 2995612"/>
              <a:gd name="connsiteX14" fmla="*/ 1490662 w 1490662"/>
              <a:gd name="connsiteY14" fmla="*/ 2995612 h 2995612"/>
              <a:gd name="connsiteX15" fmla="*/ 1185862 w 1490662"/>
              <a:gd name="connsiteY15" fmla="*/ 2871787 h 2995612"/>
              <a:gd name="connsiteX16" fmla="*/ 985837 w 1490662"/>
              <a:gd name="connsiteY16" fmla="*/ 2824162 h 2995612"/>
              <a:gd name="connsiteX17" fmla="*/ 742950 w 1490662"/>
              <a:gd name="connsiteY17" fmla="*/ 2814637 h 2995612"/>
              <a:gd name="connsiteX18" fmla="*/ 533400 w 1490662"/>
              <a:gd name="connsiteY18" fmla="*/ 2828925 h 2995612"/>
              <a:gd name="connsiteX19" fmla="*/ 295275 w 1490662"/>
              <a:gd name="connsiteY19" fmla="*/ 2876550 h 2995612"/>
              <a:gd name="connsiteX20" fmla="*/ 114300 w 1490662"/>
              <a:gd name="connsiteY20" fmla="*/ 2943225 h 2995612"/>
              <a:gd name="connsiteX21" fmla="*/ 0 w 1490662"/>
              <a:gd name="connsiteY21" fmla="*/ 2990850 h 299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90662" h="2995612">
                <a:moveTo>
                  <a:pt x="0" y="2990850"/>
                </a:moveTo>
                <a:lnTo>
                  <a:pt x="257175" y="2790825"/>
                </a:lnTo>
                <a:lnTo>
                  <a:pt x="447675" y="2438400"/>
                </a:lnTo>
                <a:lnTo>
                  <a:pt x="571500" y="1981200"/>
                </a:lnTo>
                <a:lnTo>
                  <a:pt x="657225" y="1100137"/>
                </a:lnTo>
                <a:lnTo>
                  <a:pt x="704850" y="323850"/>
                </a:lnTo>
                <a:lnTo>
                  <a:pt x="738187" y="76200"/>
                </a:lnTo>
                <a:lnTo>
                  <a:pt x="742950" y="0"/>
                </a:lnTo>
                <a:lnTo>
                  <a:pt x="762000" y="23812"/>
                </a:lnTo>
                <a:lnTo>
                  <a:pt x="800100" y="366712"/>
                </a:lnTo>
                <a:lnTo>
                  <a:pt x="838200" y="1309687"/>
                </a:lnTo>
                <a:lnTo>
                  <a:pt x="895350" y="2019300"/>
                </a:lnTo>
                <a:lnTo>
                  <a:pt x="1014412" y="2395537"/>
                </a:lnTo>
                <a:lnTo>
                  <a:pt x="1262062" y="2790825"/>
                </a:lnTo>
                <a:lnTo>
                  <a:pt x="1490662" y="2995612"/>
                </a:lnTo>
                <a:lnTo>
                  <a:pt x="1185862" y="2871787"/>
                </a:lnTo>
                <a:lnTo>
                  <a:pt x="985837" y="2824162"/>
                </a:lnTo>
                <a:lnTo>
                  <a:pt x="742950" y="2814637"/>
                </a:lnTo>
                <a:lnTo>
                  <a:pt x="533400" y="2828925"/>
                </a:lnTo>
                <a:lnTo>
                  <a:pt x="295275" y="2876550"/>
                </a:lnTo>
                <a:lnTo>
                  <a:pt x="114300" y="2943225"/>
                </a:lnTo>
                <a:lnTo>
                  <a:pt x="0" y="2990850"/>
                </a:lnTo>
                <a:close/>
              </a:path>
            </a:pathLst>
          </a:cu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7" name="Freeform 6"/>
          <p:cNvSpPr/>
          <p:nvPr/>
        </p:nvSpPr>
        <p:spPr>
          <a:xfrm>
            <a:off x="2009775" y="4533900"/>
            <a:ext cx="4638675" cy="542925"/>
          </a:xfrm>
          <a:custGeom>
            <a:avLst/>
            <a:gdLst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895475 w 4638675"/>
              <a:gd name="connsiteY10" fmla="*/ 142875 h 542925"/>
              <a:gd name="connsiteX11" fmla="*/ 1685925 w 4638675"/>
              <a:gd name="connsiteY11" fmla="*/ 228600 h 542925"/>
              <a:gd name="connsiteX12" fmla="*/ 1304925 w 4638675"/>
              <a:gd name="connsiteY12" fmla="*/ 352425 h 542925"/>
              <a:gd name="connsiteX13" fmla="*/ 771525 w 4638675"/>
              <a:gd name="connsiteY13" fmla="*/ 447675 h 542925"/>
              <a:gd name="connsiteX14" fmla="*/ 409575 w 4638675"/>
              <a:gd name="connsiteY14" fmla="*/ 504825 h 542925"/>
              <a:gd name="connsiteX15" fmla="*/ 371475 w 4638675"/>
              <a:gd name="connsiteY15" fmla="*/ 514350 h 542925"/>
              <a:gd name="connsiteX16" fmla="*/ 371475 w 4638675"/>
              <a:gd name="connsiteY16" fmla="*/ 514350 h 542925"/>
              <a:gd name="connsiteX17" fmla="*/ 0 w 4638675"/>
              <a:gd name="connsiteY17" fmla="*/ 504825 h 542925"/>
              <a:gd name="connsiteX18" fmla="*/ 57150 w 4638675"/>
              <a:gd name="connsiteY18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2205038 w 4638675"/>
              <a:gd name="connsiteY9" fmla="*/ 47625 h 542925"/>
              <a:gd name="connsiteX10" fmla="*/ 1914525 w 4638675"/>
              <a:gd name="connsiteY10" fmla="*/ 123825 h 542925"/>
              <a:gd name="connsiteX11" fmla="*/ 1685925 w 4638675"/>
              <a:gd name="connsiteY11" fmla="*/ 228600 h 542925"/>
              <a:gd name="connsiteX12" fmla="*/ 1304925 w 4638675"/>
              <a:gd name="connsiteY12" fmla="*/ 352425 h 542925"/>
              <a:gd name="connsiteX13" fmla="*/ 771525 w 4638675"/>
              <a:gd name="connsiteY13" fmla="*/ 447675 h 542925"/>
              <a:gd name="connsiteX14" fmla="*/ 409575 w 4638675"/>
              <a:gd name="connsiteY14" fmla="*/ 504825 h 542925"/>
              <a:gd name="connsiteX15" fmla="*/ 371475 w 4638675"/>
              <a:gd name="connsiteY15" fmla="*/ 514350 h 542925"/>
              <a:gd name="connsiteX16" fmla="*/ 371475 w 4638675"/>
              <a:gd name="connsiteY16" fmla="*/ 514350 h 542925"/>
              <a:gd name="connsiteX17" fmla="*/ 0 w 4638675"/>
              <a:gd name="connsiteY17" fmla="*/ 504825 h 542925"/>
              <a:gd name="connsiteX18" fmla="*/ 57150 w 4638675"/>
              <a:gd name="connsiteY18" fmla="*/ 52387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38675" h="542925">
                <a:moveTo>
                  <a:pt x="114300" y="514350"/>
                </a:moveTo>
                <a:lnTo>
                  <a:pt x="4638675" y="542925"/>
                </a:lnTo>
                <a:lnTo>
                  <a:pt x="3952875" y="390525"/>
                </a:lnTo>
                <a:lnTo>
                  <a:pt x="3543300" y="285750"/>
                </a:lnTo>
                <a:lnTo>
                  <a:pt x="3171825" y="161925"/>
                </a:lnTo>
                <a:lnTo>
                  <a:pt x="3019425" y="76200"/>
                </a:lnTo>
                <a:lnTo>
                  <a:pt x="2743200" y="9525"/>
                </a:lnTo>
                <a:lnTo>
                  <a:pt x="2466975" y="0"/>
                </a:lnTo>
                <a:cubicBezTo>
                  <a:pt x="2381250" y="15875"/>
                  <a:pt x="2290762" y="7937"/>
                  <a:pt x="2209800" y="47625"/>
                </a:cubicBezTo>
                <a:cubicBezTo>
                  <a:pt x="2166144" y="55562"/>
                  <a:pt x="2254250" y="34925"/>
                  <a:pt x="2205038" y="47625"/>
                </a:cubicBezTo>
                <a:cubicBezTo>
                  <a:pt x="2155826" y="60325"/>
                  <a:pt x="2001044" y="93663"/>
                  <a:pt x="1914525" y="123825"/>
                </a:cubicBezTo>
                <a:lnTo>
                  <a:pt x="1685925" y="228600"/>
                </a:lnTo>
                <a:lnTo>
                  <a:pt x="1304925" y="352425"/>
                </a:lnTo>
                <a:lnTo>
                  <a:pt x="771525" y="447675"/>
                </a:lnTo>
                <a:lnTo>
                  <a:pt x="409575" y="504825"/>
                </a:lnTo>
                <a:lnTo>
                  <a:pt x="371475" y="514350"/>
                </a:lnTo>
                <a:lnTo>
                  <a:pt x="371475" y="514350"/>
                </a:lnTo>
                <a:lnTo>
                  <a:pt x="0" y="504825"/>
                </a:lnTo>
                <a:lnTo>
                  <a:pt x="57150" y="523875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6" name="TextBox 5"/>
          <p:cNvSpPr txBox="1"/>
          <p:nvPr/>
        </p:nvSpPr>
        <p:spPr>
          <a:xfrm>
            <a:off x="5271249" y="2115670"/>
            <a:ext cx="2142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(broadened by instrument resolution)</a:t>
            </a:r>
            <a:endParaRPr lang="en-US" sz="1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707468" y="2901244"/>
            <a:ext cx="4301066" cy="584776"/>
            <a:chOff x="4707468" y="2901244"/>
            <a:chExt cx="4301066" cy="584776"/>
          </a:xfrm>
        </p:grpSpPr>
        <p:sp>
          <p:nvSpPr>
            <p:cNvPr id="3" name="TextBox 2"/>
            <p:cNvSpPr txBox="1"/>
            <p:nvPr/>
          </p:nvSpPr>
          <p:spPr>
            <a:xfrm>
              <a:off x="5892800" y="2901244"/>
              <a:ext cx="3115734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Slowest Time is set by the width of the instrument resolution</a:t>
              </a:r>
            </a:p>
          </p:txBody>
        </p:sp>
        <p:cxnSp>
          <p:nvCxnSpPr>
            <p:cNvPr id="8" name="Straight Arrow Connector 7"/>
            <p:cNvCxnSpPr>
              <a:stCxn id="3" idx="1"/>
            </p:cNvCxnSpPr>
            <p:nvPr/>
          </p:nvCxnSpPr>
          <p:spPr>
            <a:xfrm flipH="1" flipV="1">
              <a:off x="4707468" y="2935112"/>
              <a:ext cx="1185332" cy="2585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028266" y="5322712"/>
            <a:ext cx="3115734" cy="1442955"/>
            <a:chOff x="6028266" y="5322712"/>
            <a:chExt cx="3115734" cy="1442955"/>
          </a:xfrm>
        </p:grpSpPr>
        <p:sp>
          <p:nvSpPr>
            <p:cNvPr id="9" name="TextBox 8"/>
            <p:cNvSpPr txBox="1"/>
            <p:nvPr/>
          </p:nvSpPr>
          <p:spPr>
            <a:xfrm>
              <a:off x="6028266" y="5934670"/>
              <a:ext cx="311573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Fastest Time is set by the dynamic range of the instrument (</a:t>
              </a:r>
              <a:r>
                <a:rPr lang="en-US" sz="1600" dirty="0" err="1" smtClean="0">
                  <a:latin typeface="Symbol" panose="05050102010706020507" pitchFamily="18" charset="2"/>
                </a:rPr>
                <a:t>w</a:t>
              </a:r>
              <a:r>
                <a:rPr lang="en-US" sz="1600" baseline="-25000" dirty="0" err="1" smtClean="0"/>
                <a:t>max</a:t>
              </a:r>
              <a:r>
                <a:rPr lang="en-US" sz="1600" dirty="0" smtClean="0"/>
                <a:t>)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6513689" y="5322712"/>
              <a:ext cx="750714" cy="6942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9740664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0" name="Rectang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1270000"/>
          </a:xfrm>
        </p:spPr>
        <p:txBody>
          <a:bodyPr/>
          <a:lstStyle/>
          <a:p>
            <a:pPr eaLnBrk="1" hangingPunct="1"/>
            <a:r>
              <a:rPr lang="en-US" dirty="0" smtClean="0"/>
              <a:t>Incoherent Intermediate Scattering Function, </a:t>
            </a:r>
            <a:r>
              <a:rPr lang="en-US" i="1" dirty="0" smtClean="0"/>
              <a:t>S(</a:t>
            </a:r>
            <a:r>
              <a:rPr lang="en-US" i="1" dirty="0" err="1" smtClean="0"/>
              <a:t>Q,</a:t>
            </a:r>
            <a:r>
              <a:rPr lang="en-US" i="1" dirty="0" err="1" smtClean="0">
                <a:latin typeface="Symbol" pitchFamily="18" charset="2"/>
              </a:rPr>
              <a:t>w</a:t>
            </a:r>
            <a:r>
              <a:rPr lang="en-US" i="1" dirty="0" smtClean="0"/>
              <a:t>), </a:t>
            </a:r>
            <a:r>
              <a:rPr lang="en-US" dirty="0" smtClean="0"/>
              <a:t>and Molecular Dynamics Simulations</a:t>
            </a:r>
          </a:p>
        </p:txBody>
      </p:sp>
      <p:sp>
        <p:nvSpPr>
          <p:cNvPr id="175111" name="Rectangle 3"/>
          <p:cNvSpPr>
            <a:spLocks noGrp="1"/>
          </p:cNvSpPr>
          <p:nvPr>
            <p:ph type="body" sz="half" idx="1"/>
          </p:nvPr>
        </p:nvSpPr>
        <p:spPr>
          <a:xfrm>
            <a:off x="134938" y="1635125"/>
            <a:ext cx="8705850" cy="4724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Intermediate Scattering Function</a:t>
            </a:r>
          </a:p>
          <a:p>
            <a:pPr lvl="1" eaLnBrk="1" hangingPunct="1"/>
            <a:r>
              <a:rPr lang="en-US" sz="2000" dirty="0" smtClean="0"/>
              <a:t>time dependent correlation function</a:t>
            </a:r>
          </a:p>
          <a:p>
            <a:pPr lvl="1" eaLnBrk="1" hangingPunct="1"/>
            <a:r>
              <a:rPr lang="en-US" sz="2000" dirty="0" smtClean="0"/>
              <a:t>incoherent scattering –&gt; no pair correlations, self-correlation function</a:t>
            </a:r>
          </a:p>
          <a:p>
            <a:pPr lvl="1"/>
            <a:r>
              <a:rPr lang="en-US" sz="2000" dirty="0" smtClean="0"/>
              <a:t>calculable from atomic coordinates in a Molecular Dynamics Simulation</a:t>
            </a:r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lvl="1" eaLnBrk="1" hangingPunct="1"/>
            <a:r>
              <a:rPr lang="en-US" sz="2000" i="1" dirty="0" err="1" smtClean="0"/>
              <a:t>S</a:t>
            </a:r>
            <a:r>
              <a:rPr lang="en-US" sz="2000" i="1" baseline="-25000" dirty="0" err="1" smtClean="0"/>
              <a:t>inc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Q,</a:t>
            </a:r>
            <a:r>
              <a:rPr lang="en-US" sz="2000" i="1" dirty="0" err="1" smtClean="0">
                <a:latin typeface="Symbol" pitchFamily="18" charset="2"/>
              </a:rPr>
              <a:t>w</a:t>
            </a:r>
            <a:r>
              <a:rPr lang="en-US" sz="2000" i="1" dirty="0" smtClean="0"/>
              <a:t>)</a:t>
            </a:r>
            <a:r>
              <a:rPr lang="en-US" sz="2000" dirty="0" smtClean="0"/>
              <a:t> – the Fourier transform of </a:t>
            </a:r>
            <a:r>
              <a:rPr lang="en-US" sz="2000" i="1" dirty="0" err="1" smtClean="0"/>
              <a:t>I</a:t>
            </a:r>
            <a:r>
              <a:rPr lang="en-US" sz="2000" i="1" baseline="-25000" dirty="0" err="1" smtClean="0"/>
              <a:t>inc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Q,t</a:t>
            </a:r>
            <a:r>
              <a:rPr lang="en-US" sz="2000" i="1" dirty="0" smtClean="0"/>
              <a:t>)</a:t>
            </a:r>
          </a:p>
        </p:txBody>
      </p:sp>
      <p:graphicFrame>
        <p:nvGraphicFramePr>
          <p:cNvPr id="17510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44538" y="3441700"/>
          <a:ext cx="7466012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" name="Equation" r:id="rId3" imgW="3098520" imgH="419040" progId="Equation.3">
                  <p:embed/>
                </p:oleObj>
              </mc:Choice>
              <mc:Fallback>
                <p:oleObj name="Equation" r:id="rId3" imgW="3098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3441700"/>
                        <a:ext cx="7466012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0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689100" y="5305425"/>
          <a:ext cx="557847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Equation" r:id="rId5" imgW="2539800" imgH="469800" progId="Equation.3">
                  <p:embed/>
                </p:oleObj>
              </mc:Choice>
              <mc:Fallback>
                <p:oleObj name="Equation" r:id="rId5" imgW="25398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5305425"/>
                        <a:ext cx="5578475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 Same Side Corner Rectangle 5"/>
          <p:cNvSpPr/>
          <p:nvPr/>
        </p:nvSpPr>
        <p:spPr>
          <a:xfrm>
            <a:off x="5439479" y="1000184"/>
            <a:ext cx="3547181" cy="1404752"/>
          </a:xfrm>
          <a:prstGeom prst="round2Same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TOOLS</a:t>
            </a:r>
          </a:p>
          <a:p>
            <a:pPr algn="ctr">
              <a:lnSpc>
                <a:spcPct val="90000"/>
              </a:lnSpc>
            </a:pPr>
            <a:r>
              <a:rPr lang="en-US" b="1" dirty="0" err="1" smtClean="0">
                <a:solidFill>
                  <a:schemeClr val="tx1"/>
                </a:solidFill>
              </a:rPr>
              <a:t>nMOLDYN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http</a:t>
            </a:r>
            <a:r>
              <a:rPr lang="en-US" dirty="0">
                <a:solidFill>
                  <a:schemeClr val="tx1"/>
                </a:solidFill>
              </a:rPr>
              <a:t>://</a:t>
            </a:r>
            <a:r>
              <a:rPr lang="en-US" dirty="0" err="1" smtClean="0">
                <a:solidFill>
                  <a:schemeClr val="tx1"/>
                </a:solidFill>
              </a:rPr>
              <a:t>dirac.cnrs</a:t>
            </a:r>
            <a:r>
              <a:rPr lang="en-US" dirty="0" err="1">
                <a:solidFill>
                  <a:schemeClr val="tx1"/>
                </a:solidFill>
              </a:rPr>
              <a:t>-orleans.fr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smtClean="0">
                <a:solidFill>
                  <a:schemeClr val="tx1"/>
                </a:solidFill>
              </a:rPr>
              <a:t>plone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SASSENA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http://</a:t>
            </a:r>
            <a:r>
              <a:rPr lang="en-US" dirty="0" err="1" smtClean="0">
                <a:solidFill>
                  <a:schemeClr val="tx1"/>
                </a:solidFill>
              </a:rPr>
              <a:t>www.sassena.org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8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/>
          </p:cNvSpPr>
          <p:nvPr>
            <p:ph type="title"/>
          </p:nvPr>
        </p:nvSpPr>
        <p:spPr>
          <a:xfrm>
            <a:off x="134938" y="153988"/>
            <a:ext cx="8775700" cy="869950"/>
          </a:xfrm>
        </p:spPr>
        <p:txBody>
          <a:bodyPr/>
          <a:lstStyle/>
          <a:p>
            <a:pPr eaLnBrk="1" hangingPunct="1"/>
            <a:r>
              <a:rPr lang="en-US" smtClean="0"/>
              <a:t>QENS and Molecular Dynamics Simulations</a:t>
            </a:r>
          </a:p>
        </p:txBody>
      </p:sp>
      <p:sp>
        <p:nvSpPr>
          <p:cNvPr id="176130" name="Rectangle 3"/>
          <p:cNvSpPr>
            <a:spLocks noGrp="1"/>
          </p:cNvSpPr>
          <p:nvPr>
            <p:ph type="body" sz="half" idx="1"/>
          </p:nvPr>
        </p:nvSpPr>
        <p:spPr>
          <a:xfrm>
            <a:off x="153988" y="1346200"/>
            <a:ext cx="8782050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Same atomic coordinates used in classical MD are all that is needed to calculate </a:t>
            </a:r>
            <a:r>
              <a:rPr lang="en-US" sz="2400" i="1" smtClean="0"/>
              <a:t>I</a:t>
            </a:r>
            <a:r>
              <a:rPr lang="en-US" sz="2400" i="1" baseline="-25000" smtClean="0"/>
              <a:t>inc</a:t>
            </a:r>
            <a:r>
              <a:rPr lang="en-US" sz="2400" i="1" smtClean="0"/>
              <a:t>(Q,t)</a:t>
            </a:r>
          </a:p>
        </p:txBody>
      </p:sp>
      <p:sp>
        <p:nvSpPr>
          <p:cNvPr id="176131" name="Text Box 4"/>
          <p:cNvSpPr txBox="1">
            <a:spLocks noChangeArrowheads="1"/>
          </p:cNvSpPr>
          <p:nvPr/>
        </p:nvSpPr>
        <p:spPr bwMode="auto">
          <a:xfrm>
            <a:off x="5610225" y="3048000"/>
            <a:ext cx="3533775" cy="10064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1,3 diphenylpropane tethered to the pore surface of MCM-41</a:t>
            </a:r>
          </a:p>
        </p:txBody>
      </p:sp>
      <p:pic>
        <p:nvPicPr>
          <p:cNvPr id="176133" name="25_3OH-5BDM_01,02,06,08,10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6413" y="2176588"/>
            <a:ext cx="4838700" cy="3795713"/>
          </a:xfrm>
        </p:spPr>
      </p:pic>
    </p:spTree>
    <p:extLst>
      <p:ext uri="{BB962C8B-B14F-4D97-AF65-F5344CB8AC3E}">
        <p14:creationId xmlns:p14="http://schemas.microsoft.com/office/powerpoint/2010/main" val="388256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6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33"/>
                  </p:tgtEl>
                </p:cond>
              </p:nextCondLst>
            </p:seq>
            <p:video fullScrn="1"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613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55" name="Group 4"/>
          <p:cNvGrpSpPr>
            <a:grpSpLocks/>
          </p:cNvGrpSpPr>
          <p:nvPr/>
        </p:nvGrpSpPr>
        <p:grpSpPr bwMode="auto">
          <a:xfrm>
            <a:off x="5636145" y="633742"/>
            <a:ext cx="3365499" cy="3968421"/>
            <a:chOff x="3067" y="431"/>
            <a:chExt cx="2417" cy="2850"/>
          </a:xfrm>
        </p:grpSpPr>
        <p:pic>
          <p:nvPicPr>
            <p:cNvPr id="177156" name="Picture 5" descr="MCM(2"/>
            <p:cNvPicPr>
              <a:picLocks noChangeAspect="1" noChangeArrowheads="1"/>
            </p:cNvPicPr>
            <p:nvPr/>
          </p:nvPicPr>
          <p:blipFill>
            <a:blip r:embed="rId2" cstate="print"/>
            <a:srcRect l="22124" r="44247" b="45546"/>
            <a:stretch>
              <a:fillRect/>
            </a:stretch>
          </p:blipFill>
          <p:spPr bwMode="auto">
            <a:xfrm>
              <a:off x="3067" y="431"/>
              <a:ext cx="2417" cy="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7157" name="Rectangle 6"/>
            <p:cNvSpPr>
              <a:spLocks noChangeArrowheads="1"/>
            </p:cNvSpPr>
            <p:nvPr/>
          </p:nvSpPr>
          <p:spPr bwMode="auto">
            <a:xfrm>
              <a:off x="4662" y="2256"/>
              <a:ext cx="525" cy="486"/>
            </a:xfrm>
            <a:prstGeom prst="rect">
              <a:avLst/>
            </a:prstGeom>
            <a:noFill/>
            <a:ln w="38100">
              <a:solidFill>
                <a:srgbClr val="F8F8F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77158" name="AutoShape 7"/>
            <p:cNvSpPr>
              <a:spLocks/>
            </p:cNvSpPr>
            <p:nvPr/>
          </p:nvSpPr>
          <p:spPr bwMode="auto">
            <a:xfrm rot="-5400000">
              <a:off x="4850" y="2626"/>
              <a:ext cx="152" cy="528"/>
            </a:xfrm>
            <a:prstGeom prst="leftBrace">
              <a:avLst>
                <a:gd name="adj1" fmla="val 28947"/>
                <a:gd name="adj2" fmla="val 50000"/>
              </a:avLst>
            </a:prstGeom>
            <a:noFill/>
            <a:ln w="28575">
              <a:solidFill>
                <a:srgbClr val="F8F8F8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sz="2400" b="0">
                <a:latin typeface="Helvetica" pitchFamily="34" charset="0"/>
              </a:endParaRPr>
            </a:p>
          </p:txBody>
        </p:sp>
        <p:sp>
          <p:nvSpPr>
            <p:cNvPr id="177159" name="Text Box 8"/>
            <p:cNvSpPr txBox="1">
              <a:spLocks noChangeArrowheads="1"/>
            </p:cNvSpPr>
            <p:nvPr/>
          </p:nvSpPr>
          <p:spPr bwMode="auto">
            <a:xfrm>
              <a:off x="4641" y="2976"/>
              <a:ext cx="558" cy="294"/>
            </a:xfrm>
            <a:prstGeom prst="rect">
              <a:avLst/>
            </a:prstGeom>
            <a:noFill/>
            <a:ln w="9525">
              <a:solidFill>
                <a:srgbClr val="F8F8F8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 dirty="0">
                  <a:solidFill>
                    <a:srgbClr val="F8F8F8"/>
                  </a:solidFill>
                  <a:latin typeface="Helvetica" pitchFamily="34" charset="0"/>
                </a:rPr>
                <a:t>2</a:t>
              </a:r>
              <a:r>
                <a:rPr lang="en-US" sz="2000" b="0" dirty="0">
                  <a:solidFill>
                    <a:srgbClr val="F8F8F8"/>
                  </a:solidFill>
                  <a:latin typeface="Symbol" pitchFamily="18" charset="2"/>
                </a:rPr>
                <a:t>p</a:t>
              </a:r>
              <a:r>
                <a:rPr lang="en-US" sz="2000" b="0" dirty="0">
                  <a:solidFill>
                    <a:srgbClr val="F8F8F8"/>
                  </a:solidFill>
                  <a:latin typeface="Helvetica" pitchFamily="34" charset="0"/>
                </a:rPr>
                <a:t>/Q</a:t>
              </a:r>
            </a:p>
          </p:txBody>
        </p:sp>
      </p:grpSp>
      <p:sp>
        <p:nvSpPr>
          <p:cNvPr id="177153" name="Rectangle 2"/>
          <p:cNvSpPr>
            <a:spLocks noGrp="1"/>
          </p:cNvSpPr>
          <p:nvPr>
            <p:ph type="title"/>
          </p:nvPr>
        </p:nvSpPr>
        <p:spPr>
          <a:xfrm>
            <a:off x="134938" y="153988"/>
            <a:ext cx="8775700" cy="869950"/>
          </a:xfrm>
        </p:spPr>
        <p:txBody>
          <a:bodyPr/>
          <a:lstStyle/>
          <a:p>
            <a:pPr eaLnBrk="1" hangingPunct="1"/>
            <a:r>
              <a:rPr lang="en-US" smtClean="0"/>
              <a:t>The Elastic Incoherent Structure Factor (EISF)</a:t>
            </a:r>
          </a:p>
        </p:txBody>
      </p:sp>
      <p:sp>
        <p:nvSpPr>
          <p:cNvPr id="177154" name="Rectangle 3"/>
          <p:cNvSpPr>
            <a:spLocks noChangeArrowheads="1"/>
          </p:cNvSpPr>
          <p:nvPr/>
        </p:nvSpPr>
        <p:spPr bwMode="auto">
          <a:xfrm>
            <a:off x="0" y="1101430"/>
            <a:ext cx="4879188" cy="344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sz="2000" dirty="0"/>
              <a:t>A particle (H-atom) moves out of volume defined by 2</a:t>
            </a: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dirty="0"/>
              <a:t>/</a:t>
            </a:r>
            <a:r>
              <a:rPr lang="en-US" sz="2000" i="1" dirty="0"/>
              <a:t>Q</a:t>
            </a:r>
            <a:r>
              <a:rPr lang="en-US" sz="2000" dirty="0"/>
              <a:t> in a time shorter than set by the reciprocal of the instrument sensitivity, </a:t>
            </a:r>
            <a:r>
              <a:rPr lang="en-US" sz="2000" i="1" dirty="0" err="1" smtClean="0"/>
              <a:t>d</a:t>
            </a:r>
            <a:r>
              <a:rPr lang="en-US" sz="2000" i="1" dirty="0" err="1" smtClean="0">
                <a:latin typeface="Symbol" pitchFamily="18" charset="2"/>
              </a:rPr>
              <a:t>w</a:t>
            </a:r>
            <a:r>
              <a:rPr lang="en-US" sz="2000" i="1" dirty="0" smtClean="0">
                <a:latin typeface="Symbol" pitchFamily="18" charset="2"/>
              </a:rPr>
              <a:t> </a:t>
            </a:r>
            <a:r>
              <a:rPr lang="en-US" sz="2000" dirty="0" smtClean="0"/>
              <a:t>(</a:t>
            </a:r>
            <a:r>
              <a:rPr lang="en-US" sz="2000" dirty="0" err="1"/>
              <a:t>meV</a:t>
            </a:r>
            <a:r>
              <a:rPr lang="en-US" sz="2000" dirty="0"/>
              <a:t>) – gives rise to </a:t>
            </a:r>
            <a:r>
              <a:rPr lang="en-US" sz="2000" dirty="0" err="1"/>
              <a:t>quasielastic</a:t>
            </a:r>
            <a:r>
              <a:rPr lang="en-US" sz="2000" dirty="0"/>
              <a:t> broadening. </a:t>
            </a:r>
          </a:p>
          <a:p>
            <a:pPr marL="230188" indent="-230188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sz="2000" dirty="0"/>
              <a:t>The EISF is essentially the probability that a particle can be found in the same volume of space at some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subsequent time and so </a:t>
            </a:r>
            <a:br>
              <a:rPr lang="en-US" sz="2000" dirty="0" smtClean="0"/>
            </a:br>
            <a:r>
              <a:rPr lang="en-US" sz="2000" dirty="0" smtClean="0"/>
              <a:t>depends on the size </a:t>
            </a:r>
            <a:br>
              <a:rPr lang="en-US" sz="2000" dirty="0" smtClean="0"/>
            </a:br>
            <a:r>
              <a:rPr lang="en-US" sz="2000" dirty="0" smtClean="0"/>
              <a:t>of the </a:t>
            </a:r>
            <a:r>
              <a:rPr lang="en-US" sz="2000" dirty="0"/>
              <a:t>box (2</a:t>
            </a: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dirty="0"/>
              <a:t>/</a:t>
            </a:r>
            <a:r>
              <a:rPr lang="en-US" sz="2000" i="1" dirty="0"/>
              <a:t>Q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2833894" y="3742260"/>
            <a:ext cx="3943298" cy="3115740"/>
            <a:chOff x="2788939" y="3742261"/>
            <a:chExt cx="3943298" cy="3115740"/>
          </a:xfrm>
        </p:grpSpPr>
        <p:grpSp>
          <p:nvGrpSpPr>
            <p:cNvPr id="6" name="Group 5"/>
            <p:cNvGrpSpPr/>
            <p:nvPr/>
          </p:nvGrpSpPr>
          <p:grpSpPr>
            <a:xfrm>
              <a:off x="2788939" y="3742261"/>
              <a:ext cx="3943298" cy="3115740"/>
              <a:chOff x="3618826" y="4270447"/>
              <a:chExt cx="3259193" cy="2575204"/>
            </a:xfrm>
          </p:grpSpPr>
          <p:pic>
            <p:nvPicPr>
              <p:cNvPr id="9" name="Picture 3" descr="dissect -me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6683" t="4352" r="7560"/>
              <a:stretch/>
            </p:blipFill>
            <p:spPr bwMode="auto">
              <a:xfrm>
                <a:off x="3618826" y="4270447"/>
                <a:ext cx="3259193" cy="2575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Freeform 9"/>
              <p:cNvSpPr/>
              <p:nvPr/>
            </p:nvSpPr>
            <p:spPr>
              <a:xfrm>
                <a:off x="5002336" y="4589814"/>
                <a:ext cx="745331" cy="1497806"/>
              </a:xfrm>
              <a:custGeom>
                <a:avLst/>
                <a:gdLst>
                  <a:gd name="connsiteX0" fmla="*/ 0 w 1490662"/>
                  <a:gd name="connsiteY0" fmla="*/ 2990850 h 2995612"/>
                  <a:gd name="connsiteX1" fmla="*/ 257175 w 1490662"/>
                  <a:gd name="connsiteY1" fmla="*/ 2790825 h 2995612"/>
                  <a:gd name="connsiteX2" fmla="*/ 447675 w 1490662"/>
                  <a:gd name="connsiteY2" fmla="*/ 2438400 h 2995612"/>
                  <a:gd name="connsiteX3" fmla="*/ 571500 w 1490662"/>
                  <a:gd name="connsiteY3" fmla="*/ 1981200 h 2995612"/>
                  <a:gd name="connsiteX4" fmla="*/ 657225 w 1490662"/>
                  <a:gd name="connsiteY4" fmla="*/ 1100137 h 2995612"/>
                  <a:gd name="connsiteX5" fmla="*/ 704850 w 1490662"/>
                  <a:gd name="connsiteY5" fmla="*/ 323850 h 2995612"/>
                  <a:gd name="connsiteX6" fmla="*/ 738187 w 1490662"/>
                  <a:gd name="connsiteY6" fmla="*/ 76200 h 2995612"/>
                  <a:gd name="connsiteX7" fmla="*/ 742950 w 1490662"/>
                  <a:gd name="connsiteY7" fmla="*/ 0 h 2995612"/>
                  <a:gd name="connsiteX8" fmla="*/ 762000 w 1490662"/>
                  <a:gd name="connsiteY8" fmla="*/ 23812 h 2995612"/>
                  <a:gd name="connsiteX9" fmla="*/ 800100 w 1490662"/>
                  <a:gd name="connsiteY9" fmla="*/ 366712 h 2995612"/>
                  <a:gd name="connsiteX10" fmla="*/ 838200 w 1490662"/>
                  <a:gd name="connsiteY10" fmla="*/ 1309687 h 2995612"/>
                  <a:gd name="connsiteX11" fmla="*/ 895350 w 1490662"/>
                  <a:gd name="connsiteY11" fmla="*/ 2019300 h 2995612"/>
                  <a:gd name="connsiteX12" fmla="*/ 1014412 w 1490662"/>
                  <a:gd name="connsiteY12" fmla="*/ 2395537 h 2995612"/>
                  <a:gd name="connsiteX13" fmla="*/ 1262062 w 1490662"/>
                  <a:gd name="connsiteY13" fmla="*/ 2790825 h 2995612"/>
                  <a:gd name="connsiteX14" fmla="*/ 1490662 w 1490662"/>
                  <a:gd name="connsiteY14" fmla="*/ 2995612 h 2995612"/>
                  <a:gd name="connsiteX15" fmla="*/ 1185862 w 1490662"/>
                  <a:gd name="connsiteY15" fmla="*/ 2871787 h 2995612"/>
                  <a:gd name="connsiteX16" fmla="*/ 985837 w 1490662"/>
                  <a:gd name="connsiteY16" fmla="*/ 2824162 h 2995612"/>
                  <a:gd name="connsiteX17" fmla="*/ 742950 w 1490662"/>
                  <a:gd name="connsiteY17" fmla="*/ 2814637 h 2995612"/>
                  <a:gd name="connsiteX18" fmla="*/ 533400 w 1490662"/>
                  <a:gd name="connsiteY18" fmla="*/ 2828925 h 2995612"/>
                  <a:gd name="connsiteX19" fmla="*/ 295275 w 1490662"/>
                  <a:gd name="connsiteY19" fmla="*/ 2876550 h 2995612"/>
                  <a:gd name="connsiteX20" fmla="*/ 114300 w 1490662"/>
                  <a:gd name="connsiteY20" fmla="*/ 2943225 h 2995612"/>
                  <a:gd name="connsiteX21" fmla="*/ 0 w 1490662"/>
                  <a:gd name="connsiteY21" fmla="*/ 2990850 h 2995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90662" h="2995612">
                    <a:moveTo>
                      <a:pt x="0" y="2990850"/>
                    </a:moveTo>
                    <a:lnTo>
                      <a:pt x="257175" y="2790825"/>
                    </a:lnTo>
                    <a:lnTo>
                      <a:pt x="447675" y="2438400"/>
                    </a:lnTo>
                    <a:lnTo>
                      <a:pt x="571500" y="1981200"/>
                    </a:lnTo>
                    <a:lnTo>
                      <a:pt x="657225" y="1100137"/>
                    </a:lnTo>
                    <a:lnTo>
                      <a:pt x="704850" y="323850"/>
                    </a:lnTo>
                    <a:lnTo>
                      <a:pt x="738187" y="76200"/>
                    </a:lnTo>
                    <a:lnTo>
                      <a:pt x="742950" y="0"/>
                    </a:lnTo>
                    <a:lnTo>
                      <a:pt x="762000" y="23812"/>
                    </a:lnTo>
                    <a:lnTo>
                      <a:pt x="800100" y="366712"/>
                    </a:lnTo>
                    <a:lnTo>
                      <a:pt x="838200" y="1309687"/>
                    </a:lnTo>
                    <a:lnTo>
                      <a:pt x="895350" y="2019300"/>
                    </a:lnTo>
                    <a:lnTo>
                      <a:pt x="1014412" y="2395537"/>
                    </a:lnTo>
                    <a:lnTo>
                      <a:pt x="1262062" y="2790825"/>
                    </a:lnTo>
                    <a:lnTo>
                      <a:pt x="1490662" y="2995612"/>
                    </a:lnTo>
                    <a:lnTo>
                      <a:pt x="1185862" y="2871787"/>
                    </a:lnTo>
                    <a:lnTo>
                      <a:pt x="985837" y="2824162"/>
                    </a:lnTo>
                    <a:lnTo>
                      <a:pt x="742950" y="2814637"/>
                    </a:lnTo>
                    <a:lnTo>
                      <a:pt x="533400" y="2828925"/>
                    </a:lnTo>
                    <a:lnTo>
                      <a:pt x="295275" y="2876550"/>
                    </a:lnTo>
                    <a:lnTo>
                      <a:pt x="114300" y="2943225"/>
                    </a:lnTo>
                    <a:lnTo>
                      <a:pt x="0" y="2990850"/>
                    </a:lnTo>
                    <a:close/>
                  </a:path>
                </a:pathLst>
              </a:custGeom>
              <a:solidFill>
                <a:schemeClr val="accent1">
                  <a:alpha val="6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104604" y="5997132"/>
                <a:ext cx="2319338" cy="271463"/>
              </a:xfrm>
              <a:custGeom>
                <a:avLst/>
                <a:gdLst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895475 w 4638675"/>
                  <a:gd name="connsiteY10" fmla="*/ 142875 h 542925"/>
                  <a:gd name="connsiteX11" fmla="*/ 1685925 w 4638675"/>
                  <a:gd name="connsiteY11" fmla="*/ 228600 h 542925"/>
                  <a:gd name="connsiteX12" fmla="*/ 1304925 w 4638675"/>
                  <a:gd name="connsiteY12" fmla="*/ 352425 h 542925"/>
                  <a:gd name="connsiteX13" fmla="*/ 771525 w 4638675"/>
                  <a:gd name="connsiteY13" fmla="*/ 447675 h 542925"/>
                  <a:gd name="connsiteX14" fmla="*/ 409575 w 4638675"/>
                  <a:gd name="connsiteY14" fmla="*/ 504825 h 542925"/>
                  <a:gd name="connsiteX15" fmla="*/ 371475 w 4638675"/>
                  <a:gd name="connsiteY15" fmla="*/ 514350 h 542925"/>
                  <a:gd name="connsiteX16" fmla="*/ 371475 w 4638675"/>
                  <a:gd name="connsiteY16" fmla="*/ 514350 h 542925"/>
                  <a:gd name="connsiteX17" fmla="*/ 0 w 4638675"/>
                  <a:gd name="connsiteY17" fmla="*/ 504825 h 542925"/>
                  <a:gd name="connsiteX18" fmla="*/ 57150 w 4638675"/>
                  <a:gd name="connsiteY18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2205038 w 4638675"/>
                  <a:gd name="connsiteY9" fmla="*/ 47625 h 542925"/>
                  <a:gd name="connsiteX10" fmla="*/ 1914525 w 4638675"/>
                  <a:gd name="connsiteY10" fmla="*/ 123825 h 542925"/>
                  <a:gd name="connsiteX11" fmla="*/ 1685925 w 4638675"/>
                  <a:gd name="connsiteY11" fmla="*/ 228600 h 542925"/>
                  <a:gd name="connsiteX12" fmla="*/ 1304925 w 4638675"/>
                  <a:gd name="connsiteY12" fmla="*/ 352425 h 542925"/>
                  <a:gd name="connsiteX13" fmla="*/ 771525 w 4638675"/>
                  <a:gd name="connsiteY13" fmla="*/ 447675 h 542925"/>
                  <a:gd name="connsiteX14" fmla="*/ 409575 w 4638675"/>
                  <a:gd name="connsiteY14" fmla="*/ 504825 h 542925"/>
                  <a:gd name="connsiteX15" fmla="*/ 371475 w 4638675"/>
                  <a:gd name="connsiteY15" fmla="*/ 514350 h 542925"/>
                  <a:gd name="connsiteX16" fmla="*/ 371475 w 4638675"/>
                  <a:gd name="connsiteY16" fmla="*/ 514350 h 542925"/>
                  <a:gd name="connsiteX17" fmla="*/ 0 w 4638675"/>
                  <a:gd name="connsiteY17" fmla="*/ 504825 h 542925"/>
                  <a:gd name="connsiteX18" fmla="*/ 57150 w 4638675"/>
                  <a:gd name="connsiteY18" fmla="*/ 52387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638675" h="542925">
                    <a:moveTo>
                      <a:pt x="114300" y="514350"/>
                    </a:moveTo>
                    <a:lnTo>
                      <a:pt x="4638675" y="542925"/>
                    </a:lnTo>
                    <a:lnTo>
                      <a:pt x="3952875" y="390525"/>
                    </a:lnTo>
                    <a:lnTo>
                      <a:pt x="3543300" y="285750"/>
                    </a:lnTo>
                    <a:lnTo>
                      <a:pt x="3171825" y="161925"/>
                    </a:lnTo>
                    <a:lnTo>
                      <a:pt x="3019425" y="76200"/>
                    </a:lnTo>
                    <a:lnTo>
                      <a:pt x="2743200" y="9525"/>
                    </a:lnTo>
                    <a:lnTo>
                      <a:pt x="2466975" y="0"/>
                    </a:lnTo>
                    <a:cubicBezTo>
                      <a:pt x="2381250" y="15875"/>
                      <a:pt x="2290762" y="7937"/>
                      <a:pt x="2209800" y="47625"/>
                    </a:cubicBezTo>
                    <a:cubicBezTo>
                      <a:pt x="2166144" y="55562"/>
                      <a:pt x="2254250" y="34925"/>
                      <a:pt x="2205038" y="47625"/>
                    </a:cubicBezTo>
                    <a:cubicBezTo>
                      <a:pt x="2155826" y="60325"/>
                      <a:pt x="2001044" y="93663"/>
                      <a:pt x="1914525" y="123825"/>
                    </a:cubicBezTo>
                    <a:lnTo>
                      <a:pt x="1685925" y="228600"/>
                    </a:lnTo>
                    <a:lnTo>
                      <a:pt x="1304925" y="352425"/>
                    </a:lnTo>
                    <a:lnTo>
                      <a:pt x="771525" y="447675"/>
                    </a:lnTo>
                    <a:lnTo>
                      <a:pt x="409575" y="504825"/>
                    </a:lnTo>
                    <a:lnTo>
                      <a:pt x="371475" y="514350"/>
                    </a:lnTo>
                    <a:lnTo>
                      <a:pt x="371475" y="514350"/>
                    </a:lnTo>
                    <a:lnTo>
                      <a:pt x="0" y="504825"/>
                    </a:lnTo>
                    <a:lnTo>
                      <a:pt x="57150" y="523875"/>
                    </a:lnTo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3871590" y="4066752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E</a:t>
              </a:r>
              <a:endParaRPr lang="en-US" baseline="-25000" dirty="0"/>
            </a:p>
          </p:txBody>
        </p:sp>
        <p:cxnSp>
          <p:nvCxnSpPr>
            <p:cNvPr id="5" name="Straight Arrow Connector 4"/>
            <p:cNvCxnSpPr>
              <a:stCxn id="3" idx="2"/>
            </p:cNvCxnSpPr>
            <p:nvPr/>
          </p:nvCxnSpPr>
          <p:spPr>
            <a:xfrm>
              <a:off x="4074530" y="4436084"/>
              <a:ext cx="693587" cy="75679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199229" y="480862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Q</a:t>
              </a:r>
              <a:endParaRPr lang="en-US" baseline="-25000" dirty="0"/>
            </a:p>
          </p:txBody>
        </p:sp>
        <p:cxnSp>
          <p:nvCxnSpPr>
            <p:cNvPr id="18" name="Straight Arrow Connector 17"/>
            <p:cNvCxnSpPr>
              <a:stCxn id="17" idx="2"/>
            </p:cNvCxnSpPr>
            <p:nvPr/>
          </p:nvCxnSpPr>
          <p:spPr>
            <a:xfrm>
              <a:off x="3408581" y="5177956"/>
              <a:ext cx="889962" cy="75679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ound Same Side Corner Rectangle 20"/>
          <p:cNvSpPr/>
          <p:nvPr/>
        </p:nvSpPr>
        <p:spPr>
          <a:xfrm>
            <a:off x="438308" y="5843770"/>
            <a:ext cx="2607352" cy="595614"/>
          </a:xfrm>
          <a:prstGeom prst="round2Same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i="1" dirty="0">
                <a:solidFill>
                  <a:srgbClr val="000000"/>
                </a:solidFill>
              </a:rPr>
              <a:t>EISF = A</a:t>
            </a:r>
            <a:r>
              <a:rPr lang="en-US" i="1" baseline="-25000" dirty="0">
                <a:solidFill>
                  <a:srgbClr val="000000"/>
                </a:solidFill>
              </a:rPr>
              <a:t>E </a:t>
            </a:r>
            <a:r>
              <a:rPr lang="en-US" i="1" dirty="0">
                <a:solidFill>
                  <a:srgbClr val="000000"/>
                </a:solidFill>
              </a:rPr>
              <a:t>/(A</a:t>
            </a:r>
            <a:r>
              <a:rPr lang="en-US" i="1" baseline="-25000" dirty="0">
                <a:solidFill>
                  <a:srgbClr val="000000"/>
                </a:solidFill>
              </a:rPr>
              <a:t>E</a:t>
            </a:r>
            <a:r>
              <a:rPr lang="en-US" i="1" dirty="0">
                <a:solidFill>
                  <a:srgbClr val="000000"/>
                </a:solidFill>
              </a:rPr>
              <a:t>+A</a:t>
            </a:r>
            <a:r>
              <a:rPr lang="en-US" i="1" baseline="-25000" dirty="0">
                <a:solidFill>
                  <a:srgbClr val="000000"/>
                </a:solidFill>
              </a:rPr>
              <a:t>Q </a:t>
            </a:r>
            <a:r>
              <a:rPr lang="en-US" i="1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0475823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Grp="1"/>
          </p:cNvSpPr>
          <p:nvPr>
            <p:ph type="title"/>
          </p:nvPr>
        </p:nvSpPr>
        <p:spPr>
          <a:xfrm>
            <a:off x="134938" y="153988"/>
            <a:ext cx="8451347" cy="83561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QENS and Neutron Scattering Instruments</a:t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178178" name="Rectangle 3"/>
          <p:cNvSpPr>
            <a:spLocks noGrp="1"/>
          </p:cNvSpPr>
          <p:nvPr>
            <p:ph type="body" idx="1"/>
          </p:nvPr>
        </p:nvSpPr>
        <p:spPr>
          <a:xfrm>
            <a:off x="-80963" y="785849"/>
            <a:ext cx="9224963" cy="5511800"/>
          </a:xfrm>
        </p:spPr>
        <p:txBody>
          <a:bodyPr/>
          <a:lstStyle/>
          <a:p>
            <a:pPr eaLnBrk="1" hangingPunct="1">
              <a:spcAft>
                <a:spcPct val="10000"/>
              </a:spcAft>
            </a:pPr>
            <a:r>
              <a:rPr lang="en-US" sz="2000" dirty="0" smtClean="0"/>
              <a:t>Probe Diffusive Motions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b="0" dirty="0" smtClean="0">
                <a:solidFill>
                  <a:srgbClr val="FF0000"/>
                </a:solidFill>
              </a:rPr>
              <a:t>Length scales set by </a:t>
            </a:r>
            <a:r>
              <a:rPr lang="en-US" sz="1800" b="0" i="1" dirty="0" smtClean="0">
                <a:solidFill>
                  <a:srgbClr val="FF0000"/>
                </a:solidFill>
              </a:rPr>
              <a:t>Q</a:t>
            </a:r>
            <a:r>
              <a:rPr lang="en-US" sz="1800" b="0" dirty="0" smtClean="0">
                <a:solidFill>
                  <a:srgbClr val="FF0000"/>
                </a:solidFill>
              </a:rPr>
              <a:t>, 0.1 </a:t>
            </a:r>
            <a:r>
              <a:rPr lang="en-US" sz="1800" b="0" dirty="0" smtClean="0">
                <a:solidFill>
                  <a:srgbClr val="FF0000"/>
                </a:solidFill>
                <a:cs typeface="Arial" charset="0"/>
              </a:rPr>
              <a:t>Å</a:t>
            </a:r>
            <a:r>
              <a:rPr lang="en-US" sz="1800" b="0" baseline="30000" dirty="0" smtClean="0">
                <a:solidFill>
                  <a:srgbClr val="FF0000"/>
                </a:solidFill>
                <a:cs typeface="Arial" charset="0"/>
              </a:rPr>
              <a:t>-1</a:t>
            </a:r>
            <a:r>
              <a:rPr lang="en-US" sz="1800" b="0" dirty="0" smtClean="0">
                <a:solidFill>
                  <a:srgbClr val="FF0000"/>
                </a:solidFill>
                <a:cs typeface="Arial" charset="0"/>
              </a:rPr>
              <a:t> &lt; </a:t>
            </a:r>
            <a:r>
              <a:rPr lang="en-US" sz="1800" b="0" i="1" dirty="0" smtClean="0">
                <a:solidFill>
                  <a:srgbClr val="FF0000"/>
                </a:solidFill>
                <a:cs typeface="Arial" charset="0"/>
              </a:rPr>
              <a:t>Q</a:t>
            </a:r>
            <a:r>
              <a:rPr lang="en-US" sz="1800" b="0" dirty="0" smtClean="0">
                <a:solidFill>
                  <a:srgbClr val="FF0000"/>
                </a:solidFill>
                <a:cs typeface="Arial" charset="0"/>
              </a:rPr>
              <a:t> &lt; 3.7 Å</a:t>
            </a:r>
            <a:r>
              <a:rPr lang="en-US" sz="1800" b="0" baseline="30000" dirty="0" smtClean="0">
                <a:solidFill>
                  <a:srgbClr val="FF0000"/>
                </a:solidFill>
                <a:cs typeface="Arial" charset="0"/>
              </a:rPr>
              <a:t>-1</a:t>
            </a:r>
            <a:r>
              <a:rPr lang="en-US" sz="1800" b="0" dirty="0" smtClean="0">
                <a:solidFill>
                  <a:srgbClr val="FF0000"/>
                </a:solidFill>
                <a:cs typeface="Arial" charset="0"/>
              </a:rPr>
              <a:t>, 60 Å &gt; </a:t>
            </a:r>
            <a:r>
              <a:rPr lang="en-US" sz="1800" b="0" i="1" dirty="0" smtClean="0">
                <a:solidFill>
                  <a:srgbClr val="FF0000"/>
                </a:solidFill>
                <a:cs typeface="Arial" charset="0"/>
              </a:rPr>
              <a:t>d</a:t>
            </a:r>
            <a:r>
              <a:rPr lang="en-US" sz="1800" b="0" dirty="0" smtClean="0">
                <a:solidFill>
                  <a:srgbClr val="FF0000"/>
                </a:solidFill>
                <a:cs typeface="Arial" charset="0"/>
              </a:rPr>
              <a:t> &gt; 1.7 </a:t>
            </a:r>
            <a:r>
              <a:rPr lang="en-US" sz="1800" b="0" dirty="0" err="1" smtClean="0">
                <a:solidFill>
                  <a:srgbClr val="FF0000"/>
                </a:solidFill>
                <a:cs typeface="Arial" charset="0"/>
              </a:rPr>
              <a:t>Å</a:t>
            </a:r>
            <a:r>
              <a:rPr lang="en-US" sz="1800" b="0" dirty="0" smtClean="0">
                <a:cs typeface="Arial" charset="0"/>
              </a:rPr>
              <a:t> – </a:t>
            </a:r>
            <a:r>
              <a:rPr lang="en-US" sz="1800" dirty="0" smtClean="0">
                <a:cs typeface="Arial" charset="0"/>
              </a:rPr>
              <a:t>depends on </a:t>
            </a:r>
            <a:r>
              <a:rPr lang="en-US" sz="1800" i="1" dirty="0" smtClean="0">
                <a:latin typeface="Symbol" charset="2"/>
                <a:cs typeface="Symbol" charset="2"/>
              </a:rPr>
              <a:t>l</a:t>
            </a:r>
            <a:r>
              <a:rPr lang="en-US" sz="1800" dirty="0" smtClean="0">
                <a:cs typeface="Arial" charset="0"/>
              </a:rPr>
              <a:t>.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dirty="0" smtClean="0">
                <a:solidFill>
                  <a:srgbClr val="FF0000"/>
                </a:solidFill>
                <a:cs typeface="Arial" charset="0"/>
              </a:rPr>
              <a:t>Time scales set by the width of instrument energy resolution</a:t>
            </a:r>
            <a:r>
              <a:rPr lang="en-US" sz="1800" b="0" dirty="0" smtClean="0">
                <a:cs typeface="Arial" charset="0"/>
              </a:rPr>
              <a:t>, typically at least 0.1 </a:t>
            </a:r>
            <a:r>
              <a:rPr lang="en-US" sz="1800" b="0" dirty="0" err="1" smtClean="0">
                <a:cs typeface="Arial" charset="0"/>
              </a:rPr>
              <a:t>meV</a:t>
            </a:r>
            <a:r>
              <a:rPr lang="en-US" sz="1800" b="0" dirty="0" smtClean="0">
                <a:cs typeface="Arial" charset="0"/>
              </a:rPr>
              <a:t> (</a:t>
            </a:r>
            <a:r>
              <a:rPr lang="en-US" sz="1800" b="0" dirty="0" err="1" smtClean="0">
                <a:cs typeface="Arial" charset="0"/>
              </a:rPr>
              <a:t>fwhm</a:t>
            </a:r>
            <a:r>
              <a:rPr lang="en-US" sz="1800" b="0" dirty="0" smtClean="0">
                <a:cs typeface="Arial" charset="0"/>
              </a:rPr>
              <a:t>)  but higher resolution -&gt; longer times/slower motion</a:t>
            </a:r>
          </a:p>
          <a:p>
            <a:pPr eaLnBrk="1" hangingPunct="1">
              <a:spcAft>
                <a:spcPct val="10000"/>
              </a:spcAft>
            </a:pPr>
            <a:r>
              <a:rPr lang="en-US" sz="2000" dirty="0" smtClean="0"/>
              <a:t>Energy transfers </a:t>
            </a:r>
            <a:r>
              <a:rPr lang="en-US" sz="2000" dirty="0" smtClean="0">
                <a:cs typeface="Arial" charset="0"/>
              </a:rPr>
              <a:t>~ ± 2 </a:t>
            </a:r>
            <a:r>
              <a:rPr lang="en-US" sz="2000" dirty="0" err="1" smtClean="0">
                <a:cs typeface="Arial" charset="0"/>
              </a:rPr>
              <a:t>meV</a:t>
            </a:r>
            <a:r>
              <a:rPr lang="en-US" sz="2000" dirty="0" smtClean="0">
                <a:cs typeface="Arial" charset="0"/>
              </a:rPr>
              <a:t> (or less)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dirty="0" smtClean="0">
                <a:cs typeface="Arial" charset="0"/>
              </a:rPr>
              <a:t>High resolution requirements emphasizes use of cold neutrons (but long </a:t>
            </a:r>
            <a:r>
              <a:rPr lang="en-US" sz="1800" dirty="0" smtClean="0">
                <a:latin typeface="Symbol" pitchFamily="18" charset="2"/>
                <a:cs typeface="Arial" charset="0"/>
              </a:rPr>
              <a:t>l</a:t>
            </a:r>
            <a:r>
              <a:rPr lang="en-US" sz="1800" dirty="0" smtClean="0">
                <a:cs typeface="Arial" charset="0"/>
              </a:rPr>
              <a:t> limits Q)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dirty="0" smtClean="0">
                <a:cs typeface="Arial" charset="0"/>
              </a:rPr>
              <a:t>Incident neutron wavelengths typically 4 Å to 12 Å (5.1 </a:t>
            </a:r>
            <a:r>
              <a:rPr lang="en-US" sz="1800" dirty="0" err="1" smtClean="0">
                <a:cs typeface="Arial" charset="0"/>
              </a:rPr>
              <a:t>meV</a:t>
            </a:r>
            <a:r>
              <a:rPr lang="en-US" sz="1800" dirty="0" smtClean="0">
                <a:cs typeface="Arial" charset="0"/>
              </a:rPr>
              <a:t> to 0.6 </a:t>
            </a:r>
            <a:r>
              <a:rPr lang="en-US" sz="1800" dirty="0" err="1" smtClean="0">
                <a:cs typeface="Arial" charset="0"/>
              </a:rPr>
              <a:t>meV</a:t>
            </a:r>
            <a:r>
              <a:rPr lang="en-US" sz="1800" dirty="0" smtClean="0">
                <a:cs typeface="Arial" charset="0"/>
              </a:rPr>
              <a:t>)</a:t>
            </a:r>
          </a:p>
          <a:p>
            <a:pPr eaLnBrk="1" hangingPunct="1">
              <a:spcAft>
                <a:spcPct val="10000"/>
              </a:spcAft>
            </a:pPr>
            <a:r>
              <a:rPr lang="en-US" sz="2000" dirty="0" smtClean="0">
                <a:cs typeface="Arial" charset="0"/>
              </a:rPr>
              <a:t>Why a variety of instruments? (Resolutions vary from 1 </a:t>
            </a:r>
            <a:r>
              <a:rPr lang="en-US" sz="2000" dirty="0" err="1" smtClean="0">
                <a:latin typeface="Symbol" pitchFamily="18" charset="2"/>
                <a:cs typeface="Arial" charset="0"/>
              </a:rPr>
              <a:t>m</a:t>
            </a:r>
            <a:r>
              <a:rPr lang="en-US" sz="2000" dirty="0" err="1" smtClean="0">
                <a:cs typeface="Arial" charset="0"/>
              </a:rPr>
              <a:t>eV</a:t>
            </a:r>
            <a:r>
              <a:rPr lang="en-US" sz="2000" dirty="0" smtClean="0">
                <a:cs typeface="Arial" charset="0"/>
              </a:rPr>
              <a:t> to 100 </a:t>
            </a:r>
            <a:r>
              <a:rPr lang="en-US" sz="2000" dirty="0" err="1" smtClean="0">
                <a:latin typeface="Symbol" pitchFamily="18" charset="2"/>
                <a:cs typeface="Arial" charset="0"/>
              </a:rPr>
              <a:t>m</a:t>
            </a:r>
            <a:r>
              <a:rPr lang="en-US" sz="2000" dirty="0" err="1" smtClean="0">
                <a:cs typeface="Arial" charset="0"/>
              </a:rPr>
              <a:t>eV</a:t>
            </a:r>
            <a:r>
              <a:rPr lang="en-US" sz="2000" dirty="0" smtClean="0">
                <a:cs typeface="Arial" charset="0"/>
              </a:rPr>
              <a:t>)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dirty="0" smtClean="0">
                <a:cs typeface="Arial" charset="0"/>
              </a:rPr>
              <a:t>Energy resolution depends on knowing both the incident and scattered neutron energies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dirty="0" smtClean="0">
                <a:cs typeface="Arial" charset="0"/>
              </a:rPr>
              <a:t>Terms in the resolution add in quadrature – typically primary spectrometer (before sample), secondary spectrometer (after the sample)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dirty="0" smtClean="0">
                <a:cs typeface="Arial" charset="0"/>
              </a:rPr>
              <a:t>Improvement in each resolution term cost linearly in neutron flux (ideally)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dirty="0" smtClean="0">
                <a:cs typeface="Arial" charset="0"/>
              </a:rPr>
              <a:t>Optimized instrument has primary and secondary spectrometer contributions approximately equal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dirty="0" smtClean="0">
                <a:solidFill>
                  <a:srgbClr val="FF0000"/>
                </a:solidFill>
                <a:cs typeface="Arial" charset="0"/>
              </a:rPr>
              <a:t>Factor of 2 gain in resolution costs at a minimum a factor of 4 in flux</a:t>
            </a:r>
          </a:p>
          <a:p>
            <a:pPr lvl="1" eaLnBrk="1" hangingPunct="1">
              <a:spcAft>
                <a:spcPct val="10000"/>
              </a:spcAft>
            </a:pPr>
            <a:endParaRPr lang="en-US" sz="18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618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Role of Instrumentation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79202" name="Rectangle 3"/>
          <p:cNvSpPr>
            <a:spLocks noGrp="1"/>
          </p:cNvSpPr>
          <p:nvPr>
            <p:ph type="body" idx="1"/>
          </p:nvPr>
        </p:nvSpPr>
        <p:spPr>
          <a:xfrm>
            <a:off x="134938" y="781050"/>
            <a:ext cx="8610600" cy="533479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Currently about 25 neutron scattering instruments in the world useful for QNS (6 in the U.S., including NSE)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U.S. instruments – </a:t>
            </a:r>
            <a:r>
              <a:rPr lang="en-US" sz="1800" u="sng" dirty="0" smtClean="0"/>
              <a:t>Opportunity is Good- Competition is High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NIST Center for Neutron Research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 smtClean="0"/>
              <a:t>Disc Chopper Spectrometer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 smtClean="0"/>
              <a:t>High Flux Backscattering Spectrometer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 smtClean="0"/>
              <a:t>Neutron Spin Echo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 smtClean="0"/>
              <a:t>Spallation</a:t>
            </a:r>
            <a:r>
              <a:rPr lang="en-US" sz="1600" dirty="0" smtClean="0"/>
              <a:t> Neutron Source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 err="1" smtClean="0"/>
              <a:t>BaSiS</a:t>
            </a:r>
            <a:r>
              <a:rPr lang="en-US" sz="1400" dirty="0" smtClean="0"/>
              <a:t> – near backscattering spectrometer (3.5 </a:t>
            </a:r>
            <a:r>
              <a:rPr lang="en-US" sz="1400" dirty="0" err="1" smtClean="0">
                <a:latin typeface="Symbol" pitchFamily="18" charset="2"/>
              </a:rPr>
              <a:t>m</a:t>
            </a:r>
            <a:r>
              <a:rPr lang="en-US" sz="1400" dirty="0" err="1" smtClean="0"/>
              <a:t>eV</a:t>
            </a:r>
            <a:r>
              <a:rPr lang="en-US" sz="1400" dirty="0" smtClean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 smtClean="0"/>
              <a:t>Cold Neutron Chopper Spectrometer (CNCS) (10 – 100 </a:t>
            </a:r>
            <a:r>
              <a:rPr lang="en-US" sz="1400" dirty="0" err="1" smtClean="0">
                <a:latin typeface="Symbol" pitchFamily="18" charset="2"/>
              </a:rPr>
              <a:t>m</a:t>
            </a:r>
            <a:r>
              <a:rPr lang="en-US" sz="1400" dirty="0" err="1" smtClean="0"/>
              <a:t>eV</a:t>
            </a:r>
            <a:r>
              <a:rPr lang="en-US" sz="1400" dirty="0" smtClean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 smtClean="0"/>
              <a:t>Neutron Spin Echo (</a:t>
            </a:r>
            <a:r>
              <a:rPr lang="en-US" sz="1400" i="1" dirty="0" smtClean="0"/>
              <a:t>t</a:t>
            </a:r>
            <a:r>
              <a:rPr lang="en-US" sz="1400" dirty="0" smtClean="0"/>
              <a:t> to 400 </a:t>
            </a:r>
            <a:r>
              <a:rPr lang="en-US" sz="1400" dirty="0" err="1" smtClean="0"/>
              <a:t>nsec</a:t>
            </a:r>
            <a:r>
              <a:rPr lang="en-US" sz="1400" dirty="0" smtClean="0"/>
              <a:t>)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2090378" y="4135591"/>
            <a:ext cx="4956219" cy="2225127"/>
          </a:xfrm>
          <a:prstGeom prst="round2Same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0000"/>
              </a:lnSpc>
            </a:pPr>
            <a:endParaRPr lang="en-US" b="1" dirty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Trade</a:t>
            </a:r>
            <a:r>
              <a:rPr lang="en-US" b="1" dirty="0">
                <a:solidFill>
                  <a:schemeClr val="tx1"/>
                </a:solidFill>
              </a:rPr>
              <a:t>-offs</a:t>
            </a:r>
          </a:p>
          <a:p>
            <a:pPr marL="742950" lvl="1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Resolution/count rate</a:t>
            </a:r>
          </a:p>
          <a:p>
            <a:pPr marL="742950" lvl="1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Flexibility</a:t>
            </a:r>
          </a:p>
          <a:p>
            <a:pPr marL="742950" lvl="1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Dynamic range</a:t>
            </a:r>
          </a:p>
          <a:p>
            <a:pPr marL="742950" lvl="1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Neutron </a:t>
            </a:r>
            <a:r>
              <a:rPr lang="en-US" sz="1600" dirty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vs</a:t>
            </a:r>
            <a:r>
              <a:rPr lang="en-US" sz="1600" dirty="0">
                <a:solidFill>
                  <a:schemeClr val="tx1"/>
                </a:solidFill>
              </a:rPr>
              <a:t> Q</a:t>
            </a:r>
          </a:p>
          <a:p>
            <a:pPr marL="1200150" lvl="2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large </a:t>
            </a:r>
            <a:r>
              <a:rPr lang="en-US" sz="1400" dirty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Symbol" pitchFamily="18" charset="2"/>
              </a:rPr>
              <a:t>-&gt;</a:t>
            </a:r>
            <a:r>
              <a:rPr lang="en-US" sz="1400" dirty="0">
                <a:solidFill>
                  <a:schemeClr val="tx1"/>
                </a:solidFill>
              </a:rPr>
              <a:t> high resolution -&gt; long times/slow motions</a:t>
            </a:r>
          </a:p>
          <a:p>
            <a:pPr marL="1200150" lvl="2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large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Symbol" pitchFamily="18" charset="2"/>
              </a:rPr>
              <a:t>l -&gt; </a:t>
            </a:r>
            <a:r>
              <a:rPr lang="en-US" sz="1400" dirty="0">
                <a:solidFill>
                  <a:srgbClr val="000000"/>
                </a:solidFill>
              </a:rPr>
              <a:t>limited Q-range, limited length scales</a:t>
            </a:r>
          </a:p>
        </p:txBody>
      </p:sp>
    </p:spTree>
    <p:extLst>
      <p:ext uri="{BB962C8B-B14F-4D97-AF65-F5344CB8AC3E}">
        <p14:creationId xmlns:p14="http://schemas.microsoft.com/office/powerpoint/2010/main" val="56800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Picture 29" descr="Q_Omega_softMa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" y="1049338"/>
            <a:ext cx="655955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7938" y="2487613"/>
            <a:ext cx="5427662" cy="2698750"/>
            <a:chOff x="5" y="1609"/>
            <a:chExt cx="3419" cy="1700"/>
          </a:xfrm>
        </p:grpSpPr>
        <p:sp>
          <p:nvSpPr>
            <p:cNvPr id="180252" name="Oval 25"/>
            <p:cNvSpPr>
              <a:spLocks noChangeArrowheads="1"/>
            </p:cNvSpPr>
            <p:nvPr/>
          </p:nvSpPr>
          <p:spPr bwMode="auto">
            <a:xfrm rot="-1044888">
              <a:off x="5" y="1609"/>
              <a:ext cx="3419" cy="1700"/>
            </a:xfrm>
            <a:prstGeom prst="ellipse">
              <a:avLst/>
            </a:prstGeom>
            <a:solidFill>
              <a:srgbClr val="A4B9FE">
                <a:alpha val="25882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80253" name="Text Box 26"/>
            <p:cNvSpPr txBox="1">
              <a:spLocks noChangeArrowheads="1"/>
            </p:cNvSpPr>
            <p:nvPr/>
          </p:nvSpPr>
          <p:spPr bwMode="auto">
            <a:xfrm rot="-1603902">
              <a:off x="1508" y="2775"/>
              <a:ext cx="156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charset="0"/>
                </a:rPr>
                <a:t>Polymers and Proteins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138238" y="2217738"/>
            <a:ext cx="4132262" cy="1660525"/>
            <a:chOff x="1138059" y="2218387"/>
            <a:chExt cx="4132730" cy="1659549"/>
          </a:xfrm>
        </p:grpSpPr>
        <p:sp>
          <p:nvSpPr>
            <p:cNvPr id="28" name="Oval 27"/>
            <p:cNvSpPr/>
            <p:nvPr/>
          </p:nvSpPr>
          <p:spPr>
            <a:xfrm>
              <a:off x="1138059" y="2218387"/>
              <a:ext cx="4132730" cy="1659549"/>
            </a:xfrm>
            <a:prstGeom prst="ellipse">
              <a:avLst/>
            </a:prstGeom>
            <a:solidFill>
              <a:srgbClr val="FF0000">
                <a:alpha val="2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0"/>
            </a:p>
          </p:txBody>
        </p:sp>
        <p:sp>
          <p:nvSpPr>
            <p:cNvPr id="180251" name="Text Box 17"/>
            <p:cNvSpPr txBox="1">
              <a:spLocks noChangeArrowheads="1"/>
            </p:cNvSpPr>
            <p:nvPr/>
          </p:nvSpPr>
          <p:spPr bwMode="auto">
            <a:xfrm>
              <a:off x="1837943" y="3324531"/>
              <a:ext cx="2706831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charset="0"/>
                </a:rPr>
                <a:t>Small Molecule Diffusion</a:t>
              </a:r>
            </a:p>
          </p:txBody>
        </p:sp>
      </p:grpSp>
      <p:sp>
        <p:nvSpPr>
          <p:cNvPr id="175148" name="Freeform 44"/>
          <p:cNvSpPr>
            <a:spLocks/>
          </p:cNvSpPr>
          <p:nvPr/>
        </p:nvSpPr>
        <p:spPr bwMode="auto">
          <a:xfrm>
            <a:off x="1400175" y="2184400"/>
            <a:ext cx="3600450" cy="2743200"/>
          </a:xfrm>
          <a:custGeom>
            <a:avLst/>
            <a:gdLst>
              <a:gd name="T0" fmla="*/ 0 w 2268"/>
              <a:gd name="T1" fmla="*/ 2147483647 h 1728"/>
              <a:gd name="T2" fmla="*/ 2147483647 w 2268"/>
              <a:gd name="T3" fmla="*/ 2147483647 h 1728"/>
              <a:gd name="T4" fmla="*/ 2147483647 w 2268"/>
              <a:gd name="T5" fmla="*/ 2147483647 h 1728"/>
              <a:gd name="T6" fmla="*/ 2147483647 w 2268"/>
              <a:gd name="T7" fmla="*/ 15120939 h 1728"/>
              <a:gd name="T8" fmla="*/ 2147483647 w 2268"/>
              <a:gd name="T9" fmla="*/ 0 h 1728"/>
              <a:gd name="T10" fmla="*/ 15120937 w 2268"/>
              <a:gd name="T11" fmla="*/ 1587698386 h 1728"/>
              <a:gd name="T12" fmla="*/ 0 w 2268"/>
              <a:gd name="T13" fmla="*/ 1655743379 h 1728"/>
              <a:gd name="T14" fmla="*/ 0 w 2268"/>
              <a:gd name="T15" fmla="*/ 2147483647 h 17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68"/>
              <a:gd name="T25" fmla="*/ 0 h 1728"/>
              <a:gd name="T26" fmla="*/ 2268 w 2268"/>
              <a:gd name="T27" fmla="*/ 1728 h 17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68" h="1728">
                <a:moveTo>
                  <a:pt x="0" y="1728"/>
                </a:moveTo>
                <a:lnTo>
                  <a:pt x="1233" y="1728"/>
                </a:lnTo>
                <a:lnTo>
                  <a:pt x="2268" y="1074"/>
                </a:lnTo>
                <a:lnTo>
                  <a:pt x="2268" y="6"/>
                </a:lnTo>
                <a:lnTo>
                  <a:pt x="879" y="0"/>
                </a:lnTo>
                <a:lnTo>
                  <a:pt x="6" y="630"/>
                </a:lnTo>
                <a:lnTo>
                  <a:pt x="0" y="657"/>
                </a:lnTo>
                <a:lnTo>
                  <a:pt x="0" y="1728"/>
                </a:lnTo>
                <a:close/>
              </a:path>
            </a:pathLst>
          </a:custGeom>
          <a:solidFill>
            <a:srgbClr val="808080">
              <a:alpha val="25098"/>
            </a:srgbClr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2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25" y="177800"/>
            <a:ext cx="8229600" cy="877163"/>
          </a:xfrm>
        </p:spPr>
        <p:txBody>
          <a:bodyPr/>
          <a:lstStyle/>
          <a:p>
            <a:pPr eaLnBrk="1" hangingPunct="1"/>
            <a:r>
              <a:rPr lang="en-US" dirty="0" smtClean="0"/>
              <a:t>The High-Resolution Neutron Spectrometer Landscape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671638" y="2254250"/>
            <a:ext cx="3529012" cy="1166813"/>
            <a:chOff x="1671638" y="2254250"/>
            <a:chExt cx="3529012" cy="1166813"/>
          </a:xfrm>
        </p:grpSpPr>
        <p:sp>
          <p:nvSpPr>
            <p:cNvPr id="180248" name="Oval 21"/>
            <p:cNvSpPr>
              <a:spLocks noChangeArrowheads="1"/>
            </p:cNvSpPr>
            <p:nvPr/>
          </p:nvSpPr>
          <p:spPr bwMode="auto">
            <a:xfrm rot="-1040048">
              <a:off x="1671638" y="2254250"/>
              <a:ext cx="3529012" cy="1166813"/>
            </a:xfrm>
            <a:prstGeom prst="ellipse">
              <a:avLst/>
            </a:prstGeom>
            <a:solidFill>
              <a:srgbClr val="EEC5B4">
                <a:alpha val="27843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80249" name="Text Box 19"/>
            <p:cNvSpPr txBox="1">
              <a:spLocks noChangeArrowheads="1"/>
            </p:cNvSpPr>
            <p:nvPr/>
          </p:nvSpPr>
          <p:spPr bwMode="auto">
            <a:xfrm rot="-1132343">
              <a:off x="2068513" y="2663825"/>
              <a:ext cx="281305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charset="0"/>
                </a:rPr>
                <a:t>Molecules in Confinement</a:t>
              </a:r>
            </a:p>
          </p:txBody>
        </p:sp>
      </p:grpSp>
      <p:pic>
        <p:nvPicPr>
          <p:cNvPr id="175139" name="Picture 35" descr="P1020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2213" y="4940300"/>
            <a:ext cx="28717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837363" y="4541838"/>
            <a:ext cx="2373312" cy="336550"/>
            <a:chOff x="4263" y="1836"/>
            <a:chExt cx="1495" cy="212"/>
          </a:xfrm>
        </p:grpSpPr>
        <p:sp>
          <p:nvSpPr>
            <p:cNvPr id="180246" name="Oval 10"/>
            <p:cNvSpPr>
              <a:spLocks noChangeAspect="1" noChangeArrowheads="1"/>
            </p:cNvSpPr>
            <p:nvPr/>
          </p:nvSpPr>
          <p:spPr bwMode="auto">
            <a:xfrm>
              <a:off x="4263" y="1889"/>
              <a:ext cx="98" cy="98"/>
            </a:xfrm>
            <a:prstGeom prst="ellipse">
              <a:avLst/>
            </a:prstGeom>
            <a:solidFill>
              <a:srgbClr val="00FF00"/>
            </a:soli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80247" name="Text Box 14"/>
            <p:cNvSpPr txBox="1">
              <a:spLocks noChangeArrowheads="1"/>
            </p:cNvSpPr>
            <p:nvPr/>
          </p:nvSpPr>
          <p:spPr bwMode="auto">
            <a:xfrm>
              <a:off x="4363" y="1836"/>
              <a:ext cx="1395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>
                  <a:latin typeface="Arial" charset="0"/>
                </a:rPr>
                <a:t>Cold Neutron Chopper</a:t>
              </a:r>
              <a:endParaRPr lang="en-US" b="0">
                <a:latin typeface="Arial" charset="0"/>
              </a:endParaRP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4194175" y="6354763"/>
            <a:ext cx="2046288" cy="336550"/>
            <a:chOff x="4263" y="2150"/>
            <a:chExt cx="1289" cy="212"/>
          </a:xfrm>
        </p:grpSpPr>
        <p:sp>
          <p:nvSpPr>
            <p:cNvPr id="180244" name="Oval 11"/>
            <p:cNvSpPr>
              <a:spLocks noChangeAspect="1" noChangeArrowheads="1"/>
            </p:cNvSpPr>
            <p:nvPr/>
          </p:nvSpPr>
          <p:spPr bwMode="auto">
            <a:xfrm>
              <a:off x="4263" y="2206"/>
              <a:ext cx="98" cy="98"/>
            </a:xfrm>
            <a:prstGeom prst="ellipse">
              <a:avLst/>
            </a:prstGeom>
            <a:solidFill>
              <a:srgbClr val="969696"/>
            </a:soli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80245" name="Text Box 15"/>
            <p:cNvSpPr txBox="1">
              <a:spLocks noChangeArrowheads="1"/>
            </p:cNvSpPr>
            <p:nvPr/>
          </p:nvSpPr>
          <p:spPr bwMode="auto">
            <a:xfrm>
              <a:off x="4363" y="2150"/>
              <a:ext cx="1189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>
                  <a:latin typeface="Arial" charset="0"/>
                </a:rPr>
                <a:t>Neutron Spin Echo</a:t>
              </a:r>
            </a:p>
          </p:txBody>
        </p:sp>
      </p:grpSp>
      <p:pic>
        <p:nvPicPr>
          <p:cNvPr id="175142" name="Picture 38" descr="dcs_jcraneview1"/>
          <p:cNvPicPr>
            <a:picLocks noChangeAspect="1" noChangeArrowheads="1"/>
          </p:cNvPicPr>
          <p:nvPr/>
        </p:nvPicPr>
        <p:blipFill>
          <a:blip r:embed="rId4" cstate="print"/>
          <a:srcRect l="20409" t="15190" r="1701" b="2531"/>
          <a:stretch>
            <a:fillRect/>
          </a:stretch>
        </p:blipFill>
        <p:spPr bwMode="auto">
          <a:xfrm>
            <a:off x="6602413" y="2776538"/>
            <a:ext cx="25415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6837363" y="2416175"/>
            <a:ext cx="1674812" cy="336550"/>
            <a:chOff x="4263" y="1524"/>
            <a:chExt cx="1055" cy="212"/>
          </a:xfrm>
        </p:grpSpPr>
        <p:sp>
          <p:nvSpPr>
            <p:cNvPr id="180242" name="Oval 9"/>
            <p:cNvSpPr>
              <a:spLocks noChangeAspect="1" noChangeArrowheads="1"/>
            </p:cNvSpPr>
            <p:nvPr/>
          </p:nvSpPr>
          <p:spPr bwMode="auto">
            <a:xfrm>
              <a:off x="4263" y="1585"/>
              <a:ext cx="98" cy="98"/>
            </a:xfrm>
            <a:prstGeom prst="ellipse">
              <a:avLst/>
            </a:prstGeom>
            <a:solidFill>
              <a:srgbClr val="0000FF"/>
            </a:soli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80243" name="Text Box 12"/>
            <p:cNvSpPr txBox="1">
              <a:spLocks noChangeArrowheads="1"/>
            </p:cNvSpPr>
            <p:nvPr/>
          </p:nvSpPr>
          <p:spPr bwMode="auto">
            <a:xfrm>
              <a:off x="4363" y="1524"/>
              <a:ext cx="955" cy="21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>
                  <a:latin typeface="Arial" charset="0"/>
                </a:rPr>
                <a:t>Backscattering</a:t>
              </a:r>
            </a:p>
          </p:txBody>
        </p:sp>
      </p:grpSp>
      <p:pic>
        <p:nvPicPr>
          <p:cNvPr id="175138" name="Picture 34" descr="P10100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0038" y="598488"/>
            <a:ext cx="2493962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44" name="Freeform 40"/>
          <p:cNvSpPr>
            <a:spLocks/>
          </p:cNvSpPr>
          <p:nvPr/>
        </p:nvSpPr>
        <p:spPr bwMode="auto">
          <a:xfrm>
            <a:off x="2686050" y="1690688"/>
            <a:ext cx="2414588" cy="1857375"/>
          </a:xfrm>
          <a:custGeom>
            <a:avLst/>
            <a:gdLst>
              <a:gd name="T0" fmla="*/ 22682204 w 1521"/>
              <a:gd name="T1" fmla="*/ 2147483647 h 1170"/>
              <a:gd name="T2" fmla="*/ 0 w 1521"/>
              <a:gd name="T3" fmla="*/ 1088707443 h 1170"/>
              <a:gd name="T4" fmla="*/ 2147483647 w 1521"/>
              <a:gd name="T5" fmla="*/ 0 h 1170"/>
              <a:gd name="T6" fmla="*/ 2147483647 w 1521"/>
              <a:gd name="T7" fmla="*/ 0 h 1170"/>
              <a:gd name="T8" fmla="*/ 2147483647 w 1521"/>
              <a:gd name="T9" fmla="*/ 105846568 h 1170"/>
              <a:gd name="T10" fmla="*/ 2147483647 w 1521"/>
              <a:gd name="T11" fmla="*/ 309978395 h 1170"/>
              <a:gd name="T12" fmla="*/ 2147483647 w 1521"/>
              <a:gd name="T13" fmla="*/ 559474652 h 1170"/>
              <a:gd name="T14" fmla="*/ 2147483647 w 1521"/>
              <a:gd name="T15" fmla="*/ 733366155 h 1170"/>
              <a:gd name="T16" fmla="*/ 2147483647 w 1521"/>
              <a:gd name="T17" fmla="*/ 960178734 h 1170"/>
              <a:gd name="T18" fmla="*/ 2147483647 w 1521"/>
              <a:gd name="T19" fmla="*/ 1141629908 h 1170"/>
              <a:gd name="T20" fmla="*/ 2147483647 w 1521"/>
              <a:gd name="T21" fmla="*/ 1360884204 h 1170"/>
              <a:gd name="T22" fmla="*/ 2147483647 w 1521"/>
              <a:gd name="T23" fmla="*/ 1761588484 h 1170"/>
              <a:gd name="T24" fmla="*/ 2147483647 w 1521"/>
              <a:gd name="T25" fmla="*/ 2147483647 h 1170"/>
              <a:gd name="T26" fmla="*/ 2147483647 w 1521"/>
              <a:gd name="T27" fmla="*/ 2147483647 h 1170"/>
              <a:gd name="T28" fmla="*/ 22682204 w 1521"/>
              <a:gd name="T29" fmla="*/ 2147483647 h 117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21"/>
              <a:gd name="T46" fmla="*/ 0 h 1170"/>
              <a:gd name="T47" fmla="*/ 1521 w 1521"/>
              <a:gd name="T48" fmla="*/ 1170 h 117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21" h="1170">
                <a:moveTo>
                  <a:pt x="9" y="1170"/>
                </a:moveTo>
                <a:lnTo>
                  <a:pt x="0" y="432"/>
                </a:lnTo>
                <a:lnTo>
                  <a:pt x="1233" y="0"/>
                </a:lnTo>
                <a:lnTo>
                  <a:pt x="1521" y="0"/>
                </a:lnTo>
                <a:lnTo>
                  <a:pt x="1473" y="42"/>
                </a:lnTo>
                <a:lnTo>
                  <a:pt x="1383" y="123"/>
                </a:lnTo>
                <a:lnTo>
                  <a:pt x="1299" y="222"/>
                </a:lnTo>
                <a:lnTo>
                  <a:pt x="1254" y="291"/>
                </a:lnTo>
                <a:lnTo>
                  <a:pt x="1224" y="381"/>
                </a:lnTo>
                <a:lnTo>
                  <a:pt x="1209" y="453"/>
                </a:lnTo>
                <a:lnTo>
                  <a:pt x="1194" y="540"/>
                </a:lnTo>
                <a:lnTo>
                  <a:pt x="1191" y="699"/>
                </a:lnTo>
                <a:lnTo>
                  <a:pt x="1191" y="1128"/>
                </a:lnTo>
                <a:lnTo>
                  <a:pt x="1188" y="1164"/>
                </a:lnTo>
                <a:lnTo>
                  <a:pt x="9" y="1170"/>
                </a:lnTo>
                <a:close/>
              </a:path>
            </a:pathLst>
          </a:custGeom>
          <a:solidFill>
            <a:srgbClr val="0066FF">
              <a:alpha val="21960"/>
            </a:srgbClr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47" name="Freeform 43"/>
          <p:cNvSpPr>
            <a:spLocks/>
          </p:cNvSpPr>
          <p:nvPr/>
        </p:nvSpPr>
        <p:spPr bwMode="auto">
          <a:xfrm>
            <a:off x="1644650" y="1671638"/>
            <a:ext cx="3743325" cy="1454150"/>
          </a:xfrm>
          <a:custGeom>
            <a:avLst/>
            <a:gdLst>
              <a:gd name="T0" fmla="*/ 15120937 w 2358"/>
              <a:gd name="T1" fmla="*/ 2147483647 h 916"/>
              <a:gd name="T2" fmla="*/ 0 w 2358"/>
              <a:gd name="T3" fmla="*/ 1897678738 h 916"/>
              <a:gd name="T4" fmla="*/ 98285284 w 2358"/>
              <a:gd name="T5" fmla="*/ 1761590337 h 916"/>
              <a:gd name="T6" fmla="*/ 173891553 w 2358"/>
              <a:gd name="T7" fmla="*/ 1655743406 h 916"/>
              <a:gd name="T8" fmla="*/ 317539655 w 2358"/>
              <a:gd name="T9" fmla="*/ 1542335611 h 916"/>
              <a:gd name="T10" fmla="*/ 582155257 w 2358"/>
              <a:gd name="T11" fmla="*/ 1428929404 h 916"/>
              <a:gd name="T12" fmla="*/ 763606432 w 2358"/>
              <a:gd name="T13" fmla="*/ 1345763476 h 916"/>
              <a:gd name="T14" fmla="*/ 816530485 w 2358"/>
              <a:gd name="T15" fmla="*/ 1338203803 h 916"/>
              <a:gd name="T16" fmla="*/ 997981859 w 2358"/>
              <a:gd name="T17" fmla="*/ 1186992881 h 916"/>
              <a:gd name="T18" fmla="*/ 1232355499 w 2358"/>
              <a:gd name="T19" fmla="*/ 1081147934 h 916"/>
              <a:gd name="T20" fmla="*/ 1595257849 w 2358"/>
              <a:gd name="T21" fmla="*/ 877014538 h 916"/>
              <a:gd name="T22" fmla="*/ 2041326511 w 2358"/>
              <a:gd name="T23" fmla="*/ 650200338 h 916"/>
              <a:gd name="T24" fmla="*/ 2147483647 w 2358"/>
              <a:gd name="T25" fmla="*/ 400705630 h 916"/>
              <a:gd name="T26" fmla="*/ 2147483647 w 2358"/>
              <a:gd name="T27" fmla="*/ 196572185 h 916"/>
              <a:gd name="T28" fmla="*/ 2147483647 w 2358"/>
              <a:gd name="T29" fmla="*/ 30241879 h 916"/>
              <a:gd name="T30" fmla="*/ 2147483647 w 2358"/>
              <a:gd name="T31" fmla="*/ 0 h 916"/>
              <a:gd name="T32" fmla="*/ 2147483647 w 2358"/>
              <a:gd name="T33" fmla="*/ 0 h 916"/>
              <a:gd name="T34" fmla="*/ 2147483647 w 2358"/>
              <a:gd name="T35" fmla="*/ 143649711 h 916"/>
              <a:gd name="T36" fmla="*/ 2147483647 w 2358"/>
              <a:gd name="T37" fmla="*/ 332660636 h 916"/>
              <a:gd name="T38" fmla="*/ 2147483647 w 2358"/>
              <a:gd name="T39" fmla="*/ 718245332 h 916"/>
              <a:gd name="T40" fmla="*/ 2147483647 w 2358"/>
              <a:gd name="T41" fmla="*/ 1232355681 h 916"/>
              <a:gd name="T42" fmla="*/ 2147483647 w 2358"/>
              <a:gd name="T43" fmla="*/ 2147483647 h 916"/>
              <a:gd name="T44" fmla="*/ 2147483647 w 2358"/>
              <a:gd name="T45" fmla="*/ 2147483647 h 916"/>
              <a:gd name="T46" fmla="*/ 2147483647 w 2358"/>
              <a:gd name="T47" fmla="*/ 2147483647 h 916"/>
              <a:gd name="T48" fmla="*/ 2147483647 w 2358"/>
              <a:gd name="T49" fmla="*/ 2147483647 h 916"/>
              <a:gd name="T50" fmla="*/ 2147483647 w 2358"/>
              <a:gd name="T51" fmla="*/ 2147483647 h 916"/>
              <a:gd name="T52" fmla="*/ 2147483647 w 2358"/>
              <a:gd name="T53" fmla="*/ 2147483647 h 916"/>
              <a:gd name="T54" fmla="*/ 90725612 w 2358"/>
              <a:gd name="T55" fmla="*/ 2147483647 h 916"/>
              <a:gd name="T56" fmla="*/ 105846568 w 2358"/>
              <a:gd name="T57" fmla="*/ 2147483647 h 916"/>
              <a:gd name="T58" fmla="*/ 15120937 w 2358"/>
              <a:gd name="T59" fmla="*/ 2147483647 h 91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358"/>
              <a:gd name="T91" fmla="*/ 0 h 916"/>
              <a:gd name="T92" fmla="*/ 2358 w 2358"/>
              <a:gd name="T93" fmla="*/ 916 h 91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358" h="916">
                <a:moveTo>
                  <a:pt x="6" y="906"/>
                </a:moveTo>
                <a:lnTo>
                  <a:pt x="0" y="753"/>
                </a:lnTo>
                <a:lnTo>
                  <a:pt x="39" y="699"/>
                </a:lnTo>
                <a:lnTo>
                  <a:pt x="69" y="657"/>
                </a:lnTo>
                <a:lnTo>
                  <a:pt x="126" y="612"/>
                </a:lnTo>
                <a:lnTo>
                  <a:pt x="231" y="567"/>
                </a:lnTo>
                <a:lnTo>
                  <a:pt x="303" y="534"/>
                </a:lnTo>
                <a:lnTo>
                  <a:pt x="324" y="531"/>
                </a:lnTo>
                <a:lnTo>
                  <a:pt x="396" y="471"/>
                </a:lnTo>
                <a:lnTo>
                  <a:pt x="489" y="429"/>
                </a:lnTo>
                <a:lnTo>
                  <a:pt x="633" y="348"/>
                </a:lnTo>
                <a:lnTo>
                  <a:pt x="810" y="258"/>
                </a:lnTo>
                <a:lnTo>
                  <a:pt x="1188" y="159"/>
                </a:lnTo>
                <a:lnTo>
                  <a:pt x="1551" y="78"/>
                </a:lnTo>
                <a:lnTo>
                  <a:pt x="1854" y="12"/>
                </a:lnTo>
                <a:lnTo>
                  <a:pt x="1998" y="0"/>
                </a:lnTo>
                <a:lnTo>
                  <a:pt x="2166" y="0"/>
                </a:lnTo>
                <a:lnTo>
                  <a:pt x="2253" y="57"/>
                </a:lnTo>
                <a:lnTo>
                  <a:pt x="2316" y="132"/>
                </a:lnTo>
                <a:lnTo>
                  <a:pt x="2340" y="285"/>
                </a:lnTo>
                <a:lnTo>
                  <a:pt x="2358" y="489"/>
                </a:lnTo>
                <a:lnTo>
                  <a:pt x="1821" y="864"/>
                </a:lnTo>
                <a:cubicBezTo>
                  <a:pt x="1779" y="903"/>
                  <a:pt x="1798" y="902"/>
                  <a:pt x="1743" y="909"/>
                </a:cubicBezTo>
                <a:cubicBezTo>
                  <a:pt x="1688" y="916"/>
                  <a:pt x="1557" y="906"/>
                  <a:pt x="1488" y="906"/>
                </a:cubicBezTo>
                <a:cubicBezTo>
                  <a:pt x="1419" y="906"/>
                  <a:pt x="1393" y="906"/>
                  <a:pt x="1329" y="906"/>
                </a:cubicBezTo>
                <a:cubicBezTo>
                  <a:pt x="1265" y="906"/>
                  <a:pt x="1176" y="906"/>
                  <a:pt x="1101" y="906"/>
                </a:cubicBezTo>
                <a:cubicBezTo>
                  <a:pt x="1026" y="906"/>
                  <a:pt x="1056" y="906"/>
                  <a:pt x="879" y="906"/>
                </a:cubicBezTo>
                <a:cubicBezTo>
                  <a:pt x="702" y="906"/>
                  <a:pt x="175" y="906"/>
                  <a:pt x="36" y="906"/>
                </a:cubicBezTo>
                <a:cubicBezTo>
                  <a:pt x="38" y="907"/>
                  <a:pt x="40" y="908"/>
                  <a:pt x="42" y="909"/>
                </a:cubicBezTo>
                <a:lnTo>
                  <a:pt x="6" y="906"/>
                </a:lnTo>
                <a:close/>
              </a:path>
            </a:pathLst>
          </a:custGeom>
          <a:solidFill>
            <a:srgbClr val="00FF00">
              <a:alpha val="23921"/>
            </a:srgbClr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92113" y="3771900"/>
            <a:ext cx="3924300" cy="1460500"/>
            <a:chOff x="392113" y="3771900"/>
            <a:chExt cx="3924300" cy="1460500"/>
          </a:xfrm>
        </p:grpSpPr>
        <p:sp>
          <p:nvSpPr>
            <p:cNvPr id="180240" name="Oval 20"/>
            <p:cNvSpPr>
              <a:spLocks noChangeArrowheads="1"/>
            </p:cNvSpPr>
            <p:nvPr/>
          </p:nvSpPr>
          <p:spPr bwMode="auto">
            <a:xfrm rot="-1998638">
              <a:off x="392113" y="3771900"/>
              <a:ext cx="3924300" cy="1460500"/>
            </a:xfrm>
            <a:prstGeom prst="ellipse">
              <a:avLst/>
            </a:prstGeom>
            <a:solidFill>
              <a:srgbClr val="B8FDA5">
                <a:alpha val="27843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80241" name="Text Box 17"/>
            <p:cNvSpPr txBox="1">
              <a:spLocks noChangeArrowheads="1"/>
            </p:cNvSpPr>
            <p:nvPr/>
          </p:nvSpPr>
          <p:spPr bwMode="auto">
            <a:xfrm rot="-2099915">
              <a:off x="1065213" y="4338638"/>
              <a:ext cx="263525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charset="0"/>
                </a:rPr>
                <a:t>Colloids/Complex Fluids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4486100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48" grpId="0" animBg="1"/>
      <p:bldP spid="175148" grpId="1" animBg="1"/>
      <p:bldP spid="175144" grpId="0" animBg="1"/>
      <p:bldP spid="175144" grpId="1" animBg="1"/>
      <p:bldP spid="175147" grpId="0" animBg="1"/>
      <p:bldP spid="17514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/>
          </p:cNvSpPr>
          <p:nvPr>
            <p:ph type="title"/>
          </p:nvPr>
        </p:nvSpPr>
        <p:spPr>
          <a:xfrm>
            <a:off x="134938" y="153988"/>
            <a:ext cx="8986837" cy="481012"/>
          </a:xfrm>
        </p:spPr>
        <p:txBody>
          <a:bodyPr/>
          <a:lstStyle/>
          <a:p>
            <a:pPr eaLnBrk="1" hangingPunct="1"/>
            <a:r>
              <a:rPr lang="en-US" smtClean="0"/>
              <a:t>Restricted Diffusion – Tethered Molecules</a:t>
            </a:r>
          </a:p>
        </p:txBody>
      </p:sp>
      <p:graphicFrame>
        <p:nvGraphicFramePr>
          <p:cNvPr id="185347" name="Group 3"/>
          <p:cNvGraphicFramePr>
            <a:graphicFrameLocks noGrp="1"/>
          </p:cNvGraphicFramePr>
          <p:nvPr>
            <p:ph sz="half" idx="1"/>
          </p:nvPr>
        </p:nvGraphicFramePr>
        <p:xfrm>
          <a:off x="4854575" y="2119313"/>
          <a:ext cx="3810000" cy="2241804"/>
        </p:xfrm>
        <a:graphic>
          <a:graphicData uri="http://schemas.openxmlformats.org/drawingml/2006/table">
            <a:tbl>
              <a:tblPr/>
              <a:tblGrid>
                <a:gridCol w="1649413"/>
                <a:gridCol w="2160587"/>
              </a:tblGrid>
              <a:tr h="623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Pore Diameter (nm)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Coverage (molecules/nm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1.6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0.85 (saturation)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2.1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1.04 (saturation)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3.0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1.61 (saturation)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2292" name="Text Box 23"/>
          <p:cNvSpPr txBox="1">
            <a:spLocks noChangeArrowheads="1"/>
          </p:cNvSpPr>
          <p:nvPr/>
        </p:nvSpPr>
        <p:spPr bwMode="auto">
          <a:xfrm>
            <a:off x="4806950" y="873125"/>
            <a:ext cx="3962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Samples – typical 0.7 g 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240 K &lt; T &lt; 340 K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Simple Fit – Lorentzian + </a:t>
            </a:r>
            <a:r>
              <a:rPr lang="en-US">
                <a:latin typeface="Symbol" pitchFamily="18" charset="2"/>
              </a:rPr>
              <a:t>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09" y="4456790"/>
            <a:ext cx="3228766" cy="205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74740" y="651419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MCM-41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 flipV="1">
            <a:off x="1743999" y="6209390"/>
            <a:ext cx="430741" cy="48946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925936" y="5872324"/>
            <a:ext cx="430740" cy="48946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291" name="Group 20"/>
          <p:cNvGrpSpPr>
            <a:grpSpLocks/>
          </p:cNvGrpSpPr>
          <p:nvPr/>
        </p:nvGrpSpPr>
        <p:grpSpPr bwMode="auto">
          <a:xfrm>
            <a:off x="165100" y="704738"/>
            <a:ext cx="4371975" cy="4124325"/>
            <a:chOff x="97" y="610"/>
            <a:chExt cx="2754" cy="2598"/>
          </a:xfrm>
        </p:grpSpPr>
        <p:pic>
          <p:nvPicPr>
            <p:cNvPr id="182294" name="Picture 21" descr="MCM(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" y="610"/>
              <a:ext cx="2754" cy="2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2295" name="Text Box 22"/>
            <p:cNvSpPr txBox="1">
              <a:spLocks noChangeArrowheads="1"/>
            </p:cNvSpPr>
            <p:nvPr/>
          </p:nvSpPr>
          <p:spPr bwMode="auto">
            <a:xfrm>
              <a:off x="274" y="2804"/>
              <a:ext cx="24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MCM-41 (2.9 nm pore diameter) high DPP coverage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68478" y="632568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3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igure2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8813" y="1148861"/>
            <a:ext cx="2878648" cy="5486400"/>
          </a:xfrm>
          <a:prstGeom prst="rect">
            <a:avLst/>
          </a:prstGeom>
        </p:spPr>
      </p:pic>
      <p:pic>
        <p:nvPicPr>
          <p:cNvPr id="12" name="Picture 11" descr="Figure1_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733" y="1148861"/>
            <a:ext cx="2829519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Scans – Fixed Window Scans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70210" y="4083539"/>
            <a:ext cx="7963877" cy="2774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Figure1_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232" y="1147360"/>
            <a:ext cx="2829519" cy="5486400"/>
          </a:xfrm>
          <a:prstGeom prst="rect">
            <a:avLst/>
          </a:prstGeom>
        </p:spPr>
      </p:pic>
      <p:pic>
        <p:nvPicPr>
          <p:cNvPr id="14" name="Picture 13" descr="Figure2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7312" y="1147360"/>
            <a:ext cx="2878648" cy="5486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23060" y="1084384"/>
            <a:ext cx="2294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Pore Size Dependence</a:t>
            </a:r>
            <a:endParaRPr lang="en-US" sz="1600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1141739" y="1084384"/>
            <a:ext cx="2295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Coverage Dependence</a:t>
            </a:r>
            <a:endParaRPr lang="en-US" sz="1600" b="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480288" y="3290277"/>
          <a:ext cx="2188086" cy="356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Equation" r:id="rId5" imgW="1714320" imgH="279360" progId="Equation.3">
                  <p:embed/>
                </p:oleObj>
              </mc:Choice>
              <mc:Fallback>
                <p:oleObj name="Equation" r:id="rId5" imgW="1714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0288" y="3290277"/>
                        <a:ext cx="2188086" cy="3565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2341550" y="3777930"/>
            <a:ext cx="2905251" cy="1016258"/>
            <a:chOff x="2341550" y="3777930"/>
            <a:chExt cx="2905251" cy="1016258"/>
          </a:xfrm>
        </p:grpSpPr>
        <p:cxnSp>
          <p:nvCxnSpPr>
            <p:cNvPr id="10" name="Straight Arrow Connector 9"/>
            <p:cNvCxnSpPr>
              <a:stCxn id="8" idx="1"/>
            </p:cNvCxnSpPr>
            <p:nvPr/>
          </p:nvCxnSpPr>
          <p:spPr>
            <a:xfrm flipH="1">
              <a:off x="2341550" y="4193429"/>
              <a:ext cx="984060" cy="600759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325610" y="3777930"/>
              <a:ext cx="1921191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/>
                <a:t>Onset of diffusive and </a:t>
              </a:r>
              <a:r>
                <a:rPr lang="en-US" sz="1600" b="0" dirty="0" err="1" smtClean="0"/>
                <a:t>anharmonic</a:t>
              </a:r>
              <a:r>
                <a:rPr lang="en-US" sz="1600" b="0" dirty="0" smtClean="0"/>
                <a:t> motion (</a:t>
              </a:r>
              <a:r>
                <a:rPr lang="en-US" sz="1600" b="0" i="1" dirty="0" smtClean="0"/>
                <a:t>T</a:t>
              </a:r>
              <a:r>
                <a:rPr lang="en-US" sz="1600" b="0" i="1" baseline="-25000" dirty="0" smtClean="0"/>
                <a:t>T</a:t>
              </a:r>
              <a:r>
                <a:rPr lang="en-US" sz="1600" b="0" dirty="0" smtClean="0"/>
                <a:t>)</a:t>
              </a:r>
              <a:endParaRPr lang="en-US" sz="1600" b="0" dirty="0"/>
            </a:p>
          </p:txBody>
        </p:sp>
      </p:grpSp>
      <p:cxnSp>
        <p:nvCxnSpPr>
          <p:cNvPr id="21" name="Straight Arrow Connector 20"/>
          <p:cNvCxnSpPr>
            <a:stCxn id="22" idx="1"/>
          </p:cNvCxnSpPr>
          <p:nvPr/>
        </p:nvCxnSpPr>
        <p:spPr>
          <a:xfrm flipH="1" flipV="1">
            <a:off x="2314222" y="2009422"/>
            <a:ext cx="1299254" cy="63071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13476" y="2101529"/>
            <a:ext cx="192119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Onset of diffusive motion giving rise to QENS signal (typically)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6307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880369"/>
          </a:xfrm>
        </p:spPr>
        <p:txBody>
          <a:bodyPr/>
          <a:lstStyle/>
          <a:p>
            <a:r>
              <a:rPr lang="en-US" dirty="0" smtClean="0"/>
              <a:t>Elastic Scans</a:t>
            </a:r>
            <a:br>
              <a:rPr lang="en-US" dirty="0" smtClean="0"/>
            </a:br>
            <a:r>
              <a:rPr lang="en-US" dirty="0" smtClean="0"/>
              <a:t>(Fixed Window Scans)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3730"/>
            <a:ext cx="5698402" cy="47247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i="1" dirty="0" smtClean="0"/>
              <a:t>T</a:t>
            </a:r>
            <a:r>
              <a:rPr lang="en-US" i="1" baseline="-25000" dirty="0" smtClean="0"/>
              <a:t>T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No dependence on DPP surface coverage at 3.0 nm pore diameter (≈ 130 K)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196 K for 2.1 nm pore (maximum DPP surface coverage) – Deeper potential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Simulations indicate that at 2.1 nm (2.2 nm) DPP molecules adopt a conformation that has a more uniform density throughout the pore volume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Large pores have enough surface area for DPP to orient near the MCM-41 surface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1" descr="33A_3OH_7BDM-01,03,05,09,11,13,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63" y="4406633"/>
            <a:ext cx="2925763" cy="213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9" name="Picture 3" descr="25_3OH-5BDM_01,02,06,08,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788" y="2172781"/>
            <a:ext cx="2906713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21" name="Picture 5" descr="19_3OH_3BDM-01,05,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r="4111"/>
          <a:stretch>
            <a:fillRect/>
          </a:stretch>
        </p:blipFill>
        <p:spPr bwMode="auto">
          <a:xfrm>
            <a:off x="6193994" y="6299"/>
            <a:ext cx="2908300" cy="20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92203" y="1672517"/>
            <a:ext cx="86893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1.7 nm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992203" y="3926093"/>
            <a:ext cx="86893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2.2 nm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992203" y="6131996"/>
            <a:ext cx="86893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2.9 nm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417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  <a:br>
              <a:rPr lang="en-US" smtClean="0"/>
            </a:br>
            <a:endParaRPr lang="en-US" smtClean="0"/>
          </a:p>
        </p:txBody>
      </p:sp>
      <p:sp>
        <p:nvSpPr>
          <p:cNvPr id="13314" name="Rectangle 3"/>
          <p:cNvSpPr>
            <a:spLocks noGrp="1"/>
          </p:cNvSpPr>
          <p:nvPr>
            <p:ph type="body" idx="1"/>
          </p:nvPr>
        </p:nvSpPr>
        <p:spPr>
          <a:xfrm>
            <a:off x="215900" y="1230313"/>
            <a:ext cx="8705850" cy="3855414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Background – the incoherent scattering cross section of H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Neutrons and QENS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Experiment Design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Connection to Molecular Dynamics Simulations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The Elastic Incoherent Structure Factor (EISF)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The Role of Instrumentation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Restricted Diffusion Example – Tethered Molecules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References and Summary</a:t>
            </a:r>
          </a:p>
          <a:p>
            <a:pPr eaLnBrk="1" hangingPunct="1">
              <a:lnSpc>
                <a:spcPct val="7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2860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/>
          </p:cNvSpPr>
          <p:nvPr>
            <p:ph type="title"/>
          </p:nvPr>
        </p:nvSpPr>
        <p:spPr>
          <a:xfrm>
            <a:off x="134938" y="153988"/>
            <a:ext cx="8775700" cy="880369"/>
          </a:xfrm>
        </p:spPr>
        <p:txBody>
          <a:bodyPr/>
          <a:lstStyle/>
          <a:p>
            <a:pPr eaLnBrk="1" hangingPunct="1"/>
            <a:r>
              <a:rPr lang="en-US" dirty="0" smtClean="0"/>
              <a:t>Simple Fit to data (HFBS – NCNR) 30 Å diameter pore, 320 K, Q = 1 Å</a:t>
            </a:r>
            <a:r>
              <a:rPr lang="en-US" baseline="30000" dirty="0" smtClean="0"/>
              <a:t>-1</a:t>
            </a:r>
          </a:p>
        </p:txBody>
      </p:sp>
      <p:pic>
        <p:nvPicPr>
          <p:cNvPr id="189442" name="Picture 3" descr="mkk7-62_q1Ang_f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1000125"/>
            <a:ext cx="69738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04083" y="1669409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-1</a:t>
            </a:r>
            <a:endParaRPr lang="en-US" sz="1200" b="0" dirty="0"/>
          </a:p>
        </p:txBody>
      </p:sp>
      <p:sp>
        <p:nvSpPr>
          <p:cNvPr id="5" name="Freeform 4"/>
          <p:cNvSpPr/>
          <p:nvPr/>
        </p:nvSpPr>
        <p:spPr>
          <a:xfrm>
            <a:off x="3739243" y="1744438"/>
            <a:ext cx="1706336" cy="2638426"/>
          </a:xfrm>
          <a:custGeom>
            <a:avLst/>
            <a:gdLst>
              <a:gd name="connsiteX0" fmla="*/ 186418 w 1653268"/>
              <a:gd name="connsiteY0" fmla="*/ 2631622 h 2635704"/>
              <a:gd name="connsiteX1" fmla="*/ 374197 w 1653268"/>
              <a:gd name="connsiteY1" fmla="*/ 2607129 h 2635704"/>
              <a:gd name="connsiteX2" fmla="*/ 496661 w 1653268"/>
              <a:gd name="connsiteY2" fmla="*/ 2517322 h 2635704"/>
              <a:gd name="connsiteX3" fmla="*/ 570140 w 1653268"/>
              <a:gd name="connsiteY3" fmla="*/ 1945822 h 2635704"/>
              <a:gd name="connsiteX4" fmla="*/ 643618 w 1653268"/>
              <a:gd name="connsiteY4" fmla="*/ 1072243 h 2635704"/>
              <a:gd name="connsiteX5" fmla="*/ 684440 w 1653268"/>
              <a:gd name="connsiteY5" fmla="*/ 468086 h 2635704"/>
              <a:gd name="connsiteX6" fmla="*/ 708933 w 1653268"/>
              <a:gd name="connsiteY6" fmla="*/ 247651 h 2635704"/>
              <a:gd name="connsiteX7" fmla="*/ 757918 w 1653268"/>
              <a:gd name="connsiteY7" fmla="*/ 35379 h 2635704"/>
              <a:gd name="connsiteX8" fmla="*/ 782411 w 1653268"/>
              <a:gd name="connsiteY8" fmla="*/ 35379 h 2635704"/>
              <a:gd name="connsiteX9" fmla="*/ 815068 w 1653268"/>
              <a:gd name="connsiteY9" fmla="*/ 76201 h 2635704"/>
              <a:gd name="connsiteX10" fmla="*/ 855890 w 1653268"/>
              <a:gd name="connsiteY10" fmla="*/ 378279 h 2635704"/>
              <a:gd name="connsiteX11" fmla="*/ 872218 w 1653268"/>
              <a:gd name="connsiteY11" fmla="*/ 925286 h 2635704"/>
              <a:gd name="connsiteX12" fmla="*/ 913040 w 1653268"/>
              <a:gd name="connsiteY12" fmla="*/ 1472293 h 2635704"/>
              <a:gd name="connsiteX13" fmla="*/ 929368 w 1653268"/>
              <a:gd name="connsiteY13" fmla="*/ 1945822 h 2635704"/>
              <a:gd name="connsiteX14" fmla="*/ 1027340 w 1653268"/>
              <a:gd name="connsiteY14" fmla="*/ 2354036 h 2635704"/>
              <a:gd name="connsiteX15" fmla="*/ 1157968 w 1653268"/>
              <a:gd name="connsiteY15" fmla="*/ 2566308 h 2635704"/>
              <a:gd name="connsiteX16" fmla="*/ 1492704 w 1653268"/>
              <a:gd name="connsiteY16" fmla="*/ 2623458 h 2635704"/>
              <a:gd name="connsiteX17" fmla="*/ 186418 w 1653268"/>
              <a:gd name="connsiteY17" fmla="*/ 2631622 h 2635704"/>
              <a:gd name="connsiteX0" fmla="*/ 238125 w 1704975"/>
              <a:gd name="connsiteY0" fmla="*/ 2631622 h 2635704"/>
              <a:gd name="connsiteX1" fmla="*/ 115661 w 1704975"/>
              <a:gd name="connsiteY1" fmla="*/ 2615293 h 2635704"/>
              <a:gd name="connsiteX2" fmla="*/ 425904 w 1704975"/>
              <a:gd name="connsiteY2" fmla="*/ 2607129 h 2635704"/>
              <a:gd name="connsiteX3" fmla="*/ 548368 w 1704975"/>
              <a:gd name="connsiteY3" fmla="*/ 2517322 h 2635704"/>
              <a:gd name="connsiteX4" fmla="*/ 621847 w 1704975"/>
              <a:gd name="connsiteY4" fmla="*/ 1945822 h 2635704"/>
              <a:gd name="connsiteX5" fmla="*/ 695325 w 1704975"/>
              <a:gd name="connsiteY5" fmla="*/ 1072243 h 2635704"/>
              <a:gd name="connsiteX6" fmla="*/ 736147 w 1704975"/>
              <a:gd name="connsiteY6" fmla="*/ 468086 h 2635704"/>
              <a:gd name="connsiteX7" fmla="*/ 760640 w 1704975"/>
              <a:gd name="connsiteY7" fmla="*/ 247651 h 2635704"/>
              <a:gd name="connsiteX8" fmla="*/ 809625 w 1704975"/>
              <a:gd name="connsiteY8" fmla="*/ 35379 h 2635704"/>
              <a:gd name="connsiteX9" fmla="*/ 834118 w 1704975"/>
              <a:gd name="connsiteY9" fmla="*/ 35379 h 2635704"/>
              <a:gd name="connsiteX10" fmla="*/ 866775 w 1704975"/>
              <a:gd name="connsiteY10" fmla="*/ 76201 h 2635704"/>
              <a:gd name="connsiteX11" fmla="*/ 907597 w 1704975"/>
              <a:gd name="connsiteY11" fmla="*/ 378279 h 2635704"/>
              <a:gd name="connsiteX12" fmla="*/ 923925 w 1704975"/>
              <a:gd name="connsiteY12" fmla="*/ 925286 h 2635704"/>
              <a:gd name="connsiteX13" fmla="*/ 964747 w 1704975"/>
              <a:gd name="connsiteY13" fmla="*/ 1472293 h 2635704"/>
              <a:gd name="connsiteX14" fmla="*/ 981075 w 1704975"/>
              <a:gd name="connsiteY14" fmla="*/ 1945822 h 2635704"/>
              <a:gd name="connsiteX15" fmla="*/ 1079047 w 1704975"/>
              <a:gd name="connsiteY15" fmla="*/ 2354036 h 2635704"/>
              <a:gd name="connsiteX16" fmla="*/ 1209675 w 1704975"/>
              <a:gd name="connsiteY16" fmla="*/ 2566308 h 2635704"/>
              <a:gd name="connsiteX17" fmla="*/ 1544411 w 1704975"/>
              <a:gd name="connsiteY17" fmla="*/ 2623458 h 2635704"/>
              <a:gd name="connsiteX18" fmla="*/ 238125 w 1704975"/>
              <a:gd name="connsiteY18" fmla="*/ 2631622 h 2635704"/>
              <a:gd name="connsiteX0" fmla="*/ 238125 w 1704975"/>
              <a:gd name="connsiteY0" fmla="*/ 2631622 h 2635704"/>
              <a:gd name="connsiteX1" fmla="*/ 115661 w 1704975"/>
              <a:gd name="connsiteY1" fmla="*/ 2615293 h 2635704"/>
              <a:gd name="connsiteX2" fmla="*/ 425904 w 1704975"/>
              <a:gd name="connsiteY2" fmla="*/ 2582636 h 2635704"/>
              <a:gd name="connsiteX3" fmla="*/ 548368 w 1704975"/>
              <a:gd name="connsiteY3" fmla="*/ 2517322 h 2635704"/>
              <a:gd name="connsiteX4" fmla="*/ 621847 w 1704975"/>
              <a:gd name="connsiteY4" fmla="*/ 1945822 h 2635704"/>
              <a:gd name="connsiteX5" fmla="*/ 695325 w 1704975"/>
              <a:gd name="connsiteY5" fmla="*/ 1072243 h 2635704"/>
              <a:gd name="connsiteX6" fmla="*/ 736147 w 1704975"/>
              <a:gd name="connsiteY6" fmla="*/ 468086 h 2635704"/>
              <a:gd name="connsiteX7" fmla="*/ 760640 w 1704975"/>
              <a:gd name="connsiteY7" fmla="*/ 247651 h 2635704"/>
              <a:gd name="connsiteX8" fmla="*/ 809625 w 1704975"/>
              <a:gd name="connsiteY8" fmla="*/ 35379 h 2635704"/>
              <a:gd name="connsiteX9" fmla="*/ 834118 w 1704975"/>
              <a:gd name="connsiteY9" fmla="*/ 35379 h 2635704"/>
              <a:gd name="connsiteX10" fmla="*/ 866775 w 1704975"/>
              <a:gd name="connsiteY10" fmla="*/ 76201 h 2635704"/>
              <a:gd name="connsiteX11" fmla="*/ 907597 w 1704975"/>
              <a:gd name="connsiteY11" fmla="*/ 378279 h 2635704"/>
              <a:gd name="connsiteX12" fmla="*/ 923925 w 1704975"/>
              <a:gd name="connsiteY12" fmla="*/ 925286 h 2635704"/>
              <a:gd name="connsiteX13" fmla="*/ 964747 w 1704975"/>
              <a:gd name="connsiteY13" fmla="*/ 1472293 h 2635704"/>
              <a:gd name="connsiteX14" fmla="*/ 981075 w 1704975"/>
              <a:gd name="connsiteY14" fmla="*/ 1945822 h 2635704"/>
              <a:gd name="connsiteX15" fmla="*/ 1079047 w 1704975"/>
              <a:gd name="connsiteY15" fmla="*/ 2354036 h 2635704"/>
              <a:gd name="connsiteX16" fmla="*/ 1209675 w 1704975"/>
              <a:gd name="connsiteY16" fmla="*/ 2566308 h 2635704"/>
              <a:gd name="connsiteX17" fmla="*/ 1544411 w 1704975"/>
              <a:gd name="connsiteY17" fmla="*/ 2623458 h 2635704"/>
              <a:gd name="connsiteX18" fmla="*/ 238125 w 1704975"/>
              <a:gd name="connsiteY18" fmla="*/ 2631622 h 2635704"/>
              <a:gd name="connsiteX0" fmla="*/ 238125 w 1704975"/>
              <a:gd name="connsiteY0" fmla="*/ 2631622 h 2635704"/>
              <a:gd name="connsiteX1" fmla="*/ 115661 w 1704975"/>
              <a:gd name="connsiteY1" fmla="*/ 2615293 h 2635704"/>
              <a:gd name="connsiteX2" fmla="*/ 417739 w 1704975"/>
              <a:gd name="connsiteY2" fmla="*/ 2558143 h 2635704"/>
              <a:gd name="connsiteX3" fmla="*/ 548368 w 1704975"/>
              <a:gd name="connsiteY3" fmla="*/ 2517322 h 2635704"/>
              <a:gd name="connsiteX4" fmla="*/ 621847 w 1704975"/>
              <a:gd name="connsiteY4" fmla="*/ 1945822 h 2635704"/>
              <a:gd name="connsiteX5" fmla="*/ 695325 w 1704975"/>
              <a:gd name="connsiteY5" fmla="*/ 1072243 h 2635704"/>
              <a:gd name="connsiteX6" fmla="*/ 736147 w 1704975"/>
              <a:gd name="connsiteY6" fmla="*/ 468086 h 2635704"/>
              <a:gd name="connsiteX7" fmla="*/ 760640 w 1704975"/>
              <a:gd name="connsiteY7" fmla="*/ 247651 h 2635704"/>
              <a:gd name="connsiteX8" fmla="*/ 809625 w 1704975"/>
              <a:gd name="connsiteY8" fmla="*/ 35379 h 2635704"/>
              <a:gd name="connsiteX9" fmla="*/ 834118 w 1704975"/>
              <a:gd name="connsiteY9" fmla="*/ 35379 h 2635704"/>
              <a:gd name="connsiteX10" fmla="*/ 866775 w 1704975"/>
              <a:gd name="connsiteY10" fmla="*/ 76201 h 2635704"/>
              <a:gd name="connsiteX11" fmla="*/ 907597 w 1704975"/>
              <a:gd name="connsiteY11" fmla="*/ 378279 h 2635704"/>
              <a:gd name="connsiteX12" fmla="*/ 923925 w 1704975"/>
              <a:gd name="connsiteY12" fmla="*/ 925286 h 2635704"/>
              <a:gd name="connsiteX13" fmla="*/ 964747 w 1704975"/>
              <a:gd name="connsiteY13" fmla="*/ 1472293 h 2635704"/>
              <a:gd name="connsiteX14" fmla="*/ 981075 w 1704975"/>
              <a:gd name="connsiteY14" fmla="*/ 1945822 h 2635704"/>
              <a:gd name="connsiteX15" fmla="*/ 1079047 w 1704975"/>
              <a:gd name="connsiteY15" fmla="*/ 2354036 h 2635704"/>
              <a:gd name="connsiteX16" fmla="*/ 1209675 w 1704975"/>
              <a:gd name="connsiteY16" fmla="*/ 2566308 h 2635704"/>
              <a:gd name="connsiteX17" fmla="*/ 1544411 w 1704975"/>
              <a:gd name="connsiteY17" fmla="*/ 2623458 h 2635704"/>
              <a:gd name="connsiteX18" fmla="*/ 238125 w 1704975"/>
              <a:gd name="connsiteY18" fmla="*/ 2631622 h 2635704"/>
              <a:gd name="connsiteX0" fmla="*/ 238125 w 1704975"/>
              <a:gd name="connsiteY0" fmla="*/ 2631622 h 2635704"/>
              <a:gd name="connsiteX1" fmla="*/ 115661 w 1704975"/>
              <a:gd name="connsiteY1" fmla="*/ 2615293 h 2635704"/>
              <a:gd name="connsiteX2" fmla="*/ 417739 w 1704975"/>
              <a:gd name="connsiteY2" fmla="*/ 2558143 h 2635704"/>
              <a:gd name="connsiteX3" fmla="*/ 532040 w 1704975"/>
              <a:gd name="connsiteY3" fmla="*/ 2492829 h 2635704"/>
              <a:gd name="connsiteX4" fmla="*/ 621847 w 1704975"/>
              <a:gd name="connsiteY4" fmla="*/ 1945822 h 2635704"/>
              <a:gd name="connsiteX5" fmla="*/ 695325 w 1704975"/>
              <a:gd name="connsiteY5" fmla="*/ 1072243 h 2635704"/>
              <a:gd name="connsiteX6" fmla="*/ 736147 w 1704975"/>
              <a:gd name="connsiteY6" fmla="*/ 468086 h 2635704"/>
              <a:gd name="connsiteX7" fmla="*/ 760640 w 1704975"/>
              <a:gd name="connsiteY7" fmla="*/ 247651 h 2635704"/>
              <a:gd name="connsiteX8" fmla="*/ 809625 w 1704975"/>
              <a:gd name="connsiteY8" fmla="*/ 35379 h 2635704"/>
              <a:gd name="connsiteX9" fmla="*/ 834118 w 1704975"/>
              <a:gd name="connsiteY9" fmla="*/ 35379 h 2635704"/>
              <a:gd name="connsiteX10" fmla="*/ 866775 w 1704975"/>
              <a:gd name="connsiteY10" fmla="*/ 76201 h 2635704"/>
              <a:gd name="connsiteX11" fmla="*/ 907597 w 1704975"/>
              <a:gd name="connsiteY11" fmla="*/ 378279 h 2635704"/>
              <a:gd name="connsiteX12" fmla="*/ 923925 w 1704975"/>
              <a:gd name="connsiteY12" fmla="*/ 925286 h 2635704"/>
              <a:gd name="connsiteX13" fmla="*/ 964747 w 1704975"/>
              <a:gd name="connsiteY13" fmla="*/ 1472293 h 2635704"/>
              <a:gd name="connsiteX14" fmla="*/ 981075 w 1704975"/>
              <a:gd name="connsiteY14" fmla="*/ 1945822 h 2635704"/>
              <a:gd name="connsiteX15" fmla="*/ 1079047 w 1704975"/>
              <a:gd name="connsiteY15" fmla="*/ 2354036 h 2635704"/>
              <a:gd name="connsiteX16" fmla="*/ 1209675 w 1704975"/>
              <a:gd name="connsiteY16" fmla="*/ 2566308 h 2635704"/>
              <a:gd name="connsiteX17" fmla="*/ 1544411 w 1704975"/>
              <a:gd name="connsiteY17" fmla="*/ 2623458 h 2635704"/>
              <a:gd name="connsiteX18" fmla="*/ 238125 w 1704975"/>
              <a:gd name="connsiteY18" fmla="*/ 2631622 h 2635704"/>
              <a:gd name="connsiteX0" fmla="*/ 238125 w 1706336"/>
              <a:gd name="connsiteY0" fmla="*/ 2631622 h 2638426"/>
              <a:gd name="connsiteX1" fmla="*/ 115661 w 1706336"/>
              <a:gd name="connsiteY1" fmla="*/ 2615293 h 2638426"/>
              <a:gd name="connsiteX2" fmla="*/ 417739 w 1706336"/>
              <a:gd name="connsiteY2" fmla="*/ 2558143 h 2638426"/>
              <a:gd name="connsiteX3" fmla="*/ 532040 w 1706336"/>
              <a:gd name="connsiteY3" fmla="*/ 2492829 h 2638426"/>
              <a:gd name="connsiteX4" fmla="*/ 621847 w 1706336"/>
              <a:gd name="connsiteY4" fmla="*/ 1945822 h 2638426"/>
              <a:gd name="connsiteX5" fmla="*/ 695325 w 1706336"/>
              <a:gd name="connsiteY5" fmla="*/ 1072243 h 2638426"/>
              <a:gd name="connsiteX6" fmla="*/ 736147 w 1706336"/>
              <a:gd name="connsiteY6" fmla="*/ 468086 h 2638426"/>
              <a:gd name="connsiteX7" fmla="*/ 760640 w 1706336"/>
              <a:gd name="connsiteY7" fmla="*/ 247651 h 2638426"/>
              <a:gd name="connsiteX8" fmla="*/ 809625 w 1706336"/>
              <a:gd name="connsiteY8" fmla="*/ 35379 h 2638426"/>
              <a:gd name="connsiteX9" fmla="*/ 834118 w 1706336"/>
              <a:gd name="connsiteY9" fmla="*/ 35379 h 2638426"/>
              <a:gd name="connsiteX10" fmla="*/ 866775 w 1706336"/>
              <a:gd name="connsiteY10" fmla="*/ 76201 h 2638426"/>
              <a:gd name="connsiteX11" fmla="*/ 907597 w 1706336"/>
              <a:gd name="connsiteY11" fmla="*/ 378279 h 2638426"/>
              <a:gd name="connsiteX12" fmla="*/ 923925 w 1706336"/>
              <a:gd name="connsiteY12" fmla="*/ 925286 h 2638426"/>
              <a:gd name="connsiteX13" fmla="*/ 964747 w 1706336"/>
              <a:gd name="connsiteY13" fmla="*/ 1472293 h 2638426"/>
              <a:gd name="connsiteX14" fmla="*/ 981075 w 1706336"/>
              <a:gd name="connsiteY14" fmla="*/ 1945822 h 2638426"/>
              <a:gd name="connsiteX15" fmla="*/ 1079047 w 1706336"/>
              <a:gd name="connsiteY15" fmla="*/ 2354036 h 2638426"/>
              <a:gd name="connsiteX16" fmla="*/ 1209675 w 1706336"/>
              <a:gd name="connsiteY16" fmla="*/ 2541815 h 2638426"/>
              <a:gd name="connsiteX17" fmla="*/ 1544411 w 1706336"/>
              <a:gd name="connsiteY17" fmla="*/ 2623458 h 2638426"/>
              <a:gd name="connsiteX18" fmla="*/ 238125 w 1706336"/>
              <a:gd name="connsiteY18" fmla="*/ 2631622 h 2638426"/>
              <a:gd name="connsiteX0" fmla="*/ 238125 w 1706336"/>
              <a:gd name="connsiteY0" fmla="*/ 2631622 h 2638426"/>
              <a:gd name="connsiteX1" fmla="*/ 115661 w 1706336"/>
              <a:gd name="connsiteY1" fmla="*/ 2615293 h 2638426"/>
              <a:gd name="connsiteX2" fmla="*/ 417739 w 1706336"/>
              <a:gd name="connsiteY2" fmla="*/ 2558143 h 2638426"/>
              <a:gd name="connsiteX3" fmla="*/ 532040 w 1706336"/>
              <a:gd name="connsiteY3" fmla="*/ 2492829 h 2638426"/>
              <a:gd name="connsiteX4" fmla="*/ 621847 w 1706336"/>
              <a:gd name="connsiteY4" fmla="*/ 1945822 h 2638426"/>
              <a:gd name="connsiteX5" fmla="*/ 695325 w 1706336"/>
              <a:gd name="connsiteY5" fmla="*/ 1072243 h 2638426"/>
              <a:gd name="connsiteX6" fmla="*/ 736147 w 1706336"/>
              <a:gd name="connsiteY6" fmla="*/ 468086 h 2638426"/>
              <a:gd name="connsiteX7" fmla="*/ 760640 w 1706336"/>
              <a:gd name="connsiteY7" fmla="*/ 247651 h 2638426"/>
              <a:gd name="connsiteX8" fmla="*/ 809625 w 1706336"/>
              <a:gd name="connsiteY8" fmla="*/ 35379 h 2638426"/>
              <a:gd name="connsiteX9" fmla="*/ 834118 w 1706336"/>
              <a:gd name="connsiteY9" fmla="*/ 35379 h 2638426"/>
              <a:gd name="connsiteX10" fmla="*/ 866775 w 1706336"/>
              <a:gd name="connsiteY10" fmla="*/ 76201 h 2638426"/>
              <a:gd name="connsiteX11" fmla="*/ 907597 w 1706336"/>
              <a:gd name="connsiteY11" fmla="*/ 378279 h 2638426"/>
              <a:gd name="connsiteX12" fmla="*/ 923925 w 1706336"/>
              <a:gd name="connsiteY12" fmla="*/ 925286 h 2638426"/>
              <a:gd name="connsiteX13" fmla="*/ 964747 w 1706336"/>
              <a:gd name="connsiteY13" fmla="*/ 1472293 h 2638426"/>
              <a:gd name="connsiteX14" fmla="*/ 981075 w 1706336"/>
              <a:gd name="connsiteY14" fmla="*/ 1945822 h 2638426"/>
              <a:gd name="connsiteX15" fmla="*/ 1079047 w 1706336"/>
              <a:gd name="connsiteY15" fmla="*/ 2354036 h 2638426"/>
              <a:gd name="connsiteX16" fmla="*/ 1209675 w 1706336"/>
              <a:gd name="connsiteY16" fmla="*/ 2541815 h 2638426"/>
              <a:gd name="connsiteX17" fmla="*/ 1544411 w 1706336"/>
              <a:gd name="connsiteY17" fmla="*/ 2623458 h 2638426"/>
              <a:gd name="connsiteX18" fmla="*/ 238125 w 1706336"/>
              <a:gd name="connsiteY18" fmla="*/ 2631622 h 2638426"/>
              <a:gd name="connsiteX0" fmla="*/ 238125 w 1706336"/>
              <a:gd name="connsiteY0" fmla="*/ 2631622 h 2638426"/>
              <a:gd name="connsiteX1" fmla="*/ 115661 w 1706336"/>
              <a:gd name="connsiteY1" fmla="*/ 2615293 h 2638426"/>
              <a:gd name="connsiteX2" fmla="*/ 417739 w 1706336"/>
              <a:gd name="connsiteY2" fmla="*/ 2558143 h 2638426"/>
              <a:gd name="connsiteX3" fmla="*/ 532040 w 1706336"/>
              <a:gd name="connsiteY3" fmla="*/ 2492829 h 2638426"/>
              <a:gd name="connsiteX4" fmla="*/ 621847 w 1706336"/>
              <a:gd name="connsiteY4" fmla="*/ 1945822 h 2638426"/>
              <a:gd name="connsiteX5" fmla="*/ 695325 w 1706336"/>
              <a:gd name="connsiteY5" fmla="*/ 1072243 h 2638426"/>
              <a:gd name="connsiteX6" fmla="*/ 736147 w 1706336"/>
              <a:gd name="connsiteY6" fmla="*/ 468086 h 2638426"/>
              <a:gd name="connsiteX7" fmla="*/ 760640 w 1706336"/>
              <a:gd name="connsiteY7" fmla="*/ 247651 h 2638426"/>
              <a:gd name="connsiteX8" fmla="*/ 809625 w 1706336"/>
              <a:gd name="connsiteY8" fmla="*/ 35379 h 2638426"/>
              <a:gd name="connsiteX9" fmla="*/ 834118 w 1706336"/>
              <a:gd name="connsiteY9" fmla="*/ 35379 h 2638426"/>
              <a:gd name="connsiteX10" fmla="*/ 866775 w 1706336"/>
              <a:gd name="connsiteY10" fmla="*/ 76201 h 2638426"/>
              <a:gd name="connsiteX11" fmla="*/ 907597 w 1706336"/>
              <a:gd name="connsiteY11" fmla="*/ 378279 h 2638426"/>
              <a:gd name="connsiteX12" fmla="*/ 923925 w 1706336"/>
              <a:gd name="connsiteY12" fmla="*/ 925286 h 2638426"/>
              <a:gd name="connsiteX13" fmla="*/ 964747 w 1706336"/>
              <a:gd name="connsiteY13" fmla="*/ 1472293 h 2638426"/>
              <a:gd name="connsiteX14" fmla="*/ 981075 w 1706336"/>
              <a:gd name="connsiteY14" fmla="*/ 1945822 h 2638426"/>
              <a:gd name="connsiteX15" fmla="*/ 1079047 w 1706336"/>
              <a:gd name="connsiteY15" fmla="*/ 2354036 h 2638426"/>
              <a:gd name="connsiteX16" fmla="*/ 1209675 w 1706336"/>
              <a:gd name="connsiteY16" fmla="*/ 2541815 h 2638426"/>
              <a:gd name="connsiteX17" fmla="*/ 1544411 w 1706336"/>
              <a:gd name="connsiteY17" fmla="*/ 2623458 h 2638426"/>
              <a:gd name="connsiteX18" fmla="*/ 238125 w 1706336"/>
              <a:gd name="connsiteY18" fmla="*/ 2631622 h 2638426"/>
              <a:gd name="connsiteX0" fmla="*/ 238125 w 1706336"/>
              <a:gd name="connsiteY0" fmla="*/ 2631622 h 2638426"/>
              <a:gd name="connsiteX1" fmla="*/ 115661 w 1706336"/>
              <a:gd name="connsiteY1" fmla="*/ 2615293 h 2638426"/>
              <a:gd name="connsiteX2" fmla="*/ 417739 w 1706336"/>
              <a:gd name="connsiteY2" fmla="*/ 2558143 h 2638426"/>
              <a:gd name="connsiteX3" fmla="*/ 532040 w 1706336"/>
              <a:gd name="connsiteY3" fmla="*/ 2492829 h 2638426"/>
              <a:gd name="connsiteX4" fmla="*/ 621847 w 1706336"/>
              <a:gd name="connsiteY4" fmla="*/ 1945822 h 2638426"/>
              <a:gd name="connsiteX5" fmla="*/ 695325 w 1706336"/>
              <a:gd name="connsiteY5" fmla="*/ 1072243 h 2638426"/>
              <a:gd name="connsiteX6" fmla="*/ 736147 w 1706336"/>
              <a:gd name="connsiteY6" fmla="*/ 468086 h 2638426"/>
              <a:gd name="connsiteX7" fmla="*/ 760640 w 1706336"/>
              <a:gd name="connsiteY7" fmla="*/ 247651 h 2638426"/>
              <a:gd name="connsiteX8" fmla="*/ 809625 w 1706336"/>
              <a:gd name="connsiteY8" fmla="*/ 35379 h 2638426"/>
              <a:gd name="connsiteX9" fmla="*/ 834118 w 1706336"/>
              <a:gd name="connsiteY9" fmla="*/ 35379 h 2638426"/>
              <a:gd name="connsiteX10" fmla="*/ 866775 w 1706336"/>
              <a:gd name="connsiteY10" fmla="*/ 76201 h 2638426"/>
              <a:gd name="connsiteX11" fmla="*/ 907597 w 1706336"/>
              <a:gd name="connsiteY11" fmla="*/ 378279 h 2638426"/>
              <a:gd name="connsiteX12" fmla="*/ 923925 w 1706336"/>
              <a:gd name="connsiteY12" fmla="*/ 925286 h 2638426"/>
              <a:gd name="connsiteX13" fmla="*/ 964747 w 1706336"/>
              <a:gd name="connsiteY13" fmla="*/ 1472293 h 2638426"/>
              <a:gd name="connsiteX14" fmla="*/ 981075 w 1706336"/>
              <a:gd name="connsiteY14" fmla="*/ 1945822 h 2638426"/>
              <a:gd name="connsiteX15" fmla="*/ 1079047 w 1706336"/>
              <a:gd name="connsiteY15" fmla="*/ 2354036 h 2638426"/>
              <a:gd name="connsiteX16" fmla="*/ 1209675 w 1706336"/>
              <a:gd name="connsiteY16" fmla="*/ 2541815 h 2638426"/>
              <a:gd name="connsiteX17" fmla="*/ 1544411 w 1706336"/>
              <a:gd name="connsiteY17" fmla="*/ 2623458 h 2638426"/>
              <a:gd name="connsiteX18" fmla="*/ 238125 w 1706336"/>
              <a:gd name="connsiteY18" fmla="*/ 2631622 h 263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06336" h="2638426">
                <a:moveTo>
                  <a:pt x="238125" y="2631622"/>
                </a:moveTo>
                <a:cubicBezTo>
                  <a:pt x="0" y="2630261"/>
                  <a:pt x="85725" y="2627540"/>
                  <a:pt x="115661" y="2615293"/>
                </a:cubicBezTo>
                <a:cubicBezTo>
                  <a:pt x="145597" y="2603047"/>
                  <a:pt x="348342" y="2578554"/>
                  <a:pt x="417739" y="2558143"/>
                </a:cubicBezTo>
                <a:cubicBezTo>
                  <a:pt x="487136" y="2537732"/>
                  <a:pt x="498022" y="2594883"/>
                  <a:pt x="532040" y="2492829"/>
                </a:cubicBezTo>
                <a:cubicBezTo>
                  <a:pt x="566058" y="2390775"/>
                  <a:pt x="594633" y="2182586"/>
                  <a:pt x="621847" y="1945822"/>
                </a:cubicBezTo>
                <a:cubicBezTo>
                  <a:pt x="649061" y="1709058"/>
                  <a:pt x="676275" y="1318532"/>
                  <a:pt x="695325" y="1072243"/>
                </a:cubicBezTo>
                <a:cubicBezTo>
                  <a:pt x="714375" y="825954"/>
                  <a:pt x="725261" y="605518"/>
                  <a:pt x="736147" y="468086"/>
                </a:cubicBezTo>
                <a:cubicBezTo>
                  <a:pt x="747033" y="330654"/>
                  <a:pt x="748394" y="319769"/>
                  <a:pt x="760640" y="247651"/>
                </a:cubicBezTo>
                <a:cubicBezTo>
                  <a:pt x="772886" y="175533"/>
                  <a:pt x="797379" y="70758"/>
                  <a:pt x="809625" y="35379"/>
                </a:cubicBezTo>
                <a:cubicBezTo>
                  <a:pt x="821871" y="0"/>
                  <a:pt x="824593" y="28575"/>
                  <a:pt x="834118" y="35379"/>
                </a:cubicBezTo>
                <a:cubicBezTo>
                  <a:pt x="843643" y="42183"/>
                  <a:pt x="854529" y="19051"/>
                  <a:pt x="866775" y="76201"/>
                </a:cubicBezTo>
                <a:cubicBezTo>
                  <a:pt x="879022" y="133351"/>
                  <a:pt x="898072" y="236765"/>
                  <a:pt x="907597" y="378279"/>
                </a:cubicBezTo>
                <a:cubicBezTo>
                  <a:pt x="917122" y="519793"/>
                  <a:pt x="914400" y="742950"/>
                  <a:pt x="923925" y="925286"/>
                </a:cubicBezTo>
                <a:cubicBezTo>
                  <a:pt x="933450" y="1107622"/>
                  <a:pt x="955222" y="1302204"/>
                  <a:pt x="964747" y="1472293"/>
                </a:cubicBezTo>
                <a:cubicBezTo>
                  <a:pt x="974272" y="1642382"/>
                  <a:pt x="962025" y="1798865"/>
                  <a:pt x="981075" y="1945822"/>
                </a:cubicBezTo>
                <a:cubicBezTo>
                  <a:pt x="1000125" y="2092779"/>
                  <a:pt x="1040947" y="2254704"/>
                  <a:pt x="1079047" y="2354036"/>
                </a:cubicBezTo>
                <a:cubicBezTo>
                  <a:pt x="1117147" y="2453368"/>
                  <a:pt x="1181100" y="2464254"/>
                  <a:pt x="1209675" y="2541815"/>
                </a:cubicBezTo>
                <a:cubicBezTo>
                  <a:pt x="1352551" y="2578555"/>
                  <a:pt x="1706336" y="2608490"/>
                  <a:pt x="1544411" y="2623458"/>
                </a:cubicBezTo>
                <a:cubicBezTo>
                  <a:pt x="1382486" y="2638426"/>
                  <a:pt x="476250" y="2632983"/>
                  <a:pt x="238125" y="2631622"/>
                </a:cubicBezTo>
                <a:close/>
              </a:path>
            </a:pathLst>
          </a:custGeom>
          <a:solidFill>
            <a:srgbClr val="3D4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919969" y="3008541"/>
            <a:ext cx="5192485" cy="1336221"/>
          </a:xfrm>
          <a:custGeom>
            <a:avLst/>
            <a:gdLst>
              <a:gd name="connsiteX0" fmla="*/ 0 w 5192485"/>
              <a:gd name="connsiteY0" fmla="*/ 1352550 h 1370239"/>
              <a:gd name="connsiteX1" fmla="*/ 449035 w 5192485"/>
              <a:gd name="connsiteY1" fmla="*/ 1344386 h 1370239"/>
              <a:gd name="connsiteX2" fmla="*/ 906235 w 5192485"/>
              <a:gd name="connsiteY2" fmla="*/ 1279072 h 1370239"/>
              <a:gd name="connsiteX3" fmla="*/ 1510393 w 5192485"/>
              <a:gd name="connsiteY3" fmla="*/ 1132114 h 1370239"/>
              <a:gd name="connsiteX4" fmla="*/ 2008414 w 5192485"/>
              <a:gd name="connsiteY4" fmla="*/ 781050 h 1370239"/>
              <a:gd name="connsiteX5" fmla="*/ 2286000 w 5192485"/>
              <a:gd name="connsiteY5" fmla="*/ 454479 h 1370239"/>
              <a:gd name="connsiteX6" fmla="*/ 2441121 w 5192485"/>
              <a:gd name="connsiteY6" fmla="*/ 209550 h 1370239"/>
              <a:gd name="connsiteX7" fmla="*/ 2514600 w 5192485"/>
              <a:gd name="connsiteY7" fmla="*/ 46264 h 1370239"/>
              <a:gd name="connsiteX8" fmla="*/ 2661557 w 5192485"/>
              <a:gd name="connsiteY8" fmla="*/ 5443 h 1370239"/>
              <a:gd name="connsiteX9" fmla="*/ 2775857 w 5192485"/>
              <a:gd name="connsiteY9" fmla="*/ 78922 h 1370239"/>
              <a:gd name="connsiteX10" fmla="*/ 2906485 w 5192485"/>
              <a:gd name="connsiteY10" fmla="*/ 348343 h 1370239"/>
              <a:gd name="connsiteX11" fmla="*/ 3159578 w 5192485"/>
              <a:gd name="connsiteY11" fmla="*/ 683079 h 1370239"/>
              <a:gd name="connsiteX12" fmla="*/ 3494314 w 5192485"/>
              <a:gd name="connsiteY12" fmla="*/ 993322 h 1370239"/>
              <a:gd name="connsiteX13" fmla="*/ 4024993 w 5192485"/>
              <a:gd name="connsiteY13" fmla="*/ 1205593 h 1370239"/>
              <a:gd name="connsiteX14" fmla="*/ 4498521 w 5192485"/>
              <a:gd name="connsiteY14" fmla="*/ 1303564 h 1370239"/>
              <a:gd name="connsiteX15" fmla="*/ 5078185 w 5192485"/>
              <a:gd name="connsiteY15" fmla="*/ 1360714 h 1370239"/>
              <a:gd name="connsiteX16" fmla="*/ 5184321 w 5192485"/>
              <a:gd name="connsiteY16" fmla="*/ 1360714 h 1370239"/>
              <a:gd name="connsiteX17" fmla="*/ 0 w 5192485"/>
              <a:gd name="connsiteY17" fmla="*/ 1352550 h 1370239"/>
              <a:gd name="connsiteX0" fmla="*/ 0 w 5192485"/>
              <a:gd name="connsiteY0" fmla="*/ 1352550 h 1370239"/>
              <a:gd name="connsiteX1" fmla="*/ 449035 w 5192485"/>
              <a:gd name="connsiteY1" fmla="*/ 1344386 h 1370239"/>
              <a:gd name="connsiteX2" fmla="*/ 906235 w 5192485"/>
              <a:gd name="connsiteY2" fmla="*/ 1279072 h 1370239"/>
              <a:gd name="connsiteX3" fmla="*/ 1510393 w 5192485"/>
              <a:gd name="connsiteY3" fmla="*/ 1132114 h 1370239"/>
              <a:gd name="connsiteX4" fmla="*/ 2008414 w 5192485"/>
              <a:gd name="connsiteY4" fmla="*/ 781050 h 1370239"/>
              <a:gd name="connsiteX5" fmla="*/ 2286000 w 5192485"/>
              <a:gd name="connsiteY5" fmla="*/ 454479 h 1370239"/>
              <a:gd name="connsiteX6" fmla="*/ 2441121 w 5192485"/>
              <a:gd name="connsiteY6" fmla="*/ 209550 h 1370239"/>
              <a:gd name="connsiteX7" fmla="*/ 2522764 w 5192485"/>
              <a:gd name="connsiteY7" fmla="*/ 111578 h 1370239"/>
              <a:gd name="connsiteX8" fmla="*/ 2661557 w 5192485"/>
              <a:gd name="connsiteY8" fmla="*/ 5443 h 1370239"/>
              <a:gd name="connsiteX9" fmla="*/ 2775857 w 5192485"/>
              <a:gd name="connsiteY9" fmla="*/ 78922 h 1370239"/>
              <a:gd name="connsiteX10" fmla="*/ 2906485 w 5192485"/>
              <a:gd name="connsiteY10" fmla="*/ 348343 h 1370239"/>
              <a:gd name="connsiteX11" fmla="*/ 3159578 w 5192485"/>
              <a:gd name="connsiteY11" fmla="*/ 683079 h 1370239"/>
              <a:gd name="connsiteX12" fmla="*/ 3494314 w 5192485"/>
              <a:gd name="connsiteY12" fmla="*/ 993322 h 1370239"/>
              <a:gd name="connsiteX13" fmla="*/ 4024993 w 5192485"/>
              <a:gd name="connsiteY13" fmla="*/ 1205593 h 1370239"/>
              <a:gd name="connsiteX14" fmla="*/ 4498521 w 5192485"/>
              <a:gd name="connsiteY14" fmla="*/ 1303564 h 1370239"/>
              <a:gd name="connsiteX15" fmla="*/ 5078185 w 5192485"/>
              <a:gd name="connsiteY15" fmla="*/ 1360714 h 1370239"/>
              <a:gd name="connsiteX16" fmla="*/ 5184321 w 5192485"/>
              <a:gd name="connsiteY16" fmla="*/ 1360714 h 1370239"/>
              <a:gd name="connsiteX17" fmla="*/ 0 w 5192485"/>
              <a:gd name="connsiteY17" fmla="*/ 1352550 h 1370239"/>
              <a:gd name="connsiteX0" fmla="*/ 0 w 5192485"/>
              <a:gd name="connsiteY0" fmla="*/ 1325335 h 1343024"/>
              <a:gd name="connsiteX1" fmla="*/ 449035 w 5192485"/>
              <a:gd name="connsiteY1" fmla="*/ 1317171 h 1343024"/>
              <a:gd name="connsiteX2" fmla="*/ 906235 w 5192485"/>
              <a:gd name="connsiteY2" fmla="*/ 1251857 h 1343024"/>
              <a:gd name="connsiteX3" fmla="*/ 1510393 w 5192485"/>
              <a:gd name="connsiteY3" fmla="*/ 1104899 h 1343024"/>
              <a:gd name="connsiteX4" fmla="*/ 2008414 w 5192485"/>
              <a:gd name="connsiteY4" fmla="*/ 753835 h 1343024"/>
              <a:gd name="connsiteX5" fmla="*/ 2286000 w 5192485"/>
              <a:gd name="connsiteY5" fmla="*/ 427264 h 1343024"/>
              <a:gd name="connsiteX6" fmla="*/ 2441121 w 5192485"/>
              <a:gd name="connsiteY6" fmla="*/ 182335 h 1343024"/>
              <a:gd name="connsiteX7" fmla="*/ 2522764 w 5192485"/>
              <a:gd name="connsiteY7" fmla="*/ 84363 h 1343024"/>
              <a:gd name="connsiteX8" fmla="*/ 2661557 w 5192485"/>
              <a:gd name="connsiteY8" fmla="*/ 10885 h 1343024"/>
              <a:gd name="connsiteX9" fmla="*/ 2775857 w 5192485"/>
              <a:gd name="connsiteY9" fmla="*/ 51707 h 1343024"/>
              <a:gd name="connsiteX10" fmla="*/ 2906485 w 5192485"/>
              <a:gd name="connsiteY10" fmla="*/ 321128 h 1343024"/>
              <a:gd name="connsiteX11" fmla="*/ 3159578 w 5192485"/>
              <a:gd name="connsiteY11" fmla="*/ 655864 h 1343024"/>
              <a:gd name="connsiteX12" fmla="*/ 3494314 w 5192485"/>
              <a:gd name="connsiteY12" fmla="*/ 966107 h 1343024"/>
              <a:gd name="connsiteX13" fmla="*/ 4024993 w 5192485"/>
              <a:gd name="connsiteY13" fmla="*/ 1178378 h 1343024"/>
              <a:gd name="connsiteX14" fmla="*/ 4498521 w 5192485"/>
              <a:gd name="connsiteY14" fmla="*/ 1276349 h 1343024"/>
              <a:gd name="connsiteX15" fmla="*/ 5078185 w 5192485"/>
              <a:gd name="connsiteY15" fmla="*/ 1333499 h 1343024"/>
              <a:gd name="connsiteX16" fmla="*/ 5184321 w 5192485"/>
              <a:gd name="connsiteY16" fmla="*/ 1333499 h 1343024"/>
              <a:gd name="connsiteX17" fmla="*/ 0 w 5192485"/>
              <a:gd name="connsiteY17" fmla="*/ 1325335 h 1343024"/>
              <a:gd name="connsiteX0" fmla="*/ 0 w 5192485"/>
              <a:gd name="connsiteY0" fmla="*/ 1318532 h 1336221"/>
              <a:gd name="connsiteX1" fmla="*/ 449035 w 5192485"/>
              <a:gd name="connsiteY1" fmla="*/ 1310368 h 1336221"/>
              <a:gd name="connsiteX2" fmla="*/ 906235 w 5192485"/>
              <a:gd name="connsiteY2" fmla="*/ 1245054 h 1336221"/>
              <a:gd name="connsiteX3" fmla="*/ 1510393 w 5192485"/>
              <a:gd name="connsiteY3" fmla="*/ 1098096 h 1336221"/>
              <a:gd name="connsiteX4" fmla="*/ 2008414 w 5192485"/>
              <a:gd name="connsiteY4" fmla="*/ 747032 h 1336221"/>
              <a:gd name="connsiteX5" fmla="*/ 2286000 w 5192485"/>
              <a:gd name="connsiteY5" fmla="*/ 420461 h 1336221"/>
              <a:gd name="connsiteX6" fmla="*/ 2441121 w 5192485"/>
              <a:gd name="connsiteY6" fmla="*/ 175532 h 1336221"/>
              <a:gd name="connsiteX7" fmla="*/ 2522764 w 5192485"/>
              <a:gd name="connsiteY7" fmla="*/ 77560 h 1336221"/>
              <a:gd name="connsiteX8" fmla="*/ 2661557 w 5192485"/>
              <a:gd name="connsiteY8" fmla="*/ 4082 h 1336221"/>
              <a:gd name="connsiteX9" fmla="*/ 2792186 w 5192485"/>
              <a:gd name="connsiteY9" fmla="*/ 102054 h 1336221"/>
              <a:gd name="connsiteX10" fmla="*/ 2906485 w 5192485"/>
              <a:gd name="connsiteY10" fmla="*/ 314325 h 1336221"/>
              <a:gd name="connsiteX11" fmla="*/ 3159578 w 5192485"/>
              <a:gd name="connsiteY11" fmla="*/ 649061 h 1336221"/>
              <a:gd name="connsiteX12" fmla="*/ 3494314 w 5192485"/>
              <a:gd name="connsiteY12" fmla="*/ 959304 h 1336221"/>
              <a:gd name="connsiteX13" fmla="*/ 4024993 w 5192485"/>
              <a:gd name="connsiteY13" fmla="*/ 1171575 h 1336221"/>
              <a:gd name="connsiteX14" fmla="*/ 4498521 w 5192485"/>
              <a:gd name="connsiteY14" fmla="*/ 1269546 h 1336221"/>
              <a:gd name="connsiteX15" fmla="*/ 5078185 w 5192485"/>
              <a:gd name="connsiteY15" fmla="*/ 1326696 h 1336221"/>
              <a:gd name="connsiteX16" fmla="*/ 5184321 w 5192485"/>
              <a:gd name="connsiteY16" fmla="*/ 1326696 h 1336221"/>
              <a:gd name="connsiteX17" fmla="*/ 0 w 5192485"/>
              <a:gd name="connsiteY17" fmla="*/ 1318532 h 1336221"/>
              <a:gd name="connsiteX0" fmla="*/ 0 w 5192485"/>
              <a:gd name="connsiteY0" fmla="*/ 1318532 h 1336221"/>
              <a:gd name="connsiteX1" fmla="*/ 449035 w 5192485"/>
              <a:gd name="connsiteY1" fmla="*/ 1310368 h 1336221"/>
              <a:gd name="connsiteX2" fmla="*/ 906235 w 5192485"/>
              <a:gd name="connsiteY2" fmla="*/ 1245054 h 1336221"/>
              <a:gd name="connsiteX3" fmla="*/ 1510393 w 5192485"/>
              <a:gd name="connsiteY3" fmla="*/ 1098096 h 1336221"/>
              <a:gd name="connsiteX4" fmla="*/ 2008414 w 5192485"/>
              <a:gd name="connsiteY4" fmla="*/ 747032 h 1336221"/>
              <a:gd name="connsiteX5" fmla="*/ 2286000 w 5192485"/>
              <a:gd name="connsiteY5" fmla="*/ 420461 h 1336221"/>
              <a:gd name="connsiteX6" fmla="*/ 2441121 w 5192485"/>
              <a:gd name="connsiteY6" fmla="*/ 175532 h 1336221"/>
              <a:gd name="connsiteX7" fmla="*/ 2522764 w 5192485"/>
              <a:gd name="connsiteY7" fmla="*/ 77560 h 1336221"/>
              <a:gd name="connsiteX8" fmla="*/ 2661557 w 5192485"/>
              <a:gd name="connsiteY8" fmla="*/ 4082 h 1336221"/>
              <a:gd name="connsiteX9" fmla="*/ 2792186 w 5192485"/>
              <a:gd name="connsiteY9" fmla="*/ 102054 h 1336221"/>
              <a:gd name="connsiteX10" fmla="*/ 2939142 w 5192485"/>
              <a:gd name="connsiteY10" fmla="*/ 322490 h 1336221"/>
              <a:gd name="connsiteX11" fmla="*/ 3159578 w 5192485"/>
              <a:gd name="connsiteY11" fmla="*/ 649061 h 1336221"/>
              <a:gd name="connsiteX12" fmla="*/ 3494314 w 5192485"/>
              <a:gd name="connsiteY12" fmla="*/ 959304 h 1336221"/>
              <a:gd name="connsiteX13" fmla="*/ 4024993 w 5192485"/>
              <a:gd name="connsiteY13" fmla="*/ 1171575 h 1336221"/>
              <a:gd name="connsiteX14" fmla="*/ 4498521 w 5192485"/>
              <a:gd name="connsiteY14" fmla="*/ 1269546 h 1336221"/>
              <a:gd name="connsiteX15" fmla="*/ 5078185 w 5192485"/>
              <a:gd name="connsiteY15" fmla="*/ 1326696 h 1336221"/>
              <a:gd name="connsiteX16" fmla="*/ 5184321 w 5192485"/>
              <a:gd name="connsiteY16" fmla="*/ 1326696 h 1336221"/>
              <a:gd name="connsiteX17" fmla="*/ 0 w 5192485"/>
              <a:gd name="connsiteY17" fmla="*/ 1318532 h 1336221"/>
              <a:gd name="connsiteX0" fmla="*/ 0 w 5192485"/>
              <a:gd name="connsiteY0" fmla="*/ 1318532 h 1336221"/>
              <a:gd name="connsiteX1" fmla="*/ 449035 w 5192485"/>
              <a:gd name="connsiteY1" fmla="*/ 1310368 h 1336221"/>
              <a:gd name="connsiteX2" fmla="*/ 906235 w 5192485"/>
              <a:gd name="connsiteY2" fmla="*/ 1245054 h 1336221"/>
              <a:gd name="connsiteX3" fmla="*/ 1510393 w 5192485"/>
              <a:gd name="connsiteY3" fmla="*/ 1098096 h 1336221"/>
              <a:gd name="connsiteX4" fmla="*/ 2008414 w 5192485"/>
              <a:gd name="connsiteY4" fmla="*/ 747032 h 1336221"/>
              <a:gd name="connsiteX5" fmla="*/ 2286000 w 5192485"/>
              <a:gd name="connsiteY5" fmla="*/ 420461 h 1336221"/>
              <a:gd name="connsiteX6" fmla="*/ 2441121 w 5192485"/>
              <a:gd name="connsiteY6" fmla="*/ 175532 h 1336221"/>
              <a:gd name="connsiteX7" fmla="*/ 2522764 w 5192485"/>
              <a:gd name="connsiteY7" fmla="*/ 77560 h 1336221"/>
              <a:gd name="connsiteX8" fmla="*/ 2661557 w 5192485"/>
              <a:gd name="connsiteY8" fmla="*/ 4082 h 1336221"/>
              <a:gd name="connsiteX9" fmla="*/ 2792186 w 5192485"/>
              <a:gd name="connsiteY9" fmla="*/ 102054 h 1336221"/>
              <a:gd name="connsiteX10" fmla="*/ 2939142 w 5192485"/>
              <a:gd name="connsiteY10" fmla="*/ 322490 h 1336221"/>
              <a:gd name="connsiteX11" fmla="*/ 3184071 w 5192485"/>
              <a:gd name="connsiteY11" fmla="*/ 632732 h 1336221"/>
              <a:gd name="connsiteX12" fmla="*/ 3494314 w 5192485"/>
              <a:gd name="connsiteY12" fmla="*/ 959304 h 1336221"/>
              <a:gd name="connsiteX13" fmla="*/ 4024993 w 5192485"/>
              <a:gd name="connsiteY13" fmla="*/ 1171575 h 1336221"/>
              <a:gd name="connsiteX14" fmla="*/ 4498521 w 5192485"/>
              <a:gd name="connsiteY14" fmla="*/ 1269546 h 1336221"/>
              <a:gd name="connsiteX15" fmla="*/ 5078185 w 5192485"/>
              <a:gd name="connsiteY15" fmla="*/ 1326696 h 1336221"/>
              <a:gd name="connsiteX16" fmla="*/ 5184321 w 5192485"/>
              <a:gd name="connsiteY16" fmla="*/ 1326696 h 1336221"/>
              <a:gd name="connsiteX17" fmla="*/ 0 w 5192485"/>
              <a:gd name="connsiteY17" fmla="*/ 1318532 h 1336221"/>
              <a:gd name="connsiteX0" fmla="*/ 0 w 5192485"/>
              <a:gd name="connsiteY0" fmla="*/ 1318532 h 1336221"/>
              <a:gd name="connsiteX1" fmla="*/ 449035 w 5192485"/>
              <a:gd name="connsiteY1" fmla="*/ 1310368 h 1336221"/>
              <a:gd name="connsiteX2" fmla="*/ 906235 w 5192485"/>
              <a:gd name="connsiteY2" fmla="*/ 1245054 h 1336221"/>
              <a:gd name="connsiteX3" fmla="*/ 1510393 w 5192485"/>
              <a:gd name="connsiteY3" fmla="*/ 1098096 h 1336221"/>
              <a:gd name="connsiteX4" fmla="*/ 2008414 w 5192485"/>
              <a:gd name="connsiteY4" fmla="*/ 747032 h 1336221"/>
              <a:gd name="connsiteX5" fmla="*/ 2286000 w 5192485"/>
              <a:gd name="connsiteY5" fmla="*/ 420461 h 1336221"/>
              <a:gd name="connsiteX6" fmla="*/ 2441121 w 5192485"/>
              <a:gd name="connsiteY6" fmla="*/ 175532 h 1336221"/>
              <a:gd name="connsiteX7" fmla="*/ 2522764 w 5192485"/>
              <a:gd name="connsiteY7" fmla="*/ 77560 h 1336221"/>
              <a:gd name="connsiteX8" fmla="*/ 2661557 w 5192485"/>
              <a:gd name="connsiteY8" fmla="*/ 4082 h 1336221"/>
              <a:gd name="connsiteX9" fmla="*/ 2792186 w 5192485"/>
              <a:gd name="connsiteY9" fmla="*/ 102054 h 1336221"/>
              <a:gd name="connsiteX10" fmla="*/ 2939142 w 5192485"/>
              <a:gd name="connsiteY10" fmla="*/ 322490 h 1336221"/>
              <a:gd name="connsiteX11" fmla="*/ 3184071 w 5192485"/>
              <a:gd name="connsiteY11" fmla="*/ 632732 h 1336221"/>
              <a:gd name="connsiteX12" fmla="*/ 3526972 w 5192485"/>
              <a:gd name="connsiteY12" fmla="*/ 959304 h 1336221"/>
              <a:gd name="connsiteX13" fmla="*/ 4024993 w 5192485"/>
              <a:gd name="connsiteY13" fmla="*/ 1171575 h 1336221"/>
              <a:gd name="connsiteX14" fmla="*/ 4498521 w 5192485"/>
              <a:gd name="connsiteY14" fmla="*/ 1269546 h 1336221"/>
              <a:gd name="connsiteX15" fmla="*/ 5078185 w 5192485"/>
              <a:gd name="connsiteY15" fmla="*/ 1326696 h 1336221"/>
              <a:gd name="connsiteX16" fmla="*/ 5184321 w 5192485"/>
              <a:gd name="connsiteY16" fmla="*/ 1326696 h 1336221"/>
              <a:gd name="connsiteX17" fmla="*/ 0 w 5192485"/>
              <a:gd name="connsiteY17" fmla="*/ 1318532 h 133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92485" h="1336221">
                <a:moveTo>
                  <a:pt x="0" y="1318532"/>
                </a:moveTo>
                <a:lnTo>
                  <a:pt x="449035" y="1310368"/>
                </a:lnTo>
                <a:cubicBezTo>
                  <a:pt x="600074" y="1298122"/>
                  <a:pt x="729342" y="1280433"/>
                  <a:pt x="906235" y="1245054"/>
                </a:cubicBezTo>
                <a:cubicBezTo>
                  <a:pt x="1083128" y="1209675"/>
                  <a:pt x="1326697" y="1181100"/>
                  <a:pt x="1510393" y="1098096"/>
                </a:cubicBezTo>
                <a:cubicBezTo>
                  <a:pt x="1694090" y="1015092"/>
                  <a:pt x="1879146" y="859971"/>
                  <a:pt x="2008414" y="747032"/>
                </a:cubicBezTo>
                <a:cubicBezTo>
                  <a:pt x="2137682" y="634093"/>
                  <a:pt x="2213882" y="515711"/>
                  <a:pt x="2286000" y="420461"/>
                </a:cubicBezTo>
                <a:cubicBezTo>
                  <a:pt x="2358118" y="325211"/>
                  <a:pt x="2401660" y="232682"/>
                  <a:pt x="2441121" y="175532"/>
                </a:cubicBezTo>
                <a:cubicBezTo>
                  <a:pt x="2480582" y="118382"/>
                  <a:pt x="2486025" y="106135"/>
                  <a:pt x="2522764" y="77560"/>
                </a:cubicBezTo>
                <a:cubicBezTo>
                  <a:pt x="2559503" y="48985"/>
                  <a:pt x="2616653" y="0"/>
                  <a:pt x="2661557" y="4082"/>
                </a:cubicBezTo>
                <a:cubicBezTo>
                  <a:pt x="2706461" y="8164"/>
                  <a:pt x="2745922" y="48986"/>
                  <a:pt x="2792186" y="102054"/>
                </a:cubicBezTo>
                <a:cubicBezTo>
                  <a:pt x="2838450" y="155122"/>
                  <a:pt x="2873828" y="234044"/>
                  <a:pt x="2939142" y="322490"/>
                </a:cubicBezTo>
                <a:cubicBezTo>
                  <a:pt x="3004456" y="410936"/>
                  <a:pt x="3086099" y="526596"/>
                  <a:pt x="3184071" y="632732"/>
                </a:cubicBezTo>
                <a:cubicBezTo>
                  <a:pt x="3282043" y="738868"/>
                  <a:pt x="3386818" y="869497"/>
                  <a:pt x="3526972" y="959304"/>
                </a:cubicBezTo>
                <a:cubicBezTo>
                  <a:pt x="3667126" y="1049111"/>
                  <a:pt x="3863068" y="1119868"/>
                  <a:pt x="4024993" y="1171575"/>
                </a:cubicBezTo>
                <a:cubicBezTo>
                  <a:pt x="4186918" y="1223282"/>
                  <a:pt x="4322989" y="1243693"/>
                  <a:pt x="4498521" y="1269546"/>
                </a:cubicBezTo>
                <a:cubicBezTo>
                  <a:pt x="4674053" y="1295400"/>
                  <a:pt x="4963885" y="1317171"/>
                  <a:pt x="5078185" y="1326696"/>
                </a:cubicBezTo>
                <a:cubicBezTo>
                  <a:pt x="5192485" y="1336221"/>
                  <a:pt x="5184321" y="1326696"/>
                  <a:pt x="5184321" y="1326696"/>
                </a:cubicBezTo>
                <a:lnTo>
                  <a:pt x="0" y="1318532"/>
                </a:lnTo>
                <a:close/>
              </a:path>
            </a:pathLst>
          </a:custGeom>
          <a:solidFill>
            <a:srgbClr val="F1581B">
              <a:alpha val="8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97665" y="194640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r>
              <a:rPr lang="en-US" i="1" baseline="-25000" dirty="0" smtClean="0"/>
              <a:t>E</a:t>
            </a:r>
            <a:endParaRPr lang="en-US" i="1" baseline="-25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516211" y="2241494"/>
            <a:ext cx="929368" cy="36414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71743" y="28238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r>
              <a:rPr lang="en-US" i="1" baseline="-25000" dirty="0" smtClean="0"/>
              <a:t>Q</a:t>
            </a:r>
            <a:endParaRPr lang="en-US" i="1" baseline="-250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087394" y="3123526"/>
            <a:ext cx="929368" cy="77828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468653" y="2618458"/>
            <a:ext cx="2237042" cy="3462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i="1" dirty="0">
                <a:solidFill>
                  <a:srgbClr val="000000"/>
                </a:solidFill>
              </a:rPr>
              <a:t>EISF = A</a:t>
            </a:r>
            <a:r>
              <a:rPr lang="en-US" i="1" baseline="-25000" dirty="0">
                <a:solidFill>
                  <a:srgbClr val="000000"/>
                </a:solidFill>
              </a:rPr>
              <a:t>E </a:t>
            </a:r>
            <a:r>
              <a:rPr lang="en-US" i="1" dirty="0">
                <a:solidFill>
                  <a:srgbClr val="000000"/>
                </a:solidFill>
              </a:rPr>
              <a:t>/(A</a:t>
            </a:r>
            <a:r>
              <a:rPr lang="en-US" i="1" baseline="-25000" dirty="0">
                <a:solidFill>
                  <a:srgbClr val="000000"/>
                </a:solidFill>
              </a:rPr>
              <a:t>E</a:t>
            </a:r>
            <a:r>
              <a:rPr lang="en-US" i="1" dirty="0">
                <a:solidFill>
                  <a:srgbClr val="000000"/>
                </a:solidFill>
              </a:rPr>
              <a:t>+A</a:t>
            </a:r>
            <a:r>
              <a:rPr lang="en-US" i="1" baseline="-25000" dirty="0">
                <a:solidFill>
                  <a:srgbClr val="000000"/>
                </a:solidFill>
              </a:rPr>
              <a:t>Q </a:t>
            </a:r>
            <a:r>
              <a:rPr lang="en-US" i="1" dirty="0" smtClean="0">
                <a:solidFill>
                  <a:srgbClr val="000000"/>
                </a:solidFill>
              </a:rPr>
              <a:t>)</a:t>
            </a:r>
            <a:endParaRPr 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89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7954"/>
          </a:xfrm>
        </p:spPr>
        <p:txBody>
          <a:bodyPr/>
          <a:lstStyle/>
          <a:p>
            <a:pPr eaLnBrk="1" hangingPunct="1"/>
            <a:r>
              <a:rPr lang="en-US" dirty="0" smtClean="0"/>
              <a:t>EISF – 30 Å DPP sample, saturation</a:t>
            </a:r>
          </a:p>
        </p:txBody>
      </p:sp>
      <p:pic>
        <p:nvPicPr>
          <p:cNvPr id="190466" name="Picture 3" descr="mkk7_62_fi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24" y="1079719"/>
            <a:ext cx="657225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10800000">
            <a:off x="6249800" y="2399251"/>
            <a:ext cx="696285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94052" y="1739054"/>
            <a:ext cx="1963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Non-zero asymptote implies immobile H-atoms </a:t>
            </a:r>
            <a:r>
              <a:rPr lang="en-US" sz="1600" i="1" dirty="0" smtClean="0"/>
              <a:t>(on the time scale of this instrument)</a:t>
            </a:r>
            <a:endParaRPr lang="en-US" sz="1600" i="1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5529442" y="1996580"/>
            <a:ext cx="738231" cy="158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flipH="1">
            <a:off x="5490174" y="1828800"/>
            <a:ext cx="37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i="1" baseline="-25000" dirty="0" smtClean="0"/>
              <a:t>m</a:t>
            </a:r>
            <a:endParaRPr lang="en-US" i="1" baseline="-25000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5348958" y="3977780"/>
            <a:ext cx="52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1-f</a:t>
            </a:r>
            <a:r>
              <a:rPr lang="en-US" i="1" baseline="-25000" dirty="0" smtClean="0"/>
              <a:t>m</a:t>
            </a:r>
            <a:endParaRPr lang="en-US" i="1" baseline="-25000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460940" y="3822283"/>
            <a:ext cx="2875234" cy="158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3105328" y="1359017"/>
            <a:ext cx="871055" cy="74801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27446" y="1142301"/>
            <a:ext cx="2766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Curvature determines </a:t>
            </a:r>
            <a:r>
              <a:rPr lang="en-US" sz="1600" i="1" dirty="0" err="1" smtClean="0"/>
              <a:t>R</a:t>
            </a:r>
            <a:r>
              <a:rPr lang="en-US" sz="1600" i="1" baseline="-25000" dirty="0" err="1" smtClean="0"/>
              <a:t>max</a:t>
            </a:r>
            <a:endParaRPr lang="en-US" sz="1600" i="1" baseline="-25000" dirty="0"/>
          </a:p>
        </p:txBody>
      </p:sp>
    </p:spTree>
    <p:extLst>
      <p:ext uri="{BB962C8B-B14F-4D97-AF65-F5344CB8AC3E}">
        <p14:creationId xmlns:p14="http://schemas.microsoft.com/office/powerpoint/2010/main" val="4143798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Lorentzian </a:t>
            </a:r>
            <a:r>
              <a:rPr lang="en-US" b="1" smtClean="0">
                <a:latin typeface="Symbol" pitchFamily="18" charset="2"/>
              </a:rPr>
              <a:t>G</a:t>
            </a:r>
            <a:r>
              <a:rPr lang="en-US" smtClean="0"/>
              <a:t>(Q)</a:t>
            </a:r>
          </a:p>
        </p:txBody>
      </p:sp>
      <p:pic>
        <p:nvPicPr>
          <p:cNvPr id="193538" name="Picture 3" descr="LHWHM_Run198_DPP_370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4369" y="701675"/>
            <a:ext cx="54864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039651" y="5335398"/>
            <a:ext cx="110735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7286" y="4852160"/>
            <a:ext cx="1978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Non-zero intercept</a:t>
            </a:r>
          </a:p>
          <a:p>
            <a:r>
              <a:rPr lang="en-US" sz="1600" i="1" dirty="0" smtClean="0"/>
              <a:t>Implies restricted/confined diffusion</a:t>
            </a:r>
            <a:endParaRPr lang="en-US" sz="1600" i="1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572354" y="3527571"/>
            <a:ext cx="2416029" cy="1233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068097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9" name="Rectangle 2"/>
          <p:cNvSpPr>
            <a:spLocks noGrp="1"/>
          </p:cNvSpPr>
          <p:nvPr>
            <p:ph type="title"/>
          </p:nvPr>
        </p:nvSpPr>
        <p:spPr>
          <a:xfrm>
            <a:off x="20638" y="39688"/>
            <a:ext cx="7062787" cy="877163"/>
          </a:xfrm>
        </p:spPr>
        <p:txBody>
          <a:bodyPr/>
          <a:lstStyle/>
          <a:p>
            <a:pPr eaLnBrk="1" hangingPunct="1"/>
            <a:r>
              <a:rPr lang="en-US" dirty="0" smtClean="0"/>
              <a:t>Simple Analytical Model – e.g. Diffusion in a Sphere</a:t>
            </a: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1924050" y="6264275"/>
            <a:ext cx="542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0">
                <a:latin typeface="Arial" charset="0"/>
              </a:rPr>
              <a:t>Volino and Dianoux, Mol. Phys. </a:t>
            </a:r>
            <a:r>
              <a:rPr lang="en-US">
                <a:latin typeface="Arial" charset="0"/>
              </a:rPr>
              <a:t>41</a:t>
            </a:r>
            <a:r>
              <a:rPr lang="en-US" b="0">
                <a:latin typeface="Arial" charset="0"/>
              </a:rPr>
              <a:t>, 271-279 (1980).</a:t>
            </a: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0">
              <a:latin typeface="Arial" charset="0"/>
            </a:endParaRPr>
          </a:p>
        </p:txBody>
      </p:sp>
      <p:graphicFrame>
        <p:nvGraphicFramePr>
          <p:cNvPr id="1873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48010"/>
              </p:ext>
            </p:extLst>
          </p:nvPr>
        </p:nvGraphicFramePr>
        <p:xfrm>
          <a:off x="428625" y="3011488"/>
          <a:ext cx="8448675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" name="Equation" r:id="rId3" imgW="4368800" imgH="800100" progId="Equation.3">
                  <p:embed/>
                </p:oleObj>
              </mc:Choice>
              <mc:Fallback>
                <p:oleObj name="Equation" r:id="rId3" imgW="4368800" imgH="800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3011488"/>
                        <a:ext cx="8448675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15" name="Oval 7"/>
          <p:cNvSpPr>
            <a:spLocks noChangeArrowheads="1"/>
          </p:cNvSpPr>
          <p:nvPr/>
        </p:nvSpPr>
        <p:spPr bwMode="auto">
          <a:xfrm>
            <a:off x="7077075" y="688975"/>
            <a:ext cx="1908175" cy="19081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>
              <a:latin typeface="Arial" charset="0"/>
            </a:endParaRPr>
          </a:p>
        </p:txBody>
      </p:sp>
      <p:grpSp>
        <p:nvGrpSpPr>
          <p:cNvPr id="187416" name="Group 8"/>
          <p:cNvGrpSpPr>
            <a:grpSpLocks/>
          </p:cNvGrpSpPr>
          <p:nvPr/>
        </p:nvGrpSpPr>
        <p:grpSpPr bwMode="auto">
          <a:xfrm>
            <a:off x="7661275" y="1295400"/>
            <a:ext cx="587375" cy="277813"/>
            <a:chOff x="4019" y="808"/>
            <a:chExt cx="370" cy="175"/>
          </a:xfrm>
        </p:grpSpPr>
        <p:sp>
          <p:nvSpPr>
            <p:cNvPr id="187421" name="Line 9"/>
            <p:cNvSpPr>
              <a:spLocks noChangeShapeType="1"/>
            </p:cNvSpPr>
            <p:nvPr/>
          </p:nvSpPr>
          <p:spPr bwMode="auto">
            <a:xfrm flipV="1">
              <a:off x="4076" y="808"/>
              <a:ext cx="313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22" name="Oval 10"/>
            <p:cNvSpPr>
              <a:spLocks noChangeArrowheads="1"/>
            </p:cNvSpPr>
            <p:nvPr/>
          </p:nvSpPr>
          <p:spPr bwMode="auto">
            <a:xfrm>
              <a:off x="4019" y="864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sp>
        <p:nvSpPr>
          <p:cNvPr id="187403" name="Line 11"/>
          <p:cNvSpPr>
            <a:spLocks noChangeShapeType="1"/>
          </p:cNvSpPr>
          <p:nvPr/>
        </p:nvSpPr>
        <p:spPr bwMode="auto">
          <a:xfrm>
            <a:off x="7077075" y="385763"/>
            <a:ext cx="0" cy="176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latin typeface="Arial" charset="0"/>
            </a:endParaRPr>
          </a:p>
        </p:txBody>
      </p:sp>
      <p:sp>
        <p:nvSpPr>
          <p:cNvPr id="187404" name="Line 12"/>
          <p:cNvSpPr>
            <a:spLocks noChangeShapeType="1"/>
          </p:cNvSpPr>
          <p:nvPr/>
        </p:nvSpPr>
        <p:spPr bwMode="auto">
          <a:xfrm>
            <a:off x="8985250" y="385763"/>
            <a:ext cx="0" cy="176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latin typeface="Arial" charset="0"/>
            </a:endParaRPr>
          </a:p>
        </p:txBody>
      </p:sp>
      <p:sp>
        <p:nvSpPr>
          <p:cNvPr id="187405" name="Line 13"/>
          <p:cNvSpPr>
            <a:spLocks noChangeShapeType="1"/>
          </p:cNvSpPr>
          <p:nvPr/>
        </p:nvSpPr>
        <p:spPr bwMode="auto">
          <a:xfrm>
            <a:off x="7075488" y="609600"/>
            <a:ext cx="1909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latin typeface="Arial" charset="0"/>
            </a:endParaRPr>
          </a:p>
        </p:txBody>
      </p:sp>
      <p:sp>
        <p:nvSpPr>
          <p:cNvPr id="187406" name="Text Box 14"/>
          <p:cNvSpPr txBox="1">
            <a:spLocks noChangeArrowheads="1"/>
          </p:cNvSpPr>
          <p:nvPr/>
        </p:nvSpPr>
        <p:spPr bwMode="auto">
          <a:xfrm>
            <a:off x="7856538" y="301625"/>
            <a:ext cx="387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0">
                <a:latin typeface="Arial" charset="0"/>
              </a:rPr>
              <a:t>2</a:t>
            </a:r>
            <a:r>
              <a:rPr lang="en-US" b="0" i="1">
                <a:latin typeface="Arial" charset="0"/>
              </a:rPr>
              <a:t>r</a:t>
            </a:r>
          </a:p>
        </p:txBody>
      </p:sp>
      <p:sp>
        <p:nvSpPr>
          <p:cNvPr id="187407" name="Rectangle 15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0">
              <a:latin typeface="Arial" charset="0"/>
            </a:endParaRPr>
          </a:p>
        </p:txBody>
      </p:sp>
      <p:graphicFrame>
        <p:nvGraphicFramePr>
          <p:cNvPr id="187408" name="Object 16"/>
          <p:cNvGraphicFramePr>
            <a:graphicFrameLocks noChangeAspect="1"/>
          </p:cNvGraphicFramePr>
          <p:nvPr/>
        </p:nvGraphicFramePr>
        <p:xfrm>
          <a:off x="3551238" y="4478338"/>
          <a:ext cx="2460625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" name="Equation" r:id="rId5" imgW="1244600" imgH="508000" progId="Equation.3">
                  <p:embed/>
                </p:oleObj>
              </mc:Choice>
              <mc:Fallback>
                <p:oleObj name="Equation" r:id="rId5" imgW="12446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38" y="4478338"/>
                        <a:ext cx="2460625" cy="995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2482850" y="4746625"/>
            <a:ext cx="9445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0">
                <a:latin typeface="Arial" charset="0"/>
              </a:rPr>
              <a:t>EISF:</a:t>
            </a:r>
          </a:p>
        </p:txBody>
      </p:sp>
    </p:spTree>
    <p:extLst>
      <p:ext uri="{BB962C8B-B14F-4D97-AF65-F5344CB8AC3E}">
        <p14:creationId xmlns:p14="http://schemas.microsoft.com/office/powerpoint/2010/main" val="4213385946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7" descr="DPPandRad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4058"/>
            <a:ext cx="4881138" cy="3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73" name="Rectangle 2"/>
          <p:cNvSpPr>
            <a:spLocks noGrp="1"/>
          </p:cNvSpPr>
          <p:nvPr>
            <p:ph type="title"/>
          </p:nvPr>
        </p:nvSpPr>
        <p:spPr>
          <a:xfrm>
            <a:off x="111125" y="88349"/>
            <a:ext cx="8229600" cy="880369"/>
          </a:xfrm>
        </p:spPr>
        <p:txBody>
          <a:bodyPr/>
          <a:lstStyle/>
          <a:p>
            <a:pPr eaLnBrk="1" hangingPunct="1"/>
            <a:r>
              <a:rPr lang="en-US" dirty="0" smtClean="0"/>
              <a:t>Extend to a Sum over Spheres of Varying Size (15 H-atoms)</a:t>
            </a:r>
          </a:p>
        </p:txBody>
      </p:sp>
      <p:sp>
        <p:nvSpPr>
          <p:cNvPr id="188467" name="Rectangle 51"/>
          <p:cNvSpPr>
            <a:spLocks noChangeArrowheads="1"/>
          </p:cNvSpPr>
          <p:nvPr/>
        </p:nvSpPr>
        <p:spPr bwMode="auto">
          <a:xfrm>
            <a:off x="792399" y="32051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0">
              <a:latin typeface="Arial" charset="0"/>
            </a:endParaRPr>
          </a:p>
        </p:txBody>
      </p:sp>
      <p:graphicFrame>
        <p:nvGraphicFramePr>
          <p:cNvPr id="188468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105560"/>
              </p:ext>
            </p:extLst>
          </p:nvPr>
        </p:nvGraphicFramePr>
        <p:xfrm>
          <a:off x="4299720" y="2208558"/>
          <a:ext cx="471805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9" name="Equation" r:id="rId4" imgW="1930320" imgH="431640" progId="Equation.3">
                  <p:embed/>
                </p:oleObj>
              </mc:Choice>
              <mc:Fallback>
                <p:oleObj name="Equation" r:id="rId4" imgW="1930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9720" y="2208558"/>
                        <a:ext cx="4718050" cy="106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70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014647"/>
              </p:ext>
            </p:extLst>
          </p:nvPr>
        </p:nvGraphicFramePr>
        <p:xfrm>
          <a:off x="6395086" y="3227429"/>
          <a:ext cx="2620962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0" name="Equation" r:id="rId6" imgW="1079280" imgH="431640" progId="Equation.3">
                  <p:embed/>
                </p:oleObj>
              </mc:Choice>
              <mc:Fallback>
                <p:oleObj name="Equation" r:id="rId6" imgW="1079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5086" y="3227429"/>
                        <a:ext cx="2620962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71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579474"/>
              </p:ext>
            </p:extLst>
          </p:nvPr>
        </p:nvGraphicFramePr>
        <p:xfrm>
          <a:off x="441325" y="4375150"/>
          <a:ext cx="8418513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1" name="Equation" r:id="rId8" imgW="4330700" imgH="457200" progId="Equation.3">
                  <p:embed/>
                </p:oleObj>
              </mc:Choice>
              <mc:Fallback>
                <p:oleObj name="Equation" r:id="rId8" imgW="4330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4375150"/>
                        <a:ext cx="8418513" cy="893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77" name="Rectangle 57"/>
          <p:cNvSpPr>
            <a:spLocks noChangeArrowheads="1"/>
          </p:cNvSpPr>
          <p:nvPr/>
        </p:nvSpPr>
        <p:spPr bwMode="auto">
          <a:xfrm>
            <a:off x="225868" y="4253955"/>
            <a:ext cx="8849118" cy="1114701"/>
          </a:xfrm>
          <a:prstGeom prst="rect">
            <a:avLst/>
          </a:prstGeom>
          <a:noFill/>
          <a:ln w="28575" algn="ctr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Arial" charset="0"/>
            </a:endParaRPr>
          </a:p>
        </p:txBody>
      </p:sp>
      <p:sp>
        <p:nvSpPr>
          <p:cNvPr id="188478" name="Text Box 58"/>
          <p:cNvSpPr txBox="1">
            <a:spLocks noChangeArrowheads="1"/>
          </p:cNvSpPr>
          <p:nvPr/>
        </p:nvSpPr>
        <p:spPr bwMode="auto">
          <a:xfrm rot="-2532437">
            <a:off x="-233118" y="4267830"/>
            <a:ext cx="1352550" cy="366713"/>
          </a:xfrm>
          <a:prstGeom prst="rect">
            <a:avLst/>
          </a:prstGeom>
          <a:solidFill>
            <a:schemeClr val="bg2"/>
          </a:solidFill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rgbClr val="A50021"/>
                </a:solidFill>
                <a:latin typeface="Arial" charset="0"/>
              </a:rPr>
              <a:t>Fits to Data</a:t>
            </a:r>
          </a:p>
        </p:txBody>
      </p:sp>
      <p:sp>
        <p:nvSpPr>
          <p:cNvPr id="59" name="Oval 58"/>
          <p:cNvSpPr/>
          <p:nvPr/>
        </p:nvSpPr>
        <p:spPr>
          <a:xfrm>
            <a:off x="7161378" y="3385241"/>
            <a:ext cx="707666" cy="70766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297747" y="2388705"/>
            <a:ext cx="707666" cy="70766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754222"/>
              </p:ext>
            </p:extLst>
          </p:nvPr>
        </p:nvGraphicFramePr>
        <p:xfrm>
          <a:off x="3646488" y="5414963"/>
          <a:ext cx="2005012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2" name="Equation" r:id="rId10" imgW="825480" imgH="431640" progId="Equation.3">
                  <p:embed/>
                </p:oleObj>
              </mc:Choice>
              <mc:Fallback>
                <p:oleObj name="Equation" r:id="rId10" imgW="825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488" y="5414963"/>
                        <a:ext cx="2005012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87735" y="5456582"/>
            <a:ext cx="3256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 of DPP H-atoms moving on time scale of instrument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438" y="55722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MCM-41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1716962" y="5041334"/>
            <a:ext cx="267481" cy="7155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215106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Grp="1"/>
          </p:cNvSpPr>
          <p:nvPr>
            <p:ph type="title"/>
          </p:nvPr>
        </p:nvSpPr>
        <p:spPr>
          <a:xfrm>
            <a:off x="134938" y="153988"/>
            <a:ext cx="8775700" cy="1269578"/>
          </a:xfrm>
        </p:spPr>
        <p:txBody>
          <a:bodyPr/>
          <a:lstStyle/>
          <a:p>
            <a:pPr eaLnBrk="1" hangingPunct="1"/>
            <a:r>
              <a:rPr lang="en-US" dirty="0" smtClean="0"/>
              <a:t>DPP – 29 Å diameter pores – 370 K (</a:t>
            </a:r>
            <a:r>
              <a:rPr lang="en-US" dirty="0" err="1" smtClean="0"/>
              <a:t>BaSiS</a:t>
            </a:r>
            <a:r>
              <a:rPr lang="en-US" dirty="0" smtClean="0"/>
              <a:t> - SNS) – Beyond the EISF – Fitting the Model to the Full Data Set</a:t>
            </a:r>
          </a:p>
        </p:txBody>
      </p:sp>
      <p:pic>
        <p:nvPicPr>
          <p:cNvPr id="192514" name="Picture 3" descr="Run198_waterf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051" y="1365395"/>
            <a:ext cx="547687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2801514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</a:t>
            </a:r>
            <a:r>
              <a:rPr lang="en-US" baseline="-25000" smtClean="0"/>
              <a:t>M</a:t>
            </a:r>
            <a:r>
              <a:rPr lang="en-US" smtClean="0"/>
              <a:t> </a:t>
            </a:r>
            <a:r>
              <a:rPr lang="en-US" dirty="0" smtClean="0"/>
              <a:t>– How extended is the motion?</a:t>
            </a:r>
            <a:endParaRPr lang="en-US" baseline="-25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54117" y="4397622"/>
            <a:ext cx="4492172" cy="284247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i="1" dirty="0" smtClean="0"/>
              <a:t>R</a:t>
            </a:r>
            <a:r>
              <a:rPr lang="en-US" i="1" baseline="-25000" dirty="0" smtClean="0"/>
              <a:t>M</a:t>
            </a:r>
            <a:r>
              <a:rPr lang="en-US" dirty="0" smtClean="0"/>
              <a:t> </a:t>
            </a:r>
            <a:r>
              <a:rPr lang="en-US" u="sng" dirty="0" smtClean="0"/>
              <a:t>decreases</a:t>
            </a:r>
            <a:r>
              <a:rPr lang="en-US" dirty="0" smtClean="0"/>
              <a:t> with increasing pore diameter! (Molecules can interact with surface) </a:t>
            </a:r>
          </a:p>
          <a:p>
            <a:pPr>
              <a:lnSpc>
                <a:spcPct val="110000"/>
              </a:lnSpc>
            </a:pPr>
            <a:r>
              <a:rPr lang="en-US" i="1" dirty="0" smtClean="0"/>
              <a:t>R</a:t>
            </a:r>
            <a:r>
              <a:rPr lang="en-US" i="1" baseline="-25000" dirty="0" smtClean="0"/>
              <a:t>M</a:t>
            </a:r>
            <a:r>
              <a:rPr lang="en-US" dirty="0" smtClean="0"/>
              <a:t> generally is larger at higher DPP surface coverage (Molecules are excluded from surface)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Small pores and high coverage tend to drive DPP into the pore center where there is more volume available for motion</a:t>
            </a:r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46" y="1179759"/>
            <a:ext cx="3934684" cy="306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37135" y="3378372"/>
            <a:ext cx="1391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ymbol" pitchFamily="18" charset="2"/>
              </a:rPr>
              <a:t>b</a:t>
            </a:r>
            <a:r>
              <a:rPr lang="en-US" sz="1600" dirty="0" smtClean="0"/>
              <a:t>-</a:t>
            </a:r>
            <a:r>
              <a:rPr lang="en-US" sz="1600" dirty="0" err="1" smtClean="0"/>
              <a:t>cristobailite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265856" y="1001739"/>
            <a:ext cx="1878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Extended DPP</a:t>
            </a:r>
          </a:p>
          <a:p>
            <a:r>
              <a:rPr lang="en-US" sz="1600" dirty="0" smtClean="0">
                <a:latin typeface="+mn-lt"/>
              </a:rPr>
              <a:t>O – terminal H distance 12 Å</a:t>
            </a:r>
            <a:endParaRPr lang="en-US" sz="1600" dirty="0">
              <a:latin typeface="+mn-lt"/>
            </a:endParaRP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6802114" y="1417238"/>
            <a:ext cx="463742" cy="1384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46686" y="1001739"/>
            <a:ext cx="1994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Partially folded DPP</a:t>
            </a:r>
          </a:p>
          <a:p>
            <a:r>
              <a:rPr lang="en-US" sz="1600" dirty="0" smtClean="0">
                <a:latin typeface="+mn-lt"/>
              </a:rPr>
              <a:t>O – terminal H distance 5.9 Å</a:t>
            </a:r>
            <a:endParaRPr lang="en-US" sz="1600" dirty="0">
              <a:latin typeface="+mn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199376" y="1336249"/>
            <a:ext cx="725557" cy="5888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5" name="Picture 11" descr="FigureRM_comb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64" y="894947"/>
            <a:ext cx="336009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393014" y="3978611"/>
            <a:ext cx="811941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3.0 nm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898318" y="1342737"/>
            <a:ext cx="140909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Maximal DPP coverage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9486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</a:t>
            </a:r>
            <a:r>
              <a:rPr lang="en-US" i="1" baseline="-25000" dirty="0" smtClean="0"/>
              <a:t>M</a:t>
            </a:r>
            <a:r>
              <a:rPr lang="en-US" dirty="0" smtClean="0"/>
              <a:t> – How fast is the motion?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629" y="1967649"/>
            <a:ext cx="4239253" cy="312311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i="1" dirty="0" smtClean="0"/>
              <a:t>D</a:t>
            </a:r>
            <a:r>
              <a:rPr lang="en-US" i="1" baseline="-25000" dirty="0" smtClean="0"/>
              <a:t>M</a:t>
            </a:r>
            <a:r>
              <a:rPr lang="en-US" dirty="0" smtClean="0"/>
              <a:t> increases with pore diameter while the radius decreases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Diffusion in the pore volume depends on how crowded it is</a:t>
            </a:r>
          </a:p>
          <a:p>
            <a:pPr>
              <a:lnSpc>
                <a:spcPct val="120000"/>
              </a:lnSpc>
            </a:pPr>
            <a:r>
              <a:rPr lang="en-US" i="1" dirty="0" smtClean="0"/>
              <a:t>D</a:t>
            </a:r>
            <a:r>
              <a:rPr lang="en-US" i="1" baseline="-25000" dirty="0" smtClean="0"/>
              <a:t>M</a:t>
            </a:r>
            <a:r>
              <a:rPr lang="en-US" dirty="0" smtClean="0"/>
              <a:t> increases with surface coverage in large pores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More molecules are forced into the more open volume of the pore and away from the pore surface</a:t>
            </a:r>
            <a:endParaRPr lang="en-US" dirty="0"/>
          </a:p>
        </p:txBody>
      </p:sp>
      <p:pic>
        <p:nvPicPr>
          <p:cNvPr id="12290" name="Picture 2" descr="DM_comb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1" y="875491"/>
            <a:ext cx="343870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02732" y="535962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3.0 nm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6641" y="1333329"/>
            <a:ext cx="140909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Maximal DPP coverage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2825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Figure_compareNISTSNS"/>
          <p:cNvPicPr>
            <a:picLocks noChangeAspect="1" noChangeArrowheads="1"/>
          </p:cNvPicPr>
          <p:nvPr/>
        </p:nvPicPr>
        <p:blipFill rotWithShape="1">
          <a:blip r:embed="rId2" cstate="print"/>
          <a:srcRect l="1056" t="4851" r="4817" b="47902"/>
          <a:stretch/>
        </p:blipFill>
        <p:spPr bwMode="auto">
          <a:xfrm>
            <a:off x="363599" y="1595799"/>
            <a:ext cx="3671056" cy="369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7" name="Picture 3" descr="Figure_compareNISTSNS"/>
          <p:cNvPicPr>
            <a:picLocks noChangeAspect="1" noChangeArrowheads="1"/>
          </p:cNvPicPr>
          <p:nvPr/>
        </p:nvPicPr>
        <p:blipFill rotWithShape="1">
          <a:blip r:embed="rId2" cstate="print"/>
          <a:srcRect t="53065" r="2690"/>
          <a:stretch/>
        </p:blipFill>
        <p:spPr bwMode="auto">
          <a:xfrm>
            <a:off x="4566257" y="1595799"/>
            <a:ext cx="3840209" cy="371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880369"/>
          </a:xfrm>
        </p:spPr>
        <p:txBody>
          <a:bodyPr/>
          <a:lstStyle/>
          <a:p>
            <a:r>
              <a:rPr lang="en-US" dirty="0" smtClean="0"/>
              <a:t>Two Instruments – Two Resolutions – Two Dynamic Ranges – 3.0 nm 320 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01804" y="1227200"/>
            <a:ext cx="2499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HFBS (1 </a:t>
            </a:r>
            <a:r>
              <a:rPr lang="en-US" sz="1600" dirty="0" err="1" smtClean="0">
                <a:latin typeface="Symbol" pitchFamily="18" charset="2"/>
              </a:rPr>
              <a:t>m</a:t>
            </a:r>
            <a:r>
              <a:rPr lang="en-US" sz="1600" dirty="0" err="1" smtClean="0"/>
              <a:t>eV</a:t>
            </a:r>
            <a:r>
              <a:rPr lang="en-US" sz="1600" dirty="0" smtClean="0"/>
              <a:t>, ±17.5 </a:t>
            </a:r>
            <a:r>
              <a:rPr lang="en-US" sz="1600" dirty="0" err="1" smtClean="0">
                <a:latin typeface="Symbol" pitchFamily="18" charset="2"/>
              </a:rPr>
              <a:t>m</a:t>
            </a:r>
            <a:r>
              <a:rPr lang="en-US" sz="1600" dirty="0" err="1" smtClean="0"/>
              <a:t>eV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177219" y="1227200"/>
            <a:ext cx="3048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BaSiS</a:t>
            </a:r>
            <a:r>
              <a:rPr lang="en-US" sz="1600" dirty="0" smtClean="0"/>
              <a:t> (3 </a:t>
            </a:r>
            <a:r>
              <a:rPr lang="en-US" sz="1600" dirty="0" err="1" smtClean="0">
                <a:latin typeface="Symbol" pitchFamily="18" charset="2"/>
              </a:rPr>
              <a:t>m</a:t>
            </a:r>
            <a:r>
              <a:rPr lang="en-US" sz="1600" dirty="0" err="1" smtClean="0"/>
              <a:t>eV</a:t>
            </a:r>
            <a:r>
              <a:rPr lang="en-US" sz="1600" dirty="0" smtClean="0"/>
              <a:t>, -100 to 300 </a:t>
            </a:r>
            <a:r>
              <a:rPr lang="en-US" sz="1600" dirty="0" err="1" smtClean="0">
                <a:latin typeface="Symbol" pitchFamily="18" charset="2"/>
              </a:rPr>
              <a:t>m</a:t>
            </a:r>
            <a:r>
              <a:rPr lang="en-US" sz="1600" dirty="0" err="1" smtClean="0"/>
              <a:t>eV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286260" y="5870961"/>
            <a:ext cx="5438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E.J. Kintzel, et al., J. Phys. Chem. C </a:t>
            </a:r>
            <a:r>
              <a:rPr lang="en-US" sz="1600" dirty="0" smtClean="0"/>
              <a:t>116</a:t>
            </a:r>
            <a:r>
              <a:rPr lang="en-US" sz="1600" b="0" dirty="0" smtClean="0"/>
              <a:t>, 923-932 (2012).</a:t>
            </a:r>
            <a:endParaRPr lang="en-US" sz="1600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4116380" y="5145505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QENS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V="1">
            <a:off x="4838052" y="3978258"/>
            <a:ext cx="961062" cy="1351913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1"/>
          </p:cNvCxnSpPr>
          <p:nvPr/>
        </p:nvCxnSpPr>
        <p:spPr>
          <a:xfrm flipH="1" flipV="1">
            <a:off x="2742217" y="4068162"/>
            <a:ext cx="1374163" cy="126200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54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RandF_tdependence_combi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4038" y="488399"/>
            <a:ext cx="4111953" cy="636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7954"/>
          </a:xfrm>
        </p:spPr>
        <p:txBody>
          <a:bodyPr/>
          <a:lstStyle/>
          <a:p>
            <a:r>
              <a:rPr lang="en-US" dirty="0" smtClean="0"/>
              <a:t>Two Instruments</a:t>
            </a:r>
            <a:endParaRPr lang="en-US" dirty="0"/>
          </a:p>
        </p:txBody>
      </p:sp>
      <p:pic>
        <p:nvPicPr>
          <p:cNvPr id="237571" name="Picture 3" descr="Dm_Arrheni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192" y="1136591"/>
            <a:ext cx="4392538" cy="392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192675" y="5153114"/>
            <a:ext cx="2579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Dynamics</a:t>
            </a:r>
          </a:p>
          <a:p>
            <a:pPr algn="ctr"/>
            <a:r>
              <a:rPr lang="en-US" sz="1600" b="0" dirty="0" smtClean="0"/>
              <a:t>Similar activation energies</a:t>
            </a:r>
          </a:p>
          <a:p>
            <a:pPr algn="ctr"/>
            <a:r>
              <a:rPr lang="en-US" sz="1600" b="0" dirty="0" smtClean="0"/>
              <a:t>Different magnitudes</a:t>
            </a:r>
            <a:endParaRPr lang="en-US" sz="1600" b="0" dirty="0"/>
          </a:p>
        </p:txBody>
      </p:sp>
      <p:sp>
        <p:nvSpPr>
          <p:cNvPr id="17" name="TextBox 16"/>
          <p:cNvSpPr txBox="1"/>
          <p:nvPr/>
        </p:nvSpPr>
        <p:spPr>
          <a:xfrm>
            <a:off x="5226334" y="165462"/>
            <a:ext cx="36912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Geometry – nearly identical – determined by intensity measurements</a:t>
            </a:r>
          </a:p>
        </p:txBody>
      </p:sp>
    </p:spTree>
    <p:extLst>
      <p:ext uri="{BB962C8B-B14F-4D97-AF65-F5344CB8AC3E}">
        <p14:creationId xmlns:p14="http://schemas.microsoft.com/office/powerpoint/2010/main" val="82420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Incoherent and Coherent Scattering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4294967295"/>
          </p:nvPr>
        </p:nvSpPr>
        <p:spPr>
          <a:xfrm>
            <a:off x="254453" y="865326"/>
            <a:ext cx="8229600" cy="599267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000" dirty="0" smtClean="0"/>
              <a:t>Origin – incoherent scattering arises when there is a random variability in the scattering lengths of atoms in your sample – can arise from the presence of different isotopes or from isotopes with non-zero nuclear spin combined with variation in the relative orientation of the neutron spin with the nuclear spin of the scattering center</a:t>
            </a:r>
          </a:p>
          <a:p>
            <a:pPr eaLnBrk="1" hangingPunct="1"/>
            <a:r>
              <a:rPr lang="en-US" sz="2000" u="sng" dirty="0" smtClean="0"/>
              <a:t>Coherent scattering</a:t>
            </a:r>
            <a:r>
              <a:rPr lang="en-US" sz="2000" dirty="0" smtClean="0"/>
              <a:t> – gives information on </a:t>
            </a:r>
            <a:r>
              <a:rPr lang="en-US" sz="2000" u="sng" dirty="0" smtClean="0"/>
              <a:t>spatial correlations and collective</a:t>
            </a:r>
            <a:r>
              <a:rPr lang="en-US" sz="2000" dirty="0" smtClean="0"/>
              <a:t> motion.</a:t>
            </a:r>
          </a:p>
          <a:p>
            <a:pPr lvl="1" eaLnBrk="1" hangingPunct="1"/>
            <a:r>
              <a:rPr lang="en-US" sz="1800" dirty="0" smtClean="0"/>
              <a:t>Elastic: Where are the atoms? What are the shape of objects? </a:t>
            </a:r>
          </a:p>
          <a:p>
            <a:pPr lvl="1" eaLnBrk="1" hangingPunct="1"/>
            <a:r>
              <a:rPr lang="en-US" sz="1800" dirty="0" smtClean="0"/>
              <a:t>Inelastic: What is the excitation spectrum in crystalline materials – e.g. phonons? </a:t>
            </a:r>
          </a:p>
          <a:p>
            <a:pPr eaLnBrk="1" hangingPunct="1"/>
            <a:r>
              <a:rPr lang="en-US" sz="2000" u="sng" dirty="0" smtClean="0"/>
              <a:t>Incoherent scattering</a:t>
            </a:r>
            <a:r>
              <a:rPr lang="en-US" sz="2000" dirty="0" smtClean="0"/>
              <a:t> – gives information on </a:t>
            </a:r>
            <a:r>
              <a:rPr lang="en-US" sz="2000" u="sng" dirty="0" smtClean="0"/>
              <a:t>single-particles</a:t>
            </a:r>
            <a:r>
              <a:rPr lang="en-US" sz="2000" dirty="0" smtClean="0"/>
              <a:t>.</a:t>
            </a:r>
          </a:p>
          <a:p>
            <a:pPr lvl="1" eaLnBrk="1" hangingPunct="1"/>
            <a:r>
              <a:rPr lang="en-US" sz="1800" dirty="0" smtClean="0"/>
              <a:t>Elastic: Debye-Waller factor, # H-atoms in sample, Elastic Incoherent Structure Factor – geometry of diffusive motion (continuous, jump, rotations) </a:t>
            </a:r>
          </a:p>
          <a:p>
            <a:pPr lvl="1" eaLnBrk="1" hangingPunct="1"/>
            <a:r>
              <a:rPr lang="en-US" sz="1800" dirty="0" smtClean="0"/>
              <a:t>Inelastic:  diffusive dynamics, diffusion coefficients.</a:t>
            </a:r>
          </a:p>
          <a:p>
            <a:pPr eaLnBrk="1" hangingPunct="1"/>
            <a:r>
              <a:rPr lang="en-US" sz="2000" dirty="0" smtClean="0"/>
              <a:t>Good basic discussion: </a:t>
            </a:r>
          </a:p>
          <a:p>
            <a:pPr lvl="1" eaLnBrk="1" hangingPunct="1"/>
            <a:r>
              <a:rPr lang="en-US" sz="1800" dirty="0" smtClean="0"/>
              <a:t>“Methods of x-ray and neutron scattering in polymer science”, R.-J. Roe, Oxford University Press. (available)</a:t>
            </a:r>
          </a:p>
          <a:p>
            <a:pPr lvl="1" eaLnBrk="1" hangingPunct="1"/>
            <a:r>
              <a:rPr lang="en-US" sz="1800" dirty="0" smtClean="0"/>
              <a:t>“Theory of Thermal Neutron Scattering”, W. Marshall and S. W. </a:t>
            </a:r>
            <a:r>
              <a:rPr lang="en-US" sz="1800" dirty="0" err="1" smtClean="0"/>
              <a:t>Lovesey</a:t>
            </a:r>
            <a:r>
              <a:rPr lang="en-US" sz="1800" dirty="0" smtClean="0"/>
              <a:t>, Oxford University Press (1971). (out of print)</a:t>
            </a:r>
          </a:p>
          <a:p>
            <a:pPr eaLnBrk="1" hangingPunct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70035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153988"/>
            <a:ext cx="8775700" cy="880369"/>
          </a:xfrm>
        </p:spPr>
        <p:txBody>
          <a:bodyPr/>
          <a:lstStyle/>
          <a:p>
            <a:r>
              <a:rPr lang="en-US" dirty="0" smtClean="0"/>
              <a:t>Example 2: </a:t>
            </a:r>
            <a:r>
              <a:rPr lang="en-US" dirty="0" err="1" smtClean="0"/>
              <a:t>Dendrimers</a:t>
            </a:r>
            <a:r>
              <a:rPr lang="en-US" dirty="0" smtClean="0"/>
              <a:t> – Colloidal Polymer – pH responsive</a:t>
            </a:r>
          </a:p>
        </p:txBody>
      </p:sp>
      <p:pic>
        <p:nvPicPr>
          <p:cNvPr id="155652" name="Picture 4" descr="PAMAM_dendrimer_binding_to_orange_vi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1204913"/>
            <a:ext cx="4044950" cy="2543175"/>
          </a:xfrm>
          <a:prstGeom prst="rect">
            <a:avLst/>
          </a:prstGeom>
          <a:noFill/>
        </p:spPr>
      </p:pic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363538" y="3836988"/>
            <a:ext cx="3690937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Dendrimers bind to receptors on HIV virus preventing infection of T cells. Sharpharpm</a:t>
            </a:r>
          </a:p>
          <a:p>
            <a:r>
              <a:rPr lang="en-US" sz="1600"/>
              <a:t>C &amp; E News 83, 30 (2005)</a:t>
            </a:r>
          </a:p>
        </p:txBody>
      </p:sp>
      <p:pic>
        <p:nvPicPr>
          <p:cNvPr id="155655" name="Picture 7" descr="nanocancerdendrimer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3511550"/>
            <a:ext cx="3657600" cy="3200400"/>
          </a:xfrm>
          <a:prstGeom prst="rect">
            <a:avLst/>
          </a:prstGeom>
          <a:noFill/>
        </p:spPr>
      </p:pic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147638" y="5315307"/>
            <a:ext cx="3690937" cy="13144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/>
              <a:t>“Trojan horse” – folic acid adsorbed by cancer cell delivering the anti-cancer drug as well </a:t>
            </a:r>
          </a:p>
          <a:p>
            <a:r>
              <a:rPr lang="en-US" sz="1600" dirty="0"/>
              <a:t>James R. Baker Jr., Univ. of Michigan Health Sciences Press Release</a:t>
            </a:r>
          </a:p>
        </p:txBody>
      </p:sp>
      <p:pic>
        <p:nvPicPr>
          <p:cNvPr id="155654" name="Picture 6" descr="dendrimermedicinebook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1975" y="612775"/>
            <a:ext cx="2232025" cy="3308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3320186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/>
          <p:cNvPicPr>
            <a:picLocks noChangeArrowheads="1"/>
          </p:cNvPicPr>
          <p:nvPr/>
        </p:nvPicPr>
        <p:blipFill>
          <a:blip r:embed="rId2" cstate="print"/>
          <a:srcRect l="-410" t="-266" r="-517" b="-4066"/>
          <a:stretch>
            <a:fillRect/>
          </a:stretch>
        </p:blipFill>
        <p:spPr bwMode="auto">
          <a:xfrm>
            <a:off x="0" y="3983421"/>
            <a:ext cx="6938639" cy="287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3956" y="4329641"/>
            <a:ext cx="2100044" cy="227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13186" y="3331777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C3A"/>
                </a:solidFill>
              </a:rPr>
              <a:t>Molecular Dynamics Simulations</a:t>
            </a:r>
            <a:endParaRPr lang="en-US" b="1" dirty="0">
              <a:solidFill>
                <a:srgbClr val="006C3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704" y="357467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Acidic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3739" y="357467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Basic</a:t>
            </a:r>
            <a:endParaRPr lang="en-US" dirty="0"/>
          </a:p>
        </p:txBody>
      </p:sp>
      <p:pic>
        <p:nvPicPr>
          <p:cNvPr id="9" name="Picture 5" descr="SNS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0662" y="489771"/>
            <a:ext cx="5423338" cy="28227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01245"/>
          </a:xfrm>
        </p:spPr>
        <p:txBody>
          <a:bodyPr/>
          <a:lstStyle/>
          <a:p>
            <a:r>
              <a:rPr lang="en-US" dirty="0" smtClean="0"/>
              <a:t>SANS Results – </a:t>
            </a:r>
            <a:r>
              <a:rPr lang="en-US" sz="2400" dirty="0" smtClean="0"/>
              <a:t>Global Size Constant, Redistribution of Mass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64862" y="1354846"/>
            <a:ext cx="3530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/>
              <a:t>Samples: 0.05 gm </a:t>
            </a:r>
            <a:r>
              <a:rPr lang="en-US" b="0" dirty="0" err="1" smtClean="0"/>
              <a:t>protonated</a:t>
            </a:r>
            <a:r>
              <a:rPr lang="en-US" b="0" dirty="0" smtClean="0"/>
              <a:t> </a:t>
            </a:r>
            <a:r>
              <a:rPr lang="en-US" b="0" dirty="0" err="1" smtClean="0"/>
              <a:t>dendrimer</a:t>
            </a:r>
            <a:r>
              <a:rPr lang="en-US" b="0" dirty="0" smtClean="0"/>
              <a:t> in 1 ml </a:t>
            </a:r>
            <a:r>
              <a:rPr lang="en-US" b="0" dirty="0" err="1" smtClean="0"/>
              <a:t>deuterated</a:t>
            </a:r>
            <a:r>
              <a:rPr lang="en-US" b="0" dirty="0" smtClean="0"/>
              <a:t> solvent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16919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0477"/>
            <a:ext cx="8229600" cy="484188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100" y="756784"/>
            <a:ext cx="8229600" cy="31714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Determine center-of-mass translational motion with pulsed field-gradient spin echo NMR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Could have been determined directly from QENS measurement but this tied down parameter set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Measure (</a:t>
            </a:r>
            <a:r>
              <a:rPr lang="en-US" dirty="0" err="1" smtClean="0"/>
              <a:t>dendrimer</a:t>
            </a:r>
            <a:r>
              <a:rPr lang="en-US" dirty="0" smtClean="0"/>
              <a:t> + </a:t>
            </a:r>
            <a:r>
              <a:rPr lang="en-US" dirty="0" err="1" smtClean="0"/>
              <a:t>deuterated</a:t>
            </a:r>
            <a:r>
              <a:rPr lang="en-US" dirty="0" smtClean="0"/>
              <a:t> solvent) – (</a:t>
            </a:r>
            <a:r>
              <a:rPr lang="en-US" dirty="0" err="1" smtClean="0"/>
              <a:t>deuterated</a:t>
            </a:r>
            <a:r>
              <a:rPr lang="en-US" dirty="0" smtClean="0"/>
              <a:t> solvent) -&gt; </a:t>
            </a:r>
            <a:r>
              <a:rPr lang="en-US" dirty="0" err="1" smtClean="0"/>
              <a:t>dendrimer</a:t>
            </a:r>
            <a:r>
              <a:rPr lang="en-US" dirty="0" smtClean="0"/>
              <a:t> signal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Vary pH to charge </a:t>
            </a:r>
            <a:r>
              <a:rPr lang="en-US" dirty="0" err="1" smtClean="0"/>
              <a:t>dendrimer</a:t>
            </a:r>
            <a:r>
              <a:rPr lang="en-US" dirty="0" smtClean="0"/>
              <a:t> amines (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= 0 (uncharged),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= 1 (primary amines charged),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= 2 (fully charged))</a:t>
            </a:r>
          </a:p>
          <a:p>
            <a:pPr>
              <a:lnSpc>
                <a:spcPct val="110000"/>
              </a:lnSpc>
              <a:buNone/>
            </a:pPr>
            <a:endParaRPr lang="en-US" dirty="0" smtClean="0"/>
          </a:p>
          <a:p>
            <a:pPr>
              <a:lnSpc>
                <a:spcPct val="110000"/>
              </a:lnSpc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635213"/>
              </p:ext>
            </p:extLst>
          </p:nvPr>
        </p:nvGraphicFramePr>
        <p:xfrm>
          <a:off x="742950" y="4081714"/>
          <a:ext cx="6907213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Equation" r:id="rId3" imgW="4140200" imgH="1524000" progId="Equation.3">
                  <p:embed/>
                </p:oleObj>
              </mc:Choice>
              <mc:Fallback>
                <p:oleObj name="Equation" r:id="rId3" imgW="4140200" imgH="152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4081714"/>
                        <a:ext cx="6907213" cy="254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602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Localized Motion of </a:t>
            </a:r>
            <a:r>
              <a:rPr lang="en-US" dirty="0" err="1" smtClean="0"/>
              <a:t>Dendrimer</a:t>
            </a:r>
            <a:r>
              <a:rPr lang="en-US" dirty="0" smtClean="0"/>
              <a:t> Arms</a:t>
            </a:r>
            <a:endParaRPr lang="en-US" dirty="0"/>
          </a:p>
        </p:txBody>
      </p:sp>
      <p:pic>
        <p:nvPicPr>
          <p:cNvPr id="1026" name="Picture 2" descr="Figure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012" y="849704"/>
            <a:ext cx="6734147" cy="333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27358" y="1062272"/>
            <a:ext cx="1180131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Q = 0.5 Å</a:t>
            </a:r>
            <a:r>
              <a:rPr lang="en-US" sz="1600" baseline="30000" dirty="0" smtClean="0"/>
              <a:t>-1</a:t>
            </a:r>
            <a:endParaRPr lang="en-US" sz="16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4127358" y="2500264"/>
            <a:ext cx="1180131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Q = 1.3 Å</a:t>
            </a:r>
            <a:r>
              <a:rPr lang="en-US" sz="1600" baseline="30000" dirty="0" smtClean="0"/>
              <a:t>-1</a:t>
            </a:r>
            <a:endParaRPr lang="en-US" sz="16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1809740" y="4230814"/>
            <a:ext cx="4823756" cy="2385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Localized motion modeled as Diffusion in a Sphere</a:t>
            </a: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	R ~ 2.8 Å,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independent</a:t>
            </a:r>
          </a:p>
          <a:p>
            <a:endParaRPr lang="en-US" dirty="0" smtClean="0">
              <a:latin typeface="Arial Narrow" pitchFamily="34" charset="0"/>
              <a:cs typeface="Arial" pitchFamily="34" charset="0"/>
            </a:endParaRPr>
          </a:p>
          <a:p>
            <a:pPr>
              <a:spcAft>
                <a:spcPts val="200"/>
              </a:spcAft>
            </a:pPr>
            <a:r>
              <a:rPr lang="en-US" dirty="0" smtClean="0">
                <a:latin typeface="Arial Narrow" pitchFamily="34" charset="0"/>
                <a:cs typeface="Arial" pitchFamily="34" charset="0"/>
              </a:rPr>
              <a:t>	      1.60 ± 0.03 10</a:t>
            </a:r>
            <a:r>
              <a:rPr lang="en-US" baseline="30000" dirty="0" smtClean="0">
                <a:latin typeface="Arial Narrow" pitchFamily="34" charset="0"/>
                <a:cs typeface="Arial" pitchFamily="34" charset="0"/>
              </a:rPr>
              <a:t>-10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 m</a:t>
            </a:r>
            <a:r>
              <a:rPr lang="en-US" baseline="30000" dirty="0" smtClean="0">
                <a:latin typeface="Arial Narrow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/s </a:t>
            </a:r>
            <a:r>
              <a:rPr lang="en-US" dirty="0" smtClean="0">
                <a:cs typeface="Arial" pitchFamily="34" charset="0"/>
              </a:rPr>
              <a:t> 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= 0</a:t>
            </a:r>
          </a:p>
          <a:p>
            <a:pPr>
              <a:spcAft>
                <a:spcPts val="200"/>
              </a:spcAft>
            </a:pPr>
            <a:r>
              <a:rPr lang="en-US" dirty="0" smtClean="0">
                <a:latin typeface="Arial Narrow" pitchFamily="34" charset="0"/>
              </a:rPr>
              <a:t>	D    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2.58 ± 0.03 10</a:t>
            </a:r>
            <a:r>
              <a:rPr lang="en-US" baseline="30000" dirty="0" smtClean="0">
                <a:latin typeface="Arial Narrow" pitchFamily="34" charset="0"/>
                <a:cs typeface="Arial" pitchFamily="34" charset="0"/>
              </a:rPr>
              <a:t>-10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 m</a:t>
            </a:r>
            <a:r>
              <a:rPr lang="en-US" baseline="30000" dirty="0" smtClean="0">
                <a:latin typeface="Arial Narrow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/s  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= 1</a:t>
            </a:r>
            <a:endParaRPr lang="en-US" dirty="0" smtClean="0">
              <a:latin typeface="Arial Narrow" pitchFamily="34" charset="0"/>
            </a:endParaRPr>
          </a:p>
          <a:p>
            <a:pPr>
              <a:spcAft>
                <a:spcPts val="200"/>
              </a:spcAft>
            </a:pPr>
            <a:r>
              <a:rPr lang="en-US" dirty="0" smtClean="0">
                <a:latin typeface="Arial Narrow" pitchFamily="34" charset="0"/>
              </a:rPr>
              <a:t>	       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3.11 ± 0.03 10</a:t>
            </a:r>
            <a:r>
              <a:rPr lang="en-US" baseline="30000" dirty="0" smtClean="0">
                <a:latin typeface="Arial Narrow" pitchFamily="34" charset="0"/>
                <a:cs typeface="Arial" pitchFamily="34" charset="0"/>
              </a:rPr>
              <a:t>-10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 m</a:t>
            </a:r>
            <a:r>
              <a:rPr lang="en-US" baseline="30000" dirty="0" smtClean="0">
                <a:latin typeface="Arial Narrow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/s  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= 2</a:t>
            </a:r>
          </a:p>
          <a:p>
            <a:pPr>
              <a:spcAft>
                <a:spcPts val="200"/>
              </a:spcAft>
            </a:pPr>
            <a:r>
              <a:rPr lang="en-US" dirty="0" smtClean="0">
                <a:latin typeface="Arial Narrow" pitchFamily="34" charset="0"/>
                <a:cs typeface="Arial" pitchFamily="34" charset="0"/>
              </a:rPr>
              <a:t>Localized motion increases as amines are charged!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33773" y="4239721"/>
            <a:ext cx="1807779" cy="180777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870557" y="4266002"/>
            <a:ext cx="1744718" cy="1786758"/>
          </a:xfrm>
          <a:custGeom>
            <a:avLst/>
            <a:gdLst>
              <a:gd name="connsiteX0" fmla="*/ 478221 w 1744718"/>
              <a:gd name="connsiteY0" fmla="*/ 635876 h 1786758"/>
              <a:gd name="connsiteX1" fmla="*/ 846084 w 1744718"/>
              <a:gd name="connsiteY1" fmla="*/ 709448 h 1786758"/>
              <a:gd name="connsiteX2" fmla="*/ 1045780 w 1744718"/>
              <a:gd name="connsiteY2" fmla="*/ 572813 h 1786758"/>
              <a:gd name="connsiteX3" fmla="*/ 1277008 w 1744718"/>
              <a:gd name="connsiteY3" fmla="*/ 1077310 h 1786758"/>
              <a:gd name="connsiteX4" fmla="*/ 898635 w 1744718"/>
              <a:gd name="connsiteY4" fmla="*/ 930165 h 1786758"/>
              <a:gd name="connsiteX5" fmla="*/ 1203435 w 1744718"/>
              <a:gd name="connsiteY5" fmla="*/ 499241 h 1786758"/>
              <a:gd name="connsiteX6" fmla="*/ 1434663 w 1744718"/>
              <a:gd name="connsiteY6" fmla="*/ 835572 h 1786758"/>
              <a:gd name="connsiteX7" fmla="*/ 1424152 w 1744718"/>
              <a:gd name="connsiteY7" fmla="*/ 352096 h 1786758"/>
              <a:gd name="connsiteX8" fmla="*/ 1171904 w 1744718"/>
              <a:gd name="connsiteY8" fmla="*/ 26276 h 1786758"/>
              <a:gd name="connsiteX9" fmla="*/ 730470 w 1744718"/>
              <a:gd name="connsiteY9" fmla="*/ 194441 h 1786758"/>
              <a:gd name="connsiteX10" fmla="*/ 772511 w 1744718"/>
              <a:gd name="connsiteY10" fmla="*/ 509751 h 1786758"/>
              <a:gd name="connsiteX11" fmla="*/ 509752 w 1744718"/>
              <a:gd name="connsiteY11" fmla="*/ 961696 h 1786758"/>
              <a:gd name="connsiteX12" fmla="*/ 15766 w 1744718"/>
              <a:gd name="connsiteY12" fmla="*/ 593834 h 1786758"/>
              <a:gd name="connsiteX13" fmla="*/ 415159 w 1744718"/>
              <a:gd name="connsiteY13" fmla="*/ 1340069 h 1786758"/>
              <a:gd name="connsiteX14" fmla="*/ 804042 w 1744718"/>
              <a:gd name="connsiteY14" fmla="*/ 1287517 h 1786758"/>
              <a:gd name="connsiteX15" fmla="*/ 1161394 w 1744718"/>
              <a:gd name="connsiteY15" fmla="*/ 1382110 h 1786758"/>
              <a:gd name="connsiteX16" fmla="*/ 1287518 w 1744718"/>
              <a:gd name="connsiteY16" fmla="*/ 1655379 h 1786758"/>
              <a:gd name="connsiteX17" fmla="*/ 1350580 w 1744718"/>
              <a:gd name="connsiteY17" fmla="*/ 1077310 h 1786758"/>
              <a:gd name="connsiteX18" fmla="*/ 1718442 w 1744718"/>
              <a:gd name="connsiteY18" fmla="*/ 762000 h 1786758"/>
              <a:gd name="connsiteX19" fmla="*/ 1192925 w 1744718"/>
              <a:gd name="connsiteY19" fmla="*/ 320565 h 1786758"/>
              <a:gd name="connsiteX20" fmla="*/ 667408 w 1744718"/>
              <a:gd name="connsiteY20" fmla="*/ 404648 h 1786758"/>
              <a:gd name="connsiteX21" fmla="*/ 278525 w 1744718"/>
              <a:gd name="connsiteY21" fmla="*/ 152400 h 1786758"/>
              <a:gd name="connsiteX22" fmla="*/ 341587 w 1744718"/>
              <a:gd name="connsiteY22" fmla="*/ 709448 h 1786758"/>
              <a:gd name="connsiteX23" fmla="*/ 488732 w 1744718"/>
              <a:gd name="connsiteY23" fmla="*/ 1665889 h 1786758"/>
              <a:gd name="connsiteX24" fmla="*/ 772511 w 1744718"/>
              <a:gd name="connsiteY24" fmla="*/ 1434662 h 178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744718" h="1786758">
                <a:moveTo>
                  <a:pt x="478221" y="635876"/>
                </a:moveTo>
                <a:cubicBezTo>
                  <a:pt x="614856" y="677917"/>
                  <a:pt x="751491" y="719958"/>
                  <a:pt x="846084" y="709448"/>
                </a:cubicBezTo>
                <a:cubicBezTo>
                  <a:pt x="940677" y="698938"/>
                  <a:pt x="973959" y="511503"/>
                  <a:pt x="1045780" y="572813"/>
                </a:cubicBezTo>
                <a:cubicBezTo>
                  <a:pt x="1117601" y="634123"/>
                  <a:pt x="1301532" y="1017751"/>
                  <a:pt x="1277008" y="1077310"/>
                </a:cubicBezTo>
                <a:cubicBezTo>
                  <a:pt x="1252484" y="1136869"/>
                  <a:pt x="910897" y="1026510"/>
                  <a:pt x="898635" y="930165"/>
                </a:cubicBezTo>
                <a:cubicBezTo>
                  <a:pt x="886373" y="833820"/>
                  <a:pt x="1114097" y="515007"/>
                  <a:pt x="1203435" y="499241"/>
                </a:cubicBezTo>
                <a:cubicBezTo>
                  <a:pt x="1292773" y="483476"/>
                  <a:pt x="1397877" y="860096"/>
                  <a:pt x="1434663" y="835572"/>
                </a:cubicBezTo>
                <a:cubicBezTo>
                  <a:pt x="1471449" y="811048"/>
                  <a:pt x="1467945" y="486979"/>
                  <a:pt x="1424152" y="352096"/>
                </a:cubicBezTo>
                <a:cubicBezTo>
                  <a:pt x="1380359" y="217213"/>
                  <a:pt x="1287518" y="52552"/>
                  <a:pt x="1171904" y="26276"/>
                </a:cubicBezTo>
                <a:cubicBezTo>
                  <a:pt x="1056290" y="0"/>
                  <a:pt x="797035" y="113862"/>
                  <a:pt x="730470" y="194441"/>
                </a:cubicBezTo>
                <a:cubicBezTo>
                  <a:pt x="663905" y="275020"/>
                  <a:pt x="809297" y="381875"/>
                  <a:pt x="772511" y="509751"/>
                </a:cubicBezTo>
                <a:cubicBezTo>
                  <a:pt x="735725" y="637627"/>
                  <a:pt x="635876" y="947682"/>
                  <a:pt x="509752" y="961696"/>
                </a:cubicBezTo>
                <a:cubicBezTo>
                  <a:pt x="383628" y="975710"/>
                  <a:pt x="31532" y="530772"/>
                  <a:pt x="15766" y="593834"/>
                </a:cubicBezTo>
                <a:cubicBezTo>
                  <a:pt x="0" y="656896"/>
                  <a:pt x="283780" y="1224455"/>
                  <a:pt x="415159" y="1340069"/>
                </a:cubicBezTo>
                <a:cubicBezTo>
                  <a:pt x="546538" y="1455683"/>
                  <a:pt x="679670" y="1280510"/>
                  <a:pt x="804042" y="1287517"/>
                </a:cubicBezTo>
                <a:cubicBezTo>
                  <a:pt x="928415" y="1294524"/>
                  <a:pt x="1080815" y="1320800"/>
                  <a:pt x="1161394" y="1382110"/>
                </a:cubicBezTo>
                <a:cubicBezTo>
                  <a:pt x="1241973" y="1443420"/>
                  <a:pt x="1255987" y="1706179"/>
                  <a:pt x="1287518" y="1655379"/>
                </a:cubicBezTo>
                <a:cubicBezTo>
                  <a:pt x="1319049" y="1604579"/>
                  <a:pt x="1278759" y="1226206"/>
                  <a:pt x="1350580" y="1077310"/>
                </a:cubicBezTo>
                <a:cubicBezTo>
                  <a:pt x="1422401" y="928414"/>
                  <a:pt x="1744718" y="888124"/>
                  <a:pt x="1718442" y="762000"/>
                </a:cubicBezTo>
                <a:cubicBezTo>
                  <a:pt x="1692166" y="635876"/>
                  <a:pt x="1368097" y="380124"/>
                  <a:pt x="1192925" y="320565"/>
                </a:cubicBezTo>
                <a:cubicBezTo>
                  <a:pt x="1017753" y="261006"/>
                  <a:pt x="819808" y="432676"/>
                  <a:pt x="667408" y="404648"/>
                </a:cubicBezTo>
                <a:cubicBezTo>
                  <a:pt x="515008" y="376621"/>
                  <a:pt x="332828" y="101600"/>
                  <a:pt x="278525" y="152400"/>
                </a:cubicBezTo>
                <a:cubicBezTo>
                  <a:pt x="224222" y="203200"/>
                  <a:pt x="306553" y="457200"/>
                  <a:pt x="341587" y="709448"/>
                </a:cubicBezTo>
                <a:cubicBezTo>
                  <a:pt x="376621" y="961696"/>
                  <a:pt x="416911" y="1545020"/>
                  <a:pt x="488732" y="1665889"/>
                </a:cubicBezTo>
                <a:cubicBezTo>
                  <a:pt x="560553" y="1786758"/>
                  <a:pt x="666532" y="1610710"/>
                  <a:pt x="772511" y="143466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>
            <a:off x="2983866" y="5435123"/>
            <a:ext cx="130629" cy="765111"/>
          </a:xfrm>
          <a:prstGeom prst="leftBrac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654863"/>
            <a:ext cx="2418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/>
              <a:t>X. Li, et al, Soft Matter </a:t>
            </a:r>
            <a:r>
              <a:rPr lang="en-US" sz="1600" dirty="0" smtClean="0"/>
              <a:t>7</a:t>
            </a:r>
            <a:r>
              <a:rPr lang="en-US" sz="1600" b="0" dirty="0" smtClean="0"/>
              <a:t>, 618-622 (2011)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93949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2"/>
          <p:cNvSpPr>
            <a:spLocks noGrp="1"/>
          </p:cNvSpPr>
          <p:nvPr>
            <p:ph type="title"/>
          </p:nvPr>
        </p:nvSpPr>
        <p:spPr>
          <a:xfrm>
            <a:off x="134938" y="153988"/>
            <a:ext cx="8775700" cy="877163"/>
          </a:xfrm>
        </p:spPr>
        <p:txBody>
          <a:bodyPr/>
          <a:lstStyle/>
          <a:p>
            <a:pPr eaLnBrk="1" hangingPunct="1"/>
            <a:r>
              <a:rPr lang="en-US" dirty="0" smtClean="0"/>
              <a:t>Reference Materials - 1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02754" name="Rectangle 3"/>
          <p:cNvSpPr>
            <a:spLocks noGrp="1"/>
          </p:cNvSpPr>
          <p:nvPr>
            <p:ph type="body" idx="1"/>
          </p:nvPr>
        </p:nvSpPr>
        <p:spPr>
          <a:xfrm>
            <a:off x="0" y="1216025"/>
            <a:ext cx="8901113" cy="3808413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5000"/>
              </a:lnSpc>
              <a:spcAft>
                <a:spcPct val="10000"/>
              </a:spcAft>
            </a:pPr>
            <a:r>
              <a:rPr lang="en-US" sz="2400" smtClean="0"/>
              <a:t>Reference Books</a:t>
            </a:r>
          </a:p>
          <a:p>
            <a:pPr lvl="1" eaLnBrk="1" hangingPunct="1">
              <a:lnSpc>
                <a:spcPct val="95000"/>
              </a:lnSpc>
              <a:spcAft>
                <a:spcPct val="10000"/>
              </a:spcAft>
            </a:pPr>
            <a:r>
              <a:rPr lang="en-US" smtClean="0"/>
              <a:t>Quasielastic Neutron Scattering</a:t>
            </a:r>
            <a:r>
              <a:rPr lang="en-US" b="0" smtClean="0"/>
              <a:t>, M. Bee (Bristol, Adam Hilger, 1988).</a:t>
            </a:r>
          </a:p>
          <a:p>
            <a:pPr lvl="1" eaLnBrk="1" hangingPunct="1">
              <a:lnSpc>
                <a:spcPct val="95000"/>
              </a:lnSpc>
              <a:spcAft>
                <a:spcPct val="10000"/>
              </a:spcAft>
            </a:pPr>
            <a:r>
              <a:rPr lang="en-US" smtClean="0"/>
              <a:t>Methods of X-Ray and Neutron Scattering in Polymer Science</a:t>
            </a:r>
            <a:r>
              <a:rPr lang="en-US" b="0" smtClean="0"/>
              <a:t>,    R. –J. Roe (New York, Oxford University Press, 2000).</a:t>
            </a:r>
          </a:p>
          <a:p>
            <a:pPr lvl="1" eaLnBrk="1" hangingPunct="1">
              <a:lnSpc>
                <a:spcPct val="95000"/>
              </a:lnSpc>
              <a:spcAft>
                <a:spcPct val="10000"/>
              </a:spcAft>
            </a:pPr>
            <a:r>
              <a:rPr lang="en-US" smtClean="0"/>
              <a:t>Quasielastic Neutron Scattering and Solid State Diffusion</a:t>
            </a:r>
            <a:r>
              <a:rPr lang="en-US" b="0" smtClean="0"/>
              <a:t>, R. Hempelmann (2000).</a:t>
            </a:r>
          </a:p>
          <a:p>
            <a:pPr lvl="1" eaLnBrk="1" hangingPunct="1">
              <a:lnSpc>
                <a:spcPct val="95000"/>
              </a:lnSpc>
              <a:spcAft>
                <a:spcPct val="10000"/>
              </a:spcAft>
            </a:pPr>
            <a:r>
              <a:rPr lang="en-US" smtClean="0"/>
              <a:t>Quasielastic Neutron Scattering for the Investigation of Diffusive Motions in Solids and Liquids, Springer Tracts in Modern Physics</a:t>
            </a:r>
            <a:r>
              <a:rPr lang="en-US" b="0" smtClean="0"/>
              <a:t>, T. Springer (Berlin, Springer 1972).</a:t>
            </a:r>
          </a:p>
        </p:txBody>
      </p:sp>
    </p:spTree>
    <p:extLst>
      <p:ext uri="{BB962C8B-B14F-4D97-AF65-F5344CB8AC3E}">
        <p14:creationId xmlns:p14="http://schemas.microsoft.com/office/powerpoint/2010/main" val="3912657722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 Materials - 2</a:t>
            </a:r>
          </a:p>
        </p:txBody>
      </p:sp>
      <p:sp>
        <p:nvSpPr>
          <p:cNvPr id="204802" name="Rectangle 3"/>
          <p:cNvSpPr>
            <a:spLocks noChangeArrowheads="1"/>
          </p:cNvSpPr>
          <p:nvPr/>
        </p:nvSpPr>
        <p:spPr bwMode="auto">
          <a:xfrm>
            <a:off x="131763" y="592138"/>
            <a:ext cx="86487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sz="2600"/>
              <a:t>Classic Papers</a:t>
            </a:r>
          </a:p>
          <a:p>
            <a:pPr marL="625475" lvl="1" indent="-27940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400"/>
              <a:t>L. Van Hove</a:t>
            </a:r>
          </a:p>
          <a:p>
            <a:pPr lvl="2" indent="-230188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b="0"/>
              <a:t>Phys. Rev. </a:t>
            </a:r>
            <a:r>
              <a:rPr lang="en-US"/>
              <a:t>95</a:t>
            </a:r>
            <a:r>
              <a:rPr lang="en-US" b="0"/>
              <a:t>, 249 (1954)</a:t>
            </a:r>
          </a:p>
          <a:p>
            <a:pPr lvl="2" indent="-230188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b="0"/>
              <a:t>Phys. Rev. </a:t>
            </a:r>
            <a:r>
              <a:rPr lang="en-US"/>
              <a:t>95</a:t>
            </a:r>
            <a:r>
              <a:rPr lang="en-US" b="0"/>
              <a:t>, 1374 (1954)</a:t>
            </a:r>
          </a:p>
          <a:p>
            <a:pPr marL="625475" lvl="1" indent="-27940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400"/>
              <a:t>V. F. Sears</a:t>
            </a:r>
          </a:p>
          <a:p>
            <a:pPr lvl="2" indent="-230188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b="0"/>
              <a:t>Canadian J. Phys. </a:t>
            </a:r>
            <a:r>
              <a:rPr lang="en-US"/>
              <a:t>44</a:t>
            </a:r>
            <a:r>
              <a:rPr lang="en-US" b="0"/>
              <a:t>, 867 (1966)</a:t>
            </a:r>
          </a:p>
          <a:p>
            <a:pPr lvl="2" indent="-230188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b="0"/>
              <a:t>Canadian J. Phys. </a:t>
            </a:r>
            <a:r>
              <a:rPr lang="en-US"/>
              <a:t>44</a:t>
            </a:r>
            <a:r>
              <a:rPr lang="en-US" b="0"/>
              <a:t>, 1279 (1966)</a:t>
            </a:r>
          </a:p>
          <a:p>
            <a:pPr lvl="2" indent="-230188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b="0"/>
              <a:t>Canadian J. Phys. </a:t>
            </a:r>
            <a:r>
              <a:rPr lang="en-US"/>
              <a:t>44</a:t>
            </a:r>
            <a:r>
              <a:rPr lang="en-US" b="0"/>
              <a:t>, 1299 (1966)</a:t>
            </a:r>
          </a:p>
          <a:p>
            <a:pPr marL="625475" lvl="1" indent="-27940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400"/>
              <a:t>G. H. Vineyard</a:t>
            </a:r>
          </a:p>
          <a:p>
            <a:pPr lvl="2" indent="-230188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b="0"/>
              <a:t>Phys. Rev. </a:t>
            </a:r>
            <a:r>
              <a:rPr lang="en-US"/>
              <a:t>110</a:t>
            </a:r>
            <a:r>
              <a:rPr lang="en-US" b="0"/>
              <a:t>, 999 (1958)</a:t>
            </a:r>
          </a:p>
          <a:p>
            <a:pPr marL="625475" lvl="1" indent="-27940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400"/>
              <a:t>S. Chandrasekhar</a:t>
            </a:r>
          </a:p>
          <a:p>
            <a:pPr lvl="2" indent="-230188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b="0"/>
              <a:t>“Stochastic Problems in Physics and Astronomy”, Rev. Mod. Phys. </a:t>
            </a:r>
            <a:r>
              <a:rPr lang="en-US"/>
              <a:t>15</a:t>
            </a:r>
            <a:r>
              <a:rPr lang="en-US" b="0"/>
              <a:t>, 1 (1943) (not really QNS but great reference on diffusion models)</a:t>
            </a:r>
          </a:p>
          <a:p>
            <a:pPr marL="230188" indent="-230188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sz="2600"/>
              <a:t>Data Analysis – DAVE – NIST Center for Neutron Research</a:t>
            </a:r>
            <a:r>
              <a:rPr lang="en-US" sz="2400" b="0"/>
              <a:t> </a:t>
            </a:r>
            <a:r>
              <a:rPr lang="en-US" sz="2400" b="0">
                <a:hlinkClick r:id="rId2"/>
              </a:rPr>
              <a:t>http://www.ncnr.nist.gov/dave/</a:t>
            </a:r>
            <a:endParaRPr lang="en-US" sz="2400" b="0"/>
          </a:p>
        </p:txBody>
      </p:sp>
    </p:spTree>
    <p:extLst>
      <p:ext uri="{BB962C8B-B14F-4D97-AF65-F5344CB8AC3E}">
        <p14:creationId xmlns:p14="http://schemas.microsoft.com/office/powerpoint/2010/main" val="3765977803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>
          <a:xfrm>
            <a:off x="0" y="1062038"/>
            <a:ext cx="8990013" cy="454818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/>
              <a:t>QENS is an excellent technique to measure diffusive dynamics</a:t>
            </a:r>
          </a:p>
          <a:p>
            <a:pPr lvl="1" eaLnBrk="1" hangingPunct="1"/>
            <a:r>
              <a:rPr lang="en-US" sz="1800" dirty="0" smtClean="0"/>
              <a:t>Length scales/geometry accessible through Q-dependence</a:t>
            </a:r>
          </a:p>
          <a:p>
            <a:pPr lvl="1" eaLnBrk="1" hangingPunct="1"/>
            <a:r>
              <a:rPr lang="en-US" sz="1800" dirty="0" smtClean="0"/>
              <a:t>Many analytic models form a framework for comparison and parametric studies</a:t>
            </a:r>
          </a:p>
          <a:p>
            <a:pPr lvl="1" eaLnBrk="1" hangingPunct="1"/>
            <a:r>
              <a:rPr lang="en-US" sz="1800" dirty="0" smtClean="0"/>
              <a:t>Large range of time scales ( sub-picosecond &lt; t &lt; nanosecond (100’s </a:t>
            </a:r>
            <a:r>
              <a:rPr lang="en-US" sz="1800" dirty="0" err="1" smtClean="0"/>
              <a:t>nsec</a:t>
            </a:r>
            <a:r>
              <a:rPr lang="en-US" sz="1800" dirty="0" smtClean="0"/>
              <a:t> for NSE)</a:t>
            </a:r>
          </a:p>
          <a:p>
            <a:pPr lvl="1" eaLnBrk="1" hangingPunct="1"/>
            <a:r>
              <a:rPr lang="en-US" sz="1800" dirty="0" smtClean="0"/>
              <a:t>H-atom sensitivity </a:t>
            </a:r>
          </a:p>
          <a:p>
            <a:pPr eaLnBrk="1" hangingPunct="1"/>
            <a:r>
              <a:rPr lang="en-US" sz="2000" dirty="0" smtClean="0"/>
              <a:t>Instrument selection is a critical decision – the resolution must match the time scale of the expected motion</a:t>
            </a:r>
          </a:p>
          <a:p>
            <a:pPr eaLnBrk="1" hangingPunct="1"/>
            <a:r>
              <a:rPr lang="en-US" sz="2000" dirty="0" smtClean="0"/>
              <a:t>World-class instrumentation is currently available in the U.S.</a:t>
            </a:r>
          </a:p>
          <a:p>
            <a:pPr eaLnBrk="1" hangingPunct="1"/>
            <a:r>
              <a:rPr lang="en-US" sz="2000" dirty="0" smtClean="0"/>
              <a:t>Natural connection to theory (Molecular Dynamics Simulations)</a:t>
            </a:r>
          </a:p>
          <a:p>
            <a:pPr eaLnBrk="1" hangingPunct="1"/>
            <a:r>
              <a:rPr lang="en-US" sz="2000" dirty="0" smtClean="0"/>
              <a:t>Analysis Software</a:t>
            </a:r>
          </a:p>
          <a:p>
            <a:pPr lvl="1"/>
            <a:r>
              <a:rPr lang="en-US" sz="1600" dirty="0" smtClean="0"/>
              <a:t>DAVE at the NCNR at NIST – available from the NCNR Web site</a:t>
            </a:r>
          </a:p>
        </p:txBody>
      </p:sp>
    </p:spTree>
    <p:extLst>
      <p:ext uri="{BB962C8B-B14F-4D97-AF65-F5344CB8AC3E}">
        <p14:creationId xmlns:p14="http://schemas.microsoft.com/office/powerpoint/2010/main" val="43601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125" y="100013"/>
            <a:ext cx="8229600" cy="487954"/>
          </a:xfrm>
        </p:spPr>
        <p:txBody>
          <a:bodyPr/>
          <a:lstStyle/>
          <a:p>
            <a:pPr eaLnBrk="1" hangingPunct="1"/>
            <a:r>
              <a:rPr lang="en-US" dirty="0" smtClean="0"/>
              <a:t>Neutron Properties – H is our friend!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8690" y="4190539"/>
            <a:ext cx="8651875" cy="2550919"/>
          </a:xfrm>
        </p:spPr>
        <p:txBody>
          <a:bodyPr>
            <a:normAutofit fontScale="55000" lnSpcReduction="20000"/>
          </a:bodyPr>
          <a:lstStyle/>
          <a:p>
            <a:pPr marL="230188" lvl="1" indent="-230188" eaLnBrk="1" hangingPunct="1">
              <a:lnSpc>
                <a:spcPct val="110000"/>
              </a:lnSpc>
              <a:spcBef>
                <a:spcPts val="1400"/>
              </a:spcBef>
              <a:buFont typeface="Arial" charset="0"/>
              <a:buChar char="•"/>
            </a:pPr>
            <a:r>
              <a:rPr lang="en-US" sz="3200" dirty="0" smtClean="0"/>
              <a:t>Isotopic sensitivity of H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H has a large </a:t>
            </a:r>
            <a:r>
              <a:rPr lang="en-US" dirty="0" smtClean="0">
                <a:solidFill>
                  <a:srgbClr val="0000FF"/>
                </a:solidFill>
              </a:rPr>
              <a:t>incoherent </a:t>
            </a:r>
            <a:r>
              <a:rPr lang="en-US" dirty="0" smtClean="0"/>
              <a:t>neutron scattering cross-section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H and D have opposite signed scattering lengths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D has a much smaller cross section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/>
              <a:t>The signal from samples with H are often dominated by the </a:t>
            </a:r>
            <a:r>
              <a:rPr lang="en-US" dirty="0" smtClean="0">
                <a:solidFill>
                  <a:srgbClr val="0000FF"/>
                </a:solidFill>
              </a:rPr>
              <a:t>incoheren</a:t>
            </a:r>
            <a:r>
              <a:rPr lang="en-US" dirty="0" smtClean="0"/>
              <a:t>t scattering from H 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/>
              <a:t>The </a:t>
            </a:r>
            <a:r>
              <a:rPr lang="en-US" i="1" dirty="0" smtClean="0"/>
              <a:t>Q</a:t>
            </a:r>
            <a:r>
              <a:rPr lang="en-US" dirty="0" smtClean="0"/>
              <a:t> and </a:t>
            </a:r>
            <a:r>
              <a:rPr lang="en-US" i="1" dirty="0" smtClean="0">
                <a:latin typeface="Symbol" pitchFamily="18" charset="2"/>
              </a:rPr>
              <a:t>w</a:t>
            </a:r>
            <a:r>
              <a:rPr lang="en-US" dirty="0" smtClean="0"/>
              <a:t> ranges probed in QENS experiments is well-suited to the “self” part of the dynamic structure factor</a:t>
            </a:r>
          </a:p>
        </p:txBody>
      </p:sp>
      <p:pic>
        <p:nvPicPr>
          <p:cNvPr id="20483" name="Picture 4" descr="Neutron and x-ray scattering cross-sections compared. Note that neutrons penetrate through Al much better than x-rays do, yet are strongly scatered by hydrogen"/>
          <p:cNvPicPr>
            <a:picLocks noChangeAspect="1" noChangeArrowheads="1"/>
          </p:cNvPicPr>
          <p:nvPr/>
        </p:nvPicPr>
        <p:blipFill>
          <a:blip r:embed="rId2" cstate="print"/>
          <a:srcRect b="19063"/>
          <a:stretch>
            <a:fillRect/>
          </a:stretch>
        </p:blipFill>
        <p:spPr bwMode="auto">
          <a:xfrm>
            <a:off x="1746199" y="587457"/>
            <a:ext cx="5514975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6645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807913"/>
          </a:xfrm>
        </p:spPr>
        <p:txBody>
          <a:bodyPr/>
          <a:lstStyle/>
          <a:p>
            <a:r>
              <a:rPr lang="en-US" dirty="0"/>
              <a:t>Quasi-elastic Neutron </a:t>
            </a:r>
            <a:r>
              <a:rPr lang="en-US" dirty="0" smtClean="0"/>
              <a:t>Scattering</a:t>
            </a:r>
            <a:br>
              <a:rPr lang="en-US" dirty="0" smtClean="0"/>
            </a:br>
            <a:r>
              <a:rPr lang="en-US" sz="2400" dirty="0" smtClean="0"/>
              <a:t>Why </a:t>
            </a:r>
            <a:r>
              <a:rPr lang="en-US" sz="2400" dirty="0"/>
              <a:t>Should I Care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56" y="1157517"/>
            <a:ext cx="8643604" cy="5439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A</a:t>
            </a:r>
            <a:r>
              <a:rPr lang="en-US" sz="2400" dirty="0"/>
              <a:t>pplicable to wide range of science areas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Biology – water-solvent mediated dynamics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Chemistry – complex fluids, ionic liquids, porous media, surface interactions, water at interfaces, clays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Materials science – hydrogen storage, fuel cells, polymers, proton conductors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Probes true “diffusive” </a:t>
            </a:r>
            <a:r>
              <a:rPr lang="en-US" sz="2400" dirty="0" smtClean="0"/>
              <a:t>motions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Analytic models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Useful </a:t>
            </a:r>
            <a:r>
              <a:rPr lang="en-US" sz="2000" dirty="0"/>
              <a:t>for systematic </a:t>
            </a:r>
            <a:r>
              <a:rPr lang="en-US" sz="2000" dirty="0" smtClean="0"/>
              <a:t>comparisons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Close </a:t>
            </a:r>
            <a:r>
              <a:rPr lang="en-US" sz="2400" dirty="0"/>
              <a:t>ties to theory – particularly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Molecular </a:t>
            </a:r>
            <a:r>
              <a:rPr lang="en-US" sz="2400" dirty="0"/>
              <a:t>Dynamics </a:t>
            </a:r>
            <a:r>
              <a:rPr lang="en-US" sz="2400" dirty="0" smtClean="0"/>
              <a:t>simulations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Complementary</a:t>
            </a:r>
            <a:endParaRPr lang="en-US" sz="2400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Light </a:t>
            </a:r>
            <a:r>
              <a:rPr lang="en-US" dirty="0"/>
              <a:t>spectroscopy, NMR,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dielectric </a:t>
            </a:r>
            <a:r>
              <a:rPr lang="en-US" dirty="0"/>
              <a:t>relaxation</a:t>
            </a:r>
          </a:p>
          <a:p>
            <a:pPr>
              <a:lnSpc>
                <a:spcPct val="100000"/>
              </a:lnSpc>
              <a:buClr>
                <a:srgbClr val="006C3A"/>
              </a:buClr>
              <a:buFont typeface="Arial" pitchFamily="34" charset="0"/>
              <a:buChar char="•"/>
            </a:pPr>
            <a:r>
              <a:rPr lang="en-US" sz="2400" dirty="0"/>
              <a:t>Unique – Answers Questions you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cannot </a:t>
            </a:r>
            <a:r>
              <a:rPr lang="en-US" sz="2400" dirty="0"/>
              <a:t>address with other methods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706713"/>
              </p:ext>
            </p:extLst>
          </p:nvPr>
        </p:nvGraphicFramePr>
        <p:xfrm>
          <a:off x="4650997" y="2692227"/>
          <a:ext cx="4391856" cy="3511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130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Neutron Experiment</a:t>
            </a:r>
            <a:br>
              <a:rPr lang="en-US" smtClean="0"/>
            </a:br>
            <a:endParaRPr lang="en-US" smtClean="0"/>
          </a:p>
        </p:txBody>
      </p:sp>
      <p:sp>
        <p:nvSpPr>
          <p:cNvPr id="173074" name="Text Box 3"/>
          <p:cNvSpPr txBox="1">
            <a:spLocks noChangeArrowheads="1"/>
          </p:cNvSpPr>
          <p:nvPr/>
        </p:nvSpPr>
        <p:spPr bwMode="auto">
          <a:xfrm>
            <a:off x="152400" y="3776663"/>
            <a:ext cx="3184525" cy="23304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latin typeface="Arial" charset="0"/>
              </a:rPr>
              <a:t>Measure scattered neutrons as a function of </a:t>
            </a:r>
            <a:r>
              <a:rPr lang="en-US" sz="2000" b="0" i="1" dirty="0">
                <a:latin typeface="Arial" charset="0"/>
              </a:rPr>
              <a:t>Q</a:t>
            </a:r>
            <a:r>
              <a:rPr lang="en-US" sz="2000" b="0" dirty="0">
                <a:latin typeface="Arial" charset="0"/>
              </a:rPr>
              <a:t> and </a:t>
            </a:r>
            <a:r>
              <a:rPr lang="en-US" sz="2000" b="0" i="1" dirty="0">
                <a:latin typeface="Symbol" pitchFamily="18" charset="2"/>
              </a:rPr>
              <a:t>w </a:t>
            </a:r>
            <a:r>
              <a:rPr lang="en-US" sz="2000" b="0" i="1" dirty="0">
                <a:latin typeface="Arial" charset="0"/>
                <a:sym typeface="Symbol" pitchFamily="18" charset="2"/>
              </a:rPr>
              <a:t> S(</a:t>
            </a:r>
            <a:r>
              <a:rPr lang="en-US" sz="2000" b="0" i="1" dirty="0" err="1">
                <a:latin typeface="Arial" charset="0"/>
                <a:sym typeface="Symbol" pitchFamily="18" charset="2"/>
              </a:rPr>
              <a:t>Q,</a:t>
            </a:r>
            <a:r>
              <a:rPr lang="en-US" sz="2000" b="0" i="1" dirty="0" err="1">
                <a:latin typeface="Symbol" pitchFamily="18" charset="2"/>
                <a:sym typeface="Symbol" pitchFamily="18" charset="2"/>
              </a:rPr>
              <a:t>w</a:t>
            </a:r>
            <a:r>
              <a:rPr lang="en-US" sz="2000" b="0" i="1" dirty="0">
                <a:latin typeface="Arial" charset="0"/>
                <a:sym typeface="Symbol" pitchFamily="18" charset="2"/>
              </a:rPr>
              <a:t>)</a:t>
            </a:r>
            <a:r>
              <a:rPr lang="en-US" sz="2000" b="0" i="1" dirty="0">
                <a:latin typeface="Arial" charset="0"/>
              </a:rPr>
              <a:t>.</a:t>
            </a:r>
            <a:r>
              <a:rPr lang="en-US" sz="2000" b="0" dirty="0">
                <a:latin typeface="Arial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sz="2000" b="0" i="1" dirty="0">
                <a:latin typeface="Symbol" pitchFamily="18" charset="2"/>
              </a:rPr>
              <a:t>w</a:t>
            </a:r>
            <a:r>
              <a:rPr lang="en-US" sz="2000" b="0" dirty="0">
                <a:latin typeface="Arial" charset="0"/>
              </a:rPr>
              <a:t> = 0 </a:t>
            </a:r>
            <a:r>
              <a:rPr lang="en-US" sz="2400" b="0" i="1" dirty="0">
                <a:latin typeface="Arial" charset="0"/>
                <a:sym typeface="Symbol" pitchFamily="18" charset="2"/>
              </a:rPr>
              <a:t></a:t>
            </a:r>
            <a:r>
              <a:rPr lang="en-US" sz="2000" b="0" dirty="0">
                <a:latin typeface="Arial" charset="0"/>
              </a:rPr>
              <a:t> elastic</a:t>
            </a:r>
          </a:p>
          <a:p>
            <a:pPr>
              <a:spcBef>
                <a:spcPct val="20000"/>
              </a:spcBef>
            </a:pPr>
            <a:r>
              <a:rPr lang="en-US" sz="2000" b="0" i="1" dirty="0">
                <a:latin typeface="Symbol" pitchFamily="18" charset="2"/>
              </a:rPr>
              <a:t>w</a:t>
            </a:r>
            <a:r>
              <a:rPr lang="en-US" sz="2000" b="0" dirty="0">
                <a:latin typeface="Arial" charset="0"/>
              </a:rPr>
              <a:t> ≠ 0 </a:t>
            </a:r>
            <a:r>
              <a:rPr lang="en-US" sz="2400" b="0" i="1" dirty="0">
                <a:latin typeface="Arial" charset="0"/>
                <a:sym typeface="Symbol" pitchFamily="18" charset="2"/>
              </a:rPr>
              <a:t></a:t>
            </a:r>
            <a:r>
              <a:rPr lang="en-US" sz="2000" b="0" dirty="0">
                <a:latin typeface="Arial" charset="0"/>
              </a:rPr>
              <a:t> inelastic</a:t>
            </a:r>
          </a:p>
          <a:p>
            <a:pPr>
              <a:spcBef>
                <a:spcPct val="20000"/>
              </a:spcBef>
            </a:pPr>
            <a:r>
              <a:rPr lang="en-US" sz="2000" i="1" dirty="0">
                <a:latin typeface="Symbol" pitchFamily="18" charset="2"/>
              </a:rPr>
              <a:t>w</a:t>
            </a:r>
            <a:r>
              <a:rPr lang="en-US" sz="2000" dirty="0">
                <a:latin typeface="Arial" charset="0"/>
              </a:rPr>
              <a:t> near 0 </a:t>
            </a:r>
            <a:r>
              <a:rPr lang="en-US" sz="2400" i="1" dirty="0">
                <a:latin typeface="Arial" charset="0"/>
                <a:sym typeface="Symbol" pitchFamily="18" charset="2"/>
              </a:rPr>
              <a:t>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quasielastic</a:t>
            </a:r>
            <a:endParaRPr lang="en-US" sz="2000" dirty="0">
              <a:latin typeface="Arial" charset="0"/>
            </a:endParaRPr>
          </a:p>
        </p:txBody>
      </p:sp>
      <p:sp>
        <p:nvSpPr>
          <p:cNvPr id="173075" name="Line 5"/>
          <p:cNvSpPr>
            <a:spLocks noChangeShapeType="1"/>
          </p:cNvSpPr>
          <p:nvPr/>
        </p:nvSpPr>
        <p:spPr bwMode="auto">
          <a:xfrm rot="3301306">
            <a:off x="2668588" y="4135438"/>
            <a:ext cx="2595562" cy="2143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3076" name="Line 6"/>
          <p:cNvSpPr>
            <a:spLocks noChangeShapeType="1"/>
          </p:cNvSpPr>
          <p:nvPr/>
        </p:nvSpPr>
        <p:spPr bwMode="auto">
          <a:xfrm rot="-2702416">
            <a:off x="2813844" y="2012156"/>
            <a:ext cx="319405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73063" name="Object 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4656851"/>
              </p:ext>
            </p:extLst>
          </p:nvPr>
        </p:nvGraphicFramePr>
        <p:xfrm>
          <a:off x="5293607" y="1588134"/>
          <a:ext cx="3727450" cy="263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" name="Equation" r:id="rId3" imgW="1866600" imgH="1320480" progId="Equation.3">
                  <p:embed/>
                </p:oleObj>
              </mc:Choice>
              <mc:Fallback>
                <p:oleObj name="Equation" r:id="rId3" imgW="186660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3607" y="1588134"/>
                        <a:ext cx="3727450" cy="26368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4" name="Object 8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47863" y="2984500"/>
          <a:ext cx="147637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" name="Equation" r:id="rId5" imgW="152280" imgH="317160" progId="Equation.3">
                  <p:embed/>
                </p:oleObj>
              </mc:Choice>
              <mc:Fallback>
                <p:oleObj name="Equation" r:id="rId5" imgW="15228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2984500"/>
                        <a:ext cx="147637" cy="144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77" name="Line 9"/>
          <p:cNvSpPr>
            <a:spLocks noChangeShapeType="1"/>
          </p:cNvSpPr>
          <p:nvPr/>
        </p:nvSpPr>
        <p:spPr bwMode="auto">
          <a:xfrm>
            <a:off x="533400" y="3113088"/>
            <a:ext cx="2371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3078" name="AutoShape 10"/>
          <p:cNvSpPr>
            <a:spLocks noChangeArrowheads="1"/>
          </p:cNvSpPr>
          <p:nvPr/>
        </p:nvSpPr>
        <p:spPr bwMode="auto">
          <a:xfrm>
            <a:off x="2720975" y="2446338"/>
            <a:ext cx="1295400" cy="1295400"/>
          </a:xfrm>
          <a:prstGeom prst="irregularSeal2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Arial" charset="0"/>
            </a:endParaRPr>
          </a:p>
        </p:txBody>
      </p:sp>
      <p:graphicFrame>
        <p:nvGraphicFramePr>
          <p:cNvPr id="173067" name="Object 11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03363" y="2184400"/>
          <a:ext cx="4254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" name="Equation" r:id="rId7" imgW="164880" imgH="266400" progId="Equation.3">
                  <p:embed/>
                </p:oleObj>
              </mc:Choice>
              <mc:Fallback>
                <p:oleObj name="Equation" r:id="rId7" imgW="1648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2184400"/>
                        <a:ext cx="42545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8" name="Object 12"/>
          <p:cNvGraphicFramePr>
            <a:graphicFrameLocks noChangeAspect="1"/>
          </p:cNvGraphicFramePr>
          <p:nvPr/>
        </p:nvGraphicFramePr>
        <p:xfrm>
          <a:off x="3981450" y="1331913"/>
          <a:ext cx="522288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" name="Equation" r:id="rId9" imgW="203040" imgH="279360" progId="Equation.3">
                  <p:embed/>
                </p:oleObj>
              </mc:Choice>
              <mc:Fallback>
                <p:oleObj name="Equation" r:id="rId9" imgW="203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1331913"/>
                        <a:ext cx="522288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79" name="Text Box 13"/>
          <p:cNvSpPr txBox="1">
            <a:spLocks noChangeArrowheads="1"/>
          </p:cNvSpPr>
          <p:nvPr/>
        </p:nvSpPr>
        <p:spPr bwMode="auto">
          <a:xfrm>
            <a:off x="801688" y="2727325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incident neutron</a:t>
            </a:r>
          </a:p>
        </p:txBody>
      </p:sp>
      <p:sp>
        <p:nvSpPr>
          <p:cNvPr id="173080" name="Text Box 14"/>
          <p:cNvSpPr txBox="1">
            <a:spLocks noChangeArrowheads="1"/>
          </p:cNvSpPr>
          <p:nvPr/>
        </p:nvSpPr>
        <p:spPr bwMode="auto">
          <a:xfrm>
            <a:off x="3187700" y="788988"/>
            <a:ext cx="207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scattered neutron</a:t>
            </a:r>
          </a:p>
        </p:txBody>
      </p:sp>
      <p:sp>
        <p:nvSpPr>
          <p:cNvPr id="173081" name="Text Box 15"/>
          <p:cNvSpPr txBox="1">
            <a:spLocks noChangeArrowheads="1"/>
          </p:cNvSpPr>
          <p:nvPr/>
        </p:nvSpPr>
        <p:spPr bwMode="auto">
          <a:xfrm>
            <a:off x="2882900" y="29098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  <a:latin typeface="Arial" charset="0"/>
              </a:rPr>
              <a:t>sample</a:t>
            </a:r>
          </a:p>
        </p:txBody>
      </p:sp>
      <p:graphicFrame>
        <p:nvGraphicFramePr>
          <p:cNvPr id="173072" name="Object 16"/>
          <p:cNvGraphicFramePr>
            <a:graphicFrameLocks noChangeAspect="1"/>
          </p:cNvGraphicFramePr>
          <p:nvPr/>
        </p:nvGraphicFramePr>
        <p:xfrm>
          <a:off x="4760913" y="5276850"/>
          <a:ext cx="3206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" name="Equation" r:id="rId11" imgW="228600" imgH="355320" progId="Equation.3">
                  <p:embed/>
                </p:oleObj>
              </mc:Choice>
              <mc:Fallback>
                <p:oleObj name="Equation" r:id="rId11" imgW="2286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3" y="5276850"/>
                        <a:ext cx="320675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82" name="Oval 17"/>
          <p:cNvSpPr>
            <a:spLocks noChangeArrowheads="1"/>
          </p:cNvSpPr>
          <p:nvPr/>
        </p:nvSpPr>
        <p:spPr bwMode="auto">
          <a:xfrm>
            <a:off x="5543550" y="496888"/>
            <a:ext cx="163513" cy="142875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BottomRight">
              <a:rot lat="18000000" lon="3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173083" name="Text Box 18"/>
          <p:cNvSpPr txBox="1">
            <a:spLocks noChangeArrowheads="1"/>
          </p:cNvSpPr>
          <p:nvPr/>
        </p:nvSpPr>
        <p:spPr bwMode="auto">
          <a:xfrm>
            <a:off x="5761038" y="719138"/>
            <a:ext cx="1141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Arial" charset="0"/>
              </a:rPr>
              <a:t>detector</a:t>
            </a:r>
          </a:p>
        </p:txBody>
      </p:sp>
      <p:sp>
        <p:nvSpPr>
          <p:cNvPr id="2" name="Round Same Side Corner Rectangle 1"/>
          <p:cNvSpPr/>
          <p:nvPr/>
        </p:nvSpPr>
        <p:spPr>
          <a:xfrm>
            <a:off x="5664230" y="4337873"/>
            <a:ext cx="2079139" cy="1955415"/>
          </a:xfrm>
          <a:prstGeom prst="round2Same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47713851"/>
              </p:ext>
            </p:extLst>
          </p:nvPr>
        </p:nvGraphicFramePr>
        <p:xfrm>
          <a:off x="5981487" y="4502780"/>
          <a:ext cx="1444625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" name="Equation" r:id="rId13" imgW="723600" imgH="812520" progId="Equation.3">
                  <p:embed/>
                </p:oleObj>
              </mc:Choice>
              <mc:Fallback>
                <p:oleObj name="Equation" r:id="rId13" imgW="723600" imgH="81252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487" y="4502780"/>
                        <a:ext cx="1444625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821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134938" y="153988"/>
            <a:ext cx="8775700" cy="496290"/>
          </a:xfrm>
        </p:spPr>
        <p:txBody>
          <a:bodyPr/>
          <a:lstStyle/>
          <a:p>
            <a:pPr eaLnBrk="1" hangingPunct="1"/>
            <a:r>
              <a:rPr lang="en-US" dirty="0" smtClean="0"/>
              <a:t>Quasi-Elastic Neutron Scattering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3998942" y="708248"/>
            <a:ext cx="5033962" cy="295978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Neutron exchanges small amount of energy with atoms in the sample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Harmonic motions look like flat background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Vibrations are often treated as Inelastic Debye-Waller Factor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Maximum of intensity is always at </a:t>
            </a:r>
            <a:r>
              <a:rPr lang="en-US" sz="2000" dirty="0" smtClean="0">
                <a:latin typeface="Symbol" pitchFamily="18" charset="2"/>
              </a:rPr>
              <a:t>w </a:t>
            </a:r>
            <a:r>
              <a:rPr lang="en-US" sz="2000" dirty="0" smtClean="0"/>
              <a:t>= 0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Samples the component of motion along Q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Low-Q – typically less than 5 Å</a:t>
            </a:r>
            <a:r>
              <a:rPr lang="en-US" sz="2000" baseline="30000" dirty="0" smtClean="0"/>
              <a:t>-1</a:t>
            </a:r>
          </a:p>
        </p:txBody>
      </p:sp>
      <p:pic>
        <p:nvPicPr>
          <p:cNvPr id="19462" name="Picture 7" descr="MCj024162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" y="952500"/>
            <a:ext cx="2930525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3" name="Group 8"/>
          <p:cNvGrpSpPr>
            <a:grpSpLocks/>
          </p:cNvGrpSpPr>
          <p:nvPr/>
        </p:nvGrpSpPr>
        <p:grpSpPr bwMode="auto">
          <a:xfrm>
            <a:off x="4446588" y="4310063"/>
            <a:ext cx="4537075" cy="2366962"/>
            <a:chOff x="2738" y="2594"/>
            <a:chExt cx="2858" cy="1491"/>
          </a:xfrm>
        </p:grpSpPr>
        <p:sp>
          <p:nvSpPr>
            <p:cNvPr id="19516" name="Rectangle 9"/>
            <p:cNvSpPr>
              <a:spLocks noChangeArrowheads="1"/>
            </p:cNvSpPr>
            <p:nvPr/>
          </p:nvSpPr>
          <p:spPr bwMode="auto">
            <a:xfrm>
              <a:off x="2738" y="2594"/>
              <a:ext cx="2858" cy="14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  <p:grpSp>
          <p:nvGrpSpPr>
            <p:cNvPr id="19517" name="Group 10"/>
            <p:cNvGrpSpPr>
              <a:grpSpLocks/>
            </p:cNvGrpSpPr>
            <p:nvPr/>
          </p:nvGrpSpPr>
          <p:grpSpPr bwMode="auto">
            <a:xfrm>
              <a:off x="2767" y="2653"/>
              <a:ext cx="2544" cy="1367"/>
              <a:chOff x="2767" y="2653"/>
              <a:chExt cx="2544" cy="1367"/>
            </a:xfrm>
          </p:grpSpPr>
          <p:grpSp>
            <p:nvGrpSpPr>
              <p:cNvPr id="19518" name="Group 11"/>
              <p:cNvGrpSpPr>
                <a:grpSpLocks/>
              </p:cNvGrpSpPr>
              <p:nvPr/>
            </p:nvGrpSpPr>
            <p:grpSpPr bwMode="auto">
              <a:xfrm>
                <a:off x="3109" y="2685"/>
                <a:ext cx="122" cy="241"/>
                <a:chOff x="3109" y="2685"/>
                <a:chExt cx="122" cy="241"/>
              </a:xfrm>
            </p:grpSpPr>
            <p:sp>
              <p:nvSpPr>
                <p:cNvPr id="19594" name="Line 12"/>
                <p:cNvSpPr>
                  <a:spLocks noChangeShapeType="1"/>
                </p:cNvSpPr>
                <p:nvPr/>
              </p:nvSpPr>
              <p:spPr bwMode="auto">
                <a:xfrm rot="17217634" flipV="1">
                  <a:off x="3069" y="2725"/>
                  <a:ext cx="201" cy="1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95" name="Oval 13"/>
                <p:cNvSpPr>
                  <a:spLocks noChangeArrowheads="1"/>
                </p:cNvSpPr>
                <p:nvPr/>
              </p:nvSpPr>
              <p:spPr bwMode="auto">
                <a:xfrm rot="-4382366">
                  <a:off x="3165" y="2866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19" name="Group 14"/>
              <p:cNvGrpSpPr>
                <a:grpSpLocks/>
              </p:cNvGrpSpPr>
              <p:nvPr/>
            </p:nvGrpSpPr>
            <p:grpSpPr bwMode="auto">
              <a:xfrm rot="8930442">
                <a:off x="3102" y="3390"/>
                <a:ext cx="156" cy="102"/>
                <a:chOff x="3294" y="2721"/>
                <a:chExt cx="156" cy="102"/>
              </a:xfrm>
            </p:grpSpPr>
            <p:sp>
              <p:nvSpPr>
                <p:cNvPr id="1959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3321" y="2721"/>
                  <a:ext cx="129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93" name="Oval 16"/>
                <p:cNvSpPr>
                  <a:spLocks noChangeArrowheads="1"/>
                </p:cNvSpPr>
                <p:nvPr/>
              </p:nvSpPr>
              <p:spPr bwMode="auto">
                <a:xfrm>
                  <a:off x="3294" y="2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0" name="Group 17"/>
              <p:cNvGrpSpPr>
                <a:grpSpLocks/>
              </p:cNvGrpSpPr>
              <p:nvPr/>
            </p:nvGrpSpPr>
            <p:grpSpPr bwMode="auto">
              <a:xfrm>
                <a:off x="3517" y="2932"/>
                <a:ext cx="129" cy="79"/>
                <a:chOff x="3517" y="2932"/>
                <a:chExt cx="129" cy="79"/>
              </a:xfrm>
            </p:grpSpPr>
            <p:sp>
              <p:nvSpPr>
                <p:cNvPr id="19590" name="Line 18"/>
                <p:cNvSpPr>
                  <a:spLocks noChangeShapeType="1"/>
                </p:cNvSpPr>
                <p:nvPr/>
              </p:nvSpPr>
              <p:spPr bwMode="auto">
                <a:xfrm rot="12120677" flipV="1">
                  <a:off x="3517" y="2936"/>
                  <a:ext cx="92" cy="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91" name="Oval 19"/>
                <p:cNvSpPr>
                  <a:spLocks noChangeArrowheads="1"/>
                </p:cNvSpPr>
                <p:nvPr/>
              </p:nvSpPr>
              <p:spPr bwMode="auto">
                <a:xfrm rot="-9479323">
                  <a:off x="3586" y="2932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1" name="Group 20"/>
              <p:cNvGrpSpPr>
                <a:grpSpLocks/>
              </p:cNvGrpSpPr>
              <p:nvPr/>
            </p:nvGrpSpPr>
            <p:grpSpPr bwMode="auto">
              <a:xfrm>
                <a:off x="3586" y="2961"/>
                <a:ext cx="218" cy="158"/>
                <a:chOff x="3586" y="2961"/>
                <a:chExt cx="218" cy="158"/>
              </a:xfrm>
            </p:grpSpPr>
            <p:sp>
              <p:nvSpPr>
                <p:cNvPr id="19588" name="Line 21"/>
                <p:cNvSpPr>
                  <a:spLocks noChangeShapeType="1"/>
                </p:cNvSpPr>
                <p:nvPr/>
              </p:nvSpPr>
              <p:spPr bwMode="auto">
                <a:xfrm rot="20934377" flipV="1">
                  <a:off x="3601" y="2961"/>
                  <a:ext cx="203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89" name="Oval 22"/>
                <p:cNvSpPr>
                  <a:spLocks noChangeArrowheads="1"/>
                </p:cNvSpPr>
                <p:nvPr/>
              </p:nvSpPr>
              <p:spPr bwMode="auto">
                <a:xfrm rot="-665623">
                  <a:off x="3586" y="3059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2" name="Group 23"/>
              <p:cNvGrpSpPr>
                <a:grpSpLocks/>
              </p:cNvGrpSpPr>
              <p:nvPr/>
            </p:nvGrpSpPr>
            <p:grpSpPr bwMode="auto">
              <a:xfrm rot="7762159">
                <a:off x="4236" y="2910"/>
                <a:ext cx="156" cy="102"/>
                <a:chOff x="3294" y="2721"/>
                <a:chExt cx="156" cy="102"/>
              </a:xfrm>
            </p:grpSpPr>
            <p:sp>
              <p:nvSpPr>
                <p:cNvPr id="19586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3321" y="2721"/>
                  <a:ext cx="129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87" name="Oval 25"/>
                <p:cNvSpPr>
                  <a:spLocks noChangeArrowheads="1"/>
                </p:cNvSpPr>
                <p:nvPr/>
              </p:nvSpPr>
              <p:spPr bwMode="auto">
                <a:xfrm>
                  <a:off x="3294" y="2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3" name="Group 26"/>
              <p:cNvGrpSpPr>
                <a:grpSpLocks/>
              </p:cNvGrpSpPr>
              <p:nvPr/>
            </p:nvGrpSpPr>
            <p:grpSpPr bwMode="auto">
              <a:xfrm>
                <a:off x="4000" y="3212"/>
                <a:ext cx="185" cy="198"/>
                <a:chOff x="4000" y="3212"/>
                <a:chExt cx="185" cy="198"/>
              </a:xfrm>
            </p:grpSpPr>
            <p:sp>
              <p:nvSpPr>
                <p:cNvPr id="19584" name="Line 27"/>
                <p:cNvSpPr>
                  <a:spLocks noChangeShapeType="1"/>
                </p:cNvSpPr>
                <p:nvPr/>
              </p:nvSpPr>
              <p:spPr bwMode="auto">
                <a:xfrm rot="4079323" flipV="1">
                  <a:off x="4021" y="3246"/>
                  <a:ext cx="198" cy="13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85" name="Oval 28"/>
                <p:cNvSpPr>
                  <a:spLocks noChangeArrowheads="1"/>
                </p:cNvSpPr>
                <p:nvPr/>
              </p:nvSpPr>
              <p:spPr bwMode="auto">
                <a:xfrm rot="4079323">
                  <a:off x="4000" y="3215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4" name="Group 29"/>
              <p:cNvGrpSpPr>
                <a:grpSpLocks/>
              </p:cNvGrpSpPr>
              <p:nvPr/>
            </p:nvGrpSpPr>
            <p:grpSpPr bwMode="auto">
              <a:xfrm>
                <a:off x="3906" y="3552"/>
                <a:ext cx="104" cy="229"/>
                <a:chOff x="3906" y="3552"/>
                <a:chExt cx="104" cy="229"/>
              </a:xfrm>
            </p:grpSpPr>
            <p:sp>
              <p:nvSpPr>
                <p:cNvPr id="19582" name="Line 30"/>
                <p:cNvSpPr>
                  <a:spLocks noChangeShapeType="1"/>
                </p:cNvSpPr>
                <p:nvPr/>
              </p:nvSpPr>
              <p:spPr bwMode="auto">
                <a:xfrm rot="16469076" flipV="1">
                  <a:off x="3851" y="3607"/>
                  <a:ext cx="198" cy="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83" name="Oval 31"/>
                <p:cNvSpPr>
                  <a:spLocks noChangeArrowheads="1"/>
                </p:cNvSpPr>
                <p:nvPr/>
              </p:nvSpPr>
              <p:spPr bwMode="auto">
                <a:xfrm rot="-5130924">
                  <a:off x="3950" y="3721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5" name="Group 32"/>
              <p:cNvGrpSpPr>
                <a:grpSpLocks/>
              </p:cNvGrpSpPr>
              <p:nvPr/>
            </p:nvGrpSpPr>
            <p:grpSpPr bwMode="auto">
              <a:xfrm>
                <a:off x="3030" y="3705"/>
                <a:ext cx="219" cy="150"/>
                <a:chOff x="3030" y="3705"/>
                <a:chExt cx="219" cy="150"/>
              </a:xfrm>
            </p:grpSpPr>
            <p:sp>
              <p:nvSpPr>
                <p:cNvPr id="19580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057" y="3705"/>
                  <a:ext cx="192" cy="1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81" name="Oval 34"/>
                <p:cNvSpPr>
                  <a:spLocks noChangeArrowheads="1"/>
                </p:cNvSpPr>
                <p:nvPr/>
              </p:nvSpPr>
              <p:spPr bwMode="auto">
                <a:xfrm>
                  <a:off x="3030" y="3795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6" name="Group 35"/>
              <p:cNvGrpSpPr>
                <a:grpSpLocks/>
              </p:cNvGrpSpPr>
              <p:nvPr/>
            </p:nvGrpSpPr>
            <p:grpSpPr bwMode="auto">
              <a:xfrm>
                <a:off x="4346" y="3280"/>
                <a:ext cx="99" cy="133"/>
                <a:chOff x="4346" y="3280"/>
                <a:chExt cx="99" cy="133"/>
              </a:xfrm>
            </p:grpSpPr>
            <p:sp>
              <p:nvSpPr>
                <p:cNvPr id="19578" name="Line 36"/>
                <p:cNvSpPr>
                  <a:spLocks noChangeShapeType="1"/>
                </p:cNvSpPr>
                <p:nvPr/>
              </p:nvSpPr>
              <p:spPr bwMode="auto">
                <a:xfrm rot="16668918" flipV="1">
                  <a:off x="4337" y="3289"/>
                  <a:ext cx="99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79" name="Oval 37"/>
                <p:cNvSpPr>
                  <a:spLocks noChangeArrowheads="1"/>
                </p:cNvSpPr>
                <p:nvPr/>
              </p:nvSpPr>
              <p:spPr bwMode="auto">
                <a:xfrm rot="-4931082">
                  <a:off x="4385" y="335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7" name="Group 38"/>
              <p:cNvGrpSpPr>
                <a:grpSpLocks/>
              </p:cNvGrpSpPr>
              <p:nvPr/>
            </p:nvGrpSpPr>
            <p:grpSpPr bwMode="auto">
              <a:xfrm>
                <a:off x="4121" y="3568"/>
                <a:ext cx="181" cy="141"/>
                <a:chOff x="4121" y="3568"/>
                <a:chExt cx="181" cy="141"/>
              </a:xfrm>
            </p:grpSpPr>
            <p:sp>
              <p:nvSpPr>
                <p:cNvPr id="19576" name="Line 39"/>
                <p:cNvSpPr>
                  <a:spLocks noChangeShapeType="1"/>
                </p:cNvSpPr>
                <p:nvPr/>
              </p:nvSpPr>
              <p:spPr bwMode="auto">
                <a:xfrm rot="9479323" flipV="1">
                  <a:off x="4121" y="3620"/>
                  <a:ext cx="173" cy="8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77" name="Oval 40"/>
                <p:cNvSpPr>
                  <a:spLocks noChangeArrowheads="1"/>
                </p:cNvSpPr>
                <p:nvPr/>
              </p:nvSpPr>
              <p:spPr bwMode="auto">
                <a:xfrm rot="9479323">
                  <a:off x="4242" y="3568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8" name="Group 41"/>
              <p:cNvGrpSpPr>
                <a:grpSpLocks/>
              </p:cNvGrpSpPr>
              <p:nvPr/>
            </p:nvGrpSpPr>
            <p:grpSpPr bwMode="auto">
              <a:xfrm>
                <a:off x="3744" y="3754"/>
                <a:ext cx="163" cy="235"/>
                <a:chOff x="4077" y="3835"/>
                <a:chExt cx="163" cy="235"/>
              </a:xfrm>
            </p:grpSpPr>
            <p:sp>
              <p:nvSpPr>
                <p:cNvPr id="19574" name="Line 42"/>
                <p:cNvSpPr>
                  <a:spLocks noChangeShapeType="1"/>
                </p:cNvSpPr>
                <p:nvPr/>
              </p:nvSpPr>
              <p:spPr bwMode="auto">
                <a:xfrm rot="4787761" flipV="1">
                  <a:off x="4068" y="3899"/>
                  <a:ext cx="221" cy="1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75" name="Oval 43"/>
                <p:cNvSpPr>
                  <a:spLocks noChangeArrowheads="1"/>
                </p:cNvSpPr>
                <p:nvPr/>
              </p:nvSpPr>
              <p:spPr bwMode="auto">
                <a:xfrm rot="4787761">
                  <a:off x="4077" y="3835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9" name="Group 44"/>
              <p:cNvGrpSpPr>
                <a:grpSpLocks/>
              </p:cNvGrpSpPr>
              <p:nvPr/>
            </p:nvGrpSpPr>
            <p:grpSpPr bwMode="auto">
              <a:xfrm>
                <a:off x="4477" y="3717"/>
                <a:ext cx="240" cy="116"/>
                <a:chOff x="4477" y="3717"/>
                <a:chExt cx="240" cy="116"/>
              </a:xfrm>
            </p:grpSpPr>
            <p:sp>
              <p:nvSpPr>
                <p:cNvPr id="19572" name="Line 45"/>
                <p:cNvSpPr>
                  <a:spLocks noChangeShapeType="1"/>
                </p:cNvSpPr>
                <p:nvPr/>
              </p:nvSpPr>
              <p:spPr bwMode="auto">
                <a:xfrm rot="1148018" flipV="1">
                  <a:off x="4516" y="3717"/>
                  <a:ext cx="201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73" name="Oval 46"/>
                <p:cNvSpPr>
                  <a:spLocks noChangeArrowheads="1"/>
                </p:cNvSpPr>
                <p:nvPr/>
              </p:nvSpPr>
              <p:spPr bwMode="auto">
                <a:xfrm rot="1148018">
                  <a:off x="4477" y="3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0" name="Group 47"/>
              <p:cNvGrpSpPr>
                <a:grpSpLocks/>
              </p:cNvGrpSpPr>
              <p:nvPr/>
            </p:nvGrpSpPr>
            <p:grpSpPr bwMode="auto">
              <a:xfrm>
                <a:off x="5122" y="3817"/>
                <a:ext cx="140" cy="104"/>
                <a:chOff x="5122" y="3817"/>
                <a:chExt cx="140" cy="104"/>
              </a:xfrm>
            </p:grpSpPr>
            <p:sp>
              <p:nvSpPr>
                <p:cNvPr id="19570" name="Line 48"/>
                <p:cNvSpPr>
                  <a:spLocks noChangeShapeType="1"/>
                </p:cNvSpPr>
                <p:nvPr/>
              </p:nvSpPr>
              <p:spPr bwMode="auto">
                <a:xfrm rot="10040847" flipV="1">
                  <a:off x="5122" y="3853"/>
                  <a:ext cx="118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71" name="Oval 49"/>
                <p:cNvSpPr>
                  <a:spLocks noChangeArrowheads="1"/>
                </p:cNvSpPr>
                <p:nvPr/>
              </p:nvSpPr>
              <p:spPr bwMode="auto">
                <a:xfrm rot="10040847">
                  <a:off x="5202" y="3817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1" name="Group 50"/>
              <p:cNvGrpSpPr>
                <a:grpSpLocks/>
              </p:cNvGrpSpPr>
              <p:nvPr/>
            </p:nvGrpSpPr>
            <p:grpSpPr bwMode="auto">
              <a:xfrm rot="-7292087">
                <a:off x="5046" y="2718"/>
                <a:ext cx="156" cy="102"/>
                <a:chOff x="3294" y="2721"/>
                <a:chExt cx="156" cy="102"/>
              </a:xfrm>
            </p:grpSpPr>
            <p:sp>
              <p:nvSpPr>
                <p:cNvPr id="19568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3321" y="2721"/>
                  <a:ext cx="129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69" name="Oval 52"/>
                <p:cNvSpPr>
                  <a:spLocks noChangeArrowheads="1"/>
                </p:cNvSpPr>
                <p:nvPr/>
              </p:nvSpPr>
              <p:spPr bwMode="auto">
                <a:xfrm>
                  <a:off x="3294" y="2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2" name="Group 53"/>
              <p:cNvGrpSpPr>
                <a:grpSpLocks/>
              </p:cNvGrpSpPr>
              <p:nvPr/>
            </p:nvGrpSpPr>
            <p:grpSpPr bwMode="auto">
              <a:xfrm>
                <a:off x="4787" y="3729"/>
                <a:ext cx="146" cy="291"/>
                <a:chOff x="4787" y="3729"/>
                <a:chExt cx="146" cy="291"/>
              </a:xfrm>
            </p:grpSpPr>
            <p:sp>
              <p:nvSpPr>
                <p:cNvPr id="19566" name="Line 54"/>
                <p:cNvSpPr>
                  <a:spLocks noChangeShapeType="1"/>
                </p:cNvSpPr>
                <p:nvPr/>
              </p:nvSpPr>
              <p:spPr bwMode="auto">
                <a:xfrm rot="7762159" flipV="1">
                  <a:off x="4735" y="3822"/>
                  <a:ext cx="250" cy="1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67" name="Oval 55"/>
                <p:cNvSpPr>
                  <a:spLocks noChangeArrowheads="1"/>
                </p:cNvSpPr>
                <p:nvPr/>
              </p:nvSpPr>
              <p:spPr bwMode="auto">
                <a:xfrm rot="7762159">
                  <a:off x="4856" y="3729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3" name="Group 56"/>
              <p:cNvGrpSpPr>
                <a:grpSpLocks/>
              </p:cNvGrpSpPr>
              <p:nvPr/>
            </p:nvGrpSpPr>
            <p:grpSpPr bwMode="auto">
              <a:xfrm rot="-7292087">
                <a:off x="5172" y="3180"/>
                <a:ext cx="156" cy="102"/>
                <a:chOff x="3294" y="2721"/>
                <a:chExt cx="156" cy="102"/>
              </a:xfrm>
            </p:grpSpPr>
            <p:sp>
              <p:nvSpPr>
                <p:cNvPr id="19564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3321" y="2721"/>
                  <a:ext cx="129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65" name="Oval 58"/>
                <p:cNvSpPr>
                  <a:spLocks noChangeArrowheads="1"/>
                </p:cNvSpPr>
                <p:nvPr/>
              </p:nvSpPr>
              <p:spPr bwMode="auto">
                <a:xfrm>
                  <a:off x="3294" y="2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4" name="Group 59"/>
              <p:cNvGrpSpPr>
                <a:grpSpLocks/>
              </p:cNvGrpSpPr>
              <p:nvPr/>
            </p:nvGrpSpPr>
            <p:grpSpPr bwMode="auto">
              <a:xfrm>
                <a:off x="4845" y="3208"/>
                <a:ext cx="201" cy="152"/>
                <a:chOff x="4845" y="3208"/>
                <a:chExt cx="201" cy="152"/>
              </a:xfrm>
            </p:grpSpPr>
            <p:sp>
              <p:nvSpPr>
                <p:cNvPr id="19562" name="Line 60"/>
                <p:cNvSpPr>
                  <a:spLocks noChangeShapeType="1"/>
                </p:cNvSpPr>
                <p:nvPr/>
              </p:nvSpPr>
              <p:spPr bwMode="auto">
                <a:xfrm rot="9479323" flipV="1">
                  <a:off x="4845" y="3264"/>
                  <a:ext cx="19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63" name="Oval 61"/>
                <p:cNvSpPr>
                  <a:spLocks noChangeArrowheads="1"/>
                </p:cNvSpPr>
                <p:nvPr/>
              </p:nvSpPr>
              <p:spPr bwMode="auto">
                <a:xfrm rot="9479323">
                  <a:off x="4986" y="3208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5" name="Group 62"/>
              <p:cNvGrpSpPr>
                <a:grpSpLocks/>
              </p:cNvGrpSpPr>
              <p:nvPr/>
            </p:nvGrpSpPr>
            <p:grpSpPr bwMode="auto">
              <a:xfrm>
                <a:off x="2767" y="2800"/>
                <a:ext cx="164" cy="165"/>
                <a:chOff x="2767" y="2800"/>
                <a:chExt cx="164" cy="165"/>
              </a:xfrm>
            </p:grpSpPr>
            <p:sp>
              <p:nvSpPr>
                <p:cNvPr id="19560" name="Line 63"/>
                <p:cNvSpPr>
                  <a:spLocks noChangeShapeType="1"/>
                </p:cNvSpPr>
                <p:nvPr/>
              </p:nvSpPr>
              <p:spPr bwMode="auto">
                <a:xfrm rot="9479323" flipV="1">
                  <a:off x="2767" y="2849"/>
                  <a:ext cx="161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61" name="Oval 64"/>
                <p:cNvSpPr>
                  <a:spLocks noChangeArrowheads="1"/>
                </p:cNvSpPr>
                <p:nvPr/>
              </p:nvSpPr>
              <p:spPr bwMode="auto">
                <a:xfrm rot="9479323">
                  <a:off x="2871" y="2800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6" name="Group 65"/>
              <p:cNvGrpSpPr>
                <a:grpSpLocks/>
              </p:cNvGrpSpPr>
              <p:nvPr/>
            </p:nvGrpSpPr>
            <p:grpSpPr bwMode="auto">
              <a:xfrm>
                <a:off x="4439" y="2919"/>
                <a:ext cx="281" cy="140"/>
                <a:chOff x="4439" y="2919"/>
                <a:chExt cx="281" cy="140"/>
              </a:xfrm>
            </p:grpSpPr>
            <p:sp>
              <p:nvSpPr>
                <p:cNvPr id="19558" name="Line 66"/>
                <p:cNvSpPr>
                  <a:spLocks noChangeShapeType="1"/>
                </p:cNvSpPr>
                <p:nvPr/>
              </p:nvSpPr>
              <p:spPr bwMode="auto">
                <a:xfrm rot="12120677" flipV="1">
                  <a:off x="4439" y="2919"/>
                  <a:ext cx="237" cy="1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59" name="Oval 67"/>
                <p:cNvSpPr>
                  <a:spLocks noChangeArrowheads="1"/>
                </p:cNvSpPr>
                <p:nvPr/>
              </p:nvSpPr>
              <p:spPr bwMode="auto">
                <a:xfrm rot="-9479323">
                  <a:off x="4660" y="2944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7" name="Group 68"/>
              <p:cNvGrpSpPr>
                <a:grpSpLocks/>
              </p:cNvGrpSpPr>
              <p:nvPr/>
            </p:nvGrpSpPr>
            <p:grpSpPr bwMode="auto">
              <a:xfrm>
                <a:off x="3398" y="3795"/>
                <a:ext cx="158" cy="71"/>
                <a:chOff x="3398" y="3795"/>
                <a:chExt cx="158" cy="71"/>
              </a:xfrm>
            </p:grpSpPr>
            <p:sp>
              <p:nvSpPr>
                <p:cNvPr id="19556" name="Line 69"/>
                <p:cNvSpPr>
                  <a:spLocks noChangeShapeType="1"/>
                </p:cNvSpPr>
                <p:nvPr/>
              </p:nvSpPr>
              <p:spPr bwMode="auto">
                <a:xfrm rot="12120677" flipV="1">
                  <a:off x="3398" y="3795"/>
                  <a:ext cx="122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57" name="Oval 70"/>
                <p:cNvSpPr>
                  <a:spLocks noChangeArrowheads="1"/>
                </p:cNvSpPr>
                <p:nvPr/>
              </p:nvSpPr>
              <p:spPr bwMode="auto">
                <a:xfrm rot="-9479323">
                  <a:off x="3496" y="3796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8" name="Group 71"/>
              <p:cNvGrpSpPr>
                <a:grpSpLocks/>
              </p:cNvGrpSpPr>
              <p:nvPr/>
            </p:nvGrpSpPr>
            <p:grpSpPr bwMode="auto">
              <a:xfrm>
                <a:off x="2851" y="3239"/>
                <a:ext cx="213" cy="165"/>
                <a:chOff x="2851" y="3239"/>
                <a:chExt cx="213" cy="165"/>
              </a:xfrm>
            </p:grpSpPr>
            <p:sp>
              <p:nvSpPr>
                <p:cNvPr id="19554" name="Line 72"/>
                <p:cNvSpPr>
                  <a:spLocks noChangeShapeType="1"/>
                </p:cNvSpPr>
                <p:nvPr/>
              </p:nvSpPr>
              <p:spPr bwMode="auto">
                <a:xfrm rot="20934377" flipV="1">
                  <a:off x="2866" y="3239"/>
                  <a:ext cx="198" cy="1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55" name="Oval 73"/>
                <p:cNvSpPr>
                  <a:spLocks noChangeArrowheads="1"/>
                </p:cNvSpPr>
                <p:nvPr/>
              </p:nvSpPr>
              <p:spPr bwMode="auto">
                <a:xfrm rot="-665623">
                  <a:off x="2851" y="3344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9" name="Group 74"/>
              <p:cNvGrpSpPr>
                <a:grpSpLocks/>
              </p:cNvGrpSpPr>
              <p:nvPr/>
            </p:nvGrpSpPr>
            <p:grpSpPr bwMode="auto">
              <a:xfrm>
                <a:off x="5104" y="2907"/>
                <a:ext cx="207" cy="161"/>
                <a:chOff x="5104" y="2907"/>
                <a:chExt cx="207" cy="161"/>
              </a:xfrm>
            </p:grpSpPr>
            <p:sp>
              <p:nvSpPr>
                <p:cNvPr id="19552" name="Line 75"/>
                <p:cNvSpPr>
                  <a:spLocks noChangeShapeType="1"/>
                </p:cNvSpPr>
                <p:nvPr/>
              </p:nvSpPr>
              <p:spPr bwMode="auto">
                <a:xfrm rot="20934377" flipV="1">
                  <a:off x="5110" y="2907"/>
                  <a:ext cx="201" cy="1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53" name="Oval 76"/>
                <p:cNvSpPr>
                  <a:spLocks noChangeArrowheads="1"/>
                </p:cNvSpPr>
                <p:nvPr/>
              </p:nvSpPr>
              <p:spPr bwMode="auto">
                <a:xfrm rot="-665623">
                  <a:off x="5104" y="3008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40" name="Group 77"/>
              <p:cNvGrpSpPr>
                <a:grpSpLocks/>
              </p:cNvGrpSpPr>
              <p:nvPr/>
            </p:nvGrpSpPr>
            <p:grpSpPr bwMode="auto">
              <a:xfrm>
                <a:off x="3839" y="2653"/>
                <a:ext cx="125" cy="249"/>
                <a:chOff x="3839" y="2653"/>
                <a:chExt cx="125" cy="249"/>
              </a:xfrm>
            </p:grpSpPr>
            <p:sp>
              <p:nvSpPr>
                <p:cNvPr id="19550" name="Line 78"/>
                <p:cNvSpPr>
                  <a:spLocks noChangeShapeType="1"/>
                </p:cNvSpPr>
                <p:nvPr/>
              </p:nvSpPr>
              <p:spPr bwMode="auto">
                <a:xfrm rot="17217634" flipV="1">
                  <a:off x="3797" y="2695"/>
                  <a:ext cx="209" cy="1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51" name="Oval 79"/>
                <p:cNvSpPr>
                  <a:spLocks noChangeArrowheads="1"/>
                </p:cNvSpPr>
                <p:nvPr/>
              </p:nvSpPr>
              <p:spPr bwMode="auto">
                <a:xfrm rot="-4382366">
                  <a:off x="3897" y="2842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41" name="Group 80"/>
              <p:cNvGrpSpPr>
                <a:grpSpLocks/>
              </p:cNvGrpSpPr>
              <p:nvPr/>
            </p:nvGrpSpPr>
            <p:grpSpPr bwMode="auto">
              <a:xfrm>
                <a:off x="3423" y="3223"/>
                <a:ext cx="157" cy="288"/>
                <a:chOff x="3423" y="3223"/>
                <a:chExt cx="157" cy="288"/>
              </a:xfrm>
            </p:grpSpPr>
            <p:sp>
              <p:nvSpPr>
                <p:cNvPr id="19548" name="Line 81"/>
                <p:cNvSpPr>
                  <a:spLocks noChangeShapeType="1"/>
                </p:cNvSpPr>
                <p:nvPr/>
              </p:nvSpPr>
              <p:spPr bwMode="auto">
                <a:xfrm rot="17217634" flipV="1">
                  <a:off x="3380" y="3266"/>
                  <a:ext cx="244" cy="1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49" name="Oval 82"/>
                <p:cNvSpPr>
                  <a:spLocks noChangeArrowheads="1"/>
                </p:cNvSpPr>
                <p:nvPr/>
              </p:nvSpPr>
              <p:spPr bwMode="auto">
                <a:xfrm rot="-4382366">
                  <a:off x="3507" y="3451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42" name="Group 83"/>
              <p:cNvGrpSpPr>
                <a:grpSpLocks/>
              </p:cNvGrpSpPr>
              <p:nvPr/>
            </p:nvGrpSpPr>
            <p:grpSpPr bwMode="auto">
              <a:xfrm rot="9479323">
                <a:off x="2817" y="3663"/>
                <a:ext cx="156" cy="102"/>
                <a:chOff x="3294" y="2721"/>
                <a:chExt cx="156" cy="102"/>
              </a:xfrm>
            </p:grpSpPr>
            <p:sp>
              <p:nvSpPr>
                <p:cNvPr id="19546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3321" y="2721"/>
                  <a:ext cx="129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47" name="Oval 85"/>
                <p:cNvSpPr>
                  <a:spLocks noChangeArrowheads="1"/>
                </p:cNvSpPr>
                <p:nvPr/>
              </p:nvSpPr>
              <p:spPr bwMode="auto">
                <a:xfrm>
                  <a:off x="3294" y="2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43" name="Group 86"/>
              <p:cNvGrpSpPr>
                <a:grpSpLocks/>
              </p:cNvGrpSpPr>
              <p:nvPr/>
            </p:nvGrpSpPr>
            <p:grpSpPr bwMode="auto">
              <a:xfrm rot="1148018">
                <a:off x="3234" y="3090"/>
                <a:ext cx="156" cy="102"/>
                <a:chOff x="3294" y="2721"/>
                <a:chExt cx="156" cy="102"/>
              </a:xfrm>
            </p:grpSpPr>
            <p:sp>
              <p:nvSpPr>
                <p:cNvPr id="19544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3321" y="2721"/>
                  <a:ext cx="129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45" name="Oval 88"/>
                <p:cNvSpPr>
                  <a:spLocks noChangeArrowheads="1"/>
                </p:cNvSpPr>
                <p:nvPr/>
              </p:nvSpPr>
              <p:spPr bwMode="auto">
                <a:xfrm>
                  <a:off x="3294" y="2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19464" name="Group 152"/>
          <p:cNvGrpSpPr>
            <a:grpSpLocks/>
          </p:cNvGrpSpPr>
          <p:nvPr/>
        </p:nvGrpSpPr>
        <p:grpSpPr bwMode="auto">
          <a:xfrm>
            <a:off x="7972425" y="6692900"/>
            <a:ext cx="369888" cy="150813"/>
            <a:chOff x="7971742" y="6693091"/>
            <a:chExt cx="370263" cy="150812"/>
          </a:xfrm>
        </p:grpSpPr>
        <p:sp>
          <p:nvSpPr>
            <p:cNvPr id="19514" name="Line 90"/>
            <p:cNvSpPr>
              <a:spLocks noChangeShapeType="1"/>
            </p:cNvSpPr>
            <p:nvPr/>
          </p:nvSpPr>
          <p:spPr bwMode="auto">
            <a:xfrm rot="440431">
              <a:off x="8070542" y="6788196"/>
              <a:ext cx="271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5" name="Oval 91"/>
            <p:cNvSpPr>
              <a:spLocks noChangeArrowheads="1"/>
            </p:cNvSpPr>
            <p:nvPr/>
          </p:nvSpPr>
          <p:spPr bwMode="auto">
            <a:xfrm rot="440431">
              <a:off x="7971742" y="6693091"/>
              <a:ext cx="150813" cy="150812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pSp>
        <p:nvGrpSpPr>
          <p:cNvPr id="19465" name="Group 148"/>
          <p:cNvGrpSpPr>
            <a:grpSpLocks/>
          </p:cNvGrpSpPr>
          <p:nvPr/>
        </p:nvGrpSpPr>
        <p:grpSpPr bwMode="auto">
          <a:xfrm>
            <a:off x="220663" y="5418138"/>
            <a:ext cx="3859212" cy="152400"/>
            <a:chOff x="220663" y="5418138"/>
            <a:chExt cx="3859213" cy="152401"/>
          </a:xfrm>
        </p:grpSpPr>
        <p:grpSp>
          <p:nvGrpSpPr>
            <p:cNvPr id="19490" name="Group 140"/>
            <p:cNvGrpSpPr>
              <a:grpSpLocks/>
            </p:cNvGrpSpPr>
            <p:nvPr/>
          </p:nvGrpSpPr>
          <p:grpSpPr bwMode="auto">
            <a:xfrm>
              <a:off x="1216025" y="5418138"/>
              <a:ext cx="371476" cy="150813"/>
              <a:chOff x="1216025" y="5418138"/>
              <a:chExt cx="371476" cy="150813"/>
            </a:xfrm>
          </p:grpSpPr>
          <p:sp>
            <p:nvSpPr>
              <p:cNvPr id="19512" name="Line 94"/>
              <p:cNvSpPr>
                <a:spLocks noChangeShapeType="1"/>
              </p:cNvSpPr>
              <p:nvPr/>
            </p:nvSpPr>
            <p:spPr bwMode="auto">
              <a:xfrm>
                <a:off x="1316038" y="5492751"/>
                <a:ext cx="27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3" name="Oval 95"/>
              <p:cNvSpPr>
                <a:spLocks noChangeArrowheads="1"/>
              </p:cNvSpPr>
              <p:nvPr/>
            </p:nvSpPr>
            <p:spPr bwMode="auto">
              <a:xfrm>
                <a:off x="1216025" y="5418138"/>
                <a:ext cx="150813" cy="150813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Arial" charset="0"/>
                </a:endParaRPr>
              </a:p>
            </p:txBody>
          </p:sp>
        </p:grpSp>
        <p:grpSp>
          <p:nvGrpSpPr>
            <p:cNvPr id="19491" name="Group 141"/>
            <p:cNvGrpSpPr>
              <a:grpSpLocks/>
            </p:cNvGrpSpPr>
            <p:nvPr/>
          </p:nvGrpSpPr>
          <p:grpSpPr bwMode="auto">
            <a:xfrm>
              <a:off x="1714500" y="5418138"/>
              <a:ext cx="371476" cy="150813"/>
              <a:chOff x="1714500" y="5418138"/>
              <a:chExt cx="371476" cy="150813"/>
            </a:xfrm>
          </p:grpSpPr>
          <p:sp>
            <p:nvSpPr>
              <p:cNvPr id="19510" name="Line 97"/>
              <p:cNvSpPr>
                <a:spLocks noChangeShapeType="1"/>
              </p:cNvSpPr>
              <p:nvPr/>
            </p:nvSpPr>
            <p:spPr bwMode="auto">
              <a:xfrm>
                <a:off x="1814513" y="5492751"/>
                <a:ext cx="27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1" name="Oval 98"/>
              <p:cNvSpPr>
                <a:spLocks noChangeArrowheads="1"/>
              </p:cNvSpPr>
              <p:nvPr/>
            </p:nvSpPr>
            <p:spPr bwMode="auto">
              <a:xfrm>
                <a:off x="1714500" y="5418138"/>
                <a:ext cx="150813" cy="150813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Arial" charset="0"/>
                </a:endParaRPr>
              </a:p>
            </p:txBody>
          </p:sp>
        </p:grpSp>
        <p:grpSp>
          <p:nvGrpSpPr>
            <p:cNvPr id="19492" name="Group 142"/>
            <p:cNvGrpSpPr>
              <a:grpSpLocks/>
            </p:cNvGrpSpPr>
            <p:nvPr/>
          </p:nvGrpSpPr>
          <p:grpSpPr bwMode="auto">
            <a:xfrm>
              <a:off x="2212975" y="5418138"/>
              <a:ext cx="371476" cy="150813"/>
              <a:chOff x="2212975" y="5418138"/>
              <a:chExt cx="371476" cy="150813"/>
            </a:xfrm>
          </p:grpSpPr>
          <p:sp>
            <p:nvSpPr>
              <p:cNvPr id="19508" name="Line 100"/>
              <p:cNvSpPr>
                <a:spLocks noChangeShapeType="1"/>
              </p:cNvSpPr>
              <p:nvPr/>
            </p:nvSpPr>
            <p:spPr bwMode="auto">
              <a:xfrm>
                <a:off x="2312988" y="5492751"/>
                <a:ext cx="27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9" name="Oval 101"/>
              <p:cNvSpPr>
                <a:spLocks noChangeArrowheads="1"/>
              </p:cNvSpPr>
              <p:nvPr/>
            </p:nvSpPr>
            <p:spPr bwMode="auto">
              <a:xfrm>
                <a:off x="2212975" y="5418138"/>
                <a:ext cx="150813" cy="150813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Arial" charset="0"/>
                </a:endParaRPr>
              </a:p>
            </p:txBody>
          </p:sp>
        </p:grpSp>
        <p:grpSp>
          <p:nvGrpSpPr>
            <p:cNvPr id="19493" name="Group 143"/>
            <p:cNvGrpSpPr>
              <a:grpSpLocks/>
            </p:cNvGrpSpPr>
            <p:nvPr/>
          </p:nvGrpSpPr>
          <p:grpSpPr bwMode="auto">
            <a:xfrm>
              <a:off x="2711450" y="5418138"/>
              <a:ext cx="371476" cy="150813"/>
              <a:chOff x="2711450" y="5418138"/>
              <a:chExt cx="371476" cy="150813"/>
            </a:xfrm>
          </p:grpSpPr>
          <p:sp>
            <p:nvSpPr>
              <p:cNvPr id="19506" name="Line 103"/>
              <p:cNvSpPr>
                <a:spLocks noChangeShapeType="1"/>
              </p:cNvSpPr>
              <p:nvPr/>
            </p:nvSpPr>
            <p:spPr bwMode="auto">
              <a:xfrm>
                <a:off x="2811463" y="5492751"/>
                <a:ext cx="27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7" name="Oval 104"/>
              <p:cNvSpPr>
                <a:spLocks noChangeArrowheads="1"/>
              </p:cNvSpPr>
              <p:nvPr/>
            </p:nvSpPr>
            <p:spPr bwMode="auto">
              <a:xfrm>
                <a:off x="2711450" y="5418138"/>
                <a:ext cx="150813" cy="150813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Arial" charset="0"/>
                </a:endParaRPr>
              </a:p>
            </p:txBody>
          </p:sp>
        </p:grpSp>
        <p:grpSp>
          <p:nvGrpSpPr>
            <p:cNvPr id="19494" name="Group 144"/>
            <p:cNvGrpSpPr>
              <a:grpSpLocks/>
            </p:cNvGrpSpPr>
            <p:nvPr/>
          </p:nvGrpSpPr>
          <p:grpSpPr bwMode="auto">
            <a:xfrm>
              <a:off x="717550" y="5418138"/>
              <a:ext cx="371476" cy="150813"/>
              <a:chOff x="717550" y="5418138"/>
              <a:chExt cx="371476" cy="150813"/>
            </a:xfrm>
          </p:grpSpPr>
          <p:sp>
            <p:nvSpPr>
              <p:cNvPr id="19504" name="Line 106"/>
              <p:cNvSpPr>
                <a:spLocks noChangeShapeType="1"/>
              </p:cNvSpPr>
              <p:nvPr/>
            </p:nvSpPr>
            <p:spPr bwMode="auto">
              <a:xfrm>
                <a:off x="817563" y="5492751"/>
                <a:ext cx="27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5" name="Oval 107"/>
              <p:cNvSpPr>
                <a:spLocks noChangeArrowheads="1"/>
              </p:cNvSpPr>
              <p:nvPr/>
            </p:nvSpPr>
            <p:spPr bwMode="auto">
              <a:xfrm>
                <a:off x="717550" y="5418138"/>
                <a:ext cx="150813" cy="150813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Arial" charset="0"/>
                </a:endParaRPr>
              </a:p>
            </p:txBody>
          </p:sp>
        </p:grpSp>
        <p:grpSp>
          <p:nvGrpSpPr>
            <p:cNvPr id="19495" name="Group 145"/>
            <p:cNvGrpSpPr>
              <a:grpSpLocks/>
            </p:cNvGrpSpPr>
            <p:nvPr/>
          </p:nvGrpSpPr>
          <p:grpSpPr bwMode="auto">
            <a:xfrm>
              <a:off x="3209925" y="5418138"/>
              <a:ext cx="371476" cy="150813"/>
              <a:chOff x="3209925" y="5418138"/>
              <a:chExt cx="371476" cy="150813"/>
            </a:xfrm>
          </p:grpSpPr>
          <p:sp>
            <p:nvSpPr>
              <p:cNvPr id="19502" name="Line 109"/>
              <p:cNvSpPr>
                <a:spLocks noChangeShapeType="1"/>
              </p:cNvSpPr>
              <p:nvPr/>
            </p:nvSpPr>
            <p:spPr bwMode="auto">
              <a:xfrm>
                <a:off x="3309938" y="5492751"/>
                <a:ext cx="27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3" name="Oval 110"/>
              <p:cNvSpPr>
                <a:spLocks noChangeArrowheads="1"/>
              </p:cNvSpPr>
              <p:nvPr/>
            </p:nvSpPr>
            <p:spPr bwMode="auto">
              <a:xfrm>
                <a:off x="3209925" y="5418138"/>
                <a:ext cx="150813" cy="150813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Arial" charset="0"/>
                </a:endParaRPr>
              </a:p>
            </p:txBody>
          </p:sp>
        </p:grpSp>
        <p:grpSp>
          <p:nvGrpSpPr>
            <p:cNvPr id="19496" name="Group 146"/>
            <p:cNvGrpSpPr>
              <a:grpSpLocks/>
            </p:cNvGrpSpPr>
            <p:nvPr/>
          </p:nvGrpSpPr>
          <p:grpSpPr bwMode="auto">
            <a:xfrm>
              <a:off x="3708400" y="5418138"/>
              <a:ext cx="371476" cy="150813"/>
              <a:chOff x="3708400" y="5418138"/>
              <a:chExt cx="371476" cy="150813"/>
            </a:xfrm>
          </p:grpSpPr>
          <p:sp>
            <p:nvSpPr>
              <p:cNvPr id="19500" name="Line 112"/>
              <p:cNvSpPr>
                <a:spLocks noChangeShapeType="1"/>
              </p:cNvSpPr>
              <p:nvPr/>
            </p:nvSpPr>
            <p:spPr bwMode="auto">
              <a:xfrm>
                <a:off x="3808413" y="5492751"/>
                <a:ext cx="27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1" name="Oval 113"/>
              <p:cNvSpPr>
                <a:spLocks noChangeArrowheads="1"/>
              </p:cNvSpPr>
              <p:nvPr/>
            </p:nvSpPr>
            <p:spPr bwMode="auto">
              <a:xfrm>
                <a:off x="3708400" y="5418138"/>
                <a:ext cx="150813" cy="150813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Arial" charset="0"/>
                </a:endParaRPr>
              </a:p>
            </p:txBody>
          </p:sp>
        </p:grpSp>
        <p:grpSp>
          <p:nvGrpSpPr>
            <p:cNvPr id="19497" name="Group 147"/>
            <p:cNvGrpSpPr>
              <a:grpSpLocks/>
            </p:cNvGrpSpPr>
            <p:nvPr/>
          </p:nvGrpSpPr>
          <p:grpSpPr bwMode="auto">
            <a:xfrm>
              <a:off x="220663" y="5419726"/>
              <a:ext cx="371476" cy="150813"/>
              <a:chOff x="220663" y="5419726"/>
              <a:chExt cx="371476" cy="150813"/>
            </a:xfrm>
          </p:grpSpPr>
          <p:sp>
            <p:nvSpPr>
              <p:cNvPr id="19498" name="Line 115"/>
              <p:cNvSpPr>
                <a:spLocks noChangeShapeType="1"/>
              </p:cNvSpPr>
              <p:nvPr/>
            </p:nvSpPr>
            <p:spPr bwMode="auto">
              <a:xfrm>
                <a:off x="320676" y="5494339"/>
                <a:ext cx="27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9" name="Oval 116"/>
              <p:cNvSpPr>
                <a:spLocks noChangeArrowheads="1"/>
              </p:cNvSpPr>
              <p:nvPr/>
            </p:nvSpPr>
            <p:spPr bwMode="auto">
              <a:xfrm>
                <a:off x="220663" y="5419726"/>
                <a:ext cx="150813" cy="150813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Arial" charset="0"/>
                </a:endParaRPr>
              </a:p>
            </p:txBody>
          </p:sp>
        </p:grpSp>
      </p:grpSp>
      <p:grpSp>
        <p:nvGrpSpPr>
          <p:cNvPr id="19466" name="Group 117"/>
          <p:cNvGrpSpPr>
            <a:grpSpLocks/>
          </p:cNvGrpSpPr>
          <p:nvPr/>
        </p:nvGrpSpPr>
        <p:grpSpPr bwMode="auto">
          <a:xfrm>
            <a:off x="6370638" y="3767138"/>
            <a:ext cx="193675" cy="647700"/>
            <a:chOff x="4013" y="2373"/>
            <a:chExt cx="122" cy="408"/>
          </a:xfrm>
        </p:grpSpPr>
        <p:sp>
          <p:nvSpPr>
            <p:cNvPr id="19488" name="Line 118"/>
            <p:cNvSpPr>
              <a:spLocks noChangeShapeType="1"/>
            </p:cNvSpPr>
            <p:nvPr/>
          </p:nvSpPr>
          <p:spPr bwMode="auto">
            <a:xfrm rot="17567694" flipH="1">
              <a:off x="3948" y="2543"/>
              <a:ext cx="357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Oval 119"/>
            <p:cNvSpPr>
              <a:spLocks noChangeArrowheads="1"/>
            </p:cNvSpPr>
            <p:nvPr/>
          </p:nvSpPr>
          <p:spPr bwMode="auto">
            <a:xfrm rot="-4032306">
              <a:off x="4013" y="2686"/>
              <a:ext cx="95" cy="95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pSp>
        <p:nvGrpSpPr>
          <p:cNvPr id="19467" name="Group 120"/>
          <p:cNvGrpSpPr>
            <a:grpSpLocks/>
          </p:cNvGrpSpPr>
          <p:nvPr/>
        </p:nvGrpSpPr>
        <p:grpSpPr bwMode="auto">
          <a:xfrm>
            <a:off x="5170488" y="3883025"/>
            <a:ext cx="604837" cy="179388"/>
            <a:chOff x="3257" y="2446"/>
            <a:chExt cx="381" cy="113"/>
          </a:xfrm>
        </p:grpSpPr>
        <p:sp>
          <p:nvSpPr>
            <p:cNvPr id="19486" name="Line 121"/>
            <p:cNvSpPr>
              <a:spLocks noChangeShapeType="1"/>
            </p:cNvSpPr>
            <p:nvPr/>
          </p:nvSpPr>
          <p:spPr bwMode="auto">
            <a:xfrm rot="-9682345">
              <a:off x="3257" y="2446"/>
              <a:ext cx="328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Oval 122"/>
            <p:cNvSpPr>
              <a:spLocks noChangeArrowheads="1"/>
            </p:cNvSpPr>
            <p:nvPr/>
          </p:nvSpPr>
          <p:spPr bwMode="auto">
            <a:xfrm rot="-9682345">
              <a:off x="3543" y="2464"/>
              <a:ext cx="95" cy="95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pSp>
        <p:nvGrpSpPr>
          <p:cNvPr id="19468" name="Group 123"/>
          <p:cNvGrpSpPr>
            <a:grpSpLocks/>
          </p:cNvGrpSpPr>
          <p:nvPr/>
        </p:nvGrpSpPr>
        <p:grpSpPr bwMode="auto">
          <a:xfrm>
            <a:off x="6683375" y="6494463"/>
            <a:ext cx="150813" cy="369887"/>
            <a:chOff x="4210" y="4091"/>
            <a:chExt cx="95" cy="233"/>
          </a:xfrm>
        </p:grpSpPr>
        <p:sp>
          <p:nvSpPr>
            <p:cNvPr id="19484" name="Line 124"/>
            <p:cNvSpPr>
              <a:spLocks noChangeShapeType="1"/>
            </p:cNvSpPr>
            <p:nvPr/>
          </p:nvSpPr>
          <p:spPr bwMode="auto">
            <a:xfrm rot="4077056">
              <a:off x="4197" y="4224"/>
              <a:ext cx="174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Oval 125"/>
            <p:cNvSpPr>
              <a:spLocks noChangeArrowheads="1"/>
            </p:cNvSpPr>
            <p:nvPr/>
          </p:nvSpPr>
          <p:spPr bwMode="auto">
            <a:xfrm rot="4077056">
              <a:off x="4210" y="4091"/>
              <a:ext cx="95" cy="95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pSp>
        <p:nvGrpSpPr>
          <p:cNvPr id="19469" name="Group 149"/>
          <p:cNvGrpSpPr>
            <a:grpSpLocks/>
          </p:cNvGrpSpPr>
          <p:nvPr/>
        </p:nvGrpSpPr>
        <p:grpSpPr bwMode="auto">
          <a:xfrm>
            <a:off x="6978650" y="3724275"/>
            <a:ext cx="150813" cy="363538"/>
            <a:chOff x="6978650" y="3725068"/>
            <a:chExt cx="150813" cy="362745"/>
          </a:xfrm>
        </p:grpSpPr>
        <p:sp>
          <p:nvSpPr>
            <p:cNvPr id="19482" name="Line 127"/>
            <p:cNvSpPr>
              <a:spLocks noChangeShapeType="1"/>
            </p:cNvSpPr>
            <p:nvPr/>
          </p:nvSpPr>
          <p:spPr bwMode="auto">
            <a:xfrm rot="-6466297">
              <a:off x="6867525" y="3860800"/>
              <a:ext cx="271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Oval 128"/>
            <p:cNvSpPr>
              <a:spLocks noChangeArrowheads="1"/>
            </p:cNvSpPr>
            <p:nvPr/>
          </p:nvSpPr>
          <p:spPr bwMode="auto">
            <a:xfrm rot="-6466297">
              <a:off x="6978650" y="3937000"/>
              <a:ext cx="150813" cy="150813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pSp>
        <p:nvGrpSpPr>
          <p:cNvPr id="19470" name="Group 153"/>
          <p:cNvGrpSpPr>
            <a:grpSpLocks/>
          </p:cNvGrpSpPr>
          <p:nvPr/>
        </p:nvGrpSpPr>
        <p:grpSpPr bwMode="auto">
          <a:xfrm>
            <a:off x="5097463" y="6502400"/>
            <a:ext cx="160337" cy="349250"/>
            <a:chOff x="5097957" y="6503118"/>
            <a:chExt cx="159298" cy="347780"/>
          </a:xfrm>
        </p:grpSpPr>
        <p:sp>
          <p:nvSpPr>
            <p:cNvPr id="19480" name="Line 130"/>
            <p:cNvSpPr>
              <a:spLocks noChangeShapeType="1"/>
            </p:cNvSpPr>
            <p:nvPr/>
          </p:nvSpPr>
          <p:spPr bwMode="auto">
            <a:xfrm rot="7309895">
              <a:off x="4962225" y="6715167"/>
              <a:ext cx="271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Oval 131"/>
            <p:cNvSpPr>
              <a:spLocks noChangeArrowheads="1"/>
            </p:cNvSpPr>
            <p:nvPr/>
          </p:nvSpPr>
          <p:spPr bwMode="auto">
            <a:xfrm rot="7309895">
              <a:off x="5106442" y="6503118"/>
              <a:ext cx="150813" cy="150813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pSp>
        <p:nvGrpSpPr>
          <p:cNvPr id="19471" name="Group 151"/>
          <p:cNvGrpSpPr>
            <a:grpSpLocks/>
          </p:cNvGrpSpPr>
          <p:nvPr/>
        </p:nvGrpSpPr>
        <p:grpSpPr bwMode="auto">
          <a:xfrm>
            <a:off x="8789988" y="6046788"/>
            <a:ext cx="187325" cy="327025"/>
            <a:chOff x="8789822" y="6047325"/>
            <a:chExt cx="186957" cy="326311"/>
          </a:xfrm>
        </p:grpSpPr>
        <p:sp>
          <p:nvSpPr>
            <p:cNvPr id="19478" name="Line 133"/>
            <p:cNvSpPr>
              <a:spLocks noChangeShapeType="1"/>
            </p:cNvSpPr>
            <p:nvPr/>
          </p:nvSpPr>
          <p:spPr bwMode="auto">
            <a:xfrm rot="2771927">
              <a:off x="8841047" y="6237905"/>
              <a:ext cx="271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Oval 134"/>
            <p:cNvSpPr>
              <a:spLocks noChangeArrowheads="1"/>
            </p:cNvSpPr>
            <p:nvPr/>
          </p:nvSpPr>
          <p:spPr bwMode="auto">
            <a:xfrm rot="2771927">
              <a:off x="8789821" y="6047326"/>
              <a:ext cx="150813" cy="150812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pSp>
        <p:nvGrpSpPr>
          <p:cNvPr id="19472" name="Group 135"/>
          <p:cNvGrpSpPr>
            <a:grpSpLocks/>
          </p:cNvGrpSpPr>
          <p:nvPr/>
        </p:nvGrpSpPr>
        <p:grpSpPr bwMode="auto">
          <a:xfrm>
            <a:off x="7842250" y="3863975"/>
            <a:ext cx="150813" cy="582613"/>
            <a:chOff x="4940" y="2434"/>
            <a:chExt cx="95" cy="367"/>
          </a:xfrm>
        </p:grpSpPr>
        <p:sp>
          <p:nvSpPr>
            <p:cNvPr id="19476" name="Line 136"/>
            <p:cNvSpPr>
              <a:spLocks noChangeShapeType="1"/>
            </p:cNvSpPr>
            <p:nvPr/>
          </p:nvSpPr>
          <p:spPr bwMode="auto">
            <a:xfrm rot="-5400000">
              <a:off x="4839" y="2582"/>
              <a:ext cx="30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Oval 137"/>
            <p:cNvSpPr>
              <a:spLocks noChangeArrowheads="1"/>
            </p:cNvSpPr>
            <p:nvPr/>
          </p:nvSpPr>
          <p:spPr bwMode="auto">
            <a:xfrm rot="-5400000">
              <a:off x="4940" y="2706"/>
              <a:ext cx="95" cy="95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pSp>
        <p:nvGrpSpPr>
          <p:cNvPr id="19473" name="Group 150"/>
          <p:cNvGrpSpPr>
            <a:grpSpLocks/>
          </p:cNvGrpSpPr>
          <p:nvPr/>
        </p:nvGrpSpPr>
        <p:grpSpPr bwMode="auto">
          <a:xfrm>
            <a:off x="8364538" y="4225925"/>
            <a:ext cx="366712" cy="150813"/>
            <a:chOff x="8364175" y="4225276"/>
            <a:chExt cx="367211" cy="150813"/>
          </a:xfrm>
        </p:grpSpPr>
        <p:sp>
          <p:nvSpPr>
            <p:cNvPr id="19474" name="Line 139"/>
            <p:cNvSpPr>
              <a:spLocks noChangeShapeType="1"/>
            </p:cNvSpPr>
            <p:nvPr/>
          </p:nvSpPr>
          <p:spPr bwMode="auto">
            <a:xfrm rot="-777821">
              <a:off x="8459923" y="4263940"/>
              <a:ext cx="271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Oval 140"/>
            <p:cNvSpPr>
              <a:spLocks noChangeArrowheads="1"/>
            </p:cNvSpPr>
            <p:nvPr/>
          </p:nvSpPr>
          <p:spPr bwMode="auto">
            <a:xfrm rot="-777821">
              <a:off x="8364175" y="4225276"/>
              <a:ext cx="150813" cy="150813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aphicFrame>
        <p:nvGraphicFramePr>
          <p:cNvPr id="19763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100573"/>
              </p:ext>
            </p:extLst>
          </p:nvPr>
        </p:nvGraphicFramePr>
        <p:xfrm>
          <a:off x="740569" y="5610225"/>
          <a:ext cx="4254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Equation" r:id="rId4" imgW="164880" imgH="266400" progId="Equation.3">
                  <p:embed/>
                </p:oleObj>
              </mc:Choice>
              <mc:Fallback>
                <p:oleObj name="Equation" r:id="rId4" imgW="1648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569" y="5610225"/>
                        <a:ext cx="42545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0" name="Straight Arrow Connector 139"/>
          <p:cNvCxnSpPr/>
          <p:nvPr/>
        </p:nvCxnSpPr>
        <p:spPr>
          <a:xfrm>
            <a:off x="1182828" y="5965915"/>
            <a:ext cx="1974528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7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142018"/>
              </p:ext>
            </p:extLst>
          </p:nvPr>
        </p:nvGraphicFramePr>
        <p:xfrm>
          <a:off x="6108599" y="3527244"/>
          <a:ext cx="522288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Equation" r:id="rId6" imgW="203040" imgH="279360" progId="Equation.3">
                  <p:embed/>
                </p:oleObj>
              </mc:Choice>
              <mc:Fallback>
                <p:oleObj name="Equation" r:id="rId6" imgW="203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599" y="3527244"/>
                        <a:ext cx="522288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9" name="Straight Arrow Connector 148"/>
          <p:cNvCxnSpPr/>
          <p:nvPr/>
        </p:nvCxnSpPr>
        <p:spPr>
          <a:xfrm>
            <a:off x="8686866" y="2787337"/>
            <a:ext cx="256374" cy="158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43001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Experiment Design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95591" name="Rectangle 3"/>
          <p:cNvSpPr>
            <a:spLocks noGrp="1"/>
          </p:cNvSpPr>
          <p:nvPr>
            <p:ph type="body" sz="half" idx="1"/>
          </p:nvPr>
        </p:nvSpPr>
        <p:spPr>
          <a:xfrm>
            <a:off x="354013" y="1346200"/>
            <a:ext cx="8439150" cy="374461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 </a:t>
            </a:r>
            <a:r>
              <a:rPr lang="en-US" sz="2000" i="1" dirty="0" smtClean="0">
                <a:latin typeface="Symbol" pitchFamily="18" charset="2"/>
              </a:rPr>
              <a:t>s</a:t>
            </a:r>
            <a:r>
              <a:rPr lang="en-US" sz="2000" dirty="0" smtClean="0"/>
              <a:t> is the microscopic cross section (</a:t>
            </a:r>
            <a:r>
              <a:rPr lang="en-US" sz="2000" dirty="0" err="1" smtClean="0"/>
              <a:t>bn</a:t>
            </a:r>
            <a:r>
              <a:rPr lang="en-US" sz="2000" dirty="0" smtClean="0"/>
              <a:t>/atom) 10</a:t>
            </a:r>
            <a:r>
              <a:rPr lang="en-US" sz="2000" baseline="30000" dirty="0" smtClean="0"/>
              <a:t>-24</a:t>
            </a:r>
            <a:r>
              <a:rPr lang="en-US" sz="2000" dirty="0" smtClean="0"/>
              <a:t> 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/atom</a:t>
            </a:r>
            <a:endParaRPr lang="en-US" sz="2000" baseline="30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i="1" dirty="0" smtClean="0"/>
              <a:t> n</a:t>
            </a:r>
            <a:r>
              <a:rPr lang="en-US" sz="2000" dirty="0" smtClean="0"/>
              <a:t> is the number density (atom/cm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i="1" dirty="0" smtClean="0">
                <a:latin typeface="Symbol" pitchFamily="18" charset="2"/>
              </a:rPr>
              <a:t>S</a:t>
            </a:r>
            <a:r>
              <a:rPr lang="en-US" sz="2000" dirty="0" smtClean="0"/>
              <a:t>  is the macroscopic cross-section (cm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dirty="0" smtClean="0"/>
              <a:t>The transmission, </a:t>
            </a:r>
            <a:r>
              <a:rPr lang="en-US" sz="2000" i="1" dirty="0" smtClean="0"/>
              <a:t>T</a:t>
            </a:r>
            <a:r>
              <a:rPr lang="en-US" sz="2000" dirty="0" smtClean="0"/>
              <a:t>, depends on sample thickness, </a:t>
            </a:r>
            <a:r>
              <a:rPr lang="en-US" sz="2000" i="1" dirty="0" smtClean="0"/>
              <a:t>t</a:t>
            </a:r>
            <a:r>
              <a:rPr lang="en-US" sz="2000" dirty="0" smtClean="0"/>
              <a:t>, as: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Good rule of thumb is </a:t>
            </a:r>
            <a:r>
              <a:rPr lang="en-US" sz="2000" i="1" dirty="0" smtClean="0"/>
              <a:t>T</a:t>
            </a:r>
            <a:r>
              <a:rPr lang="en-US" sz="2000" dirty="0" smtClean="0"/>
              <a:t> = 0.9</a:t>
            </a:r>
          </a:p>
        </p:txBody>
      </p:sp>
      <p:graphicFrame>
        <p:nvGraphicFramePr>
          <p:cNvPr id="19558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789008" y="2686274"/>
          <a:ext cx="1921782" cy="59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Equation" r:id="rId3" imgW="482400" imgH="164880" progId="Equation.3">
                  <p:embed/>
                </p:oleObj>
              </mc:Choice>
              <mc:Fallback>
                <p:oleObj name="Equation" r:id="rId3" imgW="482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008" y="2686274"/>
                        <a:ext cx="1921782" cy="5970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8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79675" y="3921803"/>
          <a:ext cx="2631168" cy="668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Equation" r:id="rId5" imgW="850680" imgH="215640" progId="Equation.3">
                  <p:embed/>
                </p:oleObj>
              </mc:Choice>
              <mc:Fallback>
                <p:oleObj name="Equation" r:id="rId5" imgW="850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5" y="3921803"/>
                        <a:ext cx="2631168" cy="6680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2707" y="5092397"/>
            <a:ext cx="8041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3200" i="1" dirty="0" smtClean="0">
                <a:solidFill>
                  <a:schemeClr val="tx2">
                    <a:lumMod val="50000"/>
                  </a:schemeClr>
                </a:solidFill>
              </a:rPr>
              <a:t>5 – 15 </a:t>
            </a:r>
            <a:r>
              <a:rPr lang="en-US" sz="3200" i="1" dirty="0" err="1" smtClean="0">
                <a:solidFill>
                  <a:schemeClr val="tx2">
                    <a:lumMod val="50000"/>
                  </a:schemeClr>
                </a:solidFill>
              </a:rPr>
              <a:t>mmole</a:t>
            </a:r>
            <a:r>
              <a:rPr lang="en-US" sz="3200" i="1" dirty="0" smtClean="0">
                <a:solidFill>
                  <a:schemeClr val="tx2">
                    <a:lumMod val="50000"/>
                  </a:schemeClr>
                </a:solidFill>
              </a:rPr>
              <a:t> H-atoms for ≈10 cm</a:t>
            </a:r>
            <a:r>
              <a:rPr lang="en-US" sz="3200" i="1" baseline="300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en-US" sz="3200" i="1" dirty="0" smtClean="0">
                <a:solidFill>
                  <a:schemeClr val="tx2">
                    <a:lumMod val="50000"/>
                  </a:schemeClr>
                </a:solidFill>
              </a:rPr>
              <a:t> beam </a:t>
            </a:r>
          </a:p>
          <a:p>
            <a:pPr marL="0" lvl="1" algn="ctr"/>
            <a:r>
              <a:rPr lang="en-US" sz="3200" i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3200" i="1" dirty="0" err="1" smtClean="0">
                <a:solidFill>
                  <a:schemeClr val="tx2">
                    <a:lumMod val="50000"/>
                  </a:schemeClr>
                </a:solidFill>
              </a:rPr>
              <a:t>BaSiS</a:t>
            </a:r>
            <a:r>
              <a:rPr lang="en-US" sz="3200" i="1" dirty="0" smtClean="0">
                <a:solidFill>
                  <a:schemeClr val="tx2">
                    <a:lumMod val="50000"/>
                  </a:schemeClr>
                </a:solidFill>
              </a:rPr>
              <a:t>, HFBS, CNCS, DCS)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976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Example – Water</a:t>
            </a:r>
            <a:br>
              <a:rPr lang="en-US" smtClean="0"/>
            </a:br>
            <a:endParaRPr lang="en-US" smtClean="0"/>
          </a:p>
        </p:txBody>
      </p:sp>
      <p:graphicFrame>
        <p:nvGraphicFramePr>
          <p:cNvPr id="196612" name="Object 4"/>
          <p:cNvGraphicFramePr>
            <a:graphicFrameLocks noChangeAspect="1"/>
          </p:cNvGraphicFramePr>
          <p:nvPr/>
        </p:nvGraphicFramePr>
        <p:xfrm>
          <a:off x="1690323" y="1500188"/>
          <a:ext cx="50038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7" name="Equation" r:id="rId3" imgW="2705040" imgH="444240" progId="Equation.3">
                  <p:embed/>
                </p:oleObj>
              </mc:Choice>
              <mc:Fallback>
                <p:oleObj name="Equation" r:id="rId3" imgW="2705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323" y="1500188"/>
                        <a:ext cx="500380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3" name="Object 5"/>
          <p:cNvGraphicFramePr>
            <a:graphicFrameLocks noChangeAspect="1"/>
          </p:cNvGraphicFramePr>
          <p:nvPr/>
        </p:nvGraphicFramePr>
        <p:xfrm>
          <a:off x="2414588" y="2589213"/>
          <a:ext cx="31226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8" name="Equation" r:id="rId5" imgW="1409400" imgH="228600" progId="Equation.3">
                  <p:embed/>
                </p:oleObj>
              </mc:Choice>
              <mc:Fallback>
                <p:oleObj name="Equation" r:id="rId5" imgW="140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588" y="2589213"/>
                        <a:ext cx="3122612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4" name="Object 6"/>
          <p:cNvGraphicFramePr>
            <a:graphicFrameLocks noChangeAspect="1"/>
          </p:cNvGraphicFramePr>
          <p:nvPr/>
        </p:nvGraphicFramePr>
        <p:xfrm>
          <a:off x="2907936" y="3222625"/>
          <a:ext cx="198913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9" name="Equation" r:id="rId7" imgW="888840" imgH="393480" progId="Equation.3">
                  <p:embed/>
                </p:oleObj>
              </mc:Choice>
              <mc:Fallback>
                <p:oleObj name="Equation" r:id="rId7" imgW="88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7936" y="3222625"/>
                        <a:ext cx="1989137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5" name="Object 7"/>
          <p:cNvGraphicFramePr>
            <a:graphicFrameLocks noChangeAspect="1"/>
          </p:cNvGraphicFramePr>
          <p:nvPr/>
        </p:nvGraphicFramePr>
        <p:xfrm>
          <a:off x="1379173" y="4427538"/>
          <a:ext cx="548640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" name="Equation" r:id="rId9" imgW="2590560" imgH="393480" progId="Equation.3">
                  <p:embed/>
                </p:oleObj>
              </mc:Choice>
              <mc:Fallback>
                <p:oleObj name="Equation" r:id="rId9" imgW="2590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173" y="4427538"/>
                        <a:ext cx="5486400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06222" y="2551029"/>
            <a:ext cx="2080975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Ignore the oxygen contribution</a:t>
            </a:r>
          </a:p>
        </p:txBody>
      </p:sp>
      <p:sp>
        <p:nvSpPr>
          <p:cNvPr id="8" name="Round Same Side Corner Rectangle 7"/>
          <p:cNvSpPr/>
          <p:nvPr/>
        </p:nvSpPr>
        <p:spPr>
          <a:xfrm>
            <a:off x="2348845" y="5565629"/>
            <a:ext cx="4641559" cy="806328"/>
          </a:xfrm>
          <a:prstGeom prst="round2Same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Samples with a lot of hydrogen must be thin</a:t>
            </a:r>
          </a:p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5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21342</TotalTime>
  <Words>2329</Words>
  <Application>Microsoft Macintosh PowerPoint</Application>
  <PresentationFormat>On-screen Show (4:3)</PresentationFormat>
  <Paragraphs>288</Paragraphs>
  <Slides>36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Default Theme</vt:lpstr>
      <vt:lpstr>Equation</vt:lpstr>
      <vt:lpstr>Introduction to Quasi-elastic Neutron Scattering</vt:lpstr>
      <vt:lpstr>OUTLINE </vt:lpstr>
      <vt:lpstr>Incoherent and Coherent Scattering</vt:lpstr>
      <vt:lpstr>Neutron Properties – H is our friend!</vt:lpstr>
      <vt:lpstr>Quasi-elastic Neutron Scattering Why Should I Care?</vt:lpstr>
      <vt:lpstr>A Neutron Experiment </vt:lpstr>
      <vt:lpstr>Quasi-Elastic Neutron Scattering</vt:lpstr>
      <vt:lpstr>Experiment Design </vt:lpstr>
      <vt:lpstr>An Example – Water </vt:lpstr>
      <vt:lpstr>QENS Spectra</vt:lpstr>
      <vt:lpstr>Incoherent Intermediate Scattering Function, S(Q,w), and Molecular Dynamics Simulations</vt:lpstr>
      <vt:lpstr>QENS and Molecular Dynamics Simulations</vt:lpstr>
      <vt:lpstr>The Elastic Incoherent Structure Factor (EISF)</vt:lpstr>
      <vt:lpstr>QENS and Neutron Scattering Instruments </vt:lpstr>
      <vt:lpstr>Role of Instrumentation </vt:lpstr>
      <vt:lpstr>The High-Resolution Neutron Spectrometer Landscape</vt:lpstr>
      <vt:lpstr>Restricted Diffusion – Tethered Molecules</vt:lpstr>
      <vt:lpstr>Elastic Scans – Fixed Window Scans</vt:lpstr>
      <vt:lpstr>Elastic Scans (Fixed Window Scans)</vt:lpstr>
      <vt:lpstr>Simple Fit to data (HFBS – NCNR) 30 Å diameter pore, 320 K, Q = 1 Å-1</vt:lpstr>
      <vt:lpstr>EISF – 30 Å DPP sample, saturation</vt:lpstr>
      <vt:lpstr>Lorentzian G(Q)</vt:lpstr>
      <vt:lpstr>Simple Analytical Model – e.g. Diffusion in a Sphere</vt:lpstr>
      <vt:lpstr>Extend to a Sum over Spheres of Varying Size (15 H-atoms)</vt:lpstr>
      <vt:lpstr>DPP – 29 Å diameter pores – 370 K (BaSiS - SNS) – Beyond the EISF – Fitting the Model to the Full Data Set</vt:lpstr>
      <vt:lpstr>RM – How extended is the motion?</vt:lpstr>
      <vt:lpstr>DM – How fast is the motion?</vt:lpstr>
      <vt:lpstr>Two Instruments – Two Resolutions – Two Dynamic Ranges – 3.0 nm 320 K</vt:lpstr>
      <vt:lpstr>Two Instruments</vt:lpstr>
      <vt:lpstr>Example 2: Dendrimers – Colloidal Polymer – pH responsive</vt:lpstr>
      <vt:lpstr>SANS Results – Global Size Constant, Redistribution of Mass</vt:lpstr>
      <vt:lpstr>Methodology</vt:lpstr>
      <vt:lpstr>Localized Motion of Dendrimer Arms</vt:lpstr>
      <vt:lpstr>Reference Materials - 1 </vt:lpstr>
      <vt:lpstr>Reference Materials - 2</vt:lpstr>
      <vt:lpstr>SUMMARY 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Target Station: A Next- Generation Neutron Source at ORNL</dc:title>
  <dc:creator>Nestor, Margaret Boone {Bonnie}</dc:creator>
  <cp:lastModifiedBy>Herwig, Kenneth W.</cp:lastModifiedBy>
  <cp:revision>389</cp:revision>
  <cp:lastPrinted>2015-05-14T17:03:36Z</cp:lastPrinted>
  <dcterms:created xsi:type="dcterms:W3CDTF">2014-10-27T16:42:04Z</dcterms:created>
  <dcterms:modified xsi:type="dcterms:W3CDTF">2015-06-20T15:02:25Z</dcterms:modified>
</cp:coreProperties>
</file>